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59" r:id="rId5"/>
    <p:sldId id="258" r:id="rId6"/>
    <p:sldId id="262" r:id="rId7"/>
    <p:sldId id="265" r:id="rId8"/>
    <p:sldId id="263" r:id="rId9"/>
    <p:sldId id="268" r:id="rId10"/>
    <p:sldId id="269" r:id="rId11"/>
    <p:sldId id="267" r:id="rId12"/>
    <p:sldId id="266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17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95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7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6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671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7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0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727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8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5B7F-140E-44F6-98E0-F4915324F8AE}" type="datetimeFigureOut">
              <a:rPr lang="sl-SI" smtClean="0"/>
              <a:t>15.3.2016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err="1" smtClean="0"/>
              <a:t>Kontejnerizacija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Koliko tovora bi lahko letno prepeljali s 170 kontejnerji inventarnega parka, če bi bilo povprečno 9% kontejnerjev izločenih zaradi popravil ali vzdrževanja? </a:t>
            </a:r>
          </a:p>
          <a:p>
            <a:pPr marL="0" indent="0">
              <a:buNone/>
            </a:pPr>
            <a:r>
              <a:rPr lang="sl-SI" dirty="0" smtClean="0"/>
              <a:t>Tovor doteka s 2% neenakomernostjo. Kontejner bo imel letno 50 </a:t>
            </a:r>
            <a:r>
              <a:rPr lang="sl-SI" dirty="0" err="1" smtClean="0"/>
              <a:t>obtekov</a:t>
            </a:r>
            <a:r>
              <a:rPr lang="sl-SI" dirty="0" smtClean="0"/>
              <a:t>. Vsak kontejner bo povprečno natovorjen s 15.000 kg tovora. V letu je 300 delovnih dni.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220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/>
          <a:lstStyle/>
          <a:p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170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9%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1,09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= 50 obt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15000 kg → 15 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300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𝑁𝑘𝑑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∗300∗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𝑌𝑘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𝑇𝑘</m:t>
                        </m:r>
                      </m:den>
                    </m:f>
                  </m:oMath>
                </a14:m>
                <a:r>
                  <a:rPr lang="sl-SI" sz="1800" dirty="0" smtClean="0">
                    <a:solidFill>
                      <a:prstClr val="black"/>
                    </a:solidFill>
                  </a:rPr>
                  <a:t>             </a:t>
                </a:r>
                <a14:m>
                  <m:oMath xmlns:m="http://schemas.openxmlformats.org/officeDocument/2006/math"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𝑇𝑘</m:t>
                    </m:r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𝐷𝑑</m:t>
                        </m:r>
                      </m:num>
                      <m:den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𝑂𝑝𝑙</m:t>
                        </m:r>
                      </m:den>
                    </m:f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300</m:t>
                        </m:r>
                      </m:num>
                      <m:den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50</m:t>
                        </m:r>
                      </m:den>
                    </m:f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6 </m:t>
                    </m:r>
                    <m:r>
                      <a:rPr lang="sl-SI" b="0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𝑑𝑛𝑖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156∗300∗15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1,02∗6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0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170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9%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1,09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= 50 obt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15000 kg → 15 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300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𝑁𝑘𝑑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∗300∗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𝑌𝑘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𝑇𝑘</m:t>
                          </m:r>
                        </m:den>
                      </m:f>
                    </m:oMath>
                  </m:oMathPara>
                </a14:m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156∗300∗15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1,02∗6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702000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6,12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114705,9 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5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Nki</a:t>
            </a:r>
            <a:r>
              <a:rPr lang="sl-SI" dirty="0" smtClean="0"/>
              <a:t> = 170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err="1" smtClean="0"/>
              <a:t>Pp</a:t>
            </a:r>
            <a:r>
              <a:rPr lang="sl-SI" dirty="0" smtClean="0"/>
              <a:t> = 9%</a:t>
            </a:r>
          </a:p>
          <a:p>
            <a:r>
              <a:rPr lang="sl-SI" dirty="0" err="1" smtClean="0"/>
              <a:t>Yk</a:t>
            </a:r>
            <a:r>
              <a:rPr lang="sl-SI" dirty="0" smtClean="0"/>
              <a:t> = 2%</a:t>
            </a:r>
          </a:p>
          <a:p>
            <a:r>
              <a:rPr lang="sl-SI" dirty="0" err="1" smtClean="0"/>
              <a:t>Opl</a:t>
            </a:r>
            <a:r>
              <a:rPr lang="sl-SI" dirty="0" smtClean="0"/>
              <a:t> = 50 obt</a:t>
            </a:r>
          </a:p>
          <a:p>
            <a:r>
              <a:rPr lang="sl-SI" dirty="0" smtClean="0"/>
              <a:t>Q = 15000 kg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300 dni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7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sl-SI" sz="2800" dirty="0" err="1" smtClean="0"/>
              <a:t>Nki</a:t>
            </a:r>
            <a:r>
              <a:rPr lang="sl-SI" sz="2800" dirty="0" smtClean="0"/>
              <a:t> = 170 </a:t>
            </a:r>
            <a:r>
              <a:rPr lang="sl-SI" sz="2800" dirty="0" err="1" smtClean="0"/>
              <a:t>kont</a:t>
            </a:r>
            <a:endParaRPr lang="sl-SI" sz="2800" dirty="0" smtClean="0"/>
          </a:p>
          <a:p>
            <a:r>
              <a:rPr lang="sl-SI" sz="2800" dirty="0" err="1" smtClean="0"/>
              <a:t>Pp</a:t>
            </a:r>
            <a:r>
              <a:rPr lang="sl-SI" sz="2800" dirty="0" smtClean="0"/>
              <a:t> = 9% → 1,09</a:t>
            </a:r>
          </a:p>
          <a:p>
            <a:r>
              <a:rPr lang="sl-SI" sz="2800" dirty="0" err="1" smtClean="0"/>
              <a:t>Yk</a:t>
            </a:r>
            <a:r>
              <a:rPr lang="sl-SI" sz="2800" dirty="0" smtClean="0"/>
              <a:t> = 2% → 1,02</a:t>
            </a:r>
          </a:p>
          <a:p>
            <a:r>
              <a:rPr lang="sl-SI" sz="2800" dirty="0" err="1" smtClean="0"/>
              <a:t>Opl</a:t>
            </a:r>
            <a:r>
              <a:rPr lang="sl-SI" sz="2800" dirty="0" smtClean="0"/>
              <a:t> = 50 obt</a:t>
            </a:r>
          </a:p>
          <a:p>
            <a:r>
              <a:rPr lang="sl-SI" sz="2800" dirty="0" smtClean="0"/>
              <a:t>Q = 15000 kg → 15 t</a:t>
            </a:r>
          </a:p>
          <a:p>
            <a:r>
              <a:rPr lang="sl-SI" sz="2800" dirty="0" err="1" smtClean="0"/>
              <a:t>Dd</a:t>
            </a:r>
            <a:r>
              <a:rPr lang="sl-SI" sz="2800" dirty="0" smtClean="0"/>
              <a:t> = </a:t>
            </a:r>
            <a:r>
              <a:rPr lang="sl-SI" sz="2800" dirty="0" smtClean="0"/>
              <a:t>300dni</a:t>
            </a:r>
          </a:p>
          <a:p>
            <a:pPr marL="0" indent="0">
              <a:buNone/>
            </a:pPr>
            <a:r>
              <a:rPr lang="sl-SI" sz="1100" dirty="0" smtClean="0"/>
              <a:t>--------------------------------------------------------------------------------------------------</a:t>
            </a:r>
            <a:endParaRPr lang="sl-SI" sz="1100" dirty="0" smtClean="0"/>
          </a:p>
          <a:p>
            <a:r>
              <a:rPr lang="sl-SI" dirty="0" err="1" smtClean="0"/>
              <a:t>Nkd</a:t>
            </a:r>
            <a:r>
              <a:rPr lang="sl-SI" dirty="0" smtClean="0"/>
              <a:t> = ?</a:t>
            </a:r>
          </a:p>
          <a:p>
            <a:r>
              <a:rPr lang="sl-SI" dirty="0" err="1" smtClean="0"/>
              <a:t>Qk</a:t>
            </a:r>
            <a:r>
              <a:rPr lang="sl-SI" dirty="0" smtClean="0"/>
              <a:t> = 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8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obrazec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</a:t>
                </a:r>
              </a:p>
              <a:p>
                <a:pPr marL="0" indent="0" algn="ctr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3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Izpostavimo Q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           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𝑵𝒌𝒅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𝟑𝟎𝟎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den>
                    </m:f>
                  </m:oMath>
                </a14:m>
                <a:endParaRPr lang="sl-SI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5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obrazec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sl-SI" b="0" i="1" dirty="0" smtClean="0">
                  <a:latin typeface="Cambria Math"/>
                </a:endParaRPr>
              </a:p>
              <a:p>
                <a:endParaRPr lang="sl-SI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1" i="0" smtClean="0">
                        <a:latin typeface="Cambria Math"/>
                      </a:rPr>
                      <m:t>𝐍𝐤𝐢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sl-SI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e>
                    </m:d>
                    <m:r>
                      <a:rPr lang="sl-SI" b="1" i="0" smtClean="0">
                        <a:latin typeface="Cambria Math"/>
                      </a:rPr>
                      <m:t>→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0" smtClean="0">
                            <a:latin typeface="Cambria Math"/>
                          </a:rPr>
                          <m:t>𝐍𝐤𝐢</m:t>
                        </m:r>
                      </m:num>
                      <m:den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lvl="0"/>
                <a:r>
                  <a:rPr lang="sl-SI" sz="19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170 </a:t>
                </a:r>
                <a:r>
                  <a:rPr lang="sl-SI" sz="1900" dirty="0" err="1">
                    <a:solidFill>
                      <a:prstClr val="black"/>
                    </a:solidFill>
                  </a:rPr>
                  <a:t>kont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9% </a:t>
                </a:r>
                <a:r>
                  <a:rPr lang="sl-SI" sz="19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1,09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9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1,02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 = 50 obt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900" dirty="0">
                    <a:solidFill>
                      <a:prstClr val="black"/>
                    </a:solidFill>
                  </a:rPr>
                  <a:t>Q = 15000 kg → 15 t</a:t>
                </a:r>
              </a:p>
              <a:p>
                <a:pPr lvl="0"/>
                <a:r>
                  <a:rPr lang="sl-SI" sz="19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900" dirty="0">
                    <a:solidFill>
                      <a:prstClr val="black"/>
                    </a:solidFill>
                  </a:rPr>
                  <a:t> = </a:t>
                </a:r>
                <a:r>
                  <a:rPr lang="sl-SI" sz="1900" dirty="0" smtClean="0">
                    <a:solidFill>
                      <a:prstClr val="black"/>
                    </a:solidFill>
                  </a:rPr>
                  <a:t>300dni</a:t>
                </a:r>
                <a:endParaRPr lang="sl-SI" sz="1900" dirty="0">
                  <a:solidFill>
                    <a:prstClr val="black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sl-SI" b="1" i="0" smtClean="0">
                        <a:latin typeface="Cambria Math"/>
                      </a:rPr>
                      <m:t>𝐍𝐤𝐢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sl-SI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e>
                    </m:d>
                    <m:r>
                      <a:rPr lang="sl-SI" b="1" i="0" smtClean="0">
                        <a:latin typeface="Cambria Math"/>
                      </a:rPr>
                      <m:t>→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0" smtClean="0">
                            <a:latin typeface="Cambria Math"/>
                          </a:rPr>
                          <m:t>𝐍𝐤𝐢</m:t>
                        </m:r>
                      </m:num>
                      <m:den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</m:oMath>
                </a14:m>
                <a:endParaRPr lang="sl-SI" b="1" dirty="0" smtClean="0"/>
              </a:p>
              <a:p>
                <a14:m>
                  <m:oMath xmlns:m="http://schemas.openxmlformats.org/officeDocument/2006/math">
                    <m:r>
                      <a:rPr lang="sl-SI" b="1">
                        <a:solidFill>
                          <a:prstClr val="black"/>
                        </a:solidFill>
                        <a:latin typeface="Cambria Math"/>
                      </a:rPr>
                      <m:t>𝐍𝐤𝐝</m:t>
                    </m:r>
                    <m:r>
                      <a:rPr lang="sl-SI" b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𝟏𝟕𝟎</m:t>
                        </m:r>
                      </m:num>
                      <m:den>
                        <m:r>
                          <a:rPr lang="sl-SI" b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sl-SI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𝟎𝟗</m:t>
                            </m:r>
                          </m:num>
                          <m:den>
                            <m:r>
                              <a:rPr lang="sl-SI" b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𝟏𝟕𝟎</m:t>
                        </m:r>
                      </m:num>
                      <m:den>
                        <m:r>
                          <a:rPr lang="sl-SI" b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𝟎𝟗</m:t>
                        </m:r>
                      </m:den>
                    </m:f>
                    <m:r>
                      <a:rPr lang="sl-SI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𝟏𝟓𝟔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1" i="1" smtClean="0">
                        <a:solidFill>
                          <a:srgbClr val="FF0000"/>
                        </a:solidFill>
                        <a:latin typeface="Cambria Math"/>
                      </a:rPr>
                      <m:t>𝒌𝒐𝒏</m:t>
                    </m:r>
                  </m:oMath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19" t="-6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2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obrazec</a:t>
            </a:r>
            <a:endParaRPr lang="sl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sl-SI" sz="1800" b="1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170 </a:t>
                </a:r>
                <a:r>
                  <a:rPr lang="sl-SI" sz="1800" b="1" dirty="0" err="1">
                    <a:solidFill>
                      <a:prstClr val="black"/>
                    </a:solidFill>
                  </a:rPr>
                  <a:t>kont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9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%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1,09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1,02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 = 50 obt</a:t>
                </a:r>
                <a:endParaRPr lang="sl-SI" sz="1800" b="1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b="1" dirty="0">
                    <a:solidFill>
                      <a:prstClr val="black"/>
                    </a:solidFill>
                  </a:rPr>
                  <a:t>Q = 15000 kg → 15 t</a:t>
                </a:r>
              </a:p>
              <a:p>
                <a:pPr lvl="0"/>
                <a:r>
                  <a:rPr lang="sl-SI" sz="1800" b="1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b="1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b="1" dirty="0" smtClean="0">
                    <a:solidFill>
                      <a:prstClr val="black"/>
                    </a:solidFill>
                  </a:rPr>
                  <a:t>300dni</a:t>
                </a:r>
              </a:p>
              <a:p>
                <a:pPr lvl="0"/>
                <a:endParaRPr lang="sl-SI" sz="1800" dirty="0">
                  <a:solidFill>
                    <a:prstClr val="black"/>
                  </a:solidFill>
                </a:endParaRPr>
              </a:p>
              <a:p>
                <a:pPr marL="0" lv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>
                          <a:solidFill>
                            <a:prstClr val="black"/>
                          </a:solidFill>
                          <a:latin typeface="Cambria Math"/>
                        </a:rPr>
                        <m:t>𝑸</m:t>
                      </m:r>
                      <m:r>
                        <a:rPr lang="sl-SI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𝑵𝒌𝒅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𝟑𝟎𝟎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𝒒</m:t>
                          </m:r>
                        </m:num>
                        <m:den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𝒀𝒌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𝑻𝒌</m:t>
                          </m:r>
                        </m:den>
                      </m:f>
                    </m:oMath>
                  </m:oMathPara>
                </a14:m>
                <a:endParaRPr lang="sl-SI" sz="1800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6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4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sl-SI" sz="2400" dirty="0" smtClean="0"/>
              <a:t>izračun</a:t>
            </a:r>
            <a:endParaRPr lang="sl-SI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</p:spPr>
            <p:txBody>
              <a:bodyPr/>
              <a:lstStyle/>
              <a:p>
                <a:pPr lvl="0"/>
                <a:r>
                  <a:rPr lang="sl-SI" sz="1800" dirty="0" smtClean="0">
                    <a:solidFill>
                      <a:prstClr val="black"/>
                    </a:solidFill>
                  </a:rPr>
                  <a:t>Nki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170 </a:t>
                </a:r>
                <a:r>
                  <a:rPr lang="sl-SI" sz="1800" dirty="0" err="1">
                    <a:solidFill>
                      <a:prstClr val="black"/>
                    </a:solidFill>
                  </a:rPr>
                  <a:t>kont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Pp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9%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1,09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Yk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2% </a:t>
                </a:r>
                <a:r>
                  <a:rPr lang="sl-SI" sz="1800" dirty="0">
                    <a:solidFill>
                      <a:prstClr val="black"/>
                    </a:solidFill>
                  </a:rPr>
                  <a:t>→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1,02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 err="1" smtClean="0">
                    <a:solidFill>
                      <a:prstClr val="black"/>
                    </a:solidFill>
                  </a:rPr>
                  <a:t>Opl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 = 50 obt</a:t>
                </a:r>
                <a:endParaRPr lang="sl-SI" sz="1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sl-SI" sz="1800" dirty="0">
                    <a:solidFill>
                      <a:prstClr val="black"/>
                    </a:solidFill>
                  </a:rPr>
                  <a:t>Q = 15000 kg → 15 t</a:t>
                </a:r>
              </a:p>
              <a:p>
                <a:pPr lvl="0"/>
                <a:r>
                  <a:rPr lang="sl-SI" sz="1800" dirty="0" err="1">
                    <a:solidFill>
                      <a:prstClr val="black"/>
                    </a:solidFill>
                  </a:rPr>
                  <a:t>Dd</a:t>
                </a:r>
                <a:r>
                  <a:rPr lang="sl-SI" sz="1800" dirty="0">
                    <a:solidFill>
                      <a:prstClr val="black"/>
                    </a:solidFill>
                  </a:rPr>
                  <a:t> = </a:t>
                </a:r>
                <a:r>
                  <a:rPr lang="sl-SI" sz="1800" dirty="0" smtClean="0">
                    <a:solidFill>
                      <a:prstClr val="black"/>
                    </a:solidFill>
                  </a:rPr>
                  <a:t>300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𝑁𝑘𝑑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∗300∗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𝑌𝑘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𝑇𝑘</m:t>
                        </m:r>
                      </m:den>
                    </m:f>
                  </m:oMath>
                </a14:m>
                <a:r>
                  <a:rPr lang="sl-SI" sz="1800" dirty="0" smtClean="0">
                    <a:solidFill>
                      <a:prstClr val="black"/>
                    </a:solidFill>
                  </a:rPr>
                  <a:t>                                     </a:t>
                </a:r>
                <a14:m>
                  <m:oMath xmlns:m="http://schemas.openxmlformats.org/officeDocument/2006/math"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𝑇𝑘</m:t>
                    </m:r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𝐷𝑑</m:t>
                        </m:r>
                      </m:num>
                      <m:den>
                        <m:r>
                          <a:rPr lang="sl-SI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𝑂𝑝𝑙</m:t>
                        </m:r>
                      </m:den>
                    </m:f>
                    <m:r>
                      <a:rPr lang="sl-SI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156∗300∗15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1,02∗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702000</m:t>
                          </m:r>
                        </m:num>
                        <m:den/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073427"/>
              </a:xfrm>
              <a:blipFill rotWithShape="1">
                <a:blip r:embed="rId2"/>
                <a:stretch>
                  <a:fillRect l="-444" t="-60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126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501</Words>
  <Application>Microsoft Office PowerPoint</Application>
  <PresentationFormat>Diaprojekcija na zaslonu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3" baseType="lpstr">
      <vt:lpstr>Officeova tema</vt:lpstr>
      <vt:lpstr>Kontejnerizacija</vt:lpstr>
      <vt:lpstr>Podatki:</vt:lpstr>
      <vt:lpstr>Podatki:</vt:lpstr>
      <vt:lpstr>obrazec</vt:lpstr>
      <vt:lpstr>Izpostavimo Q</vt:lpstr>
      <vt:lpstr>obrazec</vt:lpstr>
      <vt:lpstr>izračun</vt:lpstr>
      <vt:lpstr>obrazec</vt:lpstr>
      <vt:lpstr>izračun</vt:lpstr>
      <vt:lpstr>PowerPointova predstavitev</vt:lpstr>
      <vt:lpstr>izračun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Kontejnerizacija</dc:title>
  <dc:creator>Brane</dc:creator>
  <cp:lastModifiedBy>Brane</cp:lastModifiedBy>
  <cp:revision>7</cp:revision>
  <dcterms:created xsi:type="dcterms:W3CDTF">2015-05-02T14:44:32Z</dcterms:created>
  <dcterms:modified xsi:type="dcterms:W3CDTF">2016-03-15T17:09:40Z</dcterms:modified>
</cp:coreProperties>
</file>