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1" r:id="rId4"/>
    <p:sldId id="259" r:id="rId5"/>
    <p:sldId id="258" r:id="rId6"/>
    <p:sldId id="262" r:id="rId7"/>
    <p:sldId id="265" r:id="rId8"/>
    <p:sldId id="263" r:id="rId9"/>
    <p:sldId id="267" r:id="rId10"/>
    <p:sldId id="266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174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956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72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766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6718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475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506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12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26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7272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8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C5B7F-140E-44F6-98E0-F4915324F8AE}" type="datetimeFigureOut">
              <a:rPr lang="sl-SI" smtClean="0"/>
              <a:t>1.6.2016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8B042-B9D3-4C51-83BD-53E61BB6BE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41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err="1" smtClean="0"/>
              <a:t>Kontejnerizacija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Koliko tovora bi lahko letno prepeljali s </a:t>
            </a:r>
            <a:r>
              <a:rPr lang="sl-SI" dirty="0" smtClean="0"/>
              <a:t>100 </a:t>
            </a:r>
            <a:r>
              <a:rPr lang="sl-SI" dirty="0" smtClean="0"/>
              <a:t>kontejnerji inventarnega parka, če bi bilo povprečno </a:t>
            </a:r>
            <a:r>
              <a:rPr lang="sl-SI" dirty="0" smtClean="0"/>
              <a:t>15 </a:t>
            </a:r>
            <a:r>
              <a:rPr lang="sl-SI" dirty="0" smtClean="0"/>
              <a:t>% kontejnerjev izločenih zaradi popravil ali vzdrževanja? </a:t>
            </a:r>
          </a:p>
          <a:p>
            <a:r>
              <a:rPr lang="sl-SI" dirty="0" smtClean="0"/>
              <a:t>Tovor doteka s </a:t>
            </a:r>
            <a:r>
              <a:rPr lang="sl-SI" dirty="0" smtClean="0"/>
              <a:t>22 </a:t>
            </a:r>
            <a:r>
              <a:rPr lang="sl-SI" dirty="0" smtClean="0"/>
              <a:t>% neenakomernostjo. </a:t>
            </a:r>
            <a:r>
              <a:rPr lang="sl-SI" dirty="0" err="1" smtClean="0"/>
              <a:t>Obtek</a:t>
            </a:r>
            <a:r>
              <a:rPr lang="sl-SI" dirty="0" smtClean="0"/>
              <a:t> kontejnerja je 8 dni. Vsak kontejner bo povprečno natovorjen s </a:t>
            </a:r>
            <a:r>
              <a:rPr lang="sl-SI" dirty="0" smtClean="0"/>
              <a:t>10.000 </a:t>
            </a:r>
            <a:r>
              <a:rPr lang="sl-SI" dirty="0" smtClean="0"/>
              <a:t>kg tovora. V letu je 305 delovnih dni.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3220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650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Podatki: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Nki</a:t>
            </a:r>
            <a:r>
              <a:rPr lang="sl-SI" dirty="0" smtClean="0"/>
              <a:t> = </a:t>
            </a:r>
            <a:r>
              <a:rPr lang="sl-SI" dirty="0" smtClean="0"/>
              <a:t>100 </a:t>
            </a:r>
            <a:r>
              <a:rPr lang="sl-SI" dirty="0" err="1" smtClean="0"/>
              <a:t>kont</a:t>
            </a:r>
            <a:endParaRPr lang="sl-SI" dirty="0" smtClean="0"/>
          </a:p>
          <a:p>
            <a:r>
              <a:rPr lang="sl-SI" dirty="0" smtClean="0"/>
              <a:t>Pp = </a:t>
            </a:r>
            <a:r>
              <a:rPr lang="sl-SI" dirty="0" smtClean="0"/>
              <a:t>15 </a:t>
            </a:r>
            <a:r>
              <a:rPr lang="sl-SI" dirty="0" smtClean="0"/>
              <a:t>%</a:t>
            </a:r>
          </a:p>
          <a:p>
            <a:r>
              <a:rPr lang="sl-SI" dirty="0" err="1" smtClean="0"/>
              <a:t>Yk</a:t>
            </a:r>
            <a:r>
              <a:rPr lang="sl-SI" dirty="0" smtClean="0"/>
              <a:t> = </a:t>
            </a:r>
            <a:r>
              <a:rPr lang="sl-SI" dirty="0" smtClean="0"/>
              <a:t>22 </a:t>
            </a:r>
            <a:r>
              <a:rPr lang="sl-SI" dirty="0" smtClean="0"/>
              <a:t>%</a:t>
            </a:r>
          </a:p>
          <a:p>
            <a:r>
              <a:rPr lang="sl-SI" dirty="0" err="1" smtClean="0"/>
              <a:t>Tk</a:t>
            </a:r>
            <a:r>
              <a:rPr lang="sl-SI" dirty="0" smtClean="0"/>
              <a:t> = 8 dni</a:t>
            </a:r>
          </a:p>
          <a:p>
            <a:r>
              <a:rPr lang="sl-SI" dirty="0"/>
              <a:t>q</a:t>
            </a:r>
            <a:r>
              <a:rPr lang="sl-SI" dirty="0" smtClean="0"/>
              <a:t> = </a:t>
            </a:r>
            <a:r>
              <a:rPr lang="sl-SI" dirty="0" smtClean="0"/>
              <a:t>10000 </a:t>
            </a:r>
            <a:r>
              <a:rPr lang="sl-SI" dirty="0" smtClean="0"/>
              <a:t>kg</a:t>
            </a:r>
          </a:p>
          <a:p>
            <a:r>
              <a:rPr lang="sl-SI" dirty="0" err="1" smtClean="0"/>
              <a:t>Dd</a:t>
            </a:r>
            <a:r>
              <a:rPr lang="sl-SI" dirty="0" smtClean="0"/>
              <a:t> = 305 dni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73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b="1" dirty="0" smtClean="0"/>
              <a:t>Podatki:</a:t>
            </a:r>
            <a:endParaRPr lang="sl-SI" sz="18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Nki</a:t>
            </a:r>
            <a:r>
              <a:rPr lang="sl-SI" dirty="0" smtClean="0"/>
              <a:t> = </a:t>
            </a:r>
            <a:r>
              <a:rPr lang="sl-SI" dirty="0" smtClean="0"/>
              <a:t>100 </a:t>
            </a:r>
            <a:r>
              <a:rPr lang="sl-SI" dirty="0" err="1" smtClean="0"/>
              <a:t>kont</a:t>
            </a:r>
            <a:endParaRPr lang="sl-SI" dirty="0" smtClean="0"/>
          </a:p>
          <a:p>
            <a:r>
              <a:rPr lang="sl-SI" dirty="0" smtClean="0"/>
              <a:t>Pp = </a:t>
            </a:r>
            <a:r>
              <a:rPr lang="sl-SI" dirty="0" smtClean="0"/>
              <a:t>15 </a:t>
            </a:r>
            <a:r>
              <a:rPr lang="sl-SI" dirty="0" smtClean="0"/>
              <a:t>% → </a:t>
            </a:r>
            <a:r>
              <a:rPr lang="sl-SI" dirty="0" smtClean="0"/>
              <a:t>1,15</a:t>
            </a:r>
            <a:endParaRPr lang="sl-SI" dirty="0" smtClean="0"/>
          </a:p>
          <a:p>
            <a:r>
              <a:rPr lang="sl-SI" dirty="0" err="1" smtClean="0"/>
              <a:t>Yk</a:t>
            </a:r>
            <a:r>
              <a:rPr lang="sl-SI" dirty="0" smtClean="0"/>
              <a:t> = </a:t>
            </a:r>
            <a:r>
              <a:rPr lang="sl-SI" dirty="0" smtClean="0"/>
              <a:t>22 </a:t>
            </a:r>
            <a:r>
              <a:rPr lang="sl-SI" dirty="0" smtClean="0"/>
              <a:t>% → </a:t>
            </a:r>
            <a:r>
              <a:rPr lang="sl-SI" dirty="0" smtClean="0"/>
              <a:t>1,22</a:t>
            </a:r>
            <a:endParaRPr lang="sl-SI" dirty="0" smtClean="0"/>
          </a:p>
          <a:p>
            <a:r>
              <a:rPr lang="sl-SI" dirty="0" err="1" smtClean="0"/>
              <a:t>Tk</a:t>
            </a:r>
            <a:r>
              <a:rPr lang="sl-SI" dirty="0" smtClean="0"/>
              <a:t> = 8 dni</a:t>
            </a:r>
          </a:p>
          <a:p>
            <a:r>
              <a:rPr lang="sl-SI" dirty="0" smtClean="0"/>
              <a:t>Q = </a:t>
            </a:r>
            <a:r>
              <a:rPr lang="sl-SI" dirty="0" smtClean="0"/>
              <a:t>10000 </a:t>
            </a:r>
            <a:r>
              <a:rPr lang="sl-SI" dirty="0" smtClean="0"/>
              <a:t>kg → </a:t>
            </a:r>
            <a:r>
              <a:rPr lang="sl-SI" dirty="0" smtClean="0"/>
              <a:t>10 </a:t>
            </a:r>
            <a:r>
              <a:rPr lang="sl-SI" dirty="0" smtClean="0"/>
              <a:t>t</a:t>
            </a:r>
          </a:p>
          <a:p>
            <a:r>
              <a:rPr lang="sl-SI" dirty="0" err="1" smtClean="0"/>
              <a:t>Dd</a:t>
            </a:r>
            <a:r>
              <a:rPr lang="sl-SI" dirty="0" smtClean="0"/>
              <a:t> = 305 dni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389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endParaRPr lang="sl-SI" dirty="0" smtClean="0"/>
              </a:p>
              <a:p>
                <a:pPr marL="0" indent="0" algn="ctr">
                  <a:buNone/>
                </a:pPr>
                <a:endParaRPr lang="sl-SI" dirty="0" smtClean="0"/>
              </a:p>
              <a:p>
                <a:pPr marL="0" indent="0" algn="ctr">
                  <a:buNone/>
                </a:pPr>
                <a:endParaRPr lang="sl-SI" dirty="0" smtClean="0"/>
              </a:p>
              <a:p>
                <a:pPr marL="0" lv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𝒅</m:t>
                        </m:r>
                      </m:sub>
                    </m:sSub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𝑸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𝟑𝟎𝟓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→ </a:t>
                </a:r>
              </a:p>
              <a:p>
                <a:pPr marL="0" indent="0" algn="ctr">
                  <a:buNone/>
                </a:pPr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236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Izpeljava iz obrazca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:endParaRPr lang="sl-SI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sl-SI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sl-SI" dirty="0" smtClean="0">
                  <a:solidFill>
                    <a:prstClr val="black"/>
                  </a:solidFill>
                </a:endParaRPr>
              </a:p>
              <a:p>
                <a:pPr marL="0" lv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sl-SI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sub>
                    </m:sSub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𝑸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𝒀𝒌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𝟑𝟎𝟓</m:t>
                        </m:r>
                      </m:den>
                    </m:f>
                  </m:oMath>
                </a14:m>
                <a:r>
                  <a:rPr lang="sl-SI" b="1" dirty="0">
                    <a:solidFill>
                      <a:prstClr val="black"/>
                    </a:solidFill>
                  </a:rPr>
                  <a:t> →             </a:t>
                </a:r>
                <a14:m>
                  <m:oMath xmlns:m="http://schemas.openxmlformats.org/officeDocument/2006/math"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𝑸</m:t>
                    </m:r>
                    <m:r>
                      <a:rPr lang="sl-SI" b="1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𝑵𝒌𝒅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𝟑𝟎𝟓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</m:num>
                      <m:den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𝒀𝒌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sl-SI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𝑻𝒌</m:t>
                        </m:r>
                      </m:den>
                    </m:f>
                  </m:oMath>
                </a14:m>
                <a:endParaRPr lang="sl-SI" b="1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57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Izpeljava iz obrazca</a:t>
            </a:r>
            <a:endParaRPr lang="sl-SI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sl-SI" b="0" i="1" dirty="0" smtClean="0">
                  <a:latin typeface="Cambria Math"/>
                </a:endParaRPr>
              </a:p>
              <a:p>
                <a:endParaRPr lang="sl-SI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sl-SI" b="1" i="0" smtClean="0">
                        <a:latin typeface="Cambria Math"/>
                      </a:rPr>
                      <m:t>𝐍𝐤𝐢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∗</m:t>
                    </m:r>
                    <m:d>
                      <m:dPr>
                        <m:ctrlPr>
                          <a:rPr lang="sl-SI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e>
                    </m:d>
                    <m:r>
                      <a:rPr lang="sl-SI" b="1" i="0" smtClean="0">
                        <a:latin typeface="Cambria Math"/>
                      </a:rPr>
                      <m:t>→</m:t>
                    </m:r>
                    <m:r>
                      <a:rPr lang="sl-SI" b="1" i="0" smtClean="0">
                        <a:latin typeface="Cambria Math"/>
                      </a:rPr>
                      <m:t>𝐍𝐤𝐝</m:t>
                    </m:r>
                    <m:r>
                      <a:rPr lang="sl-SI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1" i="0" smtClean="0">
                            <a:latin typeface="Cambria Math"/>
                          </a:rPr>
                          <m:t>𝐍𝐤𝐢</m:t>
                        </m:r>
                      </m:num>
                      <m:den>
                        <m:r>
                          <a:rPr lang="sl-SI" b="1" i="0" smtClean="0">
                            <a:latin typeface="Cambria Math"/>
                          </a:rPr>
                          <m:t>𝟏</m:t>
                        </m:r>
                        <m:r>
                          <a:rPr lang="sl-SI" b="1" i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sl-SI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sl-SI" b="1" i="0" smtClean="0">
                                <a:latin typeface="Cambria Math"/>
                              </a:rPr>
                              <m:t>𝐏𝐩</m:t>
                            </m:r>
                          </m:num>
                          <m:den>
                            <m:r>
                              <a:rPr lang="sl-SI" b="1" i="0" smtClean="0">
                                <a:latin typeface="Cambria Math"/>
                              </a:rPr>
                              <m:t>𝟏𝟎𝟎</m:t>
                            </m:r>
                          </m:den>
                        </m:f>
                      </m:den>
                    </m:f>
                  </m:oMath>
                </a14:m>
                <a:endParaRPr lang="sl-SI" b="1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Izračun </a:t>
            </a:r>
            <a:r>
              <a:rPr lang="sl-SI" sz="2000" b="1" dirty="0" err="1" smtClean="0"/>
              <a:t>Nkd</a:t>
            </a:r>
            <a:endParaRPr lang="sl-SI" sz="2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8229600" cy="5184576"/>
              </a:xfrm>
            </p:spPr>
            <p:txBody>
              <a:bodyPr>
                <a:normAutofit/>
              </a:bodyPr>
              <a:lstStyle/>
              <a:p>
                <a:r>
                  <a:rPr lang="sl-SI" sz="2000" dirty="0" smtClean="0"/>
                  <a:t>Nki = 100 </a:t>
                </a:r>
                <a:r>
                  <a:rPr lang="sl-SI" sz="2000" dirty="0" err="1"/>
                  <a:t>kont</a:t>
                </a:r>
                <a:endParaRPr lang="sl-SI" sz="2000" dirty="0"/>
              </a:p>
              <a:p>
                <a:r>
                  <a:rPr lang="sl-SI" sz="2000" dirty="0"/>
                  <a:t>Pp = 15 % → 1,15</a:t>
                </a:r>
              </a:p>
              <a:p>
                <a:r>
                  <a:rPr lang="sl-SI" sz="2000" dirty="0" err="1"/>
                  <a:t>Yk</a:t>
                </a:r>
                <a:r>
                  <a:rPr lang="sl-SI" sz="2000" dirty="0"/>
                  <a:t> = 22 % → 1,22</a:t>
                </a:r>
              </a:p>
              <a:p>
                <a:r>
                  <a:rPr lang="sl-SI" sz="2000" dirty="0" err="1"/>
                  <a:t>Tk</a:t>
                </a:r>
                <a:r>
                  <a:rPr lang="sl-SI" sz="2000" dirty="0"/>
                  <a:t> = 8 dni</a:t>
                </a:r>
              </a:p>
              <a:p>
                <a:r>
                  <a:rPr lang="sl-SI" sz="2000" dirty="0"/>
                  <a:t>Q = 10000 kg → 10 t</a:t>
                </a:r>
              </a:p>
              <a:p>
                <a:r>
                  <a:rPr lang="sl-SI" sz="2000" dirty="0" err="1"/>
                  <a:t>Dd</a:t>
                </a:r>
                <a:r>
                  <a:rPr lang="sl-SI" sz="2000" dirty="0"/>
                  <a:t> = 305 dni</a:t>
                </a:r>
                <a:endParaRPr lang="sl-SI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1" i="0" smtClean="0">
                          <a:latin typeface="Cambria Math"/>
                        </a:rPr>
                        <m:t>𝐍𝐤𝐢</m:t>
                      </m:r>
                      <m:r>
                        <a:rPr lang="sl-SI" b="1" i="0" smtClean="0">
                          <a:latin typeface="Cambria Math"/>
                        </a:rPr>
                        <m:t>=</m:t>
                      </m:r>
                      <m:r>
                        <a:rPr lang="sl-SI" b="1" i="0" smtClean="0">
                          <a:latin typeface="Cambria Math"/>
                        </a:rPr>
                        <m:t>𝐍𝐤𝐝</m:t>
                      </m:r>
                      <m:r>
                        <a:rPr lang="sl-SI" b="1" i="0" smtClean="0">
                          <a:latin typeface="Cambria Math"/>
                        </a:rPr>
                        <m:t>∗</m:t>
                      </m:r>
                      <m:d>
                        <m:dPr>
                          <m:ctrlPr>
                            <a:rPr lang="sl-SI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sl-SI" b="1" i="0" smtClean="0">
                              <a:latin typeface="Cambria Math"/>
                            </a:rPr>
                            <m:t>𝟏</m:t>
                          </m:r>
                          <m:r>
                            <a:rPr lang="sl-SI" b="1" i="0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sl-SI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sl-SI" b="1" i="0" smtClean="0">
                                  <a:latin typeface="Cambria Math"/>
                                </a:rPr>
                                <m:t>𝐏𝐩</m:t>
                              </m:r>
                            </m:num>
                            <m:den>
                              <m:r>
                                <a:rPr lang="sl-SI" b="1" i="0" smtClean="0">
                                  <a:latin typeface="Cambria Math"/>
                                </a:rPr>
                                <m:t>𝟏𝟎𝟎</m:t>
                              </m:r>
                            </m:den>
                          </m:f>
                        </m:e>
                      </m:d>
                      <m:r>
                        <a:rPr lang="sl-SI" b="1" i="0" smtClean="0">
                          <a:latin typeface="Cambria Math"/>
                        </a:rPr>
                        <m:t>→</m:t>
                      </m:r>
                      <m:r>
                        <a:rPr lang="sl-SI" b="1" i="0" smtClean="0">
                          <a:latin typeface="Cambria Math"/>
                        </a:rPr>
                        <m:t>𝐍𝐤𝐝</m:t>
                      </m:r>
                      <m:r>
                        <a:rPr lang="sl-SI" b="1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b="1" i="0" smtClean="0">
                              <a:latin typeface="Cambria Math"/>
                            </a:rPr>
                            <m:t>𝐍𝐤𝐢</m:t>
                          </m:r>
                        </m:num>
                        <m:den>
                          <m:r>
                            <a:rPr lang="sl-SI" b="1" i="0" smtClean="0">
                              <a:latin typeface="Cambria Math"/>
                            </a:rPr>
                            <m:t>𝟏</m:t>
                          </m:r>
                          <m:r>
                            <a:rPr lang="sl-SI" b="1" i="0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sl-SI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sl-SI" b="1" i="0" smtClean="0">
                                  <a:latin typeface="Cambria Math"/>
                                </a:rPr>
                                <m:t>𝐏𝐩</m:t>
                              </m:r>
                            </m:num>
                            <m:den>
                              <m:r>
                                <a:rPr lang="sl-SI" b="1" i="0" smtClean="0">
                                  <a:latin typeface="Cambria Math"/>
                                </a:rPr>
                                <m:t>𝟏𝟎𝟎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sl-SI" b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1">
                          <a:solidFill>
                            <a:prstClr val="black"/>
                          </a:solidFill>
                          <a:latin typeface="Cambria Math"/>
                        </a:rPr>
                        <m:t>𝐍𝐤𝐝</m:t>
                      </m:r>
                      <m:r>
                        <a:rPr lang="sl-SI" b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𝟎</m:t>
                          </m:r>
                        </m:num>
                        <m:den>
                          <m:r>
                            <a:rPr lang="sl-SI" b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sl-SI" b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sl-SI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sl-SI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𝟎</m:t>
                              </m:r>
                              <m:r>
                                <a:rPr lang="sl-SI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sl-SI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sl-SI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𝟓</m:t>
                              </m:r>
                            </m:num>
                            <m:den>
                              <m:r>
                                <a:rPr lang="sl-SI" b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𝟏𝟎𝟎</m:t>
                              </m:r>
                            </m:den>
                          </m:f>
                        </m:den>
                      </m:f>
                      <m:r>
                        <a:rPr lang="sl-SI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𝟎</m:t>
                          </m:r>
                        </m:num>
                        <m:den>
                          <m:r>
                            <a:rPr lang="sl-SI" b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sl-SI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sl-SI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sl-SI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𝟖𝟕</m:t>
                      </m:r>
                      <m:r>
                        <a:rPr lang="sl-SI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𝒌𝒐𝒏</m:t>
                      </m:r>
                    </m:oMath>
                  </m:oMathPara>
                </a14:m>
                <a:endParaRPr lang="sl-SI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8229600" cy="5184576"/>
              </a:xfrm>
              <a:blipFill rotWithShape="1">
                <a:blip r:embed="rId2"/>
                <a:stretch>
                  <a:fillRect l="-593" t="-58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21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000" b="1" dirty="0" smtClean="0"/>
              <a:t>izračun</a:t>
            </a:r>
            <a:endParaRPr lang="sl-SI" sz="2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sz="1800" dirty="0" err="1"/>
                  <a:t>Nki</a:t>
                </a:r>
                <a:r>
                  <a:rPr lang="sl-SI" sz="1800" dirty="0"/>
                  <a:t> = 100 </a:t>
                </a:r>
                <a:r>
                  <a:rPr lang="sl-SI" sz="1800" dirty="0" err="1"/>
                  <a:t>kont</a:t>
                </a:r>
                <a:endParaRPr lang="sl-SI" sz="1800" dirty="0"/>
              </a:p>
              <a:p>
                <a:r>
                  <a:rPr lang="sl-SI" sz="1800" dirty="0" err="1"/>
                  <a:t>Pp</a:t>
                </a:r>
                <a:r>
                  <a:rPr lang="sl-SI" sz="1800" dirty="0"/>
                  <a:t> = 15 % → 1,15</a:t>
                </a:r>
              </a:p>
              <a:p>
                <a:r>
                  <a:rPr lang="sl-SI" sz="1800" dirty="0" err="1"/>
                  <a:t>Yk</a:t>
                </a:r>
                <a:r>
                  <a:rPr lang="sl-SI" sz="1800" dirty="0"/>
                  <a:t> = 22 % → 1,22</a:t>
                </a:r>
              </a:p>
              <a:p>
                <a:r>
                  <a:rPr lang="sl-SI" sz="1800" dirty="0" err="1"/>
                  <a:t>Tk</a:t>
                </a:r>
                <a:r>
                  <a:rPr lang="sl-SI" sz="1800" dirty="0"/>
                  <a:t> = 8 dni</a:t>
                </a:r>
              </a:p>
              <a:p>
                <a:r>
                  <a:rPr lang="sl-SI" sz="1800" dirty="0"/>
                  <a:t>Q = 10000 kg → 10 t</a:t>
                </a:r>
              </a:p>
              <a:p>
                <a:r>
                  <a:rPr lang="sl-SI" sz="1800" dirty="0" err="1"/>
                  <a:t>Dd</a:t>
                </a:r>
                <a:r>
                  <a:rPr lang="sl-SI" sz="1800" dirty="0"/>
                  <a:t> = 305 dni</a:t>
                </a:r>
              </a:p>
              <a:p>
                <a:pPr lvl="0"/>
                <a:endParaRPr lang="sl-SI" sz="1800" dirty="0">
                  <a:solidFill>
                    <a:prstClr val="black"/>
                  </a:solidFill>
                </a:endParaRPr>
              </a:p>
              <a:p>
                <a:pPr marL="0" lv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l-SI" i="1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𝑁𝑘𝑑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∗305∗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𝑞</m:t>
                          </m:r>
                        </m:num>
                        <m:den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𝑌𝑘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𝑇𝑘</m:t>
                          </m:r>
                        </m:den>
                      </m:f>
                    </m:oMath>
                  </m:oMathPara>
                </a14:m>
                <a:endParaRPr lang="sl-SI" sz="1800" dirty="0">
                  <a:solidFill>
                    <a:prstClr val="black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444" t="-6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144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sl-SI" sz="2000" b="1" dirty="0" smtClean="0"/>
              <a:t>izračun</a:t>
            </a:r>
            <a:endParaRPr lang="sl-SI" sz="2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6712"/>
                <a:ext cx="8229600" cy="5544616"/>
              </a:xfrm>
            </p:spPr>
            <p:txBody>
              <a:bodyPr/>
              <a:lstStyle/>
              <a:p>
                <a:r>
                  <a:rPr lang="sl-SI" sz="1800" dirty="0" smtClean="0"/>
                  <a:t>Nki</a:t>
                </a:r>
                <a:r>
                  <a:rPr lang="sl-SI" sz="1800" dirty="0"/>
                  <a:t> = 100 </a:t>
                </a:r>
                <a:r>
                  <a:rPr lang="sl-SI" sz="1800" dirty="0" err="1"/>
                  <a:t>kont</a:t>
                </a:r>
                <a:endParaRPr lang="sl-SI" sz="1800" dirty="0"/>
              </a:p>
              <a:p>
                <a:r>
                  <a:rPr lang="sl-SI" sz="1800" dirty="0" err="1"/>
                  <a:t>Pp</a:t>
                </a:r>
                <a:r>
                  <a:rPr lang="sl-SI" sz="1800" dirty="0"/>
                  <a:t> = 15 % → 1,15</a:t>
                </a:r>
              </a:p>
              <a:p>
                <a:r>
                  <a:rPr lang="sl-SI" sz="1800" dirty="0" err="1"/>
                  <a:t>Yk</a:t>
                </a:r>
                <a:r>
                  <a:rPr lang="sl-SI" sz="1800" dirty="0"/>
                  <a:t> = 22 % → 1,22</a:t>
                </a:r>
              </a:p>
              <a:p>
                <a:r>
                  <a:rPr lang="sl-SI" sz="1800" dirty="0" err="1"/>
                  <a:t>Tk</a:t>
                </a:r>
                <a:r>
                  <a:rPr lang="sl-SI" sz="1800" dirty="0"/>
                  <a:t> = 8 dni</a:t>
                </a:r>
              </a:p>
              <a:p>
                <a:r>
                  <a:rPr lang="sl-SI" sz="1800" dirty="0"/>
                  <a:t>Q = 10000 kg → 10 t</a:t>
                </a:r>
              </a:p>
              <a:p>
                <a:r>
                  <a:rPr lang="sl-SI" sz="1800" dirty="0" err="1"/>
                  <a:t>Dd</a:t>
                </a:r>
                <a:r>
                  <a:rPr lang="sl-SI" sz="1800" dirty="0"/>
                  <a:t> = 305 dni</a:t>
                </a:r>
              </a:p>
              <a:p>
                <a:pPr lvl="0"/>
                <a:endParaRPr lang="sl-SI" sz="1100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1" i="1">
                          <a:solidFill>
                            <a:prstClr val="black"/>
                          </a:solidFill>
                          <a:latin typeface="Cambria Math"/>
                        </a:rPr>
                        <m:t>𝑸</m:t>
                      </m:r>
                      <m:r>
                        <a:rPr lang="sl-SI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𝑵𝒌𝒅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𝟑𝟎𝟓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𝒒</m:t>
                          </m:r>
                        </m:num>
                        <m:den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𝒀𝒌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sl-SI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𝑻𝒌</m:t>
                          </m:r>
                        </m:den>
                      </m:f>
                    </m:oMath>
                  </m:oMathPara>
                </a14:m>
                <a:endParaRPr lang="sl-SI" sz="1800" b="1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lvl="0"/>
                <a:endParaRPr lang="sl-SI" sz="1800" dirty="0" smtClean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𝑄</m:t>
                      </m:r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87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∗305∗1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1,2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∗8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265350</m:t>
                          </m:r>
                        </m:num>
                        <m:den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9,</m:t>
                          </m:r>
                          <m:r>
                            <a:rPr lang="sl-SI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76</m:t>
                          </m:r>
                        </m:den>
                      </m:f>
                      <m:r>
                        <a:rPr lang="sl-SI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sl-SI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27187,5</m:t>
                      </m:r>
                      <m:r>
                        <a:rPr lang="sl-SI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sl-SI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sl-SI" sz="2800" dirty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6712"/>
                <a:ext cx="8229600" cy="5544616"/>
              </a:xfrm>
              <a:blipFill rotWithShape="1">
                <a:blip r:embed="rId2"/>
                <a:stretch>
                  <a:fillRect l="-444" t="-54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680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369</Words>
  <Application>Microsoft Office PowerPoint</Application>
  <PresentationFormat>Diaprojekcija na zaslonu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1" baseType="lpstr">
      <vt:lpstr>Officeova tema</vt:lpstr>
      <vt:lpstr>Kontejnerizacija</vt:lpstr>
      <vt:lpstr>Podatki:</vt:lpstr>
      <vt:lpstr>Podatki:</vt:lpstr>
      <vt:lpstr>PowerPointova predstavitev</vt:lpstr>
      <vt:lpstr>Izpeljava iz obrazca</vt:lpstr>
      <vt:lpstr>Izpeljava iz obrazca</vt:lpstr>
      <vt:lpstr>Izračun Nkd</vt:lpstr>
      <vt:lpstr>izračun</vt:lpstr>
      <vt:lpstr>izračun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Kontejnerizacija</dc:title>
  <dc:creator>Brane</dc:creator>
  <cp:lastModifiedBy>Brane</cp:lastModifiedBy>
  <cp:revision>11</cp:revision>
  <dcterms:created xsi:type="dcterms:W3CDTF">2015-05-02T14:44:32Z</dcterms:created>
  <dcterms:modified xsi:type="dcterms:W3CDTF">2016-06-01T15:42:23Z</dcterms:modified>
</cp:coreProperties>
</file>