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  <p:sldId id="260" r:id="rId5"/>
    <p:sldId id="261" r:id="rId6"/>
    <p:sldId id="262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0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139D-8EE0-462C-9ED9-EEB19988C550}" type="datetimeFigureOut">
              <a:rPr lang="sl-SI" smtClean="0"/>
              <a:t>6.5.2017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63A2-015A-47AB-A8F0-73A1B703C6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4081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139D-8EE0-462C-9ED9-EEB19988C550}" type="datetimeFigureOut">
              <a:rPr lang="sl-SI" smtClean="0"/>
              <a:t>6.5.2017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63A2-015A-47AB-A8F0-73A1B703C6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3053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139D-8EE0-462C-9ED9-EEB19988C550}" type="datetimeFigureOut">
              <a:rPr lang="sl-SI" smtClean="0"/>
              <a:t>6.5.2017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63A2-015A-47AB-A8F0-73A1B703C6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01017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139D-8EE0-462C-9ED9-EEB19988C550}" type="datetimeFigureOut">
              <a:rPr lang="sl-SI" smtClean="0"/>
              <a:t>6.5.2017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63A2-015A-47AB-A8F0-73A1B703C6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57217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139D-8EE0-462C-9ED9-EEB19988C550}" type="datetimeFigureOut">
              <a:rPr lang="sl-SI" smtClean="0"/>
              <a:t>6.5.2017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63A2-015A-47AB-A8F0-73A1B703C6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84150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139D-8EE0-462C-9ED9-EEB19988C550}" type="datetimeFigureOut">
              <a:rPr lang="sl-SI" smtClean="0"/>
              <a:t>6.5.2017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63A2-015A-47AB-A8F0-73A1B703C6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73213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139D-8EE0-462C-9ED9-EEB19988C550}" type="datetimeFigureOut">
              <a:rPr lang="sl-SI" smtClean="0"/>
              <a:t>6.5.2017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63A2-015A-47AB-A8F0-73A1B703C6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77851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139D-8EE0-462C-9ED9-EEB19988C550}" type="datetimeFigureOut">
              <a:rPr lang="sl-SI" smtClean="0"/>
              <a:t>6.5.2017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63A2-015A-47AB-A8F0-73A1B703C6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36656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139D-8EE0-462C-9ED9-EEB19988C550}" type="datetimeFigureOut">
              <a:rPr lang="sl-SI" smtClean="0"/>
              <a:t>6.5.2017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63A2-015A-47AB-A8F0-73A1B703C6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16417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139D-8EE0-462C-9ED9-EEB19988C550}" type="datetimeFigureOut">
              <a:rPr lang="sl-SI" smtClean="0"/>
              <a:t>6.5.2017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63A2-015A-47AB-A8F0-73A1B703C6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84014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139D-8EE0-462C-9ED9-EEB19988C550}" type="datetimeFigureOut">
              <a:rPr lang="sl-SI" smtClean="0"/>
              <a:t>6.5.2017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63A2-015A-47AB-A8F0-73A1B703C6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92999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C139D-8EE0-462C-9ED9-EEB19988C550}" type="datetimeFigureOut">
              <a:rPr lang="sl-SI" smtClean="0"/>
              <a:t>6.5.2017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F63A2-015A-47AB-A8F0-73A1B703C6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60524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1600" b="1" dirty="0" err="1" smtClean="0"/>
              <a:t>Pretovorna</a:t>
            </a:r>
            <a:r>
              <a:rPr lang="sl-SI" sz="1600" b="1" dirty="0" smtClean="0"/>
              <a:t> mehanizacija</a:t>
            </a:r>
            <a:endParaRPr lang="sl-SI" sz="1600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 smtClean="0"/>
              <a:t>Izračunaj tehnično storilnost v tonah in prostornini </a:t>
            </a:r>
            <a:r>
              <a:rPr lang="sl-SI" dirty="0" err="1" smtClean="0"/>
              <a:t>polžnega</a:t>
            </a:r>
            <a:r>
              <a:rPr lang="sl-SI" dirty="0" smtClean="0"/>
              <a:t> transporterja, ki obratuje 24 ur na dan. Zunanji premer </a:t>
            </a:r>
            <a:r>
              <a:rPr lang="sl-SI" dirty="0" err="1" smtClean="0"/>
              <a:t>polžnice</a:t>
            </a:r>
            <a:r>
              <a:rPr lang="sl-SI" dirty="0" smtClean="0"/>
              <a:t> je 25 cm, hitrost vrtenja je 0,5 obrata na sekundo. Razdalja med navoji je 8 cm, stopnja popolnitve je 60%. Izguba delovnega časa obratovanja je 130 minut. Specifična masa tovora je o,95 </a:t>
            </a:r>
            <a:r>
              <a:rPr lang="sl-SI" dirty="0"/>
              <a:t>t/m3. Izračunaj še, kakšna bi morala biti hitrost </a:t>
            </a:r>
            <a:r>
              <a:rPr lang="sl-SI" dirty="0" err="1"/>
              <a:t>polžnice</a:t>
            </a:r>
            <a:r>
              <a:rPr lang="sl-SI" dirty="0"/>
              <a:t>, da bi lahko </a:t>
            </a:r>
            <a:r>
              <a:rPr lang="sl-SI"/>
              <a:t>pretovorili </a:t>
            </a:r>
            <a:r>
              <a:rPr lang="sl-SI" smtClean="0"/>
              <a:t>5,5t/h</a:t>
            </a:r>
            <a:r>
              <a:rPr lang="sl-SI" dirty="0"/>
              <a:t>. </a:t>
            </a:r>
          </a:p>
          <a:p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9987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Podatki:</a:t>
            </a:r>
            <a:endParaRPr lang="sl-SI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400" b="1" dirty="0" err="1" smtClean="0"/>
              <a:t>Dd</a:t>
            </a:r>
            <a:r>
              <a:rPr lang="sl-SI" sz="2400" b="1" dirty="0" smtClean="0"/>
              <a:t> = 24 ur</a:t>
            </a:r>
          </a:p>
          <a:p>
            <a:r>
              <a:rPr lang="sl-SI" sz="2400" b="1" dirty="0" smtClean="0"/>
              <a:t>d = 25 cm</a:t>
            </a:r>
          </a:p>
          <a:p>
            <a:r>
              <a:rPr lang="sl-SI" sz="2400" b="1" dirty="0" smtClean="0"/>
              <a:t>n = 0,5 </a:t>
            </a:r>
            <a:r>
              <a:rPr lang="sl-SI" sz="2400" b="1" dirty="0" err="1" smtClean="0"/>
              <a:t>obr</a:t>
            </a:r>
            <a:r>
              <a:rPr lang="sl-SI" sz="2400" b="1" dirty="0" smtClean="0"/>
              <a:t>/</a:t>
            </a:r>
            <a:r>
              <a:rPr lang="sl-SI" sz="2400" b="1" dirty="0" err="1" smtClean="0"/>
              <a:t>sek</a:t>
            </a:r>
            <a:endParaRPr lang="sl-SI" sz="2400" b="1" dirty="0" smtClean="0"/>
          </a:p>
          <a:p>
            <a:r>
              <a:rPr lang="sl-SI" sz="2400" b="1" dirty="0" smtClean="0"/>
              <a:t>s = 8 cm</a:t>
            </a:r>
          </a:p>
          <a:p>
            <a:r>
              <a:rPr lang="az-Cyrl-AZ" sz="2400" b="1" dirty="0" smtClean="0"/>
              <a:t>Ф</a:t>
            </a:r>
            <a:r>
              <a:rPr lang="sl-SI" sz="2400" b="1" dirty="0" smtClean="0"/>
              <a:t> =60%</a:t>
            </a:r>
          </a:p>
          <a:p>
            <a:r>
              <a:rPr lang="sl-SI" sz="2400" b="1" dirty="0" err="1" smtClean="0"/>
              <a:t>Di</a:t>
            </a:r>
            <a:r>
              <a:rPr lang="sl-SI" sz="2400" b="1" dirty="0" smtClean="0"/>
              <a:t> = 130 min</a:t>
            </a:r>
          </a:p>
          <a:p>
            <a:r>
              <a:rPr lang="el-GR" sz="2400" b="1" dirty="0" smtClean="0">
                <a:latin typeface="Calibri"/>
              </a:rPr>
              <a:t>ρ</a:t>
            </a:r>
            <a:r>
              <a:rPr lang="sl-SI" sz="2400" b="1" dirty="0" smtClean="0">
                <a:latin typeface="Calibri"/>
              </a:rPr>
              <a:t> </a:t>
            </a:r>
            <a:r>
              <a:rPr lang="sl-SI" sz="2400" b="1" dirty="0" smtClean="0"/>
              <a:t>= 0,95 t/m3</a:t>
            </a:r>
          </a:p>
        </p:txBody>
      </p:sp>
    </p:spTree>
    <p:extLst>
      <p:ext uri="{BB962C8B-B14F-4D97-AF65-F5344CB8AC3E}">
        <p14:creationId xmlns:p14="http://schemas.microsoft.com/office/powerpoint/2010/main" val="286720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z="2400" b="1" dirty="0" err="1">
                <a:solidFill>
                  <a:prstClr val="black"/>
                </a:solidFill>
              </a:rPr>
              <a:t>Dd</a:t>
            </a:r>
            <a:r>
              <a:rPr lang="sl-SI" sz="2400" b="1" dirty="0">
                <a:solidFill>
                  <a:prstClr val="black"/>
                </a:solidFill>
              </a:rPr>
              <a:t> = 24 ur</a:t>
            </a:r>
          </a:p>
          <a:p>
            <a:pPr lvl="0"/>
            <a:r>
              <a:rPr lang="sl-SI" sz="2400" b="1" dirty="0">
                <a:solidFill>
                  <a:prstClr val="black"/>
                </a:solidFill>
              </a:rPr>
              <a:t>d = 25 </a:t>
            </a:r>
            <a:r>
              <a:rPr lang="sl-SI" sz="2400" b="1" dirty="0" smtClean="0">
                <a:solidFill>
                  <a:prstClr val="black"/>
                </a:solidFill>
              </a:rPr>
              <a:t>cm → 0,25m</a:t>
            </a:r>
            <a:endParaRPr lang="sl-SI" sz="2400" b="1" dirty="0">
              <a:solidFill>
                <a:prstClr val="black"/>
              </a:solidFill>
            </a:endParaRPr>
          </a:p>
          <a:p>
            <a:pPr lvl="0"/>
            <a:r>
              <a:rPr lang="sl-SI" sz="2400" b="1" dirty="0">
                <a:solidFill>
                  <a:prstClr val="black"/>
                </a:solidFill>
              </a:rPr>
              <a:t>n = </a:t>
            </a:r>
            <a:r>
              <a:rPr lang="sl-SI" sz="2400" b="1" dirty="0" smtClean="0">
                <a:solidFill>
                  <a:prstClr val="black"/>
                </a:solidFill>
              </a:rPr>
              <a:t>0,5 </a:t>
            </a:r>
            <a:r>
              <a:rPr lang="sl-SI" sz="2400" b="1" dirty="0" err="1" smtClean="0">
                <a:solidFill>
                  <a:prstClr val="black"/>
                </a:solidFill>
              </a:rPr>
              <a:t>obr</a:t>
            </a:r>
            <a:r>
              <a:rPr lang="sl-SI" sz="2400" b="1" dirty="0" smtClean="0">
                <a:solidFill>
                  <a:prstClr val="black"/>
                </a:solidFill>
              </a:rPr>
              <a:t>/</a:t>
            </a:r>
            <a:r>
              <a:rPr lang="sl-SI" sz="2400" b="1" dirty="0" err="1" smtClean="0">
                <a:solidFill>
                  <a:prstClr val="black"/>
                </a:solidFill>
              </a:rPr>
              <a:t>sek</a:t>
            </a:r>
            <a:r>
              <a:rPr lang="sl-SI" sz="2400" b="1" dirty="0" smtClean="0">
                <a:solidFill>
                  <a:prstClr val="black"/>
                </a:solidFill>
              </a:rPr>
              <a:t> → 3600 * 0,5 = 1800 obr/uro</a:t>
            </a:r>
            <a:endParaRPr lang="sl-SI" sz="2400" b="1" dirty="0">
              <a:solidFill>
                <a:prstClr val="black"/>
              </a:solidFill>
            </a:endParaRPr>
          </a:p>
          <a:p>
            <a:pPr lvl="0"/>
            <a:r>
              <a:rPr lang="sl-SI" sz="2400" b="1" dirty="0">
                <a:solidFill>
                  <a:prstClr val="black"/>
                </a:solidFill>
              </a:rPr>
              <a:t>s = 8 </a:t>
            </a:r>
            <a:r>
              <a:rPr lang="sl-SI" sz="2400" b="1" dirty="0" smtClean="0">
                <a:solidFill>
                  <a:prstClr val="black"/>
                </a:solidFill>
              </a:rPr>
              <a:t>cm → 0,08m</a:t>
            </a:r>
            <a:endParaRPr lang="sl-SI" sz="2400" b="1" dirty="0">
              <a:solidFill>
                <a:prstClr val="black"/>
              </a:solidFill>
            </a:endParaRPr>
          </a:p>
          <a:p>
            <a:pPr lvl="0"/>
            <a:r>
              <a:rPr lang="sl-SI" sz="2400" b="1" dirty="0" smtClean="0">
                <a:solidFill>
                  <a:prstClr val="black"/>
                </a:solidFill>
              </a:rPr>
              <a:t>Ф = 60% → 0,6</a:t>
            </a:r>
            <a:endParaRPr lang="sl-SI" sz="2400" b="1" dirty="0">
              <a:solidFill>
                <a:prstClr val="black"/>
              </a:solidFill>
            </a:endParaRPr>
          </a:p>
          <a:p>
            <a:pPr lvl="0"/>
            <a:r>
              <a:rPr lang="sl-SI" sz="2400" b="1" dirty="0" err="1">
                <a:solidFill>
                  <a:prstClr val="black"/>
                </a:solidFill>
              </a:rPr>
              <a:t>Di</a:t>
            </a:r>
            <a:r>
              <a:rPr lang="sl-SI" sz="2400" b="1" dirty="0">
                <a:solidFill>
                  <a:prstClr val="black"/>
                </a:solidFill>
              </a:rPr>
              <a:t> = </a:t>
            </a:r>
            <a:r>
              <a:rPr lang="sl-SI" sz="2400" b="1" dirty="0" smtClean="0">
                <a:solidFill>
                  <a:prstClr val="black"/>
                </a:solidFill>
              </a:rPr>
              <a:t>130 min → 24*60 = 1440min    1440 – 130= 1310min</a:t>
            </a:r>
          </a:p>
          <a:p>
            <a:pPr lvl="0"/>
            <a:r>
              <a:rPr lang="sl-SI" sz="2400" b="1" dirty="0" smtClean="0">
                <a:solidFill>
                  <a:prstClr val="black"/>
                </a:solidFill>
              </a:rPr>
              <a:t>1310/1440 = </a:t>
            </a:r>
            <a:r>
              <a:rPr lang="sl-SI" sz="2400" b="1" dirty="0" smtClean="0">
                <a:solidFill>
                  <a:srgbClr val="FF0000"/>
                </a:solidFill>
              </a:rPr>
              <a:t>0,91</a:t>
            </a:r>
            <a:r>
              <a:rPr lang="sl-SI" sz="2400" b="1" dirty="0" smtClean="0">
                <a:solidFill>
                  <a:prstClr val="black"/>
                </a:solidFill>
              </a:rPr>
              <a:t> </a:t>
            </a:r>
            <a:endParaRPr lang="sl-SI" sz="2400" b="1" dirty="0">
              <a:solidFill>
                <a:prstClr val="black"/>
              </a:solidFill>
            </a:endParaRPr>
          </a:p>
          <a:p>
            <a:pPr lvl="0"/>
            <a:r>
              <a:rPr lang="el-GR" sz="2400" b="1" dirty="0" smtClean="0">
                <a:solidFill>
                  <a:prstClr val="black"/>
                </a:solidFill>
                <a:latin typeface="Calibri"/>
              </a:rPr>
              <a:t>ρ</a:t>
            </a:r>
            <a:r>
              <a:rPr lang="sl-SI" sz="2400" b="1" dirty="0" smtClean="0">
                <a:solidFill>
                  <a:prstClr val="black"/>
                </a:solidFill>
              </a:rPr>
              <a:t> </a:t>
            </a:r>
            <a:r>
              <a:rPr lang="sl-SI" sz="2400" b="1" dirty="0">
                <a:solidFill>
                  <a:prstClr val="black"/>
                </a:solidFill>
              </a:rPr>
              <a:t>= 0,95 </a:t>
            </a:r>
            <a:r>
              <a:rPr lang="sl-SI" sz="2400" b="1" dirty="0" smtClean="0">
                <a:solidFill>
                  <a:prstClr val="black"/>
                </a:solidFill>
              </a:rPr>
              <a:t>t/m3</a:t>
            </a:r>
            <a:endParaRPr lang="sl-SI" sz="2400" b="1" dirty="0">
              <a:solidFill>
                <a:prstClr val="black"/>
              </a:solidFill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0336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ctr"/>
                <a:endParaRPr lang="sl-SI" b="1" i="1" dirty="0" smtClean="0">
                  <a:latin typeface="Cambria Math"/>
                </a:endParaRPr>
              </a:p>
              <a:p>
                <a:pPr algn="ctr"/>
                <a:endParaRPr lang="sl-SI" b="1" i="1" dirty="0">
                  <a:latin typeface="Cambria Math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sl-SI" b="1" i="1" smtClean="0">
                        <a:latin typeface="Cambria Math"/>
                      </a:rPr>
                      <m:t>𝑸</m:t>
                    </m:r>
                    <m:r>
                      <a:rPr lang="sl-SI" b="1" i="1" smtClean="0">
                        <a:latin typeface="Cambria Math"/>
                      </a:rPr>
                      <m:t>=</m:t>
                    </m:r>
                    <m:r>
                      <a:rPr lang="sl-SI" b="1" i="1" smtClean="0">
                        <a:latin typeface="Cambria Math"/>
                        <a:ea typeface="Cambria Math"/>
                      </a:rPr>
                      <m:t>𝝆</m:t>
                    </m:r>
                    <m:r>
                      <a:rPr lang="sl-SI" b="1" i="1" smtClean="0">
                        <a:latin typeface="Cambria Math"/>
                        <a:ea typeface="Cambria Math"/>
                      </a:rPr>
                      <m:t>∗∅∗</m:t>
                    </m:r>
                    <m:f>
                      <m:fPr>
                        <m:ctrlPr>
                          <a:rPr lang="sl-SI" b="1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sl-SI" b="1" i="1" smtClean="0">
                            <a:latin typeface="Cambria Math"/>
                            <a:ea typeface="Cambria Math"/>
                          </a:rPr>
                          <m:t>𝝅</m:t>
                        </m:r>
                        <m:r>
                          <a:rPr lang="sl-SI" b="1" i="1" smtClean="0">
                            <a:latin typeface="Cambria Math"/>
                            <a:ea typeface="Cambria Math"/>
                          </a:rPr>
                          <m:t>∗</m:t>
                        </m:r>
                        <m:sSup>
                          <m:sSupPr>
                            <m:ctrlPr>
                              <a:rPr lang="sl-SI" b="1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sl-SI" b="1" i="1" smtClean="0">
                                <a:latin typeface="Cambria Math"/>
                                <a:ea typeface="Cambria Math"/>
                              </a:rPr>
                              <m:t>𝒅</m:t>
                            </m:r>
                          </m:e>
                          <m:sup>
                            <m:r>
                              <a:rPr lang="sl-SI" b="1" i="1" smtClean="0"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sl-SI" b="1" i="1" smtClean="0">
                            <a:latin typeface="Cambria Math"/>
                            <a:ea typeface="Cambria Math"/>
                          </a:rPr>
                          <m:t>𝟒</m:t>
                        </m:r>
                      </m:den>
                    </m:f>
                    <m:r>
                      <a:rPr lang="sl-SI" b="1" i="1" smtClean="0">
                        <a:latin typeface="Cambria Math"/>
                        <a:ea typeface="Cambria Math"/>
                      </a:rPr>
                      <m:t>∗</m:t>
                    </m:r>
                    <m:r>
                      <a:rPr lang="sl-SI" b="1" i="1" smtClean="0">
                        <a:latin typeface="Cambria Math"/>
                        <a:ea typeface="Cambria Math"/>
                      </a:rPr>
                      <m:t>𝒔</m:t>
                    </m:r>
                    <m:r>
                      <a:rPr lang="sl-SI" b="1" i="1" smtClean="0">
                        <a:latin typeface="Cambria Math"/>
                        <a:ea typeface="Cambria Math"/>
                      </a:rPr>
                      <m:t>∗</m:t>
                    </m:r>
                    <m:r>
                      <a:rPr lang="sl-SI" b="1" i="1" smtClean="0">
                        <a:latin typeface="Cambria Math"/>
                        <a:ea typeface="Cambria Math"/>
                      </a:rPr>
                      <m:t>𝒏</m:t>
                    </m:r>
                  </m:oMath>
                </a14:m>
                <a:endParaRPr lang="sl-SI" b="1" dirty="0"/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83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sl-SI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620688"/>
                <a:ext cx="8229600" cy="5505475"/>
              </a:xfrm>
            </p:spPr>
            <p:txBody>
              <a:bodyPr>
                <a:normAutofit fontScale="85000" lnSpcReduction="10000"/>
              </a:bodyPr>
              <a:lstStyle/>
              <a:p>
                <a:pPr lvl="0" algn="ctr"/>
                <a:endParaRPr lang="sl-SI" sz="2800" b="1" i="1" dirty="0" smtClean="0">
                  <a:solidFill>
                    <a:prstClr val="black"/>
                  </a:solidFill>
                  <a:latin typeface="Cambria Math"/>
                </a:endParaRPr>
              </a:p>
              <a:p>
                <a:pPr lvl="0"/>
                <a:r>
                  <a:rPr lang="sl-SI" sz="1900" b="1" dirty="0" err="1">
                    <a:solidFill>
                      <a:prstClr val="black"/>
                    </a:solidFill>
                  </a:rPr>
                  <a:t>Dd</a:t>
                </a:r>
                <a:r>
                  <a:rPr lang="sl-SI" sz="1900" b="1" dirty="0">
                    <a:solidFill>
                      <a:prstClr val="black"/>
                    </a:solidFill>
                  </a:rPr>
                  <a:t> = 24 ur</a:t>
                </a:r>
              </a:p>
              <a:p>
                <a:pPr lvl="0"/>
                <a:r>
                  <a:rPr lang="sl-SI" sz="1900" b="1" dirty="0">
                    <a:solidFill>
                      <a:prstClr val="black"/>
                    </a:solidFill>
                  </a:rPr>
                  <a:t>d = 25 cm → 0,25m</a:t>
                </a:r>
              </a:p>
              <a:p>
                <a:pPr lvl="0"/>
                <a:r>
                  <a:rPr lang="sl-SI" sz="1900" b="1" dirty="0">
                    <a:solidFill>
                      <a:prstClr val="black"/>
                    </a:solidFill>
                  </a:rPr>
                  <a:t>n = 0,5 </a:t>
                </a:r>
                <a:r>
                  <a:rPr lang="sl-SI" sz="1900" b="1" dirty="0" err="1">
                    <a:solidFill>
                      <a:prstClr val="black"/>
                    </a:solidFill>
                  </a:rPr>
                  <a:t>obr</a:t>
                </a:r>
                <a:r>
                  <a:rPr lang="sl-SI" sz="1900" b="1" dirty="0">
                    <a:solidFill>
                      <a:prstClr val="black"/>
                    </a:solidFill>
                  </a:rPr>
                  <a:t>/</a:t>
                </a:r>
                <a:r>
                  <a:rPr lang="sl-SI" sz="1900" b="1" dirty="0" err="1">
                    <a:solidFill>
                      <a:prstClr val="black"/>
                    </a:solidFill>
                  </a:rPr>
                  <a:t>sek</a:t>
                </a:r>
                <a:r>
                  <a:rPr lang="sl-SI" sz="1900" b="1" dirty="0">
                    <a:solidFill>
                      <a:prstClr val="black"/>
                    </a:solidFill>
                  </a:rPr>
                  <a:t> → 3600 * 0,5 = 1800 obr/uro</a:t>
                </a:r>
              </a:p>
              <a:p>
                <a:pPr lvl="0"/>
                <a:r>
                  <a:rPr lang="sl-SI" sz="1900" b="1" dirty="0">
                    <a:solidFill>
                      <a:prstClr val="black"/>
                    </a:solidFill>
                  </a:rPr>
                  <a:t>s = 8 cm → 0,08m</a:t>
                </a:r>
              </a:p>
              <a:p>
                <a:pPr lvl="0"/>
                <a:r>
                  <a:rPr lang="sl-SI" sz="1900" b="1" dirty="0">
                    <a:solidFill>
                      <a:prstClr val="black"/>
                    </a:solidFill>
                  </a:rPr>
                  <a:t>Ф </a:t>
                </a:r>
                <a:r>
                  <a:rPr lang="sl-SI" sz="1900" b="1" dirty="0" smtClean="0">
                    <a:solidFill>
                      <a:prstClr val="black"/>
                    </a:solidFill>
                  </a:rPr>
                  <a:t>= 60</a:t>
                </a:r>
                <a:r>
                  <a:rPr lang="sl-SI" sz="1900" b="1" dirty="0">
                    <a:solidFill>
                      <a:prstClr val="black"/>
                    </a:solidFill>
                  </a:rPr>
                  <a:t>% → 0,6</a:t>
                </a:r>
              </a:p>
              <a:p>
                <a:pPr lvl="0"/>
                <a:r>
                  <a:rPr lang="sl-SI" sz="1900" b="1" dirty="0" err="1">
                    <a:solidFill>
                      <a:prstClr val="black"/>
                    </a:solidFill>
                  </a:rPr>
                  <a:t>Di</a:t>
                </a:r>
                <a:r>
                  <a:rPr lang="sl-SI" sz="1900" b="1" dirty="0">
                    <a:solidFill>
                      <a:prstClr val="black"/>
                    </a:solidFill>
                  </a:rPr>
                  <a:t> = 130 min → 24*60 = 1440min    1440 – 130= 1310min</a:t>
                </a:r>
              </a:p>
              <a:p>
                <a:pPr lvl="0"/>
                <a:r>
                  <a:rPr lang="sl-SI" sz="1900" b="1" dirty="0">
                    <a:solidFill>
                      <a:prstClr val="black"/>
                    </a:solidFill>
                  </a:rPr>
                  <a:t>1310/1440 = 0,91 </a:t>
                </a:r>
              </a:p>
              <a:p>
                <a:pPr lvl="0"/>
                <a:r>
                  <a:rPr lang="el-GR" sz="1900" b="1" dirty="0">
                    <a:solidFill>
                      <a:prstClr val="black"/>
                    </a:solidFill>
                  </a:rPr>
                  <a:t>ρ</a:t>
                </a:r>
                <a:r>
                  <a:rPr lang="sl-SI" sz="1900" b="1" dirty="0">
                    <a:solidFill>
                      <a:prstClr val="black"/>
                    </a:solidFill>
                  </a:rPr>
                  <a:t> = 0,95 t/m3</a:t>
                </a:r>
              </a:p>
              <a:p>
                <a:pPr lvl="0" algn="ctr"/>
                <a14:m>
                  <m:oMath xmlns:m="http://schemas.openxmlformats.org/officeDocument/2006/math">
                    <m:r>
                      <a:rPr lang="sl-SI" sz="2800" b="1" i="1">
                        <a:solidFill>
                          <a:prstClr val="black"/>
                        </a:solidFill>
                        <a:latin typeface="Cambria Math"/>
                      </a:rPr>
                      <m:t>𝑸</m:t>
                    </m:r>
                    <m:r>
                      <a:rPr lang="sl-SI" sz="2800" b="1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l-GR" sz="2800" b="1" i="1" smtClean="0">
                        <a:solidFill>
                          <a:prstClr val="black"/>
                        </a:solidFill>
                        <a:latin typeface="Cambria Math"/>
                      </a:rPr>
                      <m:t>ρ</m:t>
                    </m:r>
                    <m:r>
                      <a:rPr lang="sl-SI" sz="2800" b="1" i="1">
                        <a:solidFill>
                          <a:prstClr val="black"/>
                        </a:solidFill>
                        <a:latin typeface="Cambria Math"/>
                      </a:rPr>
                      <m:t>∗</m:t>
                    </m:r>
                    <m:r>
                      <a:rPr lang="el-GR" sz="2800" b="1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∅</m:t>
                    </m:r>
                    <m:r>
                      <a:rPr lang="sl-SI" sz="2800" b="1" i="1">
                        <a:solidFill>
                          <a:prstClr val="black"/>
                        </a:solidFill>
                        <a:latin typeface="Cambria Math"/>
                      </a:rPr>
                      <m:t> ∗</m:t>
                    </m:r>
                    <m:f>
                      <m:fPr>
                        <m:ctrlPr>
                          <a:rPr lang="sl-SI" sz="2800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sl-SI" sz="2800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𝝅</m:t>
                        </m:r>
                        <m:r>
                          <a:rPr lang="sl-SI" sz="2800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∗</m:t>
                        </m:r>
                        <m:sSup>
                          <m:sSupPr>
                            <m:ctrlPr>
                              <a:rPr lang="sl-SI" sz="2800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sl-SI" sz="2800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𝒅</m:t>
                            </m:r>
                          </m:e>
                          <m:sup>
                            <m:r>
                              <a:rPr lang="sl-SI" sz="2800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sl-SI" sz="28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𝟒</m:t>
                        </m:r>
                      </m:den>
                    </m:f>
                    <m:r>
                      <a:rPr lang="sl-SI" sz="2800" b="1" i="1">
                        <a:solidFill>
                          <a:prstClr val="black"/>
                        </a:solidFill>
                        <a:latin typeface="Cambria Math"/>
                      </a:rPr>
                      <m:t>∗</m:t>
                    </m:r>
                    <m:r>
                      <a:rPr lang="sl-SI" sz="2800" b="1" i="1">
                        <a:solidFill>
                          <a:prstClr val="black"/>
                        </a:solidFill>
                        <a:latin typeface="Cambria Math"/>
                      </a:rPr>
                      <m:t>𝒔</m:t>
                    </m:r>
                    <m:r>
                      <a:rPr lang="sl-SI" sz="2800" b="1" i="1">
                        <a:solidFill>
                          <a:prstClr val="black"/>
                        </a:solidFill>
                        <a:latin typeface="Cambria Math"/>
                      </a:rPr>
                      <m:t>∗</m:t>
                    </m:r>
                    <m:r>
                      <a:rPr lang="sl-SI" sz="2800" b="1" i="1">
                        <a:solidFill>
                          <a:prstClr val="black"/>
                        </a:solidFill>
                        <a:latin typeface="Cambria Math"/>
                      </a:rPr>
                      <m:t>𝒏</m:t>
                    </m:r>
                  </m:oMath>
                </a14:m>
                <a:endParaRPr lang="sl-SI" sz="2800" b="1" dirty="0" smtClean="0">
                  <a:solidFill>
                    <a:prstClr val="black"/>
                  </a:solidFill>
                </a:endParaRPr>
              </a:p>
              <a:p>
                <a:pPr lvl="0" algn="ctr"/>
                <a14:m>
                  <m:oMath xmlns:m="http://schemas.openxmlformats.org/officeDocument/2006/math">
                    <m:r>
                      <a:rPr lang="sl-SI" sz="2800" b="0" i="1" smtClean="0">
                        <a:solidFill>
                          <a:prstClr val="black"/>
                        </a:solidFill>
                        <a:latin typeface="Cambria Math"/>
                      </a:rPr>
                      <m:t>𝑄</m:t>
                    </m:r>
                    <m:r>
                      <a:rPr lang="sl-SI" sz="2800" b="0" i="1" smtClean="0">
                        <a:solidFill>
                          <a:prstClr val="black"/>
                        </a:solidFill>
                        <a:latin typeface="Cambria Math"/>
                      </a:rPr>
                      <m:t>=0,95∗0,6∗</m:t>
                    </m:r>
                    <m:f>
                      <m:fPr>
                        <m:ctrlPr>
                          <a:rPr lang="sl-SI" sz="28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sl-SI" sz="28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3,14</m:t>
                        </m:r>
                        <m:r>
                          <a:rPr lang="sl-SI" sz="28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∗</m:t>
                        </m:r>
                        <m:sSup>
                          <m:sSupPr>
                            <m:ctrlPr>
                              <a:rPr lang="sl-SI" sz="280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sl-SI" sz="28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0,25</m:t>
                            </m:r>
                          </m:e>
                          <m:sup>
                            <m:r>
                              <a:rPr lang="sl-SI" sz="28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sl-SI" sz="28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sl-SI" sz="2800" b="0" i="1" smtClean="0">
                        <a:solidFill>
                          <a:prstClr val="black"/>
                        </a:solidFill>
                        <a:latin typeface="Cambria Math"/>
                      </a:rPr>
                      <m:t>∗0,08∗1800</m:t>
                    </m:r>
                  </m:oMath>
                </a14:m>
                <a:endParaRPr lang="sl-SI" sz="2800" b="0" dirty="0" smtClean="0">
                  <a:solidFill>
                    <a:prstClr val="black"/>
                  </a:solidFill>
                </a:endParaRPr>
              </a:p>
              <a:p>
                <a:pPr lvl="0" algn="ctr"/>
                <a:endParaRPr lang="sl-SI" sz="1600" dirty="0" smtClean="0">
                  <a:solidFill>
                    <a:prstClr val="black"/>
                  </a:solidFill>
                </a:endParaRPr>
              </a:p>
              <a:p>
                <a:pPr lvl="0" algn="ctr"/>
                <a14:m>
                  <m:oMath xmlns:m="http://schemas.openxmlformats.org/officeDocument/2006/math">
                    <m:r>
                      <a:rPr lang="sl-SI" sz="2800" b="0" i="1" smtClean="0">
                        <a:solidFill>
                          <a:prstClr val="black"/>
                        </a:solidFill>
                        <a:latin typeface="Cambria Math"/>
                      </a:rPr>
                      <m:t>𝑄</m:t>
                    </m:r>
                    <m:r>
                      <a:rPr lang="sl-SI" sz="2800" b="0" i="1" smtClean="0">
                        <a:solidFill>
                          <a:prstClr val="black"/>
                        </a:solidFill>
                        <a:latin typeface="Cambria Math"/>
                      </a:rPr>
                      <m:t>=0,57∗0,049∗144</m:t>
                    </m:r>
                  </m:oMath>
                </a14:m>
                <a:endParaRPr lang="sl-SI" sz="2800" dirty="0" smtClean="0">
                  <a:solidFill>
                    <a:prstClr val="black"/>
                  </a:solidFill>
                </a:endParaRPr>
              </a:p>
              <a:p>
                <a:pPr lvl="0" algn="ctr"/>
                <a:endParaRPr lang="sl-SI" sz="1800" dirty="0" smtClean="0">
                  <a:solidFill>
                    <a:prstClr val="black"/>
                  </a:solidFill>
                </a:endParaRPr>
              </a:p>
              <a:p>
                <a:pPr lvl="0" algn="ctr"/>
                <a14:m>
                  <m:oMath xmlns:m="http://schemas.openxmlformats.org/officeDocument/2006/math">
                    <m:r>
                      <a:rPr lang="sl-SI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𝑸</m:t>
                    </m:r>
                    <m:r>
                      <a:rPr lang="sl-SI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sl-SI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𝟒</m:t>
                    </m:r>
                    <m:r>
                      <a:rPr lang="sl-SI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,</m:t>
                    </m:r>
                    <m:r>
                      <a:rPr lang="sl-SI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𝟎𝟐</m:t>
                    </m:r>
                    <m:r>
                      <a:rPr lang="sl-SI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r>
                      <a:rPr lang="sl-SI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𝒕</m:t>
                    </m:r>
                    <m:r>
                      <a:rPr lang="sl-SI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/</m:t>
                    </m:r>
                    <m:r>
                      <a:rPr lang="sl-SI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𝒉</m:t>
                    </m:r>
                  </m:oMath>
                </a14:m>
                <a:endParaRPr lang="sl-SI" sz="2800" b="1" dirty="0">
                  <a:solidFill>
                    <a:srgbClr val="FF0000"/>
                  </a:solidFill>
                </a:endParaRPr>
              </a:p>
              <a:p>
                <a:pPr lvl="0"/>
                <a:endParaRPr lang="sl-SI" sz="2400" b="1" dirty="0">
                  <a:solidFill>
                    <a:prstClr val="black"/>
                  </a:solidFill>
                </a:endParaRPr>
              </a:p>
              <a:p>
                <a:endParaRPr lang="sl-SI" dirty="0"/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20688"/>
                <a:ext cx="8229600" cy="5505475"/>
              </a:xfrm>
              <a:blipFill rotWithShape="1">
                <a:blip r:embed="rId2"/>
                <a:stretch>
                  <a:fillRect l="-222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678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lvl="0"/>
                <a:r>
                  <a:rPr lang="sl-SI" sz="1700" b="1" dirty="0" smtClean="0">
                    <a:solidFill>
                      <a:prstClr val="black"/>
                    </a:solidFill>
                  </a:rPr>
                  <a:t>Dd</a:t>
                </a:r>
                <a:r>
                  <a:rPr lang="sl-SI" sz="1700" b="1" dirty="0">
                    <a:solidFill>
                      <a:prstClr val="black"/>
                    </a:solidFill>
                  </a:rPr>
                  <a:t> = 24 ur</a:t>
                </a:r>
              </a:p>
              <a:p>
                <a:pPr lvl="0"/>
                <a:r>
                  <a:rPr lang="sl-SI" sz="1700" b="1" dirty="0">
                    <a:solidFill>
                      <a:prstClr val="black"/>
                    </a:solidFill>
                  </a:rPr>
                  <a:t>d = 25 cm → 0,25m</a:t>
                </a:r>
              </a:p>
              <a:p>
                <a:pPr lvl="0"/>
                <a:r>
                  <a:rPr lang="sl-SI" sz="1700" b="1" dirty="0">
                    <a:solidFill>
                      <a:prstClr val="black"/>
                    </a:solidFill>
                  </a:rPr>
                  <a:t>n = 0,5 </a:t>
                </a:r>
                <a:r>
                  <a:rPr lang="sl-SI" sz="1700" b="1" dirty="0" err="1">
                    <a:solidFill>
                      <a:prstClr val="black"/>
                    </a:solidFill>
                  </a:rPr>
                  <a:t>obr</a:t>
                </a:r>
                <a:r>
                  <a:rPr lang="sl-SI" sz="1700" b="1" dirty="0">
                    <a:solidFill>
                      <a:prstClr val="black"/>
                    </a:solidFill>
                  </a:rPr>
                  <a:t>/</a:t>
                </a:r>
                <a:r>
                  <a:rPr lang="sl-SI" sz="1700" b="1" dirty="0" err="1">
                    <a:solidFill>
                      <a:prstClr val="black"/>
                    </a:solidFill>
                  </a:rPr>
                  <a:t>sek</a:t>
                </a:r>
                <a:r>
                  <a:rPr lang="sl-SI" sz="1700" b="1" dirty="0">
                    <a:solidFill>
                      <a:prstClr val="black"/>
                    </a:solidFill>
                  </a:rPr>
                  <a:t> → 3600 * 0,5 = 1800 obr/uro</a:t>
                </a:r>
              </a:p>
              <a:p>
                <a:pPr lvl="0"/>
                <a:r>
                  <a:rPr lang="sl-SI" sz="1700" b="1" dirty="0">
                    <a:solidFill>
                      <a:prstClr val="black"/>
                    </a:solidFill>
                  </a:rPr>
                  <a:t>s = 8 cm → 0,08m</a:t>
                </a:r>
              </a:p>
              <a:p>
                <a:pPr lvl="0"/>
                <a:r>
                  <a:rPr lang="sl-SI" sz="1700" b="1" dirty="0">
                    <a:solidFill>
                      <a:prstClr val="black"/>
                    </a:solidFill>
                  </a:rPr>
                  <a:t>Ф </a:t>
                </a:r>
                <a:r>
                  <a:rPr lang="sl-SI" sz="1700" b="1" dirty="0" smtClean="0">
                    <a:solidFill>
                      <a:prstClr val="black"/>
                    </a:solidFill>
                  </a:rPr>
                  <a:t>= 60</a:t>
                </a:r>
                <a:r>
                  <a:rPr lang="sl-SI" sz="1700" b="1" dirty="0">
                    <a:solidFill>
                      <a:prstClr val="black"/>
                    </a:solidFill>
                  </a:rPr>
                  <a:t>% → 0,6</a:t>
                </a:r>
              </a:p>
              <a:p>
                <a:pPr lvl="0"/>
                <a:r>
                  <a:rPr lang="sl-SI" sz="1700" b="1" dirty="0" err="1">
                    <a:solidFill>
                      <a:prstClr val="black"/>
                    </a:solidFill>
                  </a:rPr>
                  <a:t>Di</a:t>
                </a:r>
                <a:r>
                  <a:rPr lang="sl-SI" sz="1700" b="1" dirty="0">
                    <a:solidFill>
                      <a:prstClr val="black"/>
                    </a:solidFill>
                  </a:rPr>
                  <a:t> = 130 min → 24*60 = 1440min    1440 – 130= 1310min</a:t>
                </a:r>
              </a:p>
              <a:p>
                <a:pPr lvl="0"/>
                <a:r>
                  <a:rPr lang="sl-SI" sz="1700" b="1" dirty="0">
                    <a:solidFill>
                      <a:prstClr val="black"/>
                    </a:solidFill>
                  </a:rPr>
                  <a:t>1310/1440 = 0,91 </a:t>
                </a:r>
              </a:p>
              <a:p>
                <a:pPr lvl="0"/>
                <a:r>
                  <a:rPr lang="el-GR" sz="1700" b="1" dirty="0">
                    <a:solidFill>
                      <a:prstClr val="black"/>
                    </a:solidFill>
                  </a:rPr>
                  <a:t>ρ</a:t>
                </a:r>
                <a:r>
                  <a:rPr lang="sl-SI" sz="1700" b="1" dirty="0">
                    <a:solidFill>
                      <a:prstClr val="black"/>
                    </a:solidFill>
                  </a:rPr>
                  <a:t> = 0,95 t/m3</a:t>
                </a:r>
              </a:p>
              <a:p>
                <a:pPr lvl="0"/>
                <a:endParaRPr lang="sl-SI" sz="1600" b="1" dirty="0">
                  <a:solidFill>
                    <a:prstClr val="black"/>
                  </a:solidFill>
                </a:endParaRP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sl-SI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sl-SI" b="1" i="1" smtClean="0">
                            <a:latin typeface="Cambria Math"/>
                          </a:rPr>
                          <m:t>𝑸</m:t>
                        </m:r>
                      </m:e>
                      <m:sub>
                        <m:r>
                          <a:rPr lang="sl-SI" b="1" i="1" smtClean="0">
                            <a:latin typeface="Cambria Math"/>
                          </a:rPr>
                          <m:t>𝟐𝟒</m:t>
                        </m:r>
                      </m:sub>
                    </m:sSub>
                    <m:r>
                      <a:rPr lang="sl-SI" b="1" i="1" smtClean="0">
                        <a:latin typeface="Cambria Math"/>
                      </a:rPr>
                      <m:t>=</m:t>
                    </m:r>
                    <m:r>
                      <a:rPr lang="sl-SI" b="1" i="1" smtClean="0">
                        <a:latin typeface="Cambria Math"/>
                      </a:rPr>
                      <m:t>𝑸</m:t>
                    </m:r>
                    <m:r>
                      <a:rPr lang="sl-SI" b="1" i="1" smtClean="0">
                        <a:latin typeface="Cambria Math"/>
                      </a:rPr>
                      <m:t>∗</m:t>
                    </m:r>
                    <m:r>
                      <a:rPr lang="sl-SI" b="1" i="1" smtClean="0">
                        <a:latin typeface="Cambria Math"/>
                      </a:rPr>
                      <m:t>𝑫𝒊</m:t>
                    </m:r>
                    <m:r>
                      <a:rPr lang="sl-SI" b="1" i="1" smtClean="0">
                        <a:latin typeface="Cambria Math"/>
                      </a:rPr>
                      <m:t>∗</m:t>
                    </m:r>
                    <m:r>
                      <a:rPr lang="sl-SI" b="1" i="1" smtClean="0">
                        <a:latin typeface="Cambria Math"/>
                      </a:rPr>
                      <m:t>𝑫𝒅</m:t>
                    </m:r>
                  </m:oMath>
                </a14:m>
                <a:endParaRPr lang="sl-SI" b="1" dirty="0" smtClean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sl-SI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sl-SI" b="0" i="1" smtClean="0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sl-SI" b="0" i="1" smtClean="0">
                            <a:latin typeface="Cambria Math"/>
                          </a:rPr>
                          <m:t>24</m:t>
                        </m:r>
                      </m:sub>
                    </m:sSub>
                    <m:r>
                      <a:rPr lang="sl-SI" b="0" i="1" smtClean="0">
                        <a:latin typeface="Cambria Math"/>
                      </a:rPr>
                      <m:t>=4,02∗0,91 ∗24</m:t>
                    </m:r>
                  </m:oMath>
                </a14:m>
                <a:endParaRPr lang="sl-SI" b="0" dirty="0" smtClean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sl-SI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sl-SI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sl-SI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24</m:t>
                        </m:r>
                      </m:sub>
                    </m:sSub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=87,8 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𝑡</m:t>
                    </m:r>
                  </m:oMath>
                </a14:m>
                <a:endParaRPr lang="sl-SI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96" t="-943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9193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1800" b="1" dirty="0" smtClean="0"/>
              <a:t>Izračun prostornine</a:t>
            </a:r>
            <a:endParaRPr lang="sl-SI" sz="1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sl-SI" b="1" i="1" smtClean="0">
                        <a:latin typeface="Cambria Math"/>
                      </a:rPr>
                      <m:t>𝑽</m:t>
                    </m:r>
                    <m:r>
                      <a:rPr lang="sl-SI" b="1" i="1" smtClean="0">
                        <a:latin typeface="Cambria Math"/>
                      </a:rPr>
                      <m:t>=∅∗</m:t>
                    </m:r>
                    <m:f>
                      <m:fPr>
                        <m:ctrlPr>
                          <a:rPr lang="sl-SI" b="1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sl-SI" b="1" i="1" smtClean="0">
                            <a:latin typeface="Cambria Math"/>
                            <a:ea typeface="Cambria Math"/>
                          </a:rPr>
                          <m:t>𝝅</m:t>
                        </m:r>
                        <m:r>
                          <a:rPr lang="sl-SI" b="1" i="1" smtClean="0">
                            <a:latin typeface="Cambria Math"/>
                            <a:ea typeface="Cambria Math"/>
                          </a:rPr>
                          <m:t>∗</m:t>
                        </m:r>
                        <m:sSup>
                          <m:sSupPr>
                            <m:ctrlPr>
                              <a:rPr lang="sl-SI" b="1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sl-SI" b="1" i="1" smtClean="0">
                                <a:latin typeface="Cambria Math"/>
                                <a:ea typeface="Cambria Math"/>
                              </a:rPr>
                              <m:t>𝒅</m:t>
                            </m:r>
                          </m:e>
                          <m:sup>
                            <m:r>
                              <a:rPr lang="sl-SI" b="1" i="1" smtClean="0"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sl-SI" b="1" i="1" smtClean="0">
                            <a:latin typeface="Cambria Math"/>
                            <a:ea typeface="Cambria Math"/>
                          </a:rPr>
                          <m:t>𝟒</m:t>
                        </m:r>
                      </m:den>
                    </m:f>
                    <m:r>
                      <a:rPr lang="sl-SI" b="1" i="1" smtClean="0">
                        <a:latin typeface="Cambria Math"/>
                        <a:ea typeface="Cambria Math"/>
                      </a:rPr>
                      <m:t>∗</m:t>
                    </m:r>
                    <m:r>
                      <a:rPr lang="sl-SI" b="1" i="1" smtClean="0">
                        <a:latin typeface="Cambria Math"/>
                        <a:ea typeface="Cambria Math"/>
                      </a:rPr>
                      <m:t>𝒔</m:t>
                    </m:r>
                    <m:r>
                      <a:rPr lang="sl-SI" b="1" i="1" smtClean="0">
                        <a:latin typeface="Cambria Math"/>
                        <a:ea typeface="Cambria Math"/>
                      </a:rPr>
                      <m:t>∗</m:t>
                    </m:r>
                    <m:r>
                      <a:rPr lang="sl-SI" b="1" i="1" smtClean="0">
                        <a:latin typeface="Cambria Math"/>
                        <a:ea typeface="Cambria Math"/>
                      </a:rPr>
                      <m:t>𝒏</m:t>
                    </m:r>
                  </m:oMath>
                </a14:m>
                <a:endParaRPr lang="sl-SI" b="1" dirty="0" smtClean="0">
                  <a:ea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𝑉</m:t>
                    </m:r>
                    <m:r>
                      <a:rPr lang="sl-SI" b="0" i="1" smtClean="0">
                        <a:latin typeface="Cambria Math"/>
                      </a:rPr>
                      <m:t>=0,6 ∗</m:t>
                    </m:r>
                    <m:f>
                      <m:fPr>
                        <m:ctrlPr>
                          <a:rPr lang="sl-SI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l-SI" b="0" i="1" smtClean="0">
                            <a:latin typeface="Cambria Math"/>
                          </a:rPr>
                          <m:t>3,14∗0</m:t>
                        </m:r>
                        <m:sSup>
                          <m:sSupPr>
                            <m:ctrlPr>
                              <a:rPr lang="sl-SI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sl-SI" b="0" i="1" smtClean="0">
                                <a:latin typeface="Cambria Math"/>
                              </a:rPr>
                              <m:t>,25</m:t>
                            </m:r>
                          </m:e>
                          <m:sup>
                            <m:r>
                              <a:rPr lang="sl-SI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sl-SI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sl-SI" b="0" i="1" smtClean="0">
                        <a:latin typeface="Cambria Math"/>
                      </a:rPr>
                      <m:t>∗0,08∗1800</m:t>
                    </m:r>
                  </m:oMath>
                </a14:m>
                <a:endParaRPr lang="sl-SI" b="0" dirty="0" smtClean="0"/>
              </a:p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𝑉</m:t>
                    </m:r>
                    <m:r>
                      <a:rPr lang="sl-SI" b="0" i="1" smtClean="0">
                        <a:latin typeface="Cambria Math"/>
                      </a:rPr>
                      <m:t>=0,6∗0,049∗144</m:t>
                    </m:r>
                  </m:oMath>
                </a14:m>
                <a:endParaRPr lang="sl-SI" b="0" dirty="0" smtClean="0"/>
              </a:p>
              <a:p>
                <a:endParaRPr lang="sl-SI" sz="1400" b="0" dirty="0" smtClean="0"/>
              </a:p>
              <a:p>
                <a14:m>
                  <m:oMath xmlns:m="http://schemas.openxmlformats.org/officeDocument/2006/math"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𝑉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=4,23 </m:t>
                    </m:r>
                    <m:sSup>
                      <m:sSupPr>
                        <m:ctrlPr>
                          <a:rPr lang="sl-SI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sl-SI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sl-SI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/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h</m:t>
                    </m:r>
                  </m:oMath>
                </a14:m>
                <a:endParaRPr lang="sl-SI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5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sl-SI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sl-SI" b="1" i="1" smtClean="0">
                            <a:latin typeface="Cambria Math"/>
                          </a:rPr>
                          <m:t>𝑽</m:t>
                        </m:r>
                      </m:e>
                      <m:sub>
                        <m:r>
                          <a:rPr lang="sl-SI" b="1" i="1" smtClean="0">
                            <a:latin typeface="Cambria Math"/>
                          </a:rPr>
                          <m:t>𝟐𝟒</m:t>
                        </m:r>
                      </m:sub>
                    </m:sSub>
                    <m:r>
                      <a:rPr lang="sl-SI" b="1" i="1" smtClean="0">
                        <a:latin typeface="Cambria Math"/>
                      </a:rPr>
                      <m:t>=</m:t>
                    </m:r>
                    <m:r>
                      <a:rPr lang="sl-SI" b="1" i="1" smtClean="0">
                        <a:latin typeface="Cambria Math"/>
                      </a:rPr>
                      <m:t>𝑽</m:t>
                    </m:r>
                    <m:r>
                      <a:rPr lang="sl-SI" b="1" i="1" smtClean="0">
                        <a:latin typeface="Cambria Math"/>
                      </a:rPr>
                      <m:t>∗</m:t>
                    </m:r>
                    <m:r>
                      <a:rPr lang="sl-SI" b="1" i="1" smtClean="0">
                        <a:latin typeface="Cambria Math"/>
                      </a:rPr>
                      <m:t>𝑫𝒅</m:t>
                    </m:r>
                    <m:r>
                      <a:rPr lang="sl-SI" b="1" i="1" smtClean="0">
                        <a:latin typeface="Cambria Math"/>
                      </a:rPr>
                      <m:t> ∗</m:t>
                    </m:r>
                    <m:r>
                      <a:rPr lang="sl-SI" b="1" i="1" smtClean="0">
                        <a:latin typeface="Cambria Math"/>
                      </a:rPr>
                      <m:t>𝑫𝒊</m:t>
                    </m:r>
                  </m:oMath>
                </a14:m>
                <a:endParaRPr lang="sl-SI" b="1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sl-SI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sl-SI" b="0" i="1" smtClean="0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sl-SI" b="0" i="1" smtClean="0">
                            <a:latin typeface="Cambria Math"/>
                          </a:rPr>
                          <m:t>24</m:t>
                        </m:r>
                      </m:sub>
                    </m:sSub>
                    <m:r>
                      <a:rPr lang="sl-SI" b="0" i="1" smtClean="0">
                        <a:latin typeface="Cambria Math"/>
                      </a:rPr>
                      <m:t>=4,23 ∗24∗0,91</m:t>
                    </m:r>
                  </m:oMath>
                </a14:m>
                <a:endParaRPr lang="sl-SI" b="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sl-SI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sl-SI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sl-SI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24</m:t>
                        </m:r>
                      </m:sub>
                    </m:sSub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=92,38 </m:t>
                    </m:r>
                    <m:sSup>
                      <m:sSupPr>
                        <m:ctrlPr>
                          <a:rPr lang="sl-SI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sl-SI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sl-SI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sl-SI" dirty="0"/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65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Pravokotnik 1"/>
              <p:cNvSpPr/>
              <p:nvPr/>
            </p:nvSpPr>
            <p:spPr>
              <a:xfrm>
                <a:off x="5182041" y="2585713"/>
                <a:ext cx="3169265" cy="11006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3200" b="1" i="1" smtClean="0">
                          <a:latin typeface="Cambria Math"/>
                        </a:rPr>
                        <m:t>𝒏</m:t>
                      </m:r>
                      <m:r>
                        <a:rPr lang="sl-SI" sz="3200" b="1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sl-SI" sz="32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sz="3200" b="1" i="1">
                              <a:latin typeface="Cambria Math"/>
                            </a:rPr>
                            <m:t>𝟒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 ∗</m:t>
                          </m:r>
                          <m:r>
                            <a:rPr lang="sl-SI" sz="3200" b="1" i="1">
                              <a:latin typeface="Cambria Math"/>
                            </a:rPr>
                            <m:t>𝑸</m:t>
                          </m:r>
                        </m:num>
                        <m:den>
                          <m:r>
                            <a:rPr lang="sl-SI" sz="3200" b="1" i="1">
                              <a:latin typeface="Cambria Math"/>
                            </a:rPr>
                            <m:t>𝝆</m:t>
                          </m:r>
                          <m:r>
                            <a:rPr lang="sl-SI" sz="3200" b="1" i="1">
                              <a:latin typeface="Cambria Math"/>
                            </a:rPr>
                            <m:t> ∅ </m:t>
                          </m:r>
                          <m:r>
                            <a:rPr lang="sl-SI" sz="3200" b="1" i="1">
                              <a:latin typeface="Cambria Math"/>
                            </a:rPr>
                            <m:t>𝝅</m:t>
                          </m:r>
                          <m:r>
                            <a:rPr lang="sl-SI" sz="3200" b="1" i="1">
                              <a:latin typeface="Cambria Math"/>
                            </a:rPr>
                            <m:t> </m:t>
                          </m:r>
                          <m:r>
                            <a:rPr lang="sl-SI" sz="3200" b="1" i="1">
                              <a:latin typeface="Cambria Math"/>
                            </a:rPr>
                            <m:t>𝒔</m:t>
                          </m:r>
                          <m:r>
                            <a:rPr lang="sl-SI" sz="3200" b="1" i="1">
                              <a:latin typeface="Cambria Math"/>
                            </a:rPr>
                            <m:t>  </m:t>
                          </m:r>
                          <m:sSup>
                            <m:sSupPr>
                              <m:ctrlPr>
                                <a:rPr lang="sl-SI" sz="3200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sl-SI" sz="3200" b="1" i="1">
                                  <a:latin typeface="Cambria Math"/>
                                </a:rPr>
                                <m:t>𝒅</m:t>
                              </m:r>
                            </m:e>
                            <m:sup>
                              <m:r>
                                <a:rPr lang="sl-SI" sz="3200" b="1" i="1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sl-SI" sz="3200" b="1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sl-SI" sz="3200" dirty="0"/>
              </a:p>
            </p:txBody>
          </p:sp>
        </mc:Choice>
        <mc:Fallback>
          <p:sp>
            <p:nvSpPr>
              <p:cNvPr id="2" name="Pravokotni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2041" y="2585713"/>
                <a:ext cx="3169265" cy="110068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Pravokotnik 2"/>
          <p:cNvSpPr/>
          <p:nvPr/>
        </p:nvSpPr>
        <p:spPr>
          <a:xfrm>
            <a:off x="899592" y="810557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sl-SI" b="1" dirty="0" err="1">
                <a:solidFill>
                  <a:prstClr val="black"/>
                </a:solidFill>
              </a:rPr>
              <a:t>Dd</a:t>
            </a:r>
            <a:r>
              <a:rPr lang="sl-SI" b="1" dirty="0">
                <a:solidFill>
                  <a:prstClr val="black"/>
                </a:solidFill>
              </a:rPr>
              <a:t> = 24 ur</a:t>
            </a:r>
          </a:p>
          <a:p>
            <a:pPr lvl="0"/>
            <a:r>
              <a:rPr lang="sl-SI" b="1" dirty="0">
                <a:solidFill>
                  <a:prstClr val="black"/>
                </a:solidFill>
              </a:rPr>
              <a:t>d = 25 cm → 0,25m</a:t>
            </a:r>
          </a:p>
          <a:p>
            <a:pPr lvl="0"/>
            <a:r>
              <a:rPr lang="sl-SI" b="1" dirty="0">
                <a:solidFill>
                  <a:prstClr val="black"/>
                </a:solidFill>
              </a:rPr>
              <a:t>n = 0,5 </a:t>
            </a:r>
            <a:r>
              <a:rPr lang="sl-SI" b="1" dirty="0" err="1">
                <a:solidFill>
                  <a:prstClr val="black"/>
                </a:solidFill>
              </a:rPr>
              <a:t>obr</a:t>
            </a:r>
            <a:r>
              <a:rPr lang="sl-SI" b="1" dirty="0">
                <a:solidFill>
                  <a:prstClr val="black"/>
                </a:solidFill>
              </a:rPr>
              <a:t>/</a:t>
            </a:r>
            <a:r>
              <a:rPr lang="sl-SI" b="1" dirty="0" err="1">
                <a:solidFill>
                  <a:prstClr val="black"/>
                </a:solidFill>
              </a:rPr>
              <a:t>sek</a:t>
            </a:r>
            <a:r>
              <a:rPr lang="sl-SI" b="1" dirty="0">
                <a:solidFill>
                  <a:prstClr val="black"/>
                </a:solidFill>
              </a:rPr>
              <a:t> → 3600 * 0,5 = 1800 obr/uro</a:t>
            </a:r>
          </a:p>
          <a:p>
            <a:pPr lvl="0"/>
            <a:r>
              <a:rPr lang="sl-SI" b="1" dirty="0">
                <a:solidFill>
                  <a:prstClr val="black"/>
                </a:solidFill>
              </a:rPr>
              <a:t>s = 8 cm → 0,08m</a:t>
            </a:r>
          </a:p>
          <a:p>
            <a:pPr lvl="0"/>
            <a:r>
              <a:rPr lang="sl-SI" b="1" dirty="0">
                <a:solidFill>
                  <a:prstClr val="black"/>
                </a:solidFill>
              </a:rPr>
              <a:t>Ф = 60% → 0,6</a:t>
            </a:r>
          </a:p>
          <a:p>
            <a:pPr lvl="0"/>
            <a:r>
              <a:rPr lang="sl-SI" b="1" dirty="0" err="1">
                <a:solidFill>
                  <a:prstClr val="black"/>
                </a:solidFill>
              </a:rPr>
              <a:t>Di</a:t>
            </a:r>
            <a:r>
              <a:rPr lang="sl-SI" b="1" dirty="0">
                <a:solidFill>
                  <a:prstClr val="black"/>
                </a:solidFill>
              </a:rPr>
              <a:t> = 130 min → 24*60 = 1440min    1440 – 130= 1310min</a:t>
            </a:r>
          </a:p>
          <a:p>
            <a:pPr lvl="0"/>
            <a:r>
              <a:rPr lang="sl-SI" b="1" dirty="0">
                <a:solidFill>
                  <a:prstClr val="black"/>
                </a:solidFill>
              </a:rPr>
              <a:t>1310/1440 = 0,91 </a:t>
            </a:r>
          </a:p>
          <a:p>
            <a:pPr lvl="0"/>
            <a:r>
              <a:rPr lang="el-GR" b="1" dirty="0">
                <a:solidFill>
                  <a:prstClr val="black"/>
                </a:solidFill>
              </a:rPr>
              <a:t>ρ</a:t>
            </a:r>
            <a:r>
              <a:rPr lang="sl-SI" b="1" dirty="0">
                <a:solidFill>
                  <a:prstClr val="black"/>
                </a:solidFill>
              </a:rPr>
              <a:t> = 0,95 </a:t>
            </a:r>
            <a:r>
              <a:rPr lang="sl-SI" b="1" dirty="0" smtClean="0">
                <a:solidFill>
                  <a:prstClr val="black"/>
                </a:solidFill>
              </a:rPr>
              <a:t>t/m3</a:t>
            </a:r>
          </a:p>
          <a:p>
            <a:pPr lvl="0"/>
            <a:r>
              <a:rPr lang="sl-SI" b="1" dirty="0" smtClean="0">
                <a:solidFill>
                  <a:prstClr val="black"/>
                </a:solidFill>
              </a:rPr>
              <a:t>Q=5,5 t</a:t>
            </a:r>
            <a:endParaRPr lang="sl-SI" b="1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Pravokotnik 3"/>
              <p:cNvSpPr/>
              <p:nvPr/>
            </p:nvSpPr>
            <p:spPr>
              <a:xfrm>
                <a:off x="899592" y="3861048"/>
                <a:ext cx="7627922" cy="10796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3200" b="1" i="1" smtClean="0">
                          <a:latin typeface="Cambria Math"/>
                        </a:rPr>
                        <m:t>𝒏</m:t>
                      </m:r>
                      <m:r>
                        <a:rPr lang="sl-SI" sz="3200" b="1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sl-SI" sz="32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sz="3200" b="1" i="1">
                              <a:latin typeface="Cambria Math"/>
                            </a:rPr>
                            <m:t>𝟒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 ∗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𝟓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,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𝟓</m:t>
                          </m:r>
                        </m:num>
                        <m:den>
                          <m:r>
                            <a:rPr lang="sl-SI" sz="3200" b="1" i="1" smtClean="0">
                              <a:latin typeface="Cambria Math"/>
                            </a:rPr>
                            <m:t>𝟎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,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𝟗𝟓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∗ 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𝟎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,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𝟔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 ∗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𝟑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,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𝟏𝟒</m:t>
                          </m:r>
                          <m:r>
                            <a:rPr lang="sl-SI" sz="3200" b="1" i="1">
                              <a:latin typeface="Cambria Math"/>
                            </a:rPr>
                            <m:t>  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∗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𝟎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,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𝟎𝟖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∗ </m:t>
                          </m:r>
                          <m:sSup>
                            <m:sSupPr>
                              <m:ctrlPr>
                                <a:rPr lang="sl-SI" sz="3200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sl-SI" sz="3200" b="1" i="1" smtClean="0">
                                  <a:latin typeface="Cambria Math"/>
                                </a:rPr>
                                <m:t>𝟎</m:t>
                              </m:r>
                              <m:r>
                                <a:rPr lang="sl-SI" sz="3200" b="1" i="1" smtClean="0">
                                  <a:latin typeface="Cambria Math"/>
                                </a:rPr>
                                <m:t>,</m:t>
                              </m:r>
                              <m:r>
                                <a:rPr lang="sl-SI" sz="3200" b="1" i="1" smtClean="0">
                                  <a:latin typeface="Cambria Math"/>
                                </a:rPr>
                                <m:t>𝟐𝟓</m:t>
                              </m:r>
                            </m:e>
                            <m:sup>
                              <m:r>
                                <a:rPr lang="sl-SI" sz="3200" b="1" i="1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sl-SI" sz="3200" b="1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sl-SI" sz="3200" dirty="0"/>
              </a:p>
            </p:txBody>
          </p:sp>
        </mc:Choice>
        <mc:Fallback>
          <p:sp>
            <p:nvSpPr>
              <p:cNvPr id="4" name="Pravokotni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3861048"/>
                <a:ext cx="7627922" cy="107965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Pravokotnik 4"/>
              <p:cNvSpPr/>
              <p:nvPr/>
            </p:nvSpPr>
            <p:spPr>
              <a:xfrm>
                <a:off x="2843808" y="5301208"/>
                <a:ext cx="4118820" cy="8417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sl-SI" sz="3200" b="1" i="1" smtClean="0">
                        <a:solidFill>
                          <a:srgbClr val="FF0000"/>
                        </a:solidFill>
                        <a:latin typeface="Cambria Math"/>
                      </a:rPr>
                      <m:t>𝒏</m:t>
                    </m:r>
                    <m:r>
                      <a:rPr lang="sl-SI" sz="3200" b="1" i="1" smtClean="0">
                        <a:solidFill>
                          <a:srgbClr val="FF0000"/>
                        </a:solidFill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sl-SI" sz="32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sl-SI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𝟐𝟐</m:t>
                        </m:r>
                      </m:num>
                      <m:den>
                        <m:r>
                          <a:rPr lang="sl-SI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𝟎</m:t>
                        </m:r>
                        <m:r>
                          <a:rPr lang="sl-SI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sl-SI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𝟎𝟎𝟗</m:t>
                        </m:r>
                      </m:den>
                    </m:f>
                    <m:r>
                      <a:rPr lang="sl-SI" sz="3200" b="1" i="1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sl-SI" sz="3200" b="1" dirty="0" smtClean="0">
                    <a:solidFill>
                      <a:srgbClr val="FF0000"/>
                    </a:solidFill>
                  </a:rPr>
                  <a:t>= 2444 </a:t>
                </a:r>
                <a:r>
                  <a:rPr lang="sl-SI" sz="3200" b="1" dirty="0" err="1" smtClean="0">
                    <a:solidFill>
                      <a:srgbClr val="FF0000"/>
                    </a:solidFill>
                  </a:rPr>
                  <a:t>obr</a:t>
                </a:r>
                <a:r>
                  <a:rPr lang="sl-SI" sz="3200" b="1" dirty="0" smtClean="0">
                    <a:solidFill>
                      <a:srgbClr val="FF0000"/>
                    </a:solidFill>
                  </a:rPr>
                  <a:t>/h</a:t>
                </a:r>
                <a:endParaRPr lang="sl-SI" sz="32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" name="Pravokotni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08" y="5301208"/>
                <a:ext cx="4118820" cy="841705"/>
              </a:xfrm>
              <a:prstGeom prst="rect">
                <a:avLst/>
              </a:prstGeom>
              <a:blipFill rotWithShape="1">
                <a:blip r:embed="rId4"/>
                <a:stretch>
                  <a:fillRect r="-3852" b="-7246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8989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566</Words>
  <Application>Microsoft Office PowerPoint</Application>
  <PresentationFormat>Diaprojekcija na zaslonu (4:3)</PresentationFormat>
  <Paragraphs>69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9</vt:i4>
      </vt:variant>
    </vt:vector>
  </HeadingPairs>
  <TitlesOfParts>
    <vt:vector size="10" baseType="lpstr">
      <vt:lpstr>Officeova tema</vt:lpstr>
      <vt:lpstr>Pretovorna mehanizacija</vt:lpstr>
      <vt:lpstr>Podatki:</vt:lpstr>
      <vt:lpstr>PowerPointova predstavitev</vt:lpstr>
      <vt:lpstr>PowerPointova predstavitev</vt:lpstr>
      <vt:lpstr>PowerPointova predstavitev</vt:lpstr>
      <vt:lpstr>PowerPointova predstavitev</vt:lpstr>
      <vt:lpstr>Izračun prostornine</vt:lpstr>
      <vt:lpstr>PowerPointova predstavitev</vt:lpstr>
      <vt:lpstr>PowerPointova predstavitev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Brane</dc:creator>
  <cp:lastModifiedBy>Brane</cp:lastModifiedBy>
  <cp:revision>18</cp:revision>
  <dcterms:created xsi:type="dcterms:W3CDTF">2015-05-02T12:08:24Z</dcterms:created>
  <dcterms:modified xsi:type="dcterms:W3CDTF">2017-05-06T18:13:26Z</dcterms:modified>
</cp:coreProperties>
</file>