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7" r:id="rId3"/>
    <p:sldId id="261" r:id="rId4"/>
    <p:sldId id="259" r:id="rId5"/>
    <p:sldId id="258" r:id="rId6"/>
    <p:sldId id="262" r:id="rId7"/>
    <p:sldId id="265" r:id="rId8"/>
    <p:sldId id="263" r:id="rId9"/>
    <p:sldId id="267" r:id="rId10"/>
    <p:sldId id="266" r:id="rId11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-636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Uredite slog podnaslova matrice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41744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9562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723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7664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167180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947597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5" name="Ograda besedila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6" name="Ograda vsebin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8" name="Ograd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grad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875069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4" name="Ograd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81231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3" name="Ograd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3267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17272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slik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grada besedila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 smtClean="0"/>
              <a:t>Uredite sloge besedila matrice</a:t>
            </a:r>
          </a:p>
        </p:txBody>
      </p:sp>
      <p:sp>
        <p:nvSpPr>
          <p:cNvPr id="5" name="Ograd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74853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naslova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Ograda besedila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2C5B7F-140E-44F6-98E0-F4915324F8AE}" type="datetimeFigureOut">
              <a:rPr lang="sl-SI" smtClean="0"/>
              <a:t>26.5.2016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C8B042-B9D3-4C51-83BD-53E61BB6BEA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94116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err="1" smtClean="0"/>
              <a:t>Kontejnerizacija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 smtClean="0"/>
              <a:t>Koliko tovora bi lahko letno prepeljali s 1100 kontejnerji inventarnega parka, če bi bilo povprečno 13% kontejnerjev izločenih zaradi popravil ali vzdrževanja? </a:t>
            </a:r>
          </a:p>
          <a:p>
            <a:pPr marL="0" indent="0">
              <a:buNone/>
            </a:pPr>
            <a:r>
              <a:rPr lang="sl-SI" dirty="0" smtClean="0"/>
              <a:t>Tovor doteka s 12% neenakomernostjo. </a:t>
            </a:r>
            <a:r>
              <a:rPr lang="sl-SI" dirty="0" err="1" smtClean="0"/>
              <a:t>Obtek</a:t>
            </a:r>
            <a:r>
              <a:rPr lang="sl-SI" dirty="0" smtClean="0"/>
              <a:t> kontejnerja je 23 dni. Vsak kontejner bo povprečno natovorjen s 20.000 kg tovora. V letu je 305 delovnih dni.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32206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5650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Podatki: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err="1" smtClean="0"/>
              <a:t>Nki</a:t>
            </a:r>
            <a:r>
              <a:rPr lang="sl-SI" dirty="0" smtClean="0"/>
              <a:t> = 1100 </a:t>
            </a:r>
            <a:r>
              <a:rPr lang="sl-SI" dirty="0" err="1" smtClean="0"/>
              <a:t>kont</a:t>
            </a:r>
            <a:endParaRPr lang="sl-SI" dirty="0" smtClean="0"/>
          </a:p>
          <a:p>
            <a:r>
              <a:rPr lang="sl-SI" dirty="0" err="1" smtClean="0"/>
              <a:t>Pp</a:t>
            </a:r>
            <a:r>
              <a:rPr lang="sl-SI" dirty="0" smtClean="0"/>
              <a:t> = 13%</a:t>
            </a:r>
          </a:p>
          <a:p>
            <a:r>
              <a:rPr lang="sl-SI" dirty="0" err="1" smtClean="0"/>
              <a:t>Yk</a:t>
            </a:r>
            <a:r>
              <a:rPr lang="sl-SI" dirty="0" smtClean="0"/>
              <a:t> = 12%</a:t>
            </a:r>
          </a:p>
          <a:p>
            <a:r>
              <a:rPr lang="sl-SI" dirty="0" err="1" smtClean="0"/>
              <a:t>Tk</a:t>
            </a:r>
            <a:r>
              <a:rPr lang="sl-SI" dirty="0" smtClean="0"/>
              <a:t> = 23 dni</a:t>
            </a:r>
          </a:p>
          <a:p>
            <a:r>
              <a:rPr lang="sl-SI" dirty="0" smtClean="0"/>
              <a:t>Q = 20000 kg</a:t>
            </a:r>
          </a:p>
          <a:p>
            <a:r>
              <a:rPr lang="sl-SI" dirty="0" err="1" smtClean="0"/>
              <a:t>Dd</a:t>
            </a:r>
            <a:r>
              <a:rPr lang="sl-SI" dirty="0" smtClean="0"/>
              <a:t> = 305dni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7739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1800" b="1" dirty="0" smtClean="0"/>
              <a:t>Podatki:</a:t>
            </a:r>
            <a:endParaRPr lang="sl-SI" sz="1800" b="1" dirty="0"/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sl-SI" dirty="0" err="1" smtClean="0"/>
              <a:t>Nki</a:t>
            </a:r>
            <a:r>
              <a:rPr lang="sl-SI" dirty="0" smtClean="0"/>
              <a:t> = 1100 </a:t>
            </a:r>
            <a:r>
              <a:rPr lang="sl-SI" dirty="0" err="1" smtClean="0"/>
              <a:t>kont</a:t>
            </a:r>
            <a:endParaRPr lang="sl-SI" dirty="0" smtClean="0"/>
          </a:p>
          <a:p>
            <a:r>
              <a:rPr lang="sl-SI" dirty="0" err="1" smtClean="0"/>
              <a:t>Pp</a:t>
            </a:r>
            <a:r>
              <a:rPr lang="sl-SI" dirty="0" smtClean="0"/>
              <a:t> = 13% → 1,13</a:t>
            </a:r>
          </a:p>
          <a:p>
            <a:r>
              <a:rPr lang="sl-SI" dirty="0" err="1" smtClean="0"/>
              <a:t>Yk</a:t>
            </a:r>
            <a:r>
              <a:rPr lang="sl-SI" dirty="0" smtClean="0"/>
              <a:t> = 12% → 1,12</a:t>
            </a:r>
          </a:p>
          <a:p>
            <a:r>
              <a:rPr lang="sl-SI" dirty="0" err="1" smtClean="0"/>
              <a:t>Tk</a:t>
            </a:r>
            <a:r>
              <a:rPr lang="sl-SI" dirty="0" smtClean="0"/>
              <a:t> = 23 dni</a:t>
            </a:r>
          </a:p>
          <a:p>
            <a:r>
              <a:rPr lang="sl-SI" dirty="0" smtClean="0"/>
              <a:t>Q = 20000 kg → 20 t</a:t>
            </a:r>
          </a:p>
          <a:p>
            <a:r>
              <a:rPr lang="sl-SI" dirty="0" err="1" smtClean="0"/>
              <a:t>Dd</a:t>
            </a:r>
            <a:r>
              <a:rPr lang="sl-SI" dirty="0" smtClean="0"/>
              <a:t> = 305dni</a:t>
            </a:r>
          </a:p>
          <a:p>
            <a:r>
              <a:rPr lang="sl-SI" dirty="0" err="1" smtClean="0"/>
              <a:t>Nkd</a:t>
            </a:r>
            <a:r>
              <a:rPr lang="sl-SI" dirty="0" smtClean="0"/>
              <a:t> = ?</a:t>
            </a:r>
          </a:p>
          <a:p>
            <a:r>
              <a:rPr lang="sl-SI" dirty="0" smtClean="0"/>
              <a:t>Q = ?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5389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obrazec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 algn="ctr">
                  <a:buNone/>
                </a:pPr>
                <a:endParaRPr lang="sl-SI" dirty="0" smtClean="0"/>
              </a:p>
              <a:p>
                <a:pPr marL="0" indent="0" algn="ctr">
                  <a:buNone/>
                </a:pPr>
                <a:endParaRPr lang="sl-SI" dirty="0" smtClean="0"/>
              </a:p>
              <a:p>
                <a:pPr marL="0" indent="0" algn="ctr">
                  <a:buNone/>
                </a:pPr>
                <a:endParaRPr lang="sl-SI" dirty="0" smtClean="0"/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𝑸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</a:t>
                </a:r>
              </a:p>
              <a:p>
                <a:pPr marL="0" indent="0" algn="ctr">
                  <a:buNone/>
                </a:pPr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367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Izpostavimo Q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:endParaRPr lang="sl-SI" dirty="0" smtClean="0">
                  <a:solidFill>
                    <a:prstClr val="black"/>
                  </a:solidFill>
                </a:endParaRPr>
              </a:p>
              <a:p>
                <a:pPr marL="0" lv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sSubPr>
                      <m:e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</m:t>
                        </m:r>
                      </m:e>
                      <m:sub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𝒌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𝒅</m:t>
                        </m:r>
                      </m:sub>
                    </m:sSub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𝑸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 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</m:den>
                    </m:f>
                  </m:oMath>
                </a14:m>
                <a:r>
                  <a:rPr lang="sl-SI" b="1" dirty="0">
                    <a:solidFill>
                      <a:prstClr val="black"/>
                    </a:solidFill>
                  </a:rPr>
                  <a:t> →             </a:t>
                </a:r>
                <a14:m>
                  <m:oMath xmlns:m="http://schemas.openxmlformats.org/officeDocument/2006/math"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𝑸</m:t>
                    </m:r>
                    <m:r>
                      <a:rPr lang="sl-SI" b="1" i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𝑵𝒌𝒅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𝟑𝟎𝟓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𝒒</m:t>
                        </m:r>
                      </m:num>
                      <m:den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𝒀𝒌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∗</m:t>
                        </m:r>
                        <m: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  <m:t>𝑻𝒌</m:t>
                        </m:r>
                      </m:den>
                    </m:f>
                  </m:oMath>
                </a14:m>
                <a:endParaRPr lang="sl-SI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571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obrazec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endParaRPr lang="sl-SI" b="0" i="1" dirty="0" smtClean="0">
                  <a:latin typeface="Cambria Math"/>
                </a:endParaRPr>
              </a:p>
              <a:p>
                <a:endParaRPr lang="sl-SI" i="1" dirty="0">
                  <a:latin typeface="Cambria Math"/>
                </a:endParaRPr>
              </a:p>
              <a:p>
                <a14:m>
                  <m:oMath xmlns:m="http://schemas.openxmlformats.org/officeDocument/2006/math">
                    <m:r>
                      <a:rPr lang="sl-SI" b="1" i="0" smtClean="0">
                        <a:latin typeface="Cambria Math"/>
                      </a:rPr>
                      <m:t>𝐍𝐤𝐢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sl-SI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e>
                    </m:d>
                    <m:r>
                      <a:rPr lang="sl-SI" b="1" i="0" smtClean="0">
                        <a:latin typeface="Cambria Math"/>
                      </a:rPr>
                      <m:t>→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0" smtClean="0">
                            <a:latin typeface="Cambria Math"/>
                          </a:rPr>
                          <m:t>𝐍𝐤𝐢</m:t>
                        </m:r>
                      </m:num>
                      <m:den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den>
                    </m:f>
                  </m:oMath>
                </a14:m>
                <a:endParaRPr lang="sl-SI" b="1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7251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lvl="0"/>
                <a:r>
                  <a:rPr lang="sl-SI" sz="19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1100 </a:t>
                </a:r>
                <a:r>
                  <a:rPr lang="sl-SI" sz="1900" dirty="0" err="1">
                    <a:solidFill>
                      <a:prstClr val="black"/>
                    </a:solidFill>
                  </a:rPr>
                  <a:t>kont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13% </a:t>
                </a:r>
                <a:r>
                  <a:rPr lang="sl-SI" sz="19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1,13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12% </a:t>
                </a:r>
                <a:r>
                  <a:rPr lang="sl-SI" sz="19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1,12</a:t>
                </a:r>
                <a:endParaRPr lang="sl-SI" sz="19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Tk</a:t>
                </a:r>
                <a:r>
                  <a:rPr lang="sl-SI" sz="1900" dirty="0">
                    <a:solidFill>
                      <a:prstClr val="black"/>
                    </a:solidFill>
                  </a:rPr>
                  <a:t>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= 23 </a:t>
                </a:r>
                <a:r>
                  <a:rPr lang="sl-SI" sz="1900" dirty="0">
                    <a:solidFill>
                      <a:prstClr val="black"/>
                    </a:solidFill>
                  </a:rPr>
                  <a:t>dni</a:t>
                </a:r>
              </a:p>
              <a:p>
                <a:pPr lvl="0"/>
                <a:r>
                  <a:rPr lang="sl-SI" sz="1900" dirty="0">
                    <a:solidFill>
                      <a:prstClr val="black"/>
                    </a:solidFill>
                  </a:rPr>
                  <a:t>Q =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20000 </a:t>
                </a:r>
                <a:r>
                  <a:rPr lang="sl-SI" sz="1900" dirty="0">
                    <a:solidFill>
                      <a:prstClr val="black"/>
                    </a:solidFill>
                  </a:rPr>
                  <a:t>kg → </a:t>
                </a:r>
                <a:r>
                  <a:rPr lang="sl-SI" sz="1900" dirty="0" smtClean="0">
                    <a:solidFill>
                      <a:prstClr val="black"/>
                    </a:solidFill>
                  </a:rPr>
                  <a:t>20 </a:t>
                </a:r>
                <a:r>
                  <a:rPr lang="sl-SI" sz="1900" dirty="0">
                    <a:solidFill>
                      <a:prstClr val="black"/>
                    </a:solidFill>
                  </a:rPr>
                  <a:t>t</a:t>
                </a:r>
              </a:p>
              <a:p>
                <a:pPr lvl="0"/>
                <a:r>
                  <a:rPr lang="sl-SI" sz="19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900" dirty="0">
                    <a:solidFill>
                      <a:prstClr val="black"/>
                    </a:solidFill>
                  </a:rPr>
                  <a:t> = 305dni</a:t>
                </a:r>
              </a:p>
              <a:p>
                <a14:m>
                  <m:oMath xmlns:m="http://schemas.openxmlformats.org/officeDocument/2006/math">
                    <m:r>
                      <a:rPr lang="sl-SI" b="1" i="0" smtClean="0">
                        <a:latin typeface="Cambria Math"/>
                      </a:rPr>
                      <m:t>𝐍𝐤𝐢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∗</m:t>
                    </m:r>
                    <m:d>
                      <m:dPr>
                        <m:ctrlPr>
                          <a:rPr lang="sl-SI" b="1" i="1" smtClean="0">
                            <a:latin typeface="Cambria Math"/>
                          </a:rPr>
                        </m:ctrlPr>
                      </m:dPr>
                      <m:e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e>
                    </m:d>
                    <m:r>
                      <a:rPr lang="sl-SI" b="1" i="0" smtClean="0">
                        <a:latin typeface="Cambria Math"/>
                      </a:rPr>
                      <m:t>→</m:t>
                    </m:r>
                    <m:r>
                      <a:rPr lang="sl-SI" b="1" i="0" smtClean="0">
                        <a:latin typeface="Cambria Math"/>
                      </a:rPr>
                      <m:t>𝐍𝐤𝐝</m:t>
                    </m:r>
                    <m:r>
                      <a:rPr lang="sl-SI" b="1" i="0" smtClean="0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0" smtClean="0">
                            <a:latin typeface="Cambria Math"/>
                          </a:rPr>
                          <m:t>𝐍𝐤𝐢</m:t>
                        </m:r>
                      </m:num>
                      <m:den>
                        <m:r>
                          <a:rPr lang="sl-SI" b="1" i="0" smtClean="0">
                            <a:latin typeface="Cambria Math"/>
                          </a:rPr>
                          <m:t>𝟏</m:t>
                        </m:r>
                        <m:r>
                          <a:rPr lang="sl-SI" b="1" i="0" smtClean="0"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 smtClean="0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0" smtClean="0">
                                <a:latin typeface="Cambria Math"/>
                              </a:rPr>
                              <m:t>𝐏𝐩</m:t>
                            </m:r>
                          </m:num>
                          <m:den>
                            <m:r>
                              <a:rPr lang="sl-SI" b="1" i="0" smtClean="0"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den>
                    </m:f>
                  </m:oMath>
                </a14:m>
                <a:endParaRPr lang="sl-SI" b="1" dirty="0" smtClean="0"/>
              </a:p>
              <a:p>
                <a14:m>
                  <m:oMath xmlns:m="http://schemas.openxmlformats.org/officeDocument/2006/math">
                    <m:r>
                      <a:rPr lang="sl-SI" b="1">
                        <a:solidFill>
                          <a:prstClr val="black"/>
                        </a:solidFill>
                        <a:latin typeface="Cambria Math"/>
                      </a:rPr>
                      <m:t>𝐍𝐤𝐝</m:t>
                    </m:r>
                    <m:r>
                      <a:rPr lang="sl-SI" b="1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𝟏𝟏𝟎𝟎</m:t>
                        </m:r>
                      </m:num>
                      <m:den>
                        <m:r>
                          <a:rPr lang="sl-SI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>
                            <a:solidFill>
                              <a:prstClr val="black"/>
                            </a:solidFill>
                            <a:latin typeface="Cambria Math"/>
                          </a:rPr>
                          <m:t>+</m:t>
                        </m:r>
                        <m:f>
                          <m:fPr>
                            <m:ctrlPr>
                              <a:rPr lang="sl-SI" b="1" i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sl-SI" b="1" i="1" smtClean="0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𝟏𝟑</m:t>
                            </m:r>
                          </m:num>
                          <m:den>
                            <m:r>
                              <a:rPr lang="sl-SI" b="1">
                                <a:solidFill>
                                  <a:prstClr val="black"/>
                                </a:solidFill>
                                <a:latin typeface="Cambria Math"/>
                              </a:rPr>
                              <m:t>𝟏𝟎𝟎</m:t>
                            </m:r>
                          </m:den>
                        </m:f>
                      </m:den>
                    </m:f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= </m:t>
                    </m:r>
                    <m:f>
                      <m:fPr>
                        <m:ctrlPr>
                          <a:rPr lang="sl-SI" b="1" i="1">
                            <a:solidFill>
                              <a:prstClr val="black"/>
                            </a:solidFill>
                            <a:latin typeface="Cambria Math"/>
                          </a:rPr>
                        </m:ctrlPr>
                      </m:fPr>
                      <m:num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𝟏𝟏𝟎𝟎</m:t>
                        </m:r>
                      </m:num>
                      <m:den>
                        <m:r>
                          <a:rPr lang="sl-SI" b="1">
                            <a:solidFill>
                              <a:prstClr val="black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sl-SI" b="1" i="1" smtClean="0">
                            <a:solidFill>
                              <a:prstClr val="black"/>
                            </a:solidFill>
                            <a:latin typeface="Cambria Math"/>
                          </a:rPr>
                          <m:t>𝟏𝟑</m:t>
                        </m:r>
                      </m:den>
                    </m:f>
                    <m:r>
                      <a:rPr lang="sl-SI" b="1" i="1" smtClean="0">
                        <a:solidFill>
                          <a:prstClr val="black"/>
                        </a:solidFill>
                        <a:latin typeface="Cambria Math"/>
                      </a:rPr>
                      <m:t>=</m:t>
                    </m:r>
                    <m:r>
                      <a:rPr lang="sl-SI" b="1" i="1" smtClean="0">
                        <a:solidFill>
                          <a:srgbClr val="FF0000"/>
                        </a:solidFill>
                        <a:latin typeface="Cambria Math"/>
                      </a:rPr>
                      <m:t>𝟗𝟕𝟑</m:t>
                    </m:r>
                    <m:r>
                      <a:rPr lang="sl-SI" b="1" i="1" smtClean="0">
                        <a:solidFill>
                          <a:srgbClr val="FF0000"/>
                        </a:solidFill>
                        <a:latin typeface="Cambria Math"/>
                      </a:rPr>
                      <m:t>,</m:t>
                    </m:r>
                    <m:r>
                      <a:rPr lang="sl-SI" b="1" i="1" smtClean="0">
                        <a:solidFill>
                          <a:srgbClr val="FF0000"/>
                        </a:solidFill>
                        <a:latin typeface="Cambria Math"/>
                      </a:rPr>
                      <m:t>𝟓</m:t>
                    </m:r>
                    <m:r>
                      <a:rPr lang="sl-SI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sl-SI" b="1" i="1" smtClean="0">
                        <a:solidFill>
                          <a:srgbClr val="FF0000"/>
                        </a:solidFill>
                        <a:latin typeface="Cambria Math"/>
                      </a:rPr>
                      <m:t>𝒌𝒐𝒏</m:t>
                    </m:r>
                  </m:oMath>
                </a14:m>
                <a:endParaRPr lang="sl-SI" b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519" t="-67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5021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Nki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1100 </a:t>
                </a:r>
                <a:r>
                  <a:rPr lang="sl-SI" sz="1800" dirty="0" err="1">
                    <a:solidFill>
                      <a:prstClr val="black"/>
                    </a:solidFill>
                  </a:rPr>
                  <a:t>kont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13%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1,13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12%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1,12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Tk</a:t>
                </a:r>
                <a:r>
                  <a:rPr lang="sl-SI" sz="1800" dirty="0">
                    <a:solidFill>
                      <a:prstClr val="black"/>
                    </a:solidFill>
                  </a:rPr>
                  <a:t>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= 23 </a:t>
                </a:r>
                <a:r>
                  <a:rPr lang="sl-SI" sz="1800" dirty="0">
                    <a:solidFill>
                      <a:prstClr val="black"/>
                    </a:solidFill>
                  </a:rPr>
                  <a:t>dni</a:t>
                </a:r>
              </a:p>
              <a:p>
                <a:pPr lvl="0"/>
                <a:r>
                  <a:rPr lang="sl-SI" sz="1800" dirty="0">
                    <a:solidFill>
                      <a:prstClr val="black"/>
                    </a:solidFill>
                  </a:rPr>
                  <a:t>Q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20000 </a:t>
                </a:r>
                <a:r>
                  <a:rPr lang="sl-SI" sz="1800" dirty="0">
                    <a:solidFill>
                      <a:prstClr val="black"/>
                    </a:solidFill>
                  </a:rPr>
                  <a:t>kg 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20 </a:t>
                </a:r>
                <a:r>
                  <a:rPr lang="sl-SI" sz="1800" dirty="0">
                    <a:solidFill>
                      <a:prstClr val="black"/>
                    </a:solidFill>
                  </a:rPr>
                  <a:t>t</a:t>
                </a: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305dni</a:t>
                </a:r>
              </a:p>
              <a:p>
                <a:pPr lvl="0"/>
                <a:endParaRPr lang="sl-SI" sz="1800" dirty="0">
                  <a:solidFill>
                    <a:prstClr val="black"/>
                  </a:solidFill>
                </a:endParaRPr>
              </a:p>
              <a:p>
                <a:pPr marL="0" lvl="0" indent="0" algn="just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b="1" i="1">
                          <a:solidFill>
                            <a:prstClr val="black"/>
                          </a:solidFill>
                          <a:latin typeface="Cambria Math"/>
                        </a:rPr>
                        <m:t>𝑸</m:t>
                      </m:r>
                      <m:r>
                        <a:rPr lang="sl-SI" b="1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𝑵𝒌𝒅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𝟑𝟎𝟓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𝒒</m:t>
                          </m:r>
                        </m:num>
                        <m:den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𝒀𝒌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𝑻𝒌</m:t>
                          </m:r>
                        </m:den>
                      </m:f>
                    </m:oMath>
                  </m:oMathPara>
                </a14:m>
                <a:endParaRPr lang="sl-SI" sz="1800" b="1" dirty="0">
                  <a:solidFill>
                    <a:prstClr val="black"/>
                  </a:solidFill>
                </a:endParaRPr>
              </a:p>
              <a:p>
                <a:endParaRPr lang="sl-SI" dirty="0"/>
              </a:p>
            </p:txBody>
          </p:sp>
        </mc:Choice>
        <mc:Fallback xmlns=""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444" t="-674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81445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20080"/>
          </a:xfrm>
        </p:spPr>
        <p:txBody>
          <a:bodyPr>
            <a:normAutofit/>
          </a:bodyPr>
          <a:lstStyle/>
          <a:p>
            <a:r>
              <a:rPr lang="sl-SI" sz="2400" dirty="0" smtClean="0"/>
              <a:t>izračun</a:t>
            </a:r>
            <a:endParaRPr lang="sl-SI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Ograda vsebine 2"/>
              <p:cNvSpPr>
                <a:spLocks noGrp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</p:spPr>
            <p:txBody>
              <a:bodyPr/>
              <a:lstStyle/>
              <a:p>
                <a:pPr lvl="0"/>
                <a:r>
                  <a:rPr lang="sl-SI" sz="1800" dirty="0" smtClean="0">
                    <a:solidFill>
                      <a:prstClr val="black"/>
                    </a:solidFill>
                  </a:rPr>
                  <a:t>Nki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1100 </a:t>
                </a:r>
                <a:r>
                  <a:rPr lang="sl-SI" sz="1800" dirty="0" err="1">
                    <a:solidFill>
                      <a:prstClr val="black"/>
                    </a:solidFill>
                  </a:rPr>
                  <a:t>kont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Pp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13%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1,13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Yk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12% </a:t>
                </a:r>
                <a:r>
                  <a:rPr lang="sl-SI" sz="1800" dirty="0">
                    <a:solidFill>
                      <a:prstClr val="black"/>
                    </a:solidFill>
                  </a:rPr>
                  <a:t>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1,12</a:t>
                </a:r>
                <a:endParaRPr lang="sl-SI" sz="18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Tk</a:t>
                </a:r>
                <a:r>
                  <a:rPr lang="sl-SI" sz="1800" dirty="0">
                    <a:solidFill>
                      <a:prstClr val="black"/>
                    </a:solidFill>
                  </a:rPr>
                  <a:t>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= 23 </a:t>
                </a:r>
                <a:r>
                  <a:rPr lang="sl-SI" sz="1800" dirty="0">
                    <a:solidFill>
                      <a:prstClr val="black"/>
                    </a:solidFill>
                  </a:rPr>
                  <a:t>dni</a:t>
                </a:r>
              </a:p>
              <a:p>
                <a:pPr lvl="0"/>
                <a:r>
                  <a:rPr lang="sl-SI" sz="1800" dirty="0">
                    <a:solidFill>
                      <a:prstClr val="black"/>
                    </a:solidFill>
                  </a:rPr>
                  <a:t>Q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20000 </a:t>
                </a:r>
                <a:r>
                  <a:rPr lang="sl-SI" sz="1800" dirty="0">
                    <a:solidFill>
                      <a:prstClr val="black"/>
                    </a:solidFill>
                  </a:rPr>
                  <a:t>kg →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20 </a:t>
                </a:r>
                <a:r>
                  <a:rPr lang="sl-SI" sz="1800" dirty="0">
                    <a:solidFill>
                      <a:prstClr val="black"/>
                    </a:solidFill>
                  </a:rPr>
                  <a:t>t</a:t>
                </a:r>
              </a:p>
              <a:p>
                <a:pPr lvl="0"/>
                <a:r>
                  <a:rPr lang="sl-SI" sz="1800" dirty="0" err="1">
                    <a:solidFill>
                      <a:prstClr val="black"/>
                    </a:solidFill>
                  </a:rPr>
                  <a:t>Dd</a:t>
                </a:r>
                <a:r>
                  <a:rPr lang="sl-SI" sz="1800" dirty="0">
                    <a:solidFill>
                      <a:prstClr val="black"/>
                    </a:solidFill>
                  </a:rPr>
                  <a:t> = </a:t>
                </a:r>
                <a:r>
                  <a:rPr lang="sl-SI" sz="1800" dirty="0" smtClean="0">
                    <a:solidFill>
                      <a:prstClr val="black"/>
                    </a:solidFill>
                  </a:rPr>
                  <a:t>305dni</a:t>
                </a:r>
              </a:p>
              <a:p>
                <a:pPr lvl="0"/>
                <a:endParaRPr lang="sl-SI" sz="1100" dirty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i="1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𝑁𝑘𝑑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∗305∗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𝑞</m:t>
                          </m:r>
                        </m:num>
                        <m:den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𝑌𝑘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</m:t>
                          </m:r>
                          <m:r>
                            <a:rPr lang="sl-SI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𝑇𝑘</m:t>
                          </m:r>
                        </m:den>
                      </m:f>
                    </m:oMath>
                  </m:oMathPara>
                </a14:m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lvl="0"/>
                <a:endParaRPr lang="sl-SI" sz="1800" dirty="0" smtClean="0">
                  <a:solidFill>
                    <a:prstClr val="black"/>
                  </a:solidFill>
                </a:endParaRPr>
              </a:p>
              <a:p>
                <a:pPr marL="0" lv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𝑄</m:t>
                      </m:r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973,5</m:t>
                          </m:r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∗305∗20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1,12∗23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3938350</m:t>
                          </m:r>
                        </m:num>
                        <m:den>
                          <m:r>
                            <a:rPr lang="sl-SI" sz="2800" b="0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25,76</m:t>
                          </m:r>
                        </m:den>
                      </m:f>
                      <m:r>
                        <a:rPr lang="sl-SI" sz="2800" b="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152886,3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</m:t>
                      </m:r>
                      <m:r>
                        <a:rPr lang="sl-SI" sz="2800" b="0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𝑡</m:t>
                      </m:r>
                    </m:oMath>
                  </m:oMathPara>
                </a14:m>
                <a:endParaRPr lang="sl-SI" sz="2800" dirty="0">
                  <a:solidFill>
                    <a:srgbClr val="FF0000"/>
                  </a:solidFill>
                </a:endParaRPr>
              </a:p>
              <a:p>
                <a:endParaRPr lang="sl-SI" dirty="0"/>
              </a:p>
            </p:txBody>
          </p:sp>
        </mc:Choice>
        <mc:Fallback>
          <p:sp>
            <p:nvSpPr>
              <p:cNvPr id="3" name="Ograda vsebine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052736"/>
                <a:ext cx="8229600" cy="5073427"/>
              </a:xfrm>
              <a:blipFill rotWithShape="1">
                <a:blip r:embed="rId2"/>
                <a:stretch>
                  <a:fillRect l="-444" t="-601"/>
                </a:stretch>
              </a:blipFill>
            </p:spPr>
            <p:txBody>
              <a:bodyPr/>
              <a:lstStyle/>
              <a:p>
                <a:r>
                  <a:rPr lang="sl-S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76800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369</Words>
  <Application>Microsoft Office PowerPoint</Application>
  <PresentationFormat>Diaprojekcija na zaslonu (4:3)</PresentationFormat>
  <Paragraphs>63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Naslovi diapozitivov</vt:lpstr>
      </vt:variant>
      <vt:variant>
        <vt:i4>10</vt:i4>
      </vt:variant>
    </vt:vector>
  </HeadingPairs>
  <TitlesOfParts>
    <vt:vector size="11" baseType="lpstr">
      <vt:lpstr>Officeova tema</vt:lpstr>
      <vt:lpstr>Kontejnerizacija</vt:lpstr>
      <vt:lpstr>Podatki:</vt:lpstr>
      <vt:lpstr>Podatki:</vt:lpstr>
      <vt:lpstr>obrazec</vt:lpstr>
      <vt:lpstr>Izpostavimo Q</vt:lpstr>
      <vt:lpstr>obrazec</vt:lpstr>
      <vt:lpstr>izračun</vt:lpstr>
      <vt:lpstr>izračun</vt:lpstr>
      <vt:lpstr>izračun</vt:lpstr>
      <vt:lpstr>PowerPointova predstavitev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Kontejnerizacija</dc:title>
  <dc:creator>Brane</dc:creator>
  <cp:lastModifiedBy>Brane Vršnik</cp:lastModifiedBy>
  <cp:revision>8</cp:revision>
  <dcterms:created xsi:type="dcterms:W3CDTF">2015-05-02T14:44:32Z</dcterms:created>
  <dcterms:modified xsi:type="dcterms:W3CDTF">2016-05-26T10:13:27Z</dcterms:modified>
</cp:coreProperties>
</file>