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6C059E-F9C3-40FB-B0CA-077556757EDF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677D5B8D-7467-4D81-95D3-FC4A1136BC2C}">
      <dgm:prSet phldrT="[besedilo]"/>
      <dgm:spPr/>
      <dgm:t>
        <a:bodyPr/>
        <a:lstStyle/>
        <a:p>
          <a:r>
            <a:rPr lang="sl-SI" dirty="0" smtClean="0"/>
            <a:t>Podjetnik se dogovori za posel</a:t>
          </a:r>
          <a:endParaRPr lang="sl-SI" dirty="0"/>
        </a:p>
      </dgm:t>
    </dgm:pt>
    <dgm:pt modelId="{036E4492-BE25-4AAF-B6D5-5B09DCA9D8FA}" type="parTrans" cxnId="{1A597AA8-B4C3-46D1-BC6A-43F7B76CD6A6}">
      <dgm:prSet/>
      <dgm:spPr/>
      <dgm:t>
        <a:bodyPr/>
        <a:lstStyle/>
        <a:p>
          <a:endParaRPr lang="sl-SI"/>
        </a:p>
      </dgm:t>
    </dgm:pt>
    <dgm:pt modelId="{34EED332-7092-4F6E-BC99-B3077790F970}" type="sibTrans" cxnId="{1A597AA8-B4C3-46D1-BC6A-43F7B76CD6A6}">
      <dgm:prSet/>
      <dgm:spPr/>
      <dgm:t>
        <a:bodyPr/>
        <a:lstStyle/>
        <a:p>
          <a:endParaRPr lang="sl-SI"/>
        </a:p>
      </dgm:t>
    </dgm:pt>
    <dgm:pt modelId="{6D2AA080-8E15-4C8F-A8BD-6C0FF6EB82D7}">
      <dgm:prSet phldrT="[besedilo]"/>
      <dgm:spPr/>
      <dgm:t>
        <a:bodyPr/>
        <a:lstStyle/>
        <a:p>
          <a:r>
            <a:rPr lang="sl-SI" dirty="0" smtClean="0"/>
            <a:t>Kupi material, plača delavce</a:t>
          </a:r>
          <a:endParaRPr lang="sl-SI" dirty="0"/>
        </a:p>
      </dgm:t>
    </dgm:pt>
    <dgm:pt modelId="{16029D9F-0F20-4BC5-8F1A-FCD0C484351E}" type="parTrans" cxnId="{7B23FAD3-598C-4C85-9E38-F8BA265F2EE7}">
      <dgm:prSet/>
      <dgm:spPr/>
      <dgm:t>
        <a:bodyPr/>
        <a:lstStyle/>
        <a:p>
          <a:endParaRPr lang="sl-SI"/>
        </a:p>
      </dgm:t>
    </dgm:pt>
    <dgm:pt modelId="{34502713-92C1-4020-8E60-C53BC7B7CEFE}" type="sibTrans" cxnId="{7B23FAD3-598C-4C85-9E38-F8BA265F2EE7}">
      <dgm:prSet/>
      <dgm:spPr/>
      <dgm:t>
        <a:bodyPr/>
        <a:lstStyle/>
        <a:p>
          <a:endParaRPr lang="sl-SI"/>
        </a:p>
      </dgm:t>
    </dgm:pt>
    <dgm:pt modelId="{0D93B15F-2280-4468-8188-16775980FC8A}">
      <dgm:prSet phldrT="[besedilo]"/>
      <dgm:spPr/>
      <dgm:t>
        <a:bodyPr/>
        <a:lstStyle/>
        <a:p>
          <a:r>
            <a:rPr lang="sl-SI" dirty="0" smtClean="0"/>
            <a:t>Opravi delo in izstavi račun</a:t>
          </a:r>
          <a:endParaRPr lang="sl-SI" dirty="0"/>
        </a:p>
      </dgm:t>
    </dgm:pt>
    <dgm:pt modelId="{25F48297-A6A5-4CB0-ADF5-D9E681E4F131}" type="parTrans" cxnId="{36D5C4DF-8EAB-45B4-B8AE-9CA7A853B9F1}">
      <dgm:prSet/>
      <dgm:spPr/>
      <dgm:t>
        <a:bodyPr/>
        <a:lstStyle/>
        <a:p>
          <a:endParaRPr lang="sl-SI"/>
        </a:p>
      </dgm:t>
    </dgm:pt>
    <dgm:pt modelId="{754FC7E7-ED20-48E2-B9A0-32688E3D27D5}" type="sibTrans" cxnId="{36D5C4DF-8EAB-45B4-B8AE-9CA7A853B9F1}">
      <dgm:prSet/>
      <dgm:spPr/>
      <dgm:t>
        <a:bodyPr/>
        <a:lstStyle/>
        <a:p>
          <a:endParaRPr lang="sl-SI"/>
        </a:p>
      </dgm:t>
    </dgm:pt>
    <dgm:pt modelId="{AB05CF1D-A492-4062-9F84-1036D488B028}">
      <dgm:prSet phldrT="[besedilo]"/>
      <dgm:spPr/>
      <dgm:t>
        <a:bodyPr/>
        <a:lstStyle/>
        <a:p>
          <a:r>
            <a:rPr lang="sl-SI" dirty="0" smtClean="0"/>
            <a:t>Kupec plača</a:t>
          </a:r>
          <a:endParaRPr lang="sl-SI" dirty="0"/>
        </a:p>
      </dgm:t>
    </dgm:pt>
    <dgm:pt modelId="{DF723831-8634-49DC-9861-10F625CEC4D8}" type="parTrans" cxnId="{0FDB1C78-B2B9-433D-9311-F436B3FEB22B}">
      <dgm:prSet/>
      <dgm:spPr/>
      <dgm:t>
        <a:bodyPr/>
        <a:lstStyle/>
        <a:p>
          <a:endParaRPr lang="sl-SI"/>
        </a:p>
      </dgm:t>
    </dgm:pt>
    <dgm:pt modelId="{89315ED2-0B26-4862-BBD9-FDAC5C5ACA46}" type="sibTrans" cxnId="{0FDB1C78-B2B9-433D-9311-F436B3FEB22B}">
      <dgm:prSet/>
      <dgm:spPr/>
      <dgm:t>
        <a:bodyPr/>
        <a:lstStyle/>
        <a:p>
          <a:endParaRPr lang="sl-SI"/>
        </a:p>
      </dgm:t>
    </dgm:pt>
    <dgm:pt modelId="{5FD8B76E-CAFA-426B-903B-77E4F7245BD8}">
      <dgm:prSet phldrT="[besedilo]"/>
      <dgm:spPr/>
      <dgm:t>
        <a:bodyPr/>
        <a:lstStyle/>
        <a:p>
          <a:r>
            <a:rPr lang="sl-SI" dirty="0" smtClean="0"/>
            <a:t>Podjetnik dobljeni denar vloži v nov posel</a:t>
          </a:r>
          <a:endParaRPr lang="sl-SI" dirty="0"/>
        </a:p>
      </dgm:t>
    </dgm:pt>
    <dgm:pt modelId="{BE6BFE9F-B877-4BE9-B55E-56BA96D596C9}" type="parTrans" cxnId="{34544E55-8D0F-46F0-BABC-169EC80BFCAC}">
      <dgm:prSet/>
      <dgm:spPr/>
      <dgm:t>
        <a:bodyPr/>
        <a:lstStyle/>
        <a:p>
          <a:endParaRPr lang="sl-SI"/>
        </a:p>
      </dgm:t>
    </dgm:pt>
    <dgm:pt modelId="{AD4CD135-365F-4E98-88F8-423C1F0AA628}" type="sibTrans" cxnId="{34544E55-8D0F-46F0-BABC-169EC80BFCAC}">
      <dgm:prSet/>
      <dgm:spPr/>
      <dgm:t>
        <a:bodyPr/>
        <a:lstStyle/>
        <a:p>
          <a:endParaRPr lang="sl-SI"/>
        </a:p>
      </dgm:t>
    </dgm:pt>
    <dgm:pt modelId="{58ACB2ED-D8D4-4C2B-9EA4-6D2AC796EA40}" type="pres">
      <dgm:prSet presAssocID="{746C059E-F9C3-40FB-B0CA-077556757ED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77AD311B-A0A9-4F33-8526-FC3E2BE436E8}" type="pres">
      <dgm:prSet presAssocID="{677D5B8D-7467-4D81-95D3-FC4A1136BC2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C5DBCD8-E545-40F0-A2A9-37B2B4F0B913}" type="pres">
      <dgm:prSet presAssocID="{677D5B8D-7467-4D81-95D3-FC4A1136BC2C}" presName="spNode" presStyleCnt="0"/>
      <dgm:spPr/>
    </dgm:pt>
    <dgm:pt modelId="{3B74CD1D-1330-466C-95A2-9693157ACA21}" type="pres">
      <dgm:prSet presAssocID="{34EED332-7092-4F6E-BC99-B3077790F970}" presName="sibTrans" presStyleLbl="sibTrans1D1" presStyleIdx="0" presStyleCnt="5"/>
      <dgm:spPr/>
      <dgm:t>
        <a:bodyPr/>
        <a:lstStyle/>
        <a:p>
          <a:endParaRPr lang="sl-SI"/>
        </a:p>
      </dgm:t>
    </dgm:pt>
    <dgm:pt modelId="{AC97A86E-33C0-4F8B-AA58-AF51E4FAED83}" type="pres">
      <dgm:prSet presAssocID="{6D2AA080-8E15-4C8F-A8BD-6C0FF6EB82D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A55AFD1-BC78-44F2-9F75-5F34F834F029}" type="pres">
      <dgm:prSet presAssocID="{6D2AA080-8E15-4C8F-A8BD-6C0FF6EB82D7}" presName="spNode" presStyleCnt="0"/>
      <dgm:spPr/>
    </dgm:pt>
    <dgm:pt modelId="{4115CF48-BE53-424E-894C-016D1C2D800B}" type="pres">
      <dgm:prSet presAssocID="{34502713-92C1-4020-8E60-C53BC7B7CEFE}" presName="sibTrans" presStyleLbl="sibTrans1D1" presStyleIdx="1" presStyleCnt="5"/>
      <dgm:spPr/>
      <dgm:t>
        <a:bodyPr/>
        <a:lstStyle/>
        <a:p>
          <a:endParaRPr lang="sl-SI"/>
        </a:p>
      </dgm:t>
    </dgm:pt>
    <dgm:pt modelId="{419EDD86-9647-4C6D-8730-1967461D1898}" type="pres">
      <dgm:prSet presAssocID="{0D93B15F-2280-4468-8188-16775980FC8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E9F1364-6A5E-4715-9A35-694B631CB527}" type="pres">
      <dgm:prSet presAssocID="{0D93B15F-2280-4468-8188-16775980FC8A}" presName="spNode" presStyleCnt="0"/>
      <dgm:spPr/>
    </dgm:pt>
    <dgm:pt modelId="{ECF3CC89-681F-4B76-865A-0982D5EA3DDA}" type="pres">
      <dgm:prSet presAssocID="{754FC7E7-ED20-48E2-B9A0-32688E3D27D5}" presName="sibTrans" presStyleLbl="sibTrans1D1" presStyleIdx="2" presStyleCnt="5"/>
      <dgm:spPr/>
      <dgm:t>
        <a:bodyPr/>
        <a:lstStyle/>
        <a:p>
          <a:endParaRPr lang="sl-SI"/>
        </a:p>
      </dgm:t>
    </dgm:pt>
    <dgm:pt modelId="{38E32496-AC45-4E3F-A26B-C7F92B9896B6}" type="pres">
      <dgm:prSet presAssocID="{AB05CF1D-A492-4062-9F84-1036D488B02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1897C61-01AB-4F35-94AD-0A78B85A7D3F}" type="pres">
      <dgm:prSet presAssocID="{AB05CF1D-A492-4062-9F84-1036D488B028}" presName="spNode" presStyleCnt="0"/>
      <dgm:spPr/>
    </dgm:pt>
    <dgm:pt modelId="{6681C630-074C-4182-9D76-84D02DDADD1A}" type="pres">
      <dgm:prSet presAssocID="{89315ED2-0B26-4862-BBD9-FDAC5C5ACA46}" presName="sibTrans" presStyleLbl="sibTrans1D1" presStyleIdx="3" presStyleCnt="5"/>
      <dgm:spPr/>
      <dgm:t>
        <a:bodyPr/>
        <a:lstStyle/>
        <a:p>
          <a:endParaRPr lang="sl-SI"/>
        </a:p>
      </dgm:t>
    </dgm:pt>
    <dgm:pt modelId="{965A41F5-7479-4DD4-BDCB-9CF84DE34458}" type="pres">
      <dgm:prSet presAssocID="{5FD8B76E-CAFA-426B-903B-77E4F7245BD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B217E43-3AA6-4BEB-8DBC-031FC1D9EBE1}" type="pres">
      <dgm:prSet presAssocID="{5FD8B76E-CAFA-426B-903B-77E4F7245BD8}" presName="spNode" presStyleCnt="0"/>
      <dgm:spPr/>
    </dgm:pt>
    <dgm:pt modelId="{7E17EE27-C291-48F8-9A55-506BEF6F1072}" type="pres">
      <dgm:prSet presAssocID="{AD4CD135-365F-4E98-88F8-423C1F0AA628}" presName="sibTrans" presStyleLbl="sibTrans1D1" presStyleIdx="4" presStyleCnt="5"/>
      <dgm:spPr/>
      <dgm:t>
        <a:bodyPr/>
        <a:lstStyle/>
        <a:p>
          <a:endParaRPr lang="sl-SI"/>
        </a:p>
      </dgm:t>
    </dgm:pt>
  </dgm:ptLst>
  <dgm:cxnLst>
    <dgm:cxn modelId="{31361457-5D61-479F-B179-00A6B0E8C6D0}" type="presOf" srcId="{89315ED2-0B26-4862-BBD9-FDAC5C5ACA46}" destId="{6681C630-074C-4182-9D76-84D02DDADD1A}" srcOrd="0" destOrd="0" presId="urn:microsoft.com/office/officeart/2005/8/layout/cycle5"/>
    <dgm:cxn modelId="{0FDB1C78-B2B9-433D-9311-F436B3FEB22B}" srcId="{746C059E-F9C3-40FB-B0CA-077556757EDF}" destId="{AB05CF1D-A492-4062-9F84-1036D488B028}" srcOrd="3" destOrd="0" parTransId="{DF723831-8634-49DC-9861-10F625CEC4D8}" sibTransId="{89315ED2-0B26-4862-BBD9-FDAC5C5ACA46}"/>
    <dgm:cxn modelId="{AA8B5702-7CC8-43AF-BC0C-CE4DBF1C21EA}" type="presOf" srcId="{0D93B15F-2280-4468-8188-16775980FC8A}" destId="{419EDD86-9647-4C6D-8730-1967461D1898}" srcOrd="0" destOrd="0" presId="urn:microsoft.com/office/officeart/2005/8/layout/cycle5"/>
    <dgm:cxn modelId="{C77E9517-C988-490C-A002-45D29DA0EC47}" type="presOf" srcId="{677D5B8D-7467-4D81-95D3-FC4A1136BC2C}" destId="{77AD311B-A0A9-4F33-8526-FC3E2BE436E8}" srcOrd="0" destOrd="0" presId="urn:microsoft.com/office/officeart/2005/8/layout/cycle5"/>
    <dgm:cxn modelId="{0722DB47-B9C5-4F46-8546-CB5D01AE4C37}" type="presOf" srcId="{754FC7E7-ED20-48E2-B9A0-32688E3D27D5}" destId="{ECF3CC89-681F-4B76-865A-0982D5EA3DDA}" srcOrd="0" destOrd="0" presId="urn:microsoft.com/office/officeart/2005/8/layout/cycle5"/>
    <dgm:cxn modelId="{C6CA9088-4D28-4C16-9EE0-6B53914424D7}" type="presOf" srcId="{AD4CD135-365F-4E98-88F8-423C1F0AA628}" destId="{7E17EE27-C291-48F8-9A55-506BEF6F1072}" srcOrd="0" destOrd="0" presId="urn:microsoft.com/office/officeart/2005/8/layout/cycle5"/>
    <dgm:cxn modelId="{08E1914D-1B58-477F-B818-CC1BFFDE9461}" type="presOf" srcId="{AB05CF1D-A492-4062-9F84-1036D488B028}" destId="{38E32496-AC45-4E3F-A26B-C7F92B9896B6}" srcOrd="0" destOrd="0" presId="urn:microsoft.com/office/officeart/2005/8/layout/cycle5"/>
    <dgm:cxn modelId="{34544E55-8D0F-46F0-BABC-169EC80BFCAC}" srcId="{746C059E-F9C3-40FB-B0CA-077556757EDF}" destId="{5FD8B76E-CAFA-426B-903B-77E4F7245BD8}" srcOrd="4" destOrd="0" parTransId="{BE6BFE9F-B877-4BE9-B55E-56BA96D596C9}" sibTransId="{AD4CD135-365F-4E98-88F8-423C1F0AA628}"/>
    <dgm:cxn modelId="{72DB76D0-1BEC-4BF3-83B3-CAF456BAB611}" type="presOf" srcId="{5FD8B76E-CAFA-426B-903B-77E4F7245BD8}" destId="{965A41F5-7479-4DD4-BDCB-9CF84DE34458}" srcOrd="0" destOrd="0" presId="urn:microsoft.com/office/officeart/2005/8/layout/cycle5"/>
    <dgm:cxn modelId="{7B23FAD3-598C-4C85-9E38-F8BA265F2EE7}" srcId="{746C059E-F9C3-40FB-B0CA-077556757EDF}" destId="{6D2AA080-8E15-4C8F-A8BD-6C0FF6EB82D7}" srcOrd="1" destOrd="0" parTransId="{16029D9F-0F20-4BC5-8F1A-FCD0C484351E}" sibTransId="{34502713-92C1-4020-8E60-C53BC7B7CEFE}"/>
    <dgm:cxn modelId="{EBD781BC-6770-4A4D-9F88-02DFBE595BD5}" type="presOf" srcId="{34EED332-7092-4F6E-BC99-B3077790F970}" destId="{3B74CD1D-1330-466C-95A2-9693157ACA21}" srcOrd="0" destOrd="0" presId="urn:microsoft.com/office/officeart/2005/8/layout/cycle5"/>
    <dgm:cxn modelId="{1A597AA8-B4C3-46D1-BC6A-43F7B76CD6A6}" srcId="{746C059E-F9C3-40FB-B0CA-077556757EDF}" destId="{677D5B8D-7467-4D81-95D3-FC4A1136BC2C}" srcOrd="0" destOrd="0" parTransId="{036E4492-BE25-4AAF-B6D5-5B09DCA9D8FA}" sibTransId="{34EED332-7092-4F6E-BC99-B3077790F970}"/>
    <dgm:cxn modelId="{00076199-E4A8-44EC-9948-A2BB33956C50}" type="presOf" srcId="{746C059E-F9C3-40FB-B0CA-077556757EDF}" destId="{58ACB2ED-D8D4-4C2B-9EA4-6D2AC796EA40}" srcOrd="0" destOrd="0" presId="urn:microsoft.com/office/officeart/2005/8/layout/cycle5"/>
    <dgm:cxn modelId="{D252D689-3B18-4EED-89E8-44AFB66042FA}" type="presOf" srcId="{34502713-92C1-4020-8E60-C53BC7B7CEFE}" destId="{4115CF48-BE53-424E-894C-016D1C2D800B}" srcOrd="0" destOrd="0" presId="urn:microsoft.com/office/officeart/2005/8/layout/cycle5"/>
    <dgm:cxn modelId="{36D5C4DF-8EAB-45B4-B8AE-9CA7A853B9F1}" srcId="{746C059E-F9C3-40FB-B0CA-077556757EDF}" destId="{0D93B15F-2280-4468-8188-16775980FC8A}" srcOrd="2" destOrd="0" parTransId="{25F48297-A6A5-4CB0-ADF5-D9E681E4F131}" sibTransId="{754FC7E7-ED20-48E2-B9A0-32688E3D27D5}"/>
    <dgm:cxn modelId="{916FB47D-97BE-4137-9ACF-9711B0967A47}" type="presOf" srcId="{6D2AA080-8E15-4C8F-A8BD-6C0FF6EB82D7}" destId="{AC97A86E-33C0-4F8B-AA58-AF51E4FAED83}" srcOrd="0" destOrd="0" presId="urn:microsoft.com/office/officeart/2005/8/layout/cycle5"/>
    <dgm:cxn modelId="{E1F1235D-19C6-4E6A-93F9-C79CF6B7CB12}" type="presParOf" srcId="{58ACB2ED-D8D4-4C2B-9EA4-6D2AC796EA40}" destId="{77AD311B-A0A9-4F33-8526-FC3E2BE436E8}" srcOrd="0" destOrd="0" presId="urn:microsoft.com/office/officeart/2005/8/layout/cycle5"/>
    <dgm:cxn modelId="{DC9C7656-6FE6-45B7-B076-981817A5622C}" type="presParOf" srcId="{58ACB2ED-D8D4-4C2B-9EA4-6D2AC796EA40}" destId="{5C5DBCD8-E545-40F0-A2A9-37B2B4F0B913}" srcOrd="1" destOrd="0" presId="urn:microsoft.com/office/officeart/2005/8/layout/cycle5"/>
    <dgm:cxn modelId="{F388FB36-7699-4352-93AE-DBEBC793A0E1}" type="presParOf" srcId="{58ACB2ED-D8D4-4C2B-9EA4-6D2AC796EA40}" destId="{3B74CD1D-1330-466C-95A2-9693157ACA21}" srcOrd="2" destOrd="0" presId="urn:microsoft.com/office/officeart/2005/8/layout/cycle5"/>
    <dgm:cxn modelId="{3C1ACE2E-71C7-4E5C-AD2C-09E6A41D2436}" type="presParOf" srcId="{58ACB2ED-D8D4-4C2B-9EA4-6D2AC796EA40}" destId="{AC97A86E-33C0-4F8B-AA58-AF51E4FAED83}" srcOrd="3" destOrd="0" presId="urn:microsoft.com/office/officeart/2005/8/layout/cycle5"/>
    <dgm:cxn modelId="{494852DE-8553-466E-9ADA-979478424D11}" type="presParOf" srcId="{58ACB2ED-D8D4-4C2B-9EA4-6D2AC796EA40}" destId="{FA55AFD1-BC78-44F2-9F75-5F34F834F029}" srcOrd="4" destOrd="0" presId="urn:microsoft.com/office/officeart/2005/8/layout/cycle5"/>
    <dgm:cxn modelId="{C9AB90DE-EE2A-4D13-8087-F4087305CB94}" type="presParOf" srcId="{58ACB2ED-D8D4-4C2B-9EA4-6D2AC796EA40}" destId="{4115CF48-BE53-424E-894C-016D1C2D800B}" srcOrd="5" destOrd="0" presId="urn:microsoft.com/office/officeart/2005/8/layout/cycle5"/>
    <dgm:cxn modelId="{6BCCEBCE-C2C9-4BC2-9D4B-2FD98AC617A7}" type="presParOf" srcId="{58ACB2ED-D8D4-4C2B-9EA4-6D2AC796EA40}" destId="{419EDD86-9647-4C6D-8730-1967461D1898}" srcOrd="6" destOrd="0" presId="urn:microsoft.com/office/officeart/2005/8/layout/cycle5"/>
    <dgm:cxn modelId="{41C1236D-E9D2-4C94-A928-AB5D3AF1FD0C}" type="presParOf" srcId="{58ACB2ED-D8D4-4C2B-9EA4-6D2AC796EA40}" destId="{6E9F1364-6A5E-4715-9A35-694B631CB527}" srcOrd="7" destOrd="0" presId="urn:microsoft.com/office/officeart/2005/8/layout/cycle5"/>
    <dgm:cxn modelId="{3D9DC72C-1A98-4B9E-A97D-18A934CDB05F}" type="presParOf" srcId="{58ACB2ED-D8D4-4C2B-9EA4-6D2AC796EA40}" destId="{ECF3CC89-681F-4B76-865A-0982D5EA3DDA}" srcOrd="8" destOrd="0" presId="urn:microsoft.com/office/officeart/2005/8/layout/cycle5"/>
    <dgm:cxn modelId="{41DE483E-5BBB-4834-9C3E-D8596068F515}" type="presParOf" srcId="{58ACB2ED-D8D4-4C2B-9EA4-6D2AC796EA40}" destId="{38E32496-AC45-4E3F-A26B-C7F92B9896B6}" srcOrd="9" destOrd="0" presId="urn:microsoft.com/office/officeart/2005/8/layout/cycle5"/>
    <dgm:cxn modelId="{4E0118E0-8D5D-430E-A708-ECAF22402443}" type="presParOf" srcId="{58ACB2ED-D8D4-4C2B-9EA4-6D2AC796EA40}" destId="{C1897C61-01AB-4F35-94AD-0A78B85A7D3F}" srcOrd="10" destOrd="0" presId="urn:microsoft.com/office/officeart/2005/8/layout/cycle5"/>
    <dgm:cxn modelId="{C04FDD03-C849-4164-8F68-BC1389288071}" type="presParOf" srcId="{58ACB2ED-D8D4-4C2B-9EA4-6D2AC796EA40}" destId="{6681C630-074C-4182-9D76-84D02DDADD1A}" srcOrd="11" destOrd="0" presId="urn:microsoft.com/office/officeart/2005/8/layout/cycle5"/>
    <dgm:cxn modelId="{ACA55FD6-E85F-466C-9147-75C4D1B62343}" type="presParOf" srcId="{58ACB2ED-D8D4-4C2B-9EA4-6D2AC796EA40}" destId="{965A41F5-7479-4DD4-BDCB-9CF84DE34458}" srcOrd="12" destOrd="0" presId="urn:microsoft.com/office/officeart/2005/8/layout/cycle5"/>
    <dgm:cxn modelId="{78A5179A-5324-4D67-AFC5-91A582A5AA4A}" type="presParOf" srcId="{58ACB2ED-D8D4-4C2B-9EA4-6D2AC796EA40}" destId="{0B217E43-3AA6-4BEB-8DBC-031FC1D9EBE1}" srcOrd="13" destOrd="0" presId="urn:microsoft.com/office/officeart/2005/8/layout/cycle5"/>
    <dgm:cxn modelId="{74D2A69F-9385-4340-8979-1B936BD17987}" type="presParOf" srcId="{58ACB2ED-D8D4-4C2B-9EA4-6D2AC796EA40}" destId="{7E17EE27-C291-48F8-9A55-506BEF6F107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D311B-A0A9-4F33-8526-FC3E2BE436E8}">
      <dsp:nvSpPr>
        <dsp:cNvPr id="0" name=""/>
        <dsp:cNvSpPr/>
      </dsp:nvSpPr>
      <dsp:spPr>
        <a:xfrm>
          <a:off x="4466508" y="2662"/>
          <a:ext cx="1198407" cy="7789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 smtClean="0"/>
            <a:t>Podjetnik se dogovori za posel</a:t>
          </a:r>
          <a:endParaRPr lang="sl-SI" sz="1200" kern="1200" dirty="0"/>
        </a:p>
      </dsp:txBody>
      <dsp:txXfrm>
        <a:off x="4504534" y="40688"/>
        <a:ext cx="1122355" cy="702912"/>
      </dsp:txXfrm>
    </dsp:sp>
    <dsp:sp modelId="{3B74CD1D-1330-466C-95A2-9693157ACA21}">
      <dsp:nvSpPr>
        <dsp:cNvPr id="0" name=""/>
        <dsp:cNvSpPr/>
      </dsp:nvSpPr>
      <dsp:spPr>
        <a:xfrm>
          <a:off x="3510189" y="392144"/>
          <a:ext cx="3111046" cy="3111046"/>
        </a:xfrm>
        <a:custGeom>
          <a:avLst/>
          <a:gdLst/>
          <a:ahLst/>
          <a:cxnLst/>
          <a:rect l="0" t="0" r="0" b="0"/>
          <a:pathLst>
            <a:path>
              <a:moveTo>
                <a:pt x="2315085" y="198056"/>
              </a:moveTo>
              <a:arcTo wR="1555523" hR="1555523" stAng="17953737" swAng="1211060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7A86E-33C0-4F8B-AA58-AF51E4FAED83}">
      <dsp:nvSpPr>
        <dsp:cNvPr id="0" name=""/>
        <dsp:cNvSpPr/>
      </dsp:nvSpPr>
      <dsp:spPr>
        <a:xfrm>
          <a:off x="5945899" y="1077502"/>
          <a:ext cx="1198407" cy="7789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 smtClean="0"/>
            <a:t>Kupi material, plača delavce</a:t>
          </a:r>
          <a:endParaRPr lang="sl-SI" sz="1200" kern="1200" dirty="0"/>
        </a:p>
      </dsp:txBody>
      <dsp:txXfrm>
        <a:off x="5983925" y="1115528"/>
        <a:ext cx="1122355" cy="702912"/>
      </dsp:txXfrm>
    </dsp:sp>
    <dsp:sp modelId="{4115CF48-BE53-424E-894C-016D1C2D800B}">
      <dsp:nvSpPr>
        <dsp:cNvPr id="0" name=""/>
        <dsp:cNvSpPr/>
      </dsp:nvSpPr>
      <dsp:spPr>
        <a:xfrm>
          <a:off x="3510189" y="392144"/>
          <a:ext cx="3111046" cy="3111046"/>
        </a:xfrm>
        <a:custGeom>
          <a:avLst/>
          <a:gdLst/>
          <a:ahLst/>
          <a:cxnLst/>
          <a:rect l="0" t="0" r="0" b="0"/>
          <a:pathLst>
            <a:path>
              <a:moveTo>
                <a:pt x="3107309" y="1663272"/>
              </a:moveTo>
              <a:arcTo wR="1555523" hR="1555523" stAng="21838320" swAng="135935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EDD86-9647-4C6D-8730-1967461D1898}">
      <dsp:nvSpPr>
        <dsp:cNvPr id="0" name=""/>
        <dsp:cNvSpPr/>
      </dsp:nvSpPr>
      <dsp:spPr>
        <a:xfrm>
          <a:off x="5380822" y="2816629"/>
          <a:ext cx="1198407" cy="7789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 smtClean="0"/>
            <a:t>Opravi delo in izstavi račun</a:t>
          </a:r>
          <a:endParaRPr lang="sl-SI" sz="1200" kern="1200" dirty="0"/>
        </a:p>
      </dsp:txBody>
      <dsp:txXfrm>
        <a:off x="5418848" y="2854655"/>
        <a:ext cx="1122355" cy="702912"/>
      </dsp:txXfrm>
    </dsp:sp>
    <dsp:sp modelId="{ECF3CC89-681F-4B76-865A-0982D5EA3DDA}">
      <dsp:nvSpPr>
        <dsp:cNvPr id="0" name=""/>
        <dsp:cNvSpPr/>
      </dsp:nvSpPr>
      <dsp:spPr>
        <a:xfrm>
          <a:off x="3510189" y="392144"/>
          <a:ext cx="3111046" cy="3111046"/>
        </a:xfrm>
        <a:custGeom>
          <a:avLst/>
          <a:gdLst/>
          <a:ahLst/>
          <a:cxnLst/>
          <a:rect l="0" t="0" r="0" b="0"/>
          <a:pathLst>
            <a:path>
              <a:moveTo>
                <a:pt x="1746303" y="3099302"/>
              </a:moveTo>
              <a:arcTo wR="1555523" hR="1555523" stAng="4977306" swAng="845388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32496-AC45-4E3F-A26B-C7F92B9896B6}">
      <dsp:nvSpPr>
        <dsp:cNvPr id="0" name=""/>
        <dsp:cNvSpPr/>
      </dsp:nvSpPr>
      <dsp:spPr>
        <a:xfrm>
          <a:off x="3552195" y="2816629"/>
          <a:ext cx="1198407" cy="7789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 smtClean="0"/>
            <a:t>Kupec plača</a:t>
          </a:r>
          <a:endParaRPr lang="sl-SI" sz="1200" kern="1200" dirty="0"/>
        </a:p>
      </dsp:txBody>
      <dsp:txXfrm>
        <a:off x="3590221" y="2854655"/>
        <a:ext cx="1122355" cy="702912"/>
      </dsp:txXfrm>
    </dsp:sp>
    <dsp:sp modelId="{6681C630-074C-4182-9D76-84D02DDADD1A}">
      <dsp:nvSpPr>
        <dsp:cNvPr id="0" name=""/>
        <dsp:cNvSpPr/>
      </dsp:nvSpPr>
      <dsp:spPr>
        <a:xfrm>
          <a:off x="3510189" y="392144"/>
          <a:ext cx="3111046" cy="3111046"/>
        </a:xfrm>
        <a:custGeom>
          <a:avLst/>
          <a:gdLst/>
          <a:ahLst/>
          <a:cxnLst/>
          <a:rect l="0" t="0" r="0" b="0"/>
          <a:pathLst>
            <a:path>
              <a:moveTo>
                <a:pt x="164985" y="2252700"/>
              </a:moveTo>
              <a:arcTo wR="1555523" hR="1555523" stAng="9202324" swAng="135935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5A41F5-7479-4DD4-BDCB-9CF84DE34458}">
      <dsp:nvSpPr>
        <dsp:cNvPr id="0" name=""/>
        <dsp:cNvSpPr/>
      </dsp:nvSpPr>
      <dsp:spPr>
        <a:xfrm>
          <a:off x="2987118" y="1077502"/>
          <a:ext cx="1198407" cy="7789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 smtClean="0"/>
            <a:t>Podjetnik dobljeni denar vloži v nov posel</a:t>
          </a:r>
          <a:endParaRPr lang="sl-SI" sz="1200" kern="1200" dirty="0"/>
        </a:p>
      </dsp:txBody>
      <dsp:txXfrm>
        <a:off x="3025144" y="1115528"/>
        <a:ext cx="1122355" cy="702912"/>
      </dsp:txXfrm>
    </dsp:sp>
    <dsp:sp modelId="{7E17EE27-C291-48F8-9A55-506BEF6F1072}">
      <dsp:nvSpPr>
        <dsp:cNvPr id="0" name=""/>
        <dsp:cNvSpPr/>
      </dsp:nvSpPr>
      <dsp:spPr>
        <a:xfrm>
          <a:off x="3510189" y="392144"/>
          <a:ext cx="3111046" cy="3111046"/>
        </a:xfrm>
        <a:custGeom>
          <a:avLst/>
          <a:gdLst/>
          <a:ahLst/>
          <a:cxnLst/>
          <a:rect l="0" t="0" r="0" b="0"/>
          <a:pathLst>
            <a:path>
              <a:moveTo>
                <a:pt x="374224" y="543502"/>
              </a:moveTo>
              <a:arcTo wR="1555523" hR="1555523" stAng="13235203" swAng="1211060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FINANCIRANJE POSLOV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Začetni kapital in obratni kapital</a:t>
            </a:r>
          </a:p>
          <a:p>
            <a:r>
              <a:rPr lang="sl-SI" dirty="0" err="1" smtClean="0"/>
              <a:t>D.Škoflek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73478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Poslovna ideja in načrtovanje izvedbe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Podjetnik lahko svoje znanje izkoristi in se dogovori za posel:</a:t>
            </a:r>
          </a:p>
          <a:p>
            <a:r>
              <a:rPr lang="sl-SI" dirty="0" smtClean="0"/>
              <a:t>Izdelava plinovoda od stavbe A do stavbe B:</a:t>
            </a:r>
          </a:p>
          <a:p>
            <a:r>
              <a:rPr lang="sl-SI" dirty="0" smtClean="0"/>
              <a:t>Popravilo rovokopača</a:t>
            </a:r>
          </a:p>
          <a:p>
            <a:r>
              <a:rPr lang="sl-SI" dirty="0" smtClean="0"/>
              <a:t>Za izvedbo v obeh primerih potrebuje:</a:t>
            </a:r>
          </a:p>
          <a:p>
            <a:r>
              <a:rPr lang="sl-SI" dirty="0" smtClean="0"/>
              <a:t>Orodje in opremo, ter material, dele, ki jih mora vgraditi.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85035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kapital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 smtClean="0"/>
              <a:t>USTANOVNI, ZAČETNI KAPITAL &gt;&gt;Denar, potreben za izvedbo posla, ki ga podjetnik porabi za nakup opreme, vozil, najem prostorov, trženje, … kar bo uporabljal še več let, oziroma bo s tem lahko opravil več poslov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/>
              <a:t>OBRATNI KAPITAL &gt;&gt; Denar, ki ga podjetnik potrebuje za izvedbo enega posla, enega meseca, enega leta, </a:t>
            </a:r>
            <a:r>
              <a:rPr lang="sl-SI" dirty="0"/>
              <a:t>dokler kupec ne </a:t>
            </a:r>
            <a:r>
              <a:rPr lang="sl-SI" dirty="0" smtClean="0"/>
              <a:t>plača;</a:t>
            </a:r>
            <a:endParaRPr lang="sl-SI" dirty="0"/>
          </a:p>
          <a:p>
            <a:r>
              <a:rPr lang="sl-SI" dirty="0" smtClean="0"/>
              <a:t>in ga takoj vloži v nov posel, ga „obrača“ in „obrača“, 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580" y="5867401"/>
            <a:ext cx="1133385" cy="74070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20" y="5002479"/>
            <a:ext cx="3227818" cy="157744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580" y="5020149"/>
            <a:ext cx="1133385" cy="80915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036" y="5460273"/>
            <a:ext cx="907328" cy="111964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2792" y="5177689"/>
            <a:ext cx="1910622" cy="143041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5393" y="4555876"/>
            <a:ext cx="2209760" cy="124362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9663" y="5696631"/>
            <a:ext cx="1381380" cy="911475"/>
          </a:xfrm>
          <a:prstGeom prst="rect">
            <a:avLst/>
          </a:prstGeom>
        </p:spPr>
      </p:pic>
      <p:sp>
        <p:nvSpPr>
          <p:cNvPr id="12" name="PoljeZBesedilom 11"/>
          <p:cNvSpPr txBox="1"/>
          <p:nvPr/>
        </p:nvSpPr>
        <p:spPr>
          <a:xfrm>
            <a:off x="7169663" y="4798423"/>
            <a:ext cx="1260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PLAČE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654183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PRVI POSEL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709512"/>
              </p:ext>
            </p:extLst>
          </p:nvPr>
        </p:nvGraphicFramePr>
        <p:xfrm>
          <a:off x="685800" y="2141538"/>
          <a:ext cx="10131425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1001486" y="2412274"/>
            <a:ext cx="1367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DENAR ZA OPREMO…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872343" y="530352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DOBIČEK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7515497" y="1549705"/>
            <a:ext cx="2837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DENAR ZA MATERIAL, PLAČE</a:t>
            </a:r>
            <a:endParaRPr lang="sl-SI" dirty="0"/>
          </a:p>
        </p:txBody>
      </p:sp>
      <p:sp>
        <p:nvSpPr>
          <p:cNvPr id="8" name="Desna puščica 7"/>
          <p:cNvSpPr/>
          <p:nvPr/>
        </p:nvSpPr>
        <p:spPr>
          <a:xfrm>
            <a:off x="2542903" y="2412274"/>
            <a:ext cx="1097280" cy="461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uščica dol 8"/>
          <p:cNvSpPr/>
          <p:nvPr/>
        </p:nvSpPr>
        <p:spPr>
          <a:xfrm>
            <a:off x="7585166" y="2065867"/>
            <a:ext cx="513805" cy="9927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1" name="Raven puščični povezovalnik 10"/>
          <p:cNvCxnSpPr/>
          <p:nvPr/>
        </p:nvCxnSpPr>
        <p:spPr>
          <a:xfrm flipH="1">
            <a:off x="2890570" y="5425440"/>
            <a:ext cx="749613" cy="62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886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Mali plinovod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356056"/>
              </p:ext>
            </p:extLst>
          </p:nvPr>
        </p:nvGraphicFramePr>
        <p:xfrm>
          <a:off x="685800" y="2141538"/>
          <a:ext cx="10131425" cy="386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285">
                  <a:extLst>
                    <a:ext uri="{9D8B030D-6E8A-4147-A177-3AD203B41FA5}">
                      <a16:colId xmlns:a16="http://schemas.microsoft.com/office/drawing/2014/main" val="3532633820"/>
                    </a:ext>
                  </a:extLst>
                </a:gridCol>
                <a:gridCol w="2026285">
                  <a:extLst>
                    <a:ext uri="{9D8B030D-6E8A-4147-A177-3AD203B41FA5}">
                      <a16:colId xmlns:a16="http://schemas.microsoft.com/office/drawing/2014/main" val="1545740764"/>
                    </a:ext>
                  </a:extLst>
                </a:gridCol>
                <a:gridCol w="2026285">
                  <a:extLst>
                    <a:ext uri="{9D8B030D-6E8A-4147-A177-3AD203B41FA5}">
                      <a16:colId xmlns:a16="http://schemas.microsoft.com/office/drawing/2014/main" val="4056237297"/>
                    </a:ext>
                  </a:extLst>
                </a:gridCol>
                <a:gridCol w="2026285">
                  <a:extLst>
                    <a:ext uri="{9D8B030D-6E8A-4147-A177-3AD203B41FA5}">
                      <a16:colId xmlns:a16="http://schemas.microsoft.com/office/drawing/2014/main" val="2688935092"/>
                    </a:ext>
                  </a:extLst>
                </a:gridCol>
                <a:gridCol w="2026285">
                  <a:extLst>
                    <a:ext uri="{9D8B030D-6E8A-4147-A177-3AD203B41FA5}">
                      <a16:colId xmlns:a16="http://schemas.microsoft.com/office/drawing/2014/main" val="184648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NAZIV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STAROST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CENA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LET UPORABE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831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VOZILO - KOMBINIRANO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0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20.000€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10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707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ORODJE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0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500€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10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856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VARILNI KOMPLET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0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500€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10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53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212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AMORTIZACIJA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POVRAČILO (ZARAČUNAMO KUPCU) ZA OBRABO NA PROJEKTU, NA LETO…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13662"/>
                  </a:ext>
                </a:extLst>
              </a:tr>
            </a:tbl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2133600" y="5934670"/>
            <a:ext cx="802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Oprema, osnovna sredstva, ki jih potrebujemo uporabljamo dalj časa, za več poslov. Pri vsakem poslu, ali obdobju kupcu zaračunamo obrabo. To je nujni začetni kapital vsakega novega podjetnika.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78888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MALI PLINOVOD 2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00316"/>
              </p:ext>
            </p:extLst>
          </p:nvPr>
        </p:nvGraphicFramePr>
        <p:xfrm>
          <a:off x="685800" y="2141538"/>
          <a:ext cx="10131425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285">
                  <a:extLst>
                    <a:ext uri="{9D8B030D-6E8A-4147-A177-3AD203B41FA5}">
                      <a16:colId xmlns:a16="http://schemas.microsoft.com/office/drawing/2014/main" val="4247849142"/>
                    </a:ext>
                  </a:extLst>
                </a:gridCol>
                <a:gridCol w="2026285">
                  <a:extLst>
                    <a:ext uri="{9D8B030D-6E8A-4147-A177-3AD203B41FA5}">
                      <a16:colId xmlns:a16="http://schemas.microsoft.com/office/drawing/2014/main" val="3513761635"/>
                    </a:ext>
                  </a:extLst>
                </a:gridCol>
                <a:gridCol w="2026285">
                  <a:extLst>
                    <a:ext uri="{9D8B030D-6E8A-4147-A177-3AD203B41FA5}">
                      <a16:colId xmlns:a16="http://schemas.microsoft.com/office/drawing/2014/main" val="2524998856"/>
                    </a:ext>
                  </a:extLst>
                </a:gridCol>
                <a:gridCol w="2026285">
                  <a:extLst>
                    <a:ext uri="{9D8B030D-6E8A-4147-A177-3AD203B41FA5}">
                      <a16:colId xmlns:a16="http://schemas.microsoft.com/office/drawing/2014/main" val="3030364239"/>
                    </a:ext>
                  </a:extLst>
                </a:gridCol>
                <a:gridCol w="2026285">
                  <a:extLst>
                    <a:ext uri="{9D8B030D-6E8A-4147-A177-3AD203B41FA5}">
                      <a16:colId xmlns:a16="http://schemas.microsoft.com/office/drawing/2014/main" val="1094923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NAZIV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KOLIČINA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CENA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317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CEVI DN</a:t>
                      </a:r>
                      <a:r>
                        <a:rPr lang="sl-SI" baseline="0" dirty="0" smtClean="0"/>
                        <a:t> 30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200 KG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5</a:t>
                      </a:r>
                      <a:r>
                        <a:rPr lang="sl-SI" baseline="0" dirty="0" smtClean="0"/>
                        <a:t> €/KG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460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VENTILI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 KOS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50 €/KOS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489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STORITVE (GORIVO, PLIN…)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70 €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885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MOJSTER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20 UR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20 €/URO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70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POMOČNIK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20</a:t>
                      </a:r>
                      <a:r>
                        <a:rPr lang="sl-SI" baseline="0" dirty="0" smtClean="0"/>
                        <a:t> UR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10 €/URO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013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242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6389" y="609600"/>
            <a:ext cx="2586445" cy="3117669"/>
          </a:xfrm>
        </p:spPr>
        <p:txBody>
          <a:bodyPr>
            <a:normAutofit/>
          </a:bodyPr>
          <a:lstStyle/>
          <a:p>
            <a:r>
              <a:rPr lang="sl-SI" dirty="0" smtClean="0"/>
              <a:t>Mali plinovod predračun PODJETNIKA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875839"/>
              </p:ext>
            </p:extLst>
          </p:nvPr>
        </p:nvGraphicFramePr>
        <p:xfrm>
          <a:off x="3204755" y="165461"/>
          <a:ext cx="8116388" cy="6609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1255">
                  <a:extLst>
                    <a:ext uri="{9D8B030D-6E8A-4147-A177-3AD203B41FA5}">
                      <a16:colId xmlns:a16="http://schemas.microsoft.com/office/drawing/2014/main" val="1783173505"/>
                    </a:ext>
                  </a:extLst>
                </a:gridCol>
                <a:gridCol w="1609861">
                  <a:extLst>
                    <a:ext uri="{9D8B030D-6E8A-4147-A177-3AD203B41FA5}">
                      <a16:colId xmlns:a16="http://schemas.microsoft.com/office/drawing/2014/main" val="3170345481"/>
                    </a:ext>
                  </a:extLst>
                </a:gridCol>
                <a:gridCol w="2146481">
                  <a:extLst>
                    <a:ext uri="{9D8B030D-6E8A-4147-A177-3AD203B41FA5}">
                      <a16:colId xmlns:a16="http://schemas.microsoft.com/office/drawing/2014/main" val="3174389169"/>
                    </a:ext>
                  </a:extLst>
                </a:gridCol>
                <a:gridCol w="1978791">
                  <a:extLst>
                    <a:ext uri="{9D8B030D-6E8A-4147-A177-3AD203B41FA5}">
                      <a16:colId xmlns:a16="http://schemas.microsoft.com/office/drawing/2014/main" val="1838003384"/>
                    </a:ext>
                  </a:extLst>
                </a:gridCol>
              </a:tblGrid>
              <a:tr h="494968"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cena (kg, kos)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extLst>
                  <a:ext uri="{0D108BD9-81ED-4DB2-BD59-A6C34878D82A}">
                    <a16:rowId xmlns:a16="http://schemas.microsoft.com/office/drawing/2014/main" val="1160685425"/>
                  </a:ext>
                </a:extLst>
              </a:tr>
              <a:tr h="149468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1. MATERIAL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extLst>
                  <a:ext uri="{0D108BD9-81ED-4DB2-BD59-A6C34878D82A}">
                    <a16:rowId xmlns:a16="http://schemas.microsoft.com/office/drawing/2014/main" val="456348160"/>
                  </a:ext>
                </a:extLst>
              </a:tr>
              <a:tr h="253562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CEVI DN 30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200 KG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                  5 € 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        1.000 € 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extLst>
                  <a:ext uri="{0D108BD9-81ED-4DB2-BD59-A6C34878D82A}">
                    <a16:rowId xmlns:a16="http://schemas.microsoft.com/office/drawing/2014/main" val="79866367"/>
                  </a:ext>
                </a:extLst>
              </a:tr>
              <a:tr h="253562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VENTILI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2 KOS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                50 € 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           100 € 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extLst>
                  <a:ext uri="{0D108BD9-81ED-4DB2-BD59-A6C34878D82A}">
                    <a16:rowId xmlns:a16="http://schemas.microsoft.com/office/drawing/2014/main" val="2173676368"/>
                  </a:ext>
                </a:extLst>
              </a:tr>
              <a:tr h="253562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skupaj: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        1.100 € 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extLst>
                  <a:ext uri="{0D108BD9-81ED-4DB2-BD59-A6C34878D82A}">
                    <a16:rowId xmlns:a16="http://schemas.microsoft.com/office/drawing/2014/main" val="864883065"/>
                  </a:ext>
                </a:extLst>
              </a:tr>
              <a:tr h="253562"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extLst>
                  <a:ext uri="{0D108BD9-81ED-4DB2-BD59-A6C34878D82A}">
                    <a16:rowId xmlns:a16="http://schemas.microsoft.com/office/drawing/2014/main" val="3533548530"/>
                  </a:ext>
                </a:extLst>
              </a:tr>
              <a:tr h="253562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2. DELO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extLst>
                  <a:ext uri="{0D108BD9-81ED-4DB2-BD59-A6C34878D82A}">
                    <a16:rowId xmlns:a16="http://schemas.microsoft.com/office/drawing/2014/main" val="2070881853"/>
                  </a:ext>
                </a:extLst>
              </a:tr>
              <a:tr h="253562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MOJSTER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20 UR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                20 € 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           400 € 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extLst>
                  <a:ext uri="{0D108BD9-81ED-4DB2-BD59-A6C34878D82A}">
                    <a16:rowId xmlns:a16="http://schemas.microsoft.com/office/drawing/2014/main" val="3632370984"/>
                  </a:ext>
                </a:extLst>
              </a:tr>
              <a:tr h="253562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POMOČNIK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20 UR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                10 € 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           200 € 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extLst>
                  <a:ext uri="{0D108BD9-81ED-4DB2-BD59-A6C34878D82A}">
                    <a16:rowId xmlns:a16="http://schemas.microsoft.com/office/drawing/2014/main" val="2074963355"/>
                  </a:ext>
                </a:extLst>
              </a:tr>
              <a:tr h="253562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Skupaj: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           600 € 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extLst>
                  <a:ext uri="{0D108BD9-81ED-4DB2-BD59-A6C34878D82A}">
                    <a16:rowId xmlns:a16="http://schemas.microsoft.com/office/drawing/2014/main" val="2131223227"/>
                  </a:ext>
                </a:extLst>
              </a:tr>
              <a:tr h="253562"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extLst>
                  <a:ext uri="{0D108BD9-81ED-4DB2-BD59-A6C34878D82A}">
                    <a16:rowId xmlns:a16="http://schemas.microsoft.com/office/drawing/2014/main" val="3254138391"/>
                  </a:ext>
                </a:extLst>
              </a:tr>
              <a:tr h="253562">
                <a:tc gridSpan="3"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3. STORITVE (GORIVO, PLIN…)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extLst>
                  <a:ext uri="{0D108BD9-81ED-4DB2-BD59-A6C34878D82A}">
                    <a16:rowId xmlns:a16="http://schemas.microsoft.com/office/drawing/2014/main" val="238065298"/>
                  </a:ext>
                </a:extLst>
              </a:tr>
              <a:tr h="494968">
                <a:tc gridSpan="2"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STORITVE (GORIVO, PLIN…)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                70 € 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              70 € 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extLst>
                  <a:ext uri="{0D108BD9-81ED-4DB2-BD59-A6C34878D82A}">
                    <a16:rowId xmlns:a16="http://schemas.microsoft.com/office/drawing/2014/main" val="1159627064"/>
                  </a:ext>
                </a:extLst>
              </a:tr>
              <a:tr h="253562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Skupaj: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              70 € 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extLst>
                  <a:ext uri="{0D108BD9-81ED-4DB2-BD59-A6C34878D82A}">
                    <a16:rowId xmlns:a16="http://schemas.microsoft.com/office/drawing/2014/main" val="848384224"/>
                  </a:ext>
                </a:extLst>
              </a:tr>
              <a:tr h="253562"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extLst>
                  <a:ext uri="{0D108BD9-81ED-4DB2-BD59-A6C34878D82A}">
                    <a16:rowId xmlns:a16="http://schemas.microsoft.com/office/drawing/2014/main" val="2022119525"/>
                  </a:ext>
                </a:extLst>
              </a:tr>
              <a:tr h="253562">
                <a:tc gridSpan="2"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4. AMORTIZACIJA: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Nakup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 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extLst>
                  <a:ext uri="{0D108BD9-81ED-4DB2-BD59-A6C34878D82A}">
                    <a16:rowId xmlns:a16="http://schemas.microsoft.com/office/drawing/2014/main" val="597674269"/>
                  </a:ext>
                </a:extLst>
              </a:tr>
              <a:tr h="253562">
                <a:tc gridSpan="2"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Kombi, orodja …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        21.000 € 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           210 € 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extLst>
                  <a:ext uri="{0D108BD9-81ED-4DB2-BD59-A6C34878D82A}">
                    <a16:rowId xmlns:a16="http://schemas.microsoft.com/office/drawing/2014/main" val="1376184888"/>
                  </a:ext>
                </a:extLst>
              </a:tr>
              <a:tr h="253562"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extLst>
                  <a:ext uri="{0D108BD9-81ED-4DB2-BD59-A6C34878D82A}">
                    <a16:rowId xmlns:a16="http://schemas.microsoft.com/office/drawing/2014/main" val="4117414095"/>
                  </a:ext>
                </a:extLst>
              </a:tr>
              <a:tr h="253562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5. DOBIČEK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 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Vložena sredstva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703663"/>
                  </a:ext>
                </a:extLst>
              </a:tr>
              <a:tr h="253562"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30%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          1.980 € 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           594 € 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extLst>
                  <a:ext uri="{0D108BD9-81ED-4DB2-BD59-A6C34878D82A}">
                    <a16:rowId xmlns:a16="http://schemas.microsoft.com/office/drawing/2014/main" val="1738157814"/>
                  </a:ext>
                </a:extLst>
              </a:tr>
              <a:tr h="253562"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extLst>
                  <a:ext uri="{0D108BD9-81ED-4DB2-BD59-A6C34878D82A}">
                    <a16:rowId xmlns:a16="http://schemas.microsoft.com/office/drawing/2014/main" val="4275742779"/>
                  </a:ext>
                </a:extLst>
              </a:tr>
              <a:tr h="253562">
                <a:tc gridSpan="2"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VSI STROŠKI SKUPAJ: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 dirty="0">
                          <a:effectLst/>
                        </a:rPr>
                        <a:t>        </a:t>
                      </a:r>
                      <a:r>
                        <a:rPr lang="sl-SI" sz="1800" b="1" u="none" strike="noStrike" dirty="0">
                          <a:effectLst/>
                        </a:rPr>
                        <a:t>2.574 € </a:t>
                      </a:r>
                      <a:endParaRPr lang="sl-S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8" marR="6648" marT="6648" marB="0" anchor="b"/>
                </a:tc>
                <a:extLst>
                  <a:ext uri="{0D108BD9-81ED-4DB2-BD59-A6C34878D82A}">
                    <a16:rowId xmlns:a16="http://schemas.microsoft.com/office/drawing/2014/main" val="2009450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986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461554"/>
          </a:xfrm>
        </p:spPr>
        <p:txBody>
          <a:bodyPr>
            <a:normAutofit fontScale="90000"/>
          </a:bodyPr>
          <a:lstStyle/>
          <a:p>
            <a:r>
              <a:rPr lang="sl-SI" dirty="0"/>
              <a:t>PREDRAČUN</a:t>
            </a:r>
            <a:endParaRPr lang="sl-SI" dirty="0"/>
          </a:p>
        </p:txBody>
      </p:sp>
      <p:graphicFrame>
        <p:nvGraphicFramePr>
          <p:cNvPr id="7" name="Označba mesta vsebine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20867848"/>
              </p:ext>
            </p:extLst>
          </p:nvPr>
        </p:nvGraphicFramePr>
        <p:xfrm>
          <a:off x="313510" y="1427635"/>
          <a:ext cx="3622763" cy="52377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2876">
                  <a:extLst>
                    <a:ext uri="{9D8B030D-6E8A-4147-A177-3AD203B41FA5}">
                      <a16:colId xmlns:a16="http://schemas.microsoft.com/office/drawing/2014/main" val="3252036110"/>
                    </a:ext>
                  </a:extLst>
                </a:gridCol>
                <a:gridCol w="718565">
                  <a:extLst>
                    <a:ext uri="{9D8B030D-6E8A-4147-A177-3AD203B41FA5}">
                      <a16:colId xmlns:a16="http://schemas.microsoft.com/office/drawing/2014/main" val="1549579930"/>
                    </a:ext>
                  </a:extLst>
                </a:gridCol>
                <a:gridCol w="958086">
                  <a:extLst>
                    <a:ext uri="{9D8B030D-6E8A-4147-A177-3AD203B41FA5}">
                      <a16:colId xmlns:a16="http://schemas.microsoft.com/office/drawing/2014/main" val="1817577610"/>
                    </a:ext>
                  </a:extLst>
                </a:gridCol>
                <a:gridCol w="883236">
                  <a:extLst>
                    <a:ext uri="{9D8B030D-6E8A-4147-A177-3AD203B41FA5}">
                      <a16:colId xmlns:a16="http://schemas.microsoft.com/office/drawing/2014/main" val="3644749771"/>
                    </a:ext>
                  </a:extLst>
                </a:gridCol>
              </a:tblGrid>
              <a:tr h="394554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cena (kg, kos)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extLst>
                  <a:ext uri="{0D108BD9-81ED-4DB2-BD59-A6C34878D82A}">
                    <a16:rowId xmlns:a16="http://schemas.microsoft.com/office/drawing/2014/main" val="432206333"/>
                  </a:ext>
                </a:extLst>
              </a:tr>
              <a:tr h="202208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1. MATERIAL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extLst>
                  <a:ext uri="{0D108BD9-81ED-4DB2-BD59-A6C34878D82A}">
                    <a16:rowId xmlns:a16="http://schemas.microsoft.com/office/drawing/2014/main" val="1350243186"/>
                  </a:ext>
                </a:extLst>
              </a:tr>
              <a:tr h="202208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CEVI DN 30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200 KG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                  5 € 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        1.000 € 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extLst>
                  <a:ext uri="{0D108BD9-81ED-4DB2-BD59-A6C34878D82A}">
                    <a16:rowId xmlns:a16="http://schemas.microsoft.com/office/drawing/2014/main" val="2832993167"/>
                  </a:ext>
                </a:extLst>
              </a:tr>
              <a:tr h="202208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VENTILI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2 KOS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                50 € 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           100 € 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extLst>
                  <a:ext uri="{0D108BD9-81ED-4DB2-BD59-A6C34878D82A}">
                    <a16:rowId xmlns:a16="http://schemas.microsoft.com/office/drawing/2014/main" val="252908291"/>
                  </a:ext>
                </a:extLst>
              </a:tr>
              <a:tr h="202208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skupaj: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        1.100 € 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extLst>
                  <a:ext uri="{0D108BD9-81ED-4DB2-BD59-A6C34878D82A}">
                    <a16:rowId xmlns:a16="http://schemas.microsoft.com/office/drawing/2014/main" val="4035788269"/>
                  </a:ext>
                </a:extLst>
              </a:tr>
              <a:tr h="202208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extLst>
                  <a:ext uri="{0D108BD9-81ED-4DB2-BD59-A6C34878D82A}">
                    <a16:rowId xmlns:a16="http://schemas.microsoft.com/office/drawing/2014/main" val="3714135362"/>
                  </a:ext>
                </a:extLst>
              </a:tr>
              <a:tr h="202208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2. DELO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extLst>
                  <a:ext uri="{0D108BD9-81ED-4DB2-BD59-A6C34878D82A}">
                    <a16:rowId xmlns:a16="http://schemas.microsoft.com/office/drawing/2014/main" val="1445805890"/>
                  </a:ext>
                </a:extLst>
              </a:tr>
              <a:tr h="202208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MOJSTER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20 UR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                20 € 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           400 € 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extLst>
                  <a:ext uri="{0D108BD9-81ED-4DB2-BD59-A6C34878D82A}">
                    <a16:rowId xmlns:a16="http://schemas.microsoft.com/office/drawing/2014/main" val="3328431079"/>
                  </a:ext>
                </a:extLst>
              </a:tr>
              <a:tr h="202208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POMOČNIK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20 UR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                10 € 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           200 € 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extLst>
                  <a:ext uri="{0D108BD9-81ED-4DB2-BD59-A6C34878D82A}">
                    <a16:rowId xmlns:a16="http://schemas.microsoft.com/office/drawing/2014/main" val="4141292090"/>
                  </a:ext>
                </a:extLst>
              </a:tr>
              <a:tr h="202208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Skupaj: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           600 € 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extLst>
                  <a:ext uri="{0D108BD9-81ED-4DB2-BD59-A6C34878D82A}">
                    <a16:rowId xmlns:a16="http://schemas.microsoft.com/office/drawing/2014/main" val="2173875710"/>
                  </a:ext>
                </a:extLst>
              </a:tr>
              <a:tr h="202208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extLst>
                  <a:ext uri="{0D108BD9-81ED-4DB2-BD59-A6C34878D82A}">
                    <a16:rowId xmlns:a16="http://schemas.microsoft.com/office/drawing/2014/main" val="546449401"/>
                  </a:ext>
                </a:extLst>
              </a:tr>
              <a:tr h="202208">
                <a:tc gridSpan="3"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3. STORITVE (GORIVO, PLIN…)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extLst>
                  <a:ext uri="{0D108BD9-81ED-4DB2-BD59-A6C34878D82A}">
                    <a16:rowId xmlns:a16="http://schemas.microsoft.com/office/drawing/2014/main" val="1615019656"/>
                  </a:ext>
                </a:extLst>
              </a:tr>
              <a:tr h="394554">
                <a:tc gridSpan="2"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STORITVE (GORIVO, PLIN…)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                70 € 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              70 € 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extLst>
                  <a:ext uri="{0D108BD9-81ED-4DB2-BD59-A6C34878D82A}">
                    <a16:rowId xmlns:a16="http://schemas.microsoft.com/office/drawing/2014/main" val="3924867349"/>
                  </a:ext>
                </a:extLst>
              </a:tr>
              <a:tr h="202208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Skupaj: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              70 € 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extLst>
                  <a:ext uri="{0D108BD9-81ED-4DB2-BD59-A6C34878D82A}">
                    <a16:rowId xmlns:a16="http://schemas.microsoft.com/office/drawing/2014/main" val="1030634204"/>
                  </a:ext>
                </a:extLst>
              </a:tr>
              <a:tr h="202208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extLst>
                  <a:ext uri="{0D108BD9-81ED-4DB2-BD59-A6C34878D82A}">
                    <a16:rowId xmlns:a16="http://schemas.microsoft.com/office/drawing/2014/main" val="392419626"/>
                  </a:ext>
                </a:extLst>
              </a:tr>
              <a:tr h="2022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4. AMORTIZACIJA: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Nakup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 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extLst>
                  <a:ext uri="{0D108BD9-81ED-4DB2-BD59-A6C34878D82A}">
                    <a16:rowId xmlns:a16="http://schemas.microsoft.com/office/drawing/2014/main" val="3752926479"/>
                  </a:ext>
                </a:extLst>
              </a:tr>
              <a:tr h="2022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Kombi, orodja …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        21.000 € 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           210 € 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extLst>
                  <a:ext uri="{0D108BD9-81ED-4DB2-BD59-A6C34878D82A}">
                    <a16:rowId xmlns:a16="http://schemas.microsoft.com/office/drawing/2014/main" val="1134152070"/>
                  </a:ext>
                </a:extLst>
              </a:tr>
              <a:tr h="202208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extLst>
                  <a:ext uri="{0D108BD9-81ED-4DB2-BD59-A6C34878D82A}">
                    <a16:rowId xmlns:a16="http://schemas.microsoft.com/office/drawing/2014/main" val="3087969507"/>
                  </a:ext>
                </a:extLst>
              </a:tr>
              <a:tr h="202208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5. DOBIČEK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 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Vložena sredstva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764989"/>
                  </a:ext>
                </a:extLst>
              </a:tr>
              <a:tr h="202208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30%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          1.980 € 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           594 € 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extLst>
                  <a:ext uri="{0D108BD9-81ED-4DB2-BD59-A6C34878D82A}">
                    <a16:rowId xmlns:a16="http://schemas.microsoft.com/office/drawing/2014/main" val="3458323969"/>
                  </a:ext>
                </a:extLst>
              </a:tr>
              <a:tr h="202208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extLst>
                  <a:ext uri="{0D108BD9-81ED-4DB2-BD59-A6C34878D82A}">
                    <a16:rowId xmlns:a16="http://schemas.microsoft.com/office/drawing/2014/main" val="2300952576"/>
                  </a:ext>
                </a:extLst>
              </a:tr>
              <a:tr h="2022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VSI STROŠKI SKUPAJ: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        2.574 € 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21" marR="5321" marT="5321" marB="0" anchor="b"/>
                </a:tc>
                <a:extLst>
                  <a:ext uri="{0D108BD9-81ED-4DB2-BD59-A6C34878D82A}">
                    <a16:rowId xmlns:a16="http://schemas.microsoft.com/office/drawing/2014/main" val="3741210313"/>
                  </a:ext>
                </a:extLst>
              </a:tr>
            </a:tbl>
          </a:graphicData>
        </a:graphic>
      </p:graphicFrame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7267203" y="253121"/>
            <a:ext cx="4722813" cy="576262"/>
          </a:xfrm>
        </p:spPr>
        <p:txBody>
          <a:bodyPr/>
          <a:lstStyle/>
          <a:p>
            <a:r>
              <a:rPr lang="sl-SI" dirty="0" smtClean="0"/>
              <a:t>RAČUN ZA PLAČILO</a:t>
            </a:r>
            <a:endParaRPr lang="sl-SI" dirty="0"/>
          </a:p>
        </p:txBody>
      </p:sp>
      <p:graphicFrame>
        <p:nvGraphicFramePr>
          <p:cNvPr id="8" name="Označba mesta vsebine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40289162"/>
              </p:ext>
            </p:extLst>
          </p:nvPr>
        </p:nvGraphicFramePr>
        <p:xfrm>
          <a:off x="4436916" y="1117515"/>
          <a:ext cx="3487883" cy="5566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8977">
                  <a:extLst>
                    <a:ext uri="{9D8B030D-6E8A-4147-A177-3AD203B41FA5}">
                      <a16:colId xmlns:a16="http://schemas.microsoft.com/office/drawing/2014/main" val="4071249537"/>
                    </a:ext>
                  </a:extLst>
                </a:gridCol>
                <a:gridCol w="871971">
                  <a:extLst>
                    <a:ext uri="{9D8B030D-6E8A-4147-A177-3AD203B41FA5}">
                      <a16:colId xmlns:a16="http://schemas.microsoft.com/office/drawing/2014/main" val="1309623455"/>
                    </a:ext>
                  </a:extLst>
                </a:gridCol>
                <a:gridCol w="1056935">
                  <a:extLst>
                    <a:ext uri="{9D8B030D-6E8A-4147-A177-3AD203B41FA5}">
                      <a16:colId xmlns:a16="http://schemas.microsoft.com/office/drawing/2014/main" val="1391896577"/>
                    </a:ext>
                  </a:extLst>
                </a:gridCol>
              </a:tblGrid>
              <a:tr h="222130">
                <a:tc gridSpan="2"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>
                          <a:effectLst/>
                        </a:rPr>
                        <a:t>RAZDELITEV PO UDELEŽBI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extLst>
                  <a:ext uri="{0D108BD9-81ED-4DB2-BD59-A6C34878D82A}">
                    <a16:rowId xmlns:a16="http://schemas.microsoft.com/office/drawing/2014/main" val="4178948868"/>
                  </a:ext>
                </a:extLst>
              </a:tr>
              <a:tr h="2221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>
                          <a:effectLst/>
                        </a:rPr>
                        <a:t>1. MATERIAL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>
                          <a:effectLst/>
                        </a:rPr>
                        <a:t>    1.100 € 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</a:rPr>
                        <a:t>65%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extLst>
                  <a:ext uri="{0D108BD9-81ED-4DB2-BD59-A6C34878D82A}">
                    <a16:rowId xmlns:a16="http://schemas.microsoft.com/office/drawing/2014/main" val="2542376255"/>
                  </a:ext>
                </a:extLst>
              </a:tr>
              <a:tr h="222130">
                <a:tc>
                  <a:txBody>
                    <a:bodyPr/>
                    <a:lstStyle/>
                    <a:p>
                      <a:pPr algn="l" fontAlgn="b"/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extLst>
                  <a:ext uri="{0D108BD9-81ED-4DB2-BD59-A6C34878D82A}">
                    <a16:rowId xmlns:a16="http://schemas.microsoft.com/office/drawing/2014/main" val="442483808"/>
                  </a:ext>
                </a:extLst>
              </a:tr>
              <a:tr h="426473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</a:rPr>
                        <a:t>2. DELO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>
                          <a:effectLst/>
                        </a:rPr>
                        <a:t>        600 € 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</a:rPr>
                        <a:t>35%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extLst>
                  <a:ext uri="{0D108BD9-81ED-4DB2-BD59-A6C34878D82A}">
                    <a16:rowId xmlns:a16="http://schemas.microsoft.com/office/drawing/2014/main" val="1361200293"/>
                  </a:ext>
                </a:extLst>
              </a:tr>
              <a:tr h="2221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>
                          <a:effectLst/>
                        </a:rPr>
                        <a:t> 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>
                          <a:effectLst/>
                        </a:rPr>
                        <a:t> 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>
                          <a:effectLst/>
                        </a:rPr>
                        <a:t> 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extLst>
                  <a:ext uri="{0D108BD9-81ED-4DB2-BD59-A6C34878D82A}">
                    <a16:rowId xmlns:a16="http://schemas.microsoft.com/office/drawing/2014/main" val="1906947649"/>
                  </a:ext>
                </a:extLst>
              </a:tr>
              <a:tr h="2221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>
                          <a:effectLst/>
                        </a:rPr>
                        <a:t>skupaj: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>
                          <a:effectLst/>
                        </a:rPr>
                        <a:t>    1.700 € 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extLst>
                  <a:ext uri="{0D108BD9-81ED-4DB2-BD59-A6C34878D82A}">
                    <a16:rowId xmlns:a16="http://schemas.microsoft.com/office/drawing/2014/main" val="2849270967"/>
                  </a:ext>
                </a:extLst>
              </a:tr>
              <a:tr h="222130">
                <a:tc>
                  <a:txBody>
                    <a:bodyPr/>
                    <a:lstStyle/>
                    <a:p>
                      <a:pPr algn="l" fontAlgn="b"/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extLst>
                  <a:ext uri="{0D108BD9-81ED-4DB2-BD59-A6C34878D82A}">
                    <a16:rowId xmlns:a16="http://schemas.microsoft.com/office/drawing/2014/main" val="288295887"/>
                  </a:ext>
                </a:extLst>
              </a:tr>
              <a:tr h="222130">
                <a:tc>
                  <a:txBody>
                    <a:bodyPr/>
                    <a:lstStyle/>
                    <a:p>
                      <a:pPr algn="l" fontAlgn="b"/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extLst>
                  <a:ext uri="{0D108BD9-81ED-4DB2-BD59-A6C34878D82A}">
                    <a16:rowId xmlns:a16="http://schemas.microsoft.com/office/drawing/2014/main" val="1367845925"/>
                  </a:ext>
                </a:extLst>
              </a:tr>
              <a:tr h="222130">
                <a:tc>
                  <a:txBody>
                    <a:bodyPr/>
                    <a:lstStyle/>
                    <a:p>
                      <a:pPr algn="l" fontAlgn="b"/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extLst>
                  <a:ext uri="{0D108BD9-81ED-4DB2-BD59-A6C34878D82A}">
                    <a16:rowId xmlns:a16="http://schemas.microsoft.com/office/drawing/2014/main" val="1915094751"/>
                  </a:ext>
                </a:extLst>
              </a:tr>
              <a:tr h="222130">
                <a:tc>
                  <a:txBody>
                    <a:bodyPr/>
                    <a:lstStyle/>
                    <a:p>
                      <a:pPr algn="l" fontAlgn="b"/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extLst>
                  <a:ext uri="{0D108BD9-81ED-4DB2-BD59-A6C34878D82A}">
                    <a16:rowId xmlns:a16="http://schemas.microsoft.com/office/drawing/2014/main" val="1977542365"/>
                  </a:ext>
                </a:extLst>
              </a:tr>
              <a:tr h="222130">
                <a:tc>
                  <a:txBody>
                    <a:bodyPr/>
                    <a:lstStyle/>
                    <a:p>
                      <a:pPr algn="l" fontAlgn="b"/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extLst>
                  <a:ext uri="{0D108BD9-81ED-4DB2-BD59-A6C34878D82A}">
                    <a16:rowId xmlns:a16="http://schemas.microsoft.com/office/drawing/2014/main" val="600590011"/>
                  </a:ext>
                </a:extLst>
              </a:tr>
              <a:tr h="22213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>
                          <a:effectLst/>
                        </a:rPr>
                        <a:t>3. STORITVE 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>
                          <a:effectLst/>
                        </a:rPr>
                        <a:t>          70 € 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extLst>
                  <a:ext uri="{0D108BD9-81ED-4DB2-BD59-A6C34878D82A}">
                    <a16:rowId xmlns:a16="http://schemas.microsoft.com/office/drawing/2014/main" val="1296102868"/>
                  </a:ext>
                </a:extLst>
              </a:tr>
              <a:tr h="426473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>
                          <a:effectLst/>
                        </a:rPr>
                        <a:t>4. AMORTIZACIJA: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>
                          <a:effectLst/>
                        </a:rPr>
                        <a:t>        210 € 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extLst>
                  <a:ext uri="{0D108BD9-81ED-4DB2-BD59-A6C34878D82A}">
                    <a16:rowId xmlns:a16="http://schemas.microsoft.com/office/drawing/2014/main" val="922425302"/>
                  </a:ext>
                </a:extLst>
              </a:tr>
              <a:tr h="426473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>
                          <a:effectLst/>
                        </a:rPr>
                        <a:t>5. DOBIČEK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>
                          <a:effectLst/>
                        </a:rPr>
                        <a:t>        594 € 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extLst>
                  <a:ext uri="{0D108BD9-81ED-4DB2-BD59-A6C34878D82A}">
                    <a16:rowId xmlns:a16="http://schemas.microsoft.com/office/drawing/2014/main" val="1731794929"/>
                  </a:ext>
                </a:extLst>
              </a:tr>
              <a:tr h="426473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>
                          <a:effectLst/>
                        </a:rPr>
                        <a:t>skupaj: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>
                          <a:effectLst/>
                        </a:rPr>
                        <a:t>        874 € 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extLst>
                  <a:ext uri="{0D108BD9-81ED-4DB2-BD59-A6C34878D82A}">
                    <a16:rowId xmlns:a16="http://schemas.microsoft.com/office/drawing/2014/main" val="2634476710"/>
                  </a:ext>
                </a:extLst>
              </a:tr>
              <a:tr h="222130">
                <a:tc>
                  <a:txBody>
                    <a:bodyPr/>
                    <a:lstStyle/>
                    <a:p>
                      <a:pPr algn="l" fontAlgn="b"/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extLst>
                  <a:ext uri="{0D108BD9-81ED-4DB2-BD59-A6C34878D82A}">
                    <a16:rowId xmlns:a16="http://schemas.microsoft.com/office/drawing/2014/main" val="1669641103"/>
                  </a:ext>
                </a:extLst>
              </a:tr>
              <a:tr h="426473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>
                          <a:effectLst/>
                        </a:rPr>
                        <a:t>Razdelim: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>
                          <a:effectLst/>
                        </a:rPr>
                        <a:t>        566 € 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</a:rPr>
                        <a:t>65%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extLst>
                  <a:ext uri="{0D108BD9-81ED-4DB2-BD59-A6C34878D82A}">
                    <a16:rowId xmlns:a16="http://schemas.microsoft.com/office/drawing/2014/main" val="2561179668"/>
                  </a:ext>
                </a:extLst>
              </a:tr>
              <a:tr h="426473">
                <a:tc>
                  <a:txBody>
                    <a:bodyPr/>
                    <a:lstStyle/>
                    <a:p>
                      <a:pPr algn="l" fontAlgn="b"/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>
                          <a:effectLst/>
                        </a:rPr>
                        <a:t>        308 € 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</a:rPr>
                        <a:t>35%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2" marR="6762" marT="6762" marB="0" anchor="b"/>
                </a:tc>
                <a:extLst>
                  <a:ext uri="{0D108BD9-81ED-4DB2-BD59-A6C34878D82A}">
                    <a16:rowId xmlns:a16="http://schemas.microsoft.com/office/drawing/2014/main" val="4249113295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926205"/>
              </p:ext>
            </p:extLst>
          </p:nvPr>
        </p:nvGraphicFramePr>
        <p:xfrm>
          <a:off x="8650378" y="1811381"/>
          <a:ext cx="3262948" cy="3121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6759">
                  <a:extLst>
                    <a:ext uri="{9D8B030D-6E8A-4147-A177-3AD203B41FA5}">
                      <a16:colId xmlns:a16="http://schemas.microsoft.com/office/drawing/2014/main" val="1737958228"/>
                    </a:ext>
                  </a:extLst>
                </a:gridCol>
                <a:gridCol w="1426189">
                  <a:extLst>
                    <a:ext uri="{9D8B030D-6E8A-4147-A177-3AD203B41FA5}">
                      <a16:colId xmlns:a16="http://schemas.microsoft.com/office/drawing/2014/main" val="239510725"/>
                    </a:ext>
                  </a:extLst>
                </a:gridCol>
              </a:tblGrid>
              <a:tr h="312164">
                <a:tc gridSpan="2"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RAČUN ZA KUPCA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004261"/>
                  </a:ext>
                </a:extLst>
              </a:tr>
              <a:tr h="312164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1. MATERIAL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    1.666 € 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52727879"/>
                  </a:ext>
                </a:extLst>
              </a:tr>
              <a:tr h="312164"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52474477"/>
                  </a:ext>
                </a:extLst>
              </a:tr>
              <a:tr h="312164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2. DELO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 dirty="0">
                          <a:effectLst/>
                        </a:rPr>
                        <a:t>        908 € 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28264818"/>
                  </a:ext>
                </a:extLst>
              </a:tr>
              <a:tr h="312164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 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 dirty="0">
                          <a:effectLst/>
                        </a:rPr>
                        <a:t> 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77447623"/>
                  </a:ext>
                </a:extLst>
              </a:tr>
              <a:tr h="312164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SKUPAJ: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    2.574 € 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3035538"/>
                  </a:ext>
                </a:extLst>
              </a:tr>
              <a:tr h="312164"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72226737"/>
                  </a:ext>
                </a:extLst>
              </a:tr>
              <a:tr h="312164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DDV 22%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        566 € 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09745289"/>
                  </a:ext>
                </a:extLst>
              </a:tr>
              <a:tr h="312164"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2044007"/>
                  </a:ext>
                </a:extLst>
              </a:tr>
              <a:tr h="312164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ZA PLAČILO: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 dirty="0">
                          <a:effectLst/>
                        </a:rPr>
                        <a:t>    3.140 € 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12366691"/>
                  </a:ext>
                </a:extLst>
              </a:tr>
            </a:tbl>
          </a:graphicData>
        </a:graphic>
      </p:graphicFrame>
      <p:cxnSp>
        <p:nvCxnSpPr>
          <p:cNvPr id="11" name="Raven puščični povezovalnik 10"/>
          <p:cNvCxnSpPr/>
          <p:nvPr/>
        </p:nvCxnSpPr>
        <p:spPr>
          <a:xfrm flipV="1">
            <a:off x="6932023" y="2412274"/>
            <a:ext cx="3701143" cy="3657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povezovalnik 12"/>
          <p:cNvCxnSpPr/>
          <p:nvPr/>
        </p:nvCxnSpPr>
        <p:spPr>
          <a:xfrm>
            <a:off x="7001691" y="1427635"/>
            <a:ext cx="3413760" cy="880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/>
          <p:cNvCxnSpPr/>
          <p:nvPr/>
        </p:nvCxnSpPr>
        <p:spPr>
          <a:xfrm>
            <a:off x="7010400" y="2673531"/>
            <a:ext cx="17417" cy="34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729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ški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TM03457452[[fn=Nebesno]]</Template>
  <TotalTime>79</TotalTime>
  <Words>636</Words>
  <Application>Microsoft Office PowerPoint</Application>
  <PresentationFormat>Širokozaslonsko</PresentationFormat>
  <Paragraphs>188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Nebeški</vt:lpstr>
      <vt:lpstr>FINANCIRANJE POSLOV</vt:lpstr>
      <vt:lpstr>Poslovna ideja in načrtovanje izvedbe</vt:lpstr>
      <vt:lpstr>kapital</vt:lpstr>
      <vt:lpstr>PRVI POSEL</vt:lpstr>
      <vt:lpstr>Mali plinovod</vt:lpstr>
      <vt:lpstr>MALI PLINOVOD 2</vt:lpstr>
      <vt:lpstr>Mali plinovod predračun PODJETNIKA</vt:lpstr>
      <vt:lpstr>PREDRAČUN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FINANCIRANJE POSLOV</dc:title>
  <dc:creator>Danilo</dc:creator>
  <cp:lastModifiedBy>Danilo</cp:lastModifiedBy>
  <cp:revision>8</cp:revision>
  <dcterms:created xsi:type="dcterms:W3CDTF">2016-10-05T03:44:50Z</dcterms:created>
  <dcterms:modified xsi:type="dcterms:W3CDTF">2016-10-05T07:53:44Z</dcterms:modified>
</cp:coreProperties>
</file>