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</p:sldMasterIdLst>
  <p:sldIdLst>
    <p:sldId id="257" r:id="rId7"/>
    <p:sldId id="263" r:id="rId8"/>
    <p:sldId id="264" r:id="rId9"/>
    <p:sldId id="265" r:id="rId10"/>
    <p:sldId id="287" r:id="rId11"/>
    <p:sldId id="288" r:id="rId12"/>
    <p:sldId id="268" r:id="rId13"/>
    <p:sldId id="269" r:id="rId14"/>
    <p:sldId id="270" r:id="rId15"/>
    <p:sldId id="271" r:id="rId16"/>
    <p:sldId id="281" r:id="rId17"/>
    <p:sldId id="289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8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5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8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6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5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03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56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55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2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17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09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37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34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86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59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64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43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7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81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5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81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22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77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51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34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69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706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18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679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4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077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716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65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1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031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56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96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49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358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435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740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86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282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346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83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46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184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21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694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8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157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680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999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812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236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657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867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672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0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980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8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773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183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830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3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0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sl-SI" altLang="sl-SI" smtClean="0"/>
              <a:t>Analiza </a:t>
            </a:r>
            <a:br>
              <a:rPr lang="sl-SI" altLang="sl-SI" smtClean="0"/>
            </a:br>
            <a:r>
              <a:rPr lang="sl-SI" altLang="sl-SI" smtClean="0"/>
              <a:t>voznega parka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altLang="sl-SI" sz="2000" dirty="0" smtClean="0"/>
          </a:p>
          <a:p>
            <a:pPr eaLnBrk="1" hangingPunct="1"/>
            <a:endParaRPr lang="sl-SI" altLang="sl-SI" sz="2000" dirty="0" smtClean="0"/>
          </a:p>
          <a:p>
            <a:pPr eaLnBrk="1" hangingPunct="1"/>
            <a:r>
              <a:rPr lang="sl-SI" altLang="sl-SI" sz="2000" dirty="0" smtClean="0"/>
              <a:t>Naloga </a:t>
            </a:r>
            <a:r>
              <a:rPr lang="sl-SI" altLang="sl-SI" sz="2000" dirty="0" smtClean="0"/>
              <a:t>4</a:t>
            </a:r>
            <a:endParaRPr lang="sl-SI" alt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1673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4. Stopnja izkoristka prevoženih kilometrov – poti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412776"/>
                <a:ext cx="4762872" cy="4713387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1900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3000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6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3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𝐴𝐾𝑝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𝐴𝐾𝑔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3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00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0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– </m:t>
                    </m:r>
                    <m:d>
                      <m:dPr>
                        <m:ctrlPr>
                          <a:rPr lang="sl-SI" sz="2400" b="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1000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100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3000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–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1100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1900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412776"/>
                <a:ext cx="4762872" cy="4713387"/>
              </a:xfrm>
              <a:blipFill rotWithShape="1">
                <a:blip r:embed="rId2"/>
                <a:stretch>
                  <a:fillRect l="-179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0936975"/>
              </p:ext>
            </p:extLst>
          </p:nvPr>
        </p:nvGraphicFramePr>
        <p:xfrm>
          <a:off x="6355397" y="1484783"/>
          <a:ext cx="2321059" cy="4351020"/>
        </p:xfrm>
        <a:graphic>
          <a:graphicData uri="http://schemas.openxmlformats.org/drawingml/2006/table">
            <a:tbl>
              <a:tblPr firstRow="1" firstCol="1" bandRow="1"/>
              <a:tblGrid>
                <a:gridCol w="989817"/>
                <a:gridCol w="1331242"/>
              </a:tblGrid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1900 </a:t>
                      </a:r>
                      <a:r>
                        <a:rPr lang="sl-SI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5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Koeficient izkoristka delovnega časa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𝜎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𝜎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400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900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0,4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4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r>
                  <a:rPr lang="sl-SI" sz="2400" dirty="0" err="1" smtClean="0"/>
                  <a:t>Ahd</a:t>
                </a:r>
                <a:r>
                  <a:rPr lang="sl-SI" sz="2400" dirty="0" smtClean="0"/>
                  <a:t> = </a:t>
                </a:r>
                <a:r>
                  <a:rPr lang="sl-SI" sz="2400" dirty="0" err="1" smtClean="0"/>
                  <a:t>Ahv</a:t>
                </a:r>
                <a:r>
                  <a:rPr lang="sl-SI" sz="2400" dirty="0" smtClean="0"/>
                  <a:t> + </a:t>
                </a:r>
                <a:r>
                  <a:rPr lang="sl-SI" sz="2400" dirty="0" err="1" smtClean="0"/>
                  <a:t>Ahp</a:t>
                </a:r>
                <a:r>
                  <a:rPr lang="sl-SI" sz="2400" dirty="0" smtClean="0"/>
                  <a:t>=</a:t>
                </a:r>
              </a:p>
              <a:p>
                <a:r>
                  <a:rPr lang="sl-SI" sz="2400" dirty="0"/>
                  <a:t>4</a:t>
                </a:r>
                <a:r>
                  <a:rPr lang="sl-SI" sz="2400" dirty="0" smtClean="0"/>
                  <a:t>00 </a:t>
                </a:r>
                <a:r>
                  <a:rPr lang="sl-SI" sz="2400" dirty="0" smtClean="0"/>
                  <a:t>+ </a:t>
                </a:r>
                <a:r>
                  <a:rPr lang="sl-SI" sz="2400" dirty="0" smtClean="0"/>
                  <a:t>500</a:t>
                </a:r>
                <a:r>
                  <a:rPr lang="sl-SI" sz="2400" dirty="0" smtClean="0"/>
                  <a:t> </a:t>
                </a:r>
                <a:r>
                  <a:rPr lang="sl-SI" sz="2400" dirty="0" smtClean="0"/>
                  <a:t>= </a:t>
                </a:r>
                <a:r>
                  <a:rPr lang="sl-SI" sz="2400" dirty="0" smtClean="0">
                    <a:solidFill>
                      <a:srgbClr val="FF0000"/>
                    </a:solidFill>
                  </a:rPr>
                  <a:t>900</a:t>
                </a:r>
                <a:r>
                  <a:rPr lang="sl-SI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sl-SI" sz="2400" dirty="0" smtClean="0">
                    <a:solidFill>
                      <a:srgbClr val="FF0000"/>
                    </a:solidFill>
                  </a:rPr>
                  <a:t>ur</a:t>
                </a:r>
                <a:endParaRPr lang="sl-SI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213377"/>
              </p:ext>
            </p:extLst>
          </p:nvPr>
        </p:nvGraphicFramePr>
        <p:xfrm>
          <a:off x="5961697" y="1412777"/>
          <a:ext cx="2714759" cy="4351020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1900 </a:t>
                      </a:r>
                      <a:r>
                        <a:rPr lang="sl-SI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4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latin typeface="Calibri"/>
                <a:ea typeface="Times New Roman"/>
                <a:cs typeface="Times New Roman"/>
              </a:rPr>
              <a:t>6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Koeficient izkoristka delovnega časa</a:t>
            </a:r>
            <a: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b="0" dirty="0" smtClean="0">
                    <a:effectLst/>
                    <a:ea typeface="Times New Roman"/>
                    <a:cs typeface="Times New Roman"/>
                  </a:rPr>
                  <a:t>K</a:t>
                </a:r>
                <a14:m>
                  <m:oMath xmlns:m="http://schemas.openxmlformats.org/officeDocument/2006/math"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𝑠𝑡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𝐾𝑡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l-SI" sz="2400" dirty="0" err="1" smtClean="0">
                    <a:effectLst/>
                    <a:ea typeface="Times New Roman"/>
                    <a:cs typeface="Times New Roman"/>
                  </a:rPr>
                  <a:t>Kst</a:t>
                </a: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1900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19 </m:t>
                    </m:r>
                  </m:oMath>
                </a14:m>
                <a:r>
                  <a:rPr lang="sl-SI" sz="24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km</a:t>
                </a:r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5920684"/>
              </p:ext>
            </p:extLst>
          </p:nvPr>
        </p:nvGraphicFramePr>
        <p:xfrm>
          <a:off x="5961697" y="1412777"/>
          <a:ext cx="2714759" cy="4351020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1900 </a:t>
                      </a:r>
                      <a:r>
                        <a:rPr lang="sl-SI" sz="20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u="sng" smtClean="0">
                <a:solidFill>
                  <a:srgbClr val="C00000"/>
                </a:solidFill>
              </a:rPr>
              <a:t>Podatki za nalogo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 dirty="0" smtClean="0"/>
              <a:t>Prevozno podjetje ima </a:t>
            </a:r>
            <a:r>
              <a:rPr lang="sl-SI" altLang="sl-SI" sz="2800" dirty="0">
                <a:solidFill>
                  <a:srgbClr val="FF0000"/>
                </a:solidFill>
              </a:rPr>
              <a:t>5</a:t>
            </a:r>
            <a:r>
              <a:rPr lang="sl-SI" altLang="sl-SI" sz="2800" dirty="0" smtClean="0">
                <a:solidFill>
                  <a:srgbClr val="FF0000"/>
                </a:solidFill>
              </a:rPr>
              <a:t> vozil </a:t>
            </a:r>
            <a:r>
              <a:rPr lang="sl-SI" altLang="sl-SI" sz="2800" dirty="0" smtClean="0"/>
              <a:t>inventarnega parka kot je prikazano v spodnji tabeli. V obdobju </a:t>
            </a:r>
            <a:r>
              <a:rPr lang="sl-SI" altLang="sl-SI" sz="2800" dirty="0" smtClean="0">
                <a:solidFill>
                  <a:srgbClr val="FF0000"/>
                </a:solidFill>
              </a:rPr>
              <a:t>7 dni </a:t>
            </a:r>
            <a:r>
              <a:rPr lang="sl-SI" altLang="sl-SI" sz="2800" dirty="0" smtClean="0"/>
              <a:t>so vozila prepeljala </a:t>
            </a:r>
            <a:r>
              <a:rPr lang="sl-SI" altLang="sl-SI" sz="2800" dirty="0">
                <a:solidFill>
                  <a:srgbClr val="FF0000"/>
                </a:solidFill>
              </a:rPr>
              <a:t>5</a:t>
            </a:r>
            <a:r>
              <a:rPr lang="sl-SI" altLang="sl-SI" sz="2800" dirty="0" smtClean="0">
                <a:solidFill>
                  <a:srgbClr val="FF0000"/>
                </a:solidFill>
              </a:rPr>
              <a:t>00 ton </a:t>
            </a:r>
            <a:r>
              <a:rPr lang="sl-SI" altLang="sl-SI" sz="2800" dirty="0" smtClean="0"/>
              <a:t>tovora in ustvarila </a:t>
            </a:r>
            <a:r>
              <a:rPr lang="sl-SI" altLang="sl-SI" sz="2800" dirty="0" smtClean="0">
                <a:solidFill>
                  <a:srgbClr val="FF0000"/>
                </a:solidFill>
              </a:rPr>
              <a:t>1100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>
                <a:solidFill>
                  <a:srgbClr val="FF0000"/>
                </a:solidFill>
              </a:rPr>
              <a:t>tonskih kilometrov</a:t>
            </a:r>
            <a:r>
              <a:rPr lang="sl-SI" altLang="sl-SI" sz="2800" dirty="0" smtClean="0"/>
              <a:t>. Pri tem so porabila </a:t>
            </a:r>
            <a:r>
              <a:rPr lang="sl-SI" altLang="sl-SI" sz="2800" dirty="0">
                <a:solidFill>
                  <a:srgbClr val="FF0000"/>
                </a:solidFill>
              </a:rPr>
              <a:t>4</a:t>
            </a:r>
            <a:r>
              <a:rPr lang="sl-SI" altLang="sl-SI" sz="2800" dirty="0" smtClean="0">
                <a:solidFill>
                  <a:srgbClr val="FF0000"/>
                </a:solidFill>
              </a:rPr>
              <a:t>00 </a:t>
            </a:r>
            <a:r>
              <a:rPr lang="sl-SI" altLang="sl-SI" sz="2800" dirty="0" err="1" smtClean="0">
                <a:solidFill>
                  <a:srgbClr val="FF0000"/>
                </a:solidFill>
              </a:rPr>
              <a:t>avtour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/>
              <a:t>za vožnjo, </a:t>
            </a:r>
            <a:r>
              <a:rPr lang="sl-SI" altLang="sl-SI" sz="2800" dirty="0" smtClean="0">
                <a:solidFill>
                  <a:srgbClr val="FF0000"/>
                </a:solidFill>
              </a:rPr>
              <a:t>500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err="1" smtClean="0">
                <a:solidFill>
                  <a:srgbClr val="FF0000"/>
                </a:solidFill>
              </a:rPr>
              <a:t>avtour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/>
              <a:t>za nakladanje in razkladanje in </a:t>
            </a:r>
            <a:r>
              <a:rPr lang="sl-SI" altLang="sl-SI" sz="2800" dirty="0" smtClean="0">
                <a:solidFill>
                  <a:srgbClr val="FF0000"/>
                </a:solidFill>
              </a:rPr>
              <a:t>200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>
                <a:solidFill>
                  <a:srgbClr val="FF0000"/>
                </a:solidFill>
              </a:rPr>
              <a:t>ur </a:t>
            </a:r>
            <a:r>
              <a:rPr lang="sl-SI" altLang="sl-SI" sz="2800" dirty="0" smtClean="0"/>
              <a:t>za krajše postanke v prometu. V tem času so skupaj prevozila </a:t>
            </a:r>
            <a:r>
              <a:rPr lang="sl-SI" altLang="sl-SI" sz="2800" dirty="0" smtClean="0">
                <a:solidFill>
                  <a:srgbClr val="FF0000"/>
                </a:solidFill>
              </a:rPr>
              <a:t>3000 </a:t>
            </a:r>
            <a:r>
              <a:rPr lang="sl-SI" altLang="sl-SI" sz="2800" dirty="0" smtClean="0">
                <a:solidFill>
                  <a:srgbClr val="FF0000"/>
                </a:solidFill>
              </a:rPr>
              <a:t>km</a:t>
            </a:r>
            <a:r>
              <a:rPr lang="sl-SI" altLang="sl-SI" sz="2800" dirty="0" smtClean="0"/>
              <a:t>, od tega </a:t>
            </a:r>
            <a:r>
              <a:rPr lang="sl-SI" altLang="sl-SI" sz="2800" dirty="0" smtClean="0">
                <a:solidFill>
                  <a:srgbClr val="FF0000"/>
                </a:solidFill>
              </a:rPr>
              <a:t>1000 </a:t>
            </a:r>
            <a:r>
              <a:rPr lang="sl-SI" altLang="sl-SI" sz="2800" dirty="0" smtClean="0">
                <a:solidFill>
                  <a:srgbClr val="FF0000"/>
                </a:solidFill>
              </a:rPr>
              <a:t>km</a:t>
            </a:r>
            <a:r>
              <a:rPr lang="sl-SI" altLang="sl-SI" sz="2800" dirty="0" smtClean="0"/>
              <a:t> </a:t>
            </a:r>
            <a:r>
              <a:rPr lang="sl-SI" altLang="sl-SI" sz="2800" dirty="0" smtClean="0"/>
              <a:t>prazna in </a:t>
            </a:r>
            <a:r>
              <a:rPr lang="sl-SI" altLang="sl-SI" sz="2800" dirty="0" smtClean="0">
                <a:solidFill>
                  <a:srgbClr val="FF0000"/>
                </a:solidFill>
              </a:rPr>
              <a:t>100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>
                <a:solidFill>
                  <a:srgbClr val="FF0000"/>
                </a:solidFill>
              </a:rPr>
              <a:t>km </a:t>
            </a:r>
            <a:r>
              <a:rPr lang="sl-SI" altLang="sl-SI" sz="2800" dirty="0" smtClean="0"/>
              <a:t>iz in v garažo. S tovorom so skupaj opravila </a:t>
            </a:r>
            <a:r>
              <a:rPr lang="sl-SI" altLang="sl-SI" sz="2800" dirty="0" smtClean="0">
                <a:solidFill>
                  <a:srgbClr val="FF0000"/>
                </a:solidFill>
              </a:rPr>
              <a:t>100 </a:t>
            </a:r>
            <a:r>
              <a:rPr lang="sl-SI" altLang="sl-SI" sz="2800" dirty="0" smtClean="0">
                <a:solidFill>
                  <a:srgbClr val="FF0000"/>
                </a:solidFill>
              </a:rPr>
              <a:t>voženj</a:t>
            </a:r>
            <a:r>
              <a:rPr lang="sl-SI" altLang="sl-SI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1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400" smtClean="0"/>
              <a:t>Matrika prevoznega podjetja</a:t>
            </a:r>
          </a:p>
        </p:txBody>
      </p:sp>
      <p:graphicFrame>
        <p:nvGraphicFramePr>
          <p:cNvPr id="4344" name="Group 2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506213"/>
              </p:ext>
            </p:extLst>
          </p:nvPr>
        </p:nvGraphicFramePr>
        <p:xfrm>
          <a:off x="457200" y="1600200"/>
          <a:ext cx="8229600" cy="3333998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</a:tblGrid>
              <a:tr h="604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</a:t>
                      </a: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št.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10t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16t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10t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20t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sl-SI" altLang="sl-SI" sz="2400" b="1" u="sng" dirty="0" smtClean="0"/>
              <a:t>Dopolni tabelo in izračunaj:</a:t>
            </a:r>
            <a:r>
              <a:rPr lang="sl-SI" altLang="sl-SI" sz="2400" dirty="0" smtClean="0"/>
              <a:t/>
            </a:r>
            <a:br>
              <a:rPr lang="sl-SI" altLang="sl-SI" sz="2400" dirty="0" smtClean="0"/>
            </a:br>
            <a:endParaRPr lang="sl-SI" altLang="sl-SI" sz="2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>
                <a:solidFill>
                  <a:srgbClr val="FF0000"/>
                </a:solidFill>
              </a:rPr>
              <a:t>Koeficient </a:t>
            </a:r>
            <a:r>
              <a:rPr lang="sl-SI" altLang="sl-SI" sz="2000" dirty="0" smtClean="0">
                <a:solidFill>
                  <a:srgbClr val="FF0000"/>
                </a:solidFill>
              </a:rPr>
              <a:t>delovne izkoriščenosti voznega </a:t>
            </a:r>
            <a:r>
              <a:rPr lang="sl-SI" altLang="sl-SI" sz="2000" dirty="0" smtClean="0">
                <a:solidFill>
                  <a:srgbClr val="FF0000"/>
                </a:solidFill>
              </a:rPr>
              <a:t>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>
                <a:solidFill>
                  <a:srgbClr val="FF0000"/>
                </a:solidFill>
              </a:rPr>
              <a:t>Koeficient </a:t>
            </a:r>
            <a:r>
              <a:rPr lang="sl-SI" altLang="sl-SI" sz="2000" dirty="0" smtClean="0">
                <a:solidFill>
                  <a:srgbClr val="FF0000"/>
                </a:solidFill>
              </a:rPr>
              <a:t>delovne izkoriščenosti sposobnega dela voznega 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>
                <a:solidFill>
                  <a:srgbClr val="FF0000"/>
                </a:solidFill>
              </a:rPr>
              <a:t>Koeficient tehnične spodobnosti voznega 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>
                <a:solidFill>
                  <a:srgbClr val="FF0000"/>
                </a:solidFill>
              </a:rPr>
              <a:t>Koeficient izkoristka prevožene poti - km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>
                <a:solidFill>
                  <a:srgbClr val="FF0000"/>
                </a:solidFill>
              </a:rPr>
              <a:t>Koeficient izkoristka delovnega časa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>
                <a:solidFill>
                  <a:srgbClr val="FF0000"/>
                </a:solidFill>
              </a:rPr>
              <a:t>Povprečno </a:t>
            </a:r>
            <a:r>
              <a:rPr lang="sl-SI" altLang="sl-SI" sz="2000" dirty="0" smtClean="0">
                <a:solidFill>
                  <a:srgbClr val="FF0000"/>
                </a:solidFill>
              </a:rPr>
              <a:t>prevoženo </a:t>
            </a:r>
            <a:r>
              <a:rPr lang="sl-SI" altLang="sl-SI" sz="2000" dirty="0" smtClean="0">
                <a:solidFill>
                  <a:srgbClr val="FF0000"/>
                </a:solidFill>
              </a:rPr>
              <a:t>pot s tovorom</a:t>
            </a:r>
            <a:endParaRPr lang="sl-SI" altLang="sl-SI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/>
            <a:r>
              <a:rPr kumimoji="0" lang="sl-SI" altLang="sl-SI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Podatki:   </a:t>
            </a:r>
            <a: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674275"/>
              </p:ext>
            </p:extLst>
          </p:nvPr>
        </p:nvGraphicFramePr>
        <p:xfrm>
          <a:off x="3707904" y="1412781"/>
          <a:ext cx="3528392" cy="4626864"/>
        </p:xfrm>
        <a:graphic>
          <a:graphicData uri="http://schemas.openxmlformats.org/drawingml/2006/table">
            <a:tbl>
              <a:tblPr firstRow="1" firstCol="1" bandRow="1"/>
              <a:tblGrid>
                <a:gridCol w="1504685"/>
                <a:gridCol w="2023707"/>
              </a:tblGrid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2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400" smtClean="0"/>
              <a:t>Matrika prevoznega podjetja</a:t>
            </a:r>
          </a:p>
        </p:txBody>
      </p:sp>
      <p:graphicFrame>
        <p:nvGraphicFramePr>
          <p:cNvPr id="4344" name="Group 2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122355"/>
              </p:ext>
            </p:extLst>
          </p:nvPr>
        </p:nvGraphicFramePr>
        <p:xfrm>
          <a:off x="457200" y="1600200"/>
          <a:ext cx="8229600" cy="3333998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</a:tblGrid>
              <a:tr h="604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</a:t>
                      </a: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št.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sl-SI" altLang="sl-S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7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  <a:t>1. Koeficient delovne izkoriščenosti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26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35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7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4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grada vsebin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1267539"/>
              </p:ext>
            </p:extLst>
          </p:nvPr>
        </p:nvGraphicFramePr>
        <p:xfrm>
          <a:off x="5940152" y="1484780"/>
          <a:ext cx="2736304" cy="4014838"/>
        </p:xfrm>
        <a:graphic>
          <a:graphicData uri="http://schemas.openxmlformats.org/drawingml/2006/table">
            <a:tbl>
              <a:tblPr firstRow="1" firstCol="1" bandRow="1"/>
              <a:tblGrid>
                <a:gridCol w="1166899"/>
                <a:gridCol w="1569405"/>
              </a:tblGrid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t/km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2. Koeficient delovne izkoriščenosti sposobnega dela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834880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26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90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𝐴𝐷𝑠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𝐴𝐷𝑔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𝐴𝐷𝑑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𝐴𝐷𝑠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=3+26=29 </m:t>
                    </m:r>
                  </m:oMath>
                </a14:m>
                <a:r>
                  <a:rPr lang="sl-SI" sz="2400" dirty="0">
                    <a:solidFill>
                      <a:srgbClr val="FF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vozil</a:t>
                </a: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834880" cy="4525963"/>
              </a:xfrm>
              <a:blipFill rotWithShape="1">
                <a:blip r:embed="rId2"/>
                <a:stretch>
                  <a:fillRect l="-176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grada vsebine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4540819"/>
              </p:ext>
            </p:extLst>
          </p:nvPr>
        </p:nvGraphicFramePr>
        <p:xfrm>
          <a:off x="6391910" y="1412777"/>
          <a:ext cx="2284546" cy="4021074"/>
        </p:xfrm>
        <a:graphic>
          <a:graphicData uri="http://schemas.openxmlformats.org/drawingml/2006/table">
            <a:tbl>
              <a:tblPr firstRow="1" firstCol="1" bandRow="1"/>
              <a:tblGrid>
                <a:gridCol w="844386"/>
                <a:gridCol w="1440160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3. Koeficient tehnične sposobnosti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35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8</m:t>
                    </m:r>
                  </m:oMath>
                </a14:m>
                <a:r>
                  <a:rPr lang="sl-SI" sz="24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3</a:t>
                </a: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6367971"/>
              </p:ext>
            </p:extLst>
          </p:nvPr>
        </p:nvGraphicFramePr>
        <p:xfrm>
          <a:off x="5961697" y="1412777"/>
          <a:ext cx="2714759" cy="4021074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 </a:t>
                      </a: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805</Words>
  <Application>Microsoft Office PowerPoint</Application>
  <PresentationFormat>Diaprojekcija na zaslonu (4:3)</PresentationFormat>
  <Paragraphs>353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Privzeti načrt</vt:lpstr>
      <vt:lpstr>1_Privzeti načrt</vt:lpstr>
      <vt:lpstr>2_Privzeti načrt</vt:lpstr>
      <vt:lpstr>3_Privzeti načrt</vt:lpstr>
      <vt:lpstr>4_Privzeti načrt</vt:lpstr>
      <vt:lpstr>5_Privzeti načrt</vt:lpstr>
      <vt:lpstr>Analiza  voznega parka</vt:lpstr>
      <vt:lpstr>Podatki za nalogo</vt:lpstr>
      <vt:lpstr>Matrika prevoznega podjetja</vt:lpstr>
      <vt:lpstr>Dopolni tabelo in izračunaj: </vt:lpstr>
      <vt:lpstr>Podatki:    </vt:lpstr>
      <vt:lpstr>Matrika prevoznega podjetja</vt:lpstr>
      <vt:lpstr>1. Koeficient delovne izkoriščenosti voznega parka </vt:lpstr>
      <vt:lpstr>2. Koeficient delovne izkoriščenosti sposobnega dela voznega parka </vt:lpstr>
      <vt:lpstr>3. Koeficient tehnične sposobnosti voznega parka </vt:lpstr>
      <vt:lpstr>4. Stopnja izkoristka prevoženih kilometrov – poti </vt:lpstr>
      <vt:lpstr>5. Koeficient izkoristka delovnega časa </vt:lpstr>
      <vt:lpstr>6. Koeficient izkoristka delovnega časa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 voznega parka</dc:title>
  <dc:creator>Brane</dc:creator>
  <cp:lastModifiedBy>Brane</cp:lastModifiedBy>
  <cp:revision>23</cp:revision>
  <dcterms:created xsi:type="dcterms:W3CDTF">2015-04-27T17:37:10Z</dcterms:created>
  <dcterms:modified xsi:type="dcterms:W3CDTF">2016-05-01T12:47:52Z</dcterms:modified>
</cp:coreProperties>
</file>