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  <p:sldMasterId id="2147483712" r:id="rId5"/>
    <p:sldMasterId id="2147483725" r:id="rId6"/>
  </p:sldMasterIdLst>
  <p:sldIdLst>
    <p:sldId id="257" r:id="rId7"/>
    <p:sldId id="263" r:id="rId8"/>
    <p:sldId id="264" r:id="rId9"/>
    <p:sldId id="265" r:id="rId10"/>
    <p:sldId id="287" r:id="rId11"/>
    <p:sldId id="288" r:id="rId12"/>
    <p:sldId id="268" r:id="rId13"/>
    <p:sldId id="269" r:id="rId14"/>
    <p:sldId id="270" r:id="rId15"/>
    <p:sldId id="271" r:id="rId16"/>
    <p:sldId id="281" r:id="rId17"/>
    <p:sldId id="289" r:id="rId1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78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658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583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765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035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50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303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078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6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655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52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2172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5094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737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134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4867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9593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864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743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873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1812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5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3817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9228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9778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51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8343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3699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0706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5180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219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4679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12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144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3077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9716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651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112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031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5567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7967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449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7358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61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435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07406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61868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0282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73462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7834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64661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5184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2163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96948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8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157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16803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69991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1812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02367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4657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18671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1672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940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39807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8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97730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71835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6830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52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39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48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5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5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9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53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80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79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84313"/>
            <a:ext cx="7772400" cy="1470025"/>
          </a:xfrm>
        </p:spPr>
        <p:txBody>
          <a:bodyPr/>
          <a:lstStyle/>
          <a:p>
            <a:pPr eaLnBrk="1" hangingPunct="1"/>
            <a:r>
              <a:rPr lang="sl-SI" altLang="sl-SI" smtClean="0"/>
              <a:t>Analiza </a:t>
            </a:r>
            <a:br>
              <a:rPr lang="sl-SI" altLang="sl-SI" smtClean="0"/>
            </a:br>
            <a:r>
              <a:rPr lang="sl-SI" altLang="sl-SI" smtClean="0"/>
              <a:t>voznega parka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sl-SI" altLang="sl-SI" sz="2000" dirty="0" smtClean="0"/>
          </a:p>
          <a:p>
            <a:pPr eaLnBrk="1" hangingPunct="1"/>
            <a:endParaRPr lang="sl-SI" altLang="sl-SI" sz="2000" dirty="0" smtClean="0"/>
          </a:p>
          <a:p>
            <a:pPr eaLnBrk="1" hangingPunct="1"/>
            <a:r>
              <a:rPr lang="sl-SI" altLang="sl-SI" sz="2000" dirty="0" smtClean="0"/>
              <a:t>Naloga </a:t>
            </a:r>
            <a:r>
              <a:rPr lang="sl-SI" altLang="sl-SI" sz="2000" dirty="0" smtClean="0"/>
              <a:t>4</a:t>
            </a:r>
            <a:endParaRPr lang="sl-SI" alt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16735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4. Stopnja izkoristka prevoženih kilometrov – poti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412776"/>
                <a:ext cx="4762872" cy="4713387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𝛽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𝛽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1900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3000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6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3</m:t>
                    </m:r>
                  </m:oMath>
                </a14:m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d>
                      <m:d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𝐴𝐾𝑝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+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𝐴𝐾𝑔</m:t>
                        </m:r>
                      </m:e>
                    </m:d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3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00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– </m:t>
                    </m:r>
                    <m:d>
                      <m:dPr>
                        <m:ctrlPr>
                          <a:rPr lang="sl-SI" sz="2400" b="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1000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+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100</m:t>
                        </m:r>
                      </m:e>
                    </m:d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3000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–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1100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1900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412776"/>
                <a:ext cx="4762872" cy="4713387"/>
              </a:xfrm>
              <a:blipFill rotWithShape="1">
                <a:blip r:embed="rId2"/>
                <a:stretch>
                  <a:fillRect l="-179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40936975"/>
              </p:ext>
            </p:extLst>
          </p:nvPr>
        </p:nvGraphicFramePr>
        <p:xfrm>
          <a:off x="6355397" y="1484783"/>
          <a:ext cx="2321059" cy="4351020"/>
        </p:xfrm>
        <a:graphic>
          <a:graphicData uri="http://schemas.openxmlformats.org/drawingml/2006/table">
            <a:tbl>
              <a:tblPr firstRow="1" firstCol="1" bandRow="1"/>
              <a:tblGrid>
                <a:gridCol w="989817"/>
                <a:gridCol w="1331242"/>
              </a:tblGrid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6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 </a:t>
                      </a:r>
                      <a:r>
                        <a:rPr lang="sl-SI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6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1900 </a:t>
                      </a:r>
                      <a:r>
                        <a:rPr lang="sl-SI" sz="20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  <a:endParaRPr lang="sl-SI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75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5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Koeficient izkoristka delovnega časa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𝜎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𝜎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400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900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0,4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4</m:t>
                    </m:r>
                  </m:oMath>
                </a14:m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r>
                  <a:rPr lang="sl-SI" sz="2400" dirty="0" err="1" smtClean="0"/>
                  <a:t>Ahd</a:t>
                </a:r>
                <a:r>
                  <a:rPr lang="sl-SI" sz="2400" dirty="0" smtClean="0"/>
                  <a:t> = </a:t>
                </a:r>
                <a:r>
                  <a:rPr lang="sl-SI" sz="2400" dirty="0" err="1" smtClean="0"/>
                  <a:t>Ahv</a:t>
                </a:r>
                <a:r>
                  <a:rPr lang="sl-SI" sz="2400" dirty="0" smtClean="0"/>
                  <a:t> + </a:t>
                </a:r>
                <a:r>
                  <a:rPr lang="sl-SI" sz="2400" dirty="0" err="1" smtClean="0"/>
                  <a:t>Ahp</a:t>
                </a:r>
                <a:r>
                  <a:rPr lang="sl-SI" sz="2400" dirty="0" smtClean="0"/>
                  <a:t>=</a:t>
                </a:r>
              </a:p>
              <a:p>
                <a:r>
                  <a:rPr lang="sl-SI" sz="2400" dirty="0"/>
                  <a:t>4</a:t>
                </a:r>
                <a:r>
                  <a:rPr lang="sl-SI" sz="2400" dirty="0" smtClean="0"/>
                  <a:t>00 </a:t>
                </a:r>
                <a:r>
                  <a:rPr lang="sl-SI" sz="2400" dirty="0" smtClean="0"/>
                  <a:t>+ </a:t>
                </a:r>
                <a:r>
                  <a:rPr lang="sl-SI" sz="2400" dirty="0" smtClean="0"/>
                  <a:t>500</a:t>
                </a:r>
                <a:r>
                  <a:rPr lang="sl-SI" sz="2400" dirty="0" smtClean="0"/>
                  <a:t> </a:t>
                </a:r>
                <a:r>
                  <a:rPr lang="sl-SI" sz="2400" dirty="0" smtClean="0"/>
                  <a:t>= </a:t>
                </a:r>
                <a:r>
                  <a:rPr lang="sl-SI" sz="2400" dirty="0" smtClean="0">
                    <a:solidFill>
                      <a:srgbClr val="FF0000"/>
                    </a:solidFill>
                  </a:rPr>
                  <a:t>900</a:t>
                </a:r>
                <a:r>
                  <a:rPr lang="sl-SI" sz="2400" dirty="0" smtClean="0">
                    <a:solidFill>
                      <a:srgbClr val="FF0000"/>
                    </a:solidFill>
                  </a:rPr>
                  <a:t> </a:t>
                </a:r>
                <a:r>
                  <a:rPr lang="sl-SI" sz="2400" dirty="0" smtClean="0">
                    <a:solidFill>
                      <a:srgbClr val="FF0000"/>
                    </a:solidFill>
                  </a:rPr>
                  <a:t>ur</a:t>
                </a:r>
                <a:endParaRPr lang="sl-SI" sz="2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9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1213377"/>
              </p:ext>
            </p:extLst>
          </p:nvPr>
        </p:nvGraphicFramePr>
        <p:xfrm>
          <a:off x="5961697" y="1412777"/>
          <a:ext cx="2714759" cy="4351020"/>
        </p:xfrm>
        <a:graphic>
          <a:graphicData uri="http://schemas.openxmlformats.org/drawingml/2006/table">
            <a:tbl>
              <a:tblPr firstRow="1" firstCol="1" bandRow="1"/>
              <a:tblGrid>
                <a:gridCol w="1157711"/>
                <a:gridCol w="1557048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6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 </a:t>
                      </a:r>
                      <a:r>
                        <a:rPr lang="sl-SI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6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1900 </a:t>
                      </a:r>
                      <a:r>
                        <a:rPr lang="sl-SI" sz="20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  <a:endParaRPr lang="sl-SI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48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 smtClean="0">
                <a:latin typeface="Calibri"/>
                <a:ea typeface="Times New Roman"/>
                <a:cs typeface="Times New Roman"/>
              </a:rPr>
              <a:t>6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Koeficient izkoristka delovnega časa</a:t>
            </a:r>
            <a:r>
              <a:rPr lang="sl-SI" sz="2800" b="1" u="sng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u="sng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l-SI" sz="2400" b="0" dirty="0" smtClean="0">
                    <a:effectLst/>
                    <a:ea typeface="Times New Roman"/>
                    <a:cs typeface="Times New Roman"/>
                  </a:rPr>
                  <a:t>K</a:t>
                </a:r>
                <a14:m>
                  <m:oMath xmlns:m="http://schemas.openxmlformats.org/officeDocument/2006/math"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𝑠𝑡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𝐾𝑡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l-SI" sz="2400" dirty="0" err="1" smtClean="0">
                    <a:effectLst/>
                    <a:ea typeface="Times New Roman"/>
                    <a:cs typeface="Times New Roman"/>
                  </a:rPr>
                  <a:t>Kst</a:t>
                </a: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1900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00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19 </m:t>
                    </m:r>
                  </m:oMath>
                </a14:m>
                <a:r>
                  <a:rPr lang="sl-SI" sz="2400" dirty="0" smtClean="0">
                    <a:solidFill>
                      <a:srgbClr val="FF0000"/>
                    </a:solidFill>
                    <a:effectLst/>
                    <a:latin typeface="Calibri"/>
                    <a:ea typeface="Calibri"/>
                    <a:cs typeface="Times New Roman"/>
                  </a:rPr>
                  <a:t>km</a:t>
                </a:r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9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55920684"/>
              </p:ext>
            </p:extLst>
          </p:nvPr>
        </p:nvGraphicFramePr>
        <p:xfrm>
          <a:off x="5961697" y="1412777"/>
          <a:ext cx="2714759" cy="4351020"/>
        </p:xfrm>
        <a:graphic>
          <a:graphicData uri="http://schemas.openxmlformats.org/drawingml/2006/table">
            <a:tbl>
              <a:tblPr firstRow="1" firstCol="1" bandRow="1"/>
              <a:tblGrid>
                <a:gridCol w="1157711"/>
                <a:gridCol w="1557048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6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 </a:t>
                      </a:r>
                      <a:r>
                        <a:rPr lang="sl-SI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6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1900 </a:t>
                      </a:r>
                      <a:r>
                        <a:rPr lang="sl-SI" sz="2000" b="1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  <a:endParaRPr lang="sl-SI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21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u="sng" smtClean="0">
                <a:solidFill>
                  <a:srgbClr val="C00000"/>
                </a:solidFill>
              </a:rPr>
              <a:t>Podatki za nalogo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 smtClean="0"/>
              <a:t>Prevozno podjetje ima </a:t>
            </a:r>
            <a:r>
              <a:rPr lang="sl-SI" altLang="sl-SI" sz="2800" dirty="0">
                <a:solidFill>
                  <a:srgbClr val="FF0000"/>
                </a:solidFill>
              </a:rPr>
              <a:t>5</a:t>
            </a:r>
            <a:r>
              <a:rPr lang="sl-SI" altLang="sl-SI" sz="2800" dirty="0" smtClean="0">
                <a:solidFill>
                  <a:srgbClr val="FF0000"/>
                </a:solidFill>
              </a:rPr>
              <a:t> vozil </a:t>
            </a:r>
            <a:r>
              <a:rPr lang="sl-SI" altLang="sl-SI" sz="2800" dirty="0" smtClean="0"/>
              <a:t>inventarnega parka kot je prikazano v spodnji tabeli. V obdobju </a:t>
            </a:r>
            <a:r>
              <a:rPr lang="sl-SI" altLang="sl-SI" sz="2800" dirty="0" smtClean="0">
                <a:solidFill>
                  <a:srgbClr val="FF0000"/>
                </a:solidFill>
              </a:rPr>
              <a:t>7 dni </a:t>
            </a:r>
            <a:r>
              <a:rPr lang="sl-SI" altLang="sl-SI" sz="2800" dirty="0" smtClean="0"/>
              <a:t>so vozila prepeljala </a:t>
            </a:r>
            <a:r>
              <a:rPr lang="sl-SI" altLang="sl-SI" sz="2800" dirty="0">
                <a:solidFill>
                  <a:srgbClr val="FF0000"/>
                </a:solidFill>
              </a:rPr>
              <a:t>5</a:t>
            </a:r>
            <a:r>
              <a:rPr lang="sl-SI" altLang="sl-SI" sz="2800" dirty="0" smtClean="0">
                <a:solidFill>
                  <a:srgbClr val="FF0000"/>
                </a:solidFill>
              </a:rPr>
              <a:t>00 ton </a:t>
            </a:r>
            <a:r>
              <a:rPr lang="sl-SI" altLang="sl-SI" sz="2800" dirty="0" smtClean="0"/>
              <a:t>tovora in ustvarila </a:t>
            </a:r>
            <a:r>
              <a:rPr lang="sl-SI" altLang="sl-SI" sz="2800" dirty="0" smtClean="0">
                <a:solidFill>
                  <a:srgbClr val="FF0000"/>
                </a:solidFill>
              </a:rPr>
              <a:t>1100</a:t>
            </a:r>
            <a:r>
              <a:rPr lang="sl-SI" altLang="sl-SI" sz="2800" dirty="0" smtClean="0">
                <a:solidFill>
                  <a:srgbClr val="FF0000"/>
                </a:solidFill>
              </a:rPr>
              <a:t> </a:t>
            </a:r>
            <a:r>
              <a:rPr lang="sl-SI" altLang="sl-SI" sz="2800" dirty="0" smtClean="0">
                <a:solidFill>
                  <a:srgbClr val="FF0000"/>
                </a:solidFill>
              </a:rPr>
              <a:t>tonskih kilometrov</a:t>
            </a:r>
            <a:r>
              <a:rPr lang="sl-SI" altLang="sl-SI" sz="2800" dirty="0" smtClean="0"/>
              <a:t>. Pri tem so porabila </a:t>
            </a:r>
            <a:r>
              <a:rPr lang="sl-SI" altLang="sl-SI" sz="2800" dirty="0">
                <a:solidFill>
                  <a:srgbClr val="FF0000"/>
                </a:solidFill>
              </a:rPr>
              <a:t>4</a:t>
            </a:r>
            <a:r>
              <a:rPr lang="sl-SI" altLang="sl-SI" sz="2800" dirty="0" smtClean="0">
                <a:solidFill>
                  <a:srgbClr val="FF0000"/>
                </a:solidFill>
              </a:rPr>
              <a:t>00 </a:t>
            </a:r>
            <a:r>
              <a:rPr lang="sl-SI" altLang="sl-SI" sz="2800" dirty="0" err="1" smtClean="0">
                <a:solidFill>
                  <a:srgbClr val="FF0000"/>
                </a:solidFill>
              </a:rPr>
              <a:t>avtour</a:t>
            </a:r>
            <a:r>
              <a:rPr lang="sl-SI" altLang="sl-SI" sz="2800" dirty="0" smtClean="0">
                <a:solidFill>
                  <a:srgbClr val="FF0000"/>
                </a:solidFill>
              </a:rPr>
              <a:t> </a:t>
            </a:r>
            <a:r>
              <a:rPr lang="sl-SI" altLang="sl-SI" sz="2800" dirty="0" smtClean="0"/>
              <a:t>za vožnjo, </a:t>
            </a:r>
            <a:r>
              <a:rPr lang="sl-SI" altLang="sl-SI" sz="2800" dirty="0" smtClean="0">
                <a:solidFill>
                  <a:srgbClr val="FF0000"/>
                </a:solidFill>
              </a:rPr>
              <a:t>500</a:t>
            </a:r>
            <a:r>
              <a:rPr lang="sl-SI" altLang="sl-SI" sz="2800" dirty="0" smtClean="0">
                <a:solidFill>
                  <a:srgbClr val="FF0000"/>
                </a:solidFill>
              </a:rPr>
              <a:t> </a:t>
            </a:r>
            <a:r>
              <a:rPr lang="sl-SI" altLang="sl-SI" sz="2800" dirty="0" err="1" smtClean="0">
                <a:solidFill>
                  <a:srgbClr val="FF0000"/>
                </a:solidFill>
              </a:rPr>
              <a:t>avtour</a:t>
            </a:r>
            <a:r>
              <a:rPr lang="sl-SI" altLang="sl-SI" sz="2800" dirty="0" smtClean="0">
                <a:solidFill>
                  <a:srgbClr val="FF0000"/>
                </a:solidFill>
              </a:rPr>
              <a:t> </a:t>
            </a:r>
            <a:r>
              <a:rPr lang="sl-SI" altLang="sl-SI" sz="2800" dirty="0" smtClean="0"/>
              <a:t>za nakladanje in razkladanje in </a:t>
            </a:r>
            <a:r>
              <a:rPr lang="sl-SI" altLang="sl-SI" sz="2800" dirty="0" smtClean="0">
                <a:solidFill>
                  <a:srgbClr val="FF0000"/>
                </a:solidFill>
              </a:rPr>
              <a:t>200</a:t>
            </a:r>
            <a:r>
              <a:rPr lang="sl-SI" altLang="sl-SI" sz="2800" dirty="0" smtClean="0">
                <a:solidFill>
                  <a:srgbClr val="FF0000"/>
                </a:solidFill>
              </a:rPr>
              <a:t> </a:t>
            </a:r>
            <a:r>
              <a:rPr lang="sl-SI" altLang="sl-SI" sz="2800" dirty="0" smtClean="0">
                <a:solidFill>
                  <a:srgbClr val="FF0000"/>
                </a:solidFill>
              </a:rPr>
              <a:t>ur </a:t>
            </a:r>
            <a:r>
              <a:rPr lang="sl-SI" altLang="sl-SI" sz="2800" dirty="0" smtClean="0"/>
              <a:t>za krajše postanke v prometu. V tem času so skupaj prevozila </a:t>
            </a:r>
            <a:r>
              <a:rPr lang="sl-SI" altLang="sl-SI" sz="2800" dirty="0" smtClean="0">
                <a:solidFill>
                  <a:srgbClr val="FF0000"/>
                </a:solidFill>
              </a:rPr>
              <a:t>3000 </a:t>
            </a:r>
            <a:r>
              <a:rPr lang="sl-SI" altLang="sl-SI" sz="2800" dirty="0" smtClean="0">
                <a:solidFill>
                  <a:srgbClr val="FF0000"/>
                </a:solidFill>
              </a:rPr>
              <a:t>km</a:t>
            </a:r>
            <a:r>
              <a:rPr lang="sl-SI" altLang="sl-SI" sz="2800" dirty="0" smtClean="0"/>
              <a:t>, od tega </a:t>
            </a:r>
            <a:r>
              <a:rPr lang="sl-SI" altLang="sl-SI" sz="2800" dirty="0" smtClean="0">
                <a:solidFill>
                  <a:srgbClr val="FF0000"/>
                </a:solidFill>
              </a:rPr>
              <a:t>1000 </a:t>
            </a:r>
            <a:r>
              <a:rPr lang="sl-SI" altLang="sl-SI" sz="2800" dirty="0" smtClean="0">
                <a:solidFill>
                  <a:srgbClr val="FF0000"/>
                </a:solidFill>
              </a:rPr>
              <a:t>km</a:t>
            </a:r>
            <a:r>
              <a:rPr lang="sl-SI" altLang="sl-SI" sz="2800" dirty="0" smtClean="0"/>
              <a:t> </a:t>
            </a:r>
            <a:r>
              <a:rPr lang="sl-SI" altLang="sl-SI" sz="2800" dirty="0" smtClean="0"/>
              <a:t>prazna in </a:t>
            </a:r>
            <a:r>
              <a:rPr lang="sl-SI" altLang="sl-SI" sz="2800" dirty="0" smtClean="0">
                <a:solidFill>
                  <a:srgbClr val="FF0000"/>
                </a:solidFill>
              </a:rPr>
              <a:t>100</a:t>
            </a:r>
            <a:r>
              <a:rPr lang="sl-SI" altLang="sl-SI" sz="2800" dirty="0" smtClean="0">
                <a:solidFill>
                  <a:srgbClr val="FF0000"/>
                </a:solidFill>
              </a:rPr>
              <a:t> </a:t>
            </a:r>
            <a:r>
              <a:rPr lang="sl-SI" altLang="sl-SI" sz="2800" dirty="0" smtClean="0">
                <a:solidFill>
                  <a:srgbClr val="FF0000"/>
                </a:solidFill>
              </a:rPr>
              <a:t>km </a:t>
            </a:r>
            <a:r>
              <a:rPr lang="sl-SI" altLang="sl-SI" sz="2800" dirty="0" smtClean="0"/>
              <a:t>iz in v garažo. S tovorom so skupaj opravila </a:t>
            </a:r>
            <a:r>
              <a:rPr lang="sl-SI" altLang="sl-SI" sz="2800" dirty="0" smtClean="0">
                <a:solidFill>
                  <a:srgbClr val="FF0000"/>
                </a:solidFill>
              </a:rPr>
              <a:t>100 </a:t>
            </a:r>
            <a:r>
              <a:rPr lang="sl-SI" altLang="sl-SI" sz="2800" dirty="0" smtClean="0">
                <a:solidFill>
                  <a:srgbClr val="FF0000"/>
                </a:solidFill>
              </a:rPr>
              <a:t>voženj</a:t>
            </a:r>
            <a:r>
              <a:rPr lang="sl-SI" altLang="sl-SI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15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400" smtClean="0"/>
              <a:t>Matrika prevoznega podjetja</a:t>
            </a:r>
          </a:p>
        </p:txBody>
      </p:sp>
      <p:graphicFrame>
        <p:nvGraphicFramePr>
          <p:cNvPr id="4344" name="Group 24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0506213"/>
              </p:ext>
            </p:extLst>
          </p:nvPr>
        </p:nvGraphicFramePr>
        <p:xfrm>
          <a:off x="457200" y="1600200"/>
          <a:ext cx="8229600" cy="3333998"/>
        </p:xfrm>
        <a:graphic>
          <a:graphicData uri="http://schemas.openxmlformats.org/drawingml/2006/table">
            <a:tbl>
              <a:tblPr/>
              <a:tblGrid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</a:tblGrid>
              <a:tr h="6046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zap</a:t>
                      </a: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št.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10t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15t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16t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10t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20t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33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sl-SI" altLang="sl-SI" sz="2400" b="1" u="sng" dirty="0" smtClean="0"/>
              <a:t>Dopolni tabelo in izračunaj:</a:t>
            </a:r>
            <a:r>
              <a:rPr lang="sl-SI" altLang="sl-SI" sz="2400" dirty="0" smtClean="0"/>
              <a:t/>
            </a:r>
            <a:br>
              <a:rPr lang="sl-SI" altLang="sl-SI" sz="2400" dirty="0" smtClean="0"/>
            </a:br>
            <a:endParaRPr lang="sl-SI" altLang="sl-SI" sz="24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>
                <a:solidFill>
                  <a:srgbClr val="FF0000"/>
                </a:solidFill>
              </a:rPr>
              <a:t>Koeficient </a:t>
            </a:r>
            <a:r>
              <a:rPr lang="sl-SI" altLang="sl-SI" sz="2000" dirty="0" smtClean="0">
                <a:solidFill>
                  <a:srgbClr val="FF0000"/>
                </a:solidFill>
              </a:rPr>
              <a:t>delovne izkoriščenosti voznega </a:t>
            </a:r>
            <a:r>
              <a:rPr lang="sl-SI" altLang="sl-SI" sz="2000" dirty="0" smtClean="0">
                <a:solidFill>
                  <a:srgbClr val="FF0000"/>
                </a:solidFill>
              </a:rPr>
              <a:t>parka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>
                <a:solidFill>
                  <a:srgbClr val="FF0000"/>
                </a:solidFill>
              </a:rPr>
              <a:t>Koeficient </a:t>
            </a:r>
            <a:r>
              <a:rPr lang="sl-SI" altLang="sl-SI" sz="2000" dirty="0" smtClean="0">
                <a:solidFill>
                  <a:srgbClr val="FF0000"/>
                </a:solidFill>
              </a:rPr>
              <a:t>delovne izkoriščenosti sposobnega dela voznega parka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>
                <a:solidFill>
                  <a:srgbClr val="FF0000"/>
                </a:solidFill>
              </a:rPr>
              <a:t>Koeficient tehnične spodobnosti voznega parka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>
                <a:solidFill>
                  <a:srgbClr val="FF0000"/>
                </a:solidFill>
              </a:rPr>
              <a:t>Koeficient izkoristka prevožene poti - km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>
                <a:solidFill>
                  <a:srgbClr val="FF0000"/>
                </a:solidFill>
              </a:rPr>
              <a:t>Koeficient izkoristka delovnega časa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>
                <a:solidFill>
                  <a:srgbClr val="FF0000"/>
                </a:solidFill>
              </a:rPr>
              <a:t>Povprečno </a:t>
            </a:r>
            <a:r>
              <a:rPr lang="sl-SI" altLang="sl-SI" sz="2000" dirty="0" smtClean="0">
                <a:solidFill>
                  <a:srgbClr val="FF0000"/>
                </a:solidFill>
              </a:rPr>
              <a:t>prevoženo </a:t>
            </a:r>
            <a:r>
              <a:rPr lang="sl-SI" altLang="sl-SI" sz="2000" dirty="0" smtClean="0">
                <a:solidFill>
                  <a:srgbClr val="FF0000"/>
                </a:solidFill>
              </a:rPr>
              <a:t>pot s tovorom</a:t>
            </a:r>
            <a:endParaRPr lang="sl-SI" altLang="sl-SI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12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lvl="0"/>
            <a:r>
              <a:rPr kumimoji="0" lang="sl-SI" altLang="sl-SI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Podatki:   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sl-SI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674275"/>
              </p:ext>
            </p:extLst>
          </p:nvPr>
        </p:nvGraphicFramePr>
        <p:xfrm>
          <a:off x="3707904" y="1412781"/>
          <a:ext cx="3528392" cy="4626864"/>
        </p:xfrm>
        <a:graphic>
          <a:graphicData uri="http://schemas.openxmlformats.org/drawingml/2006/table">
            <a:tbl>
              <a:tblPr firstRow="1" firstCol="1" bandRow="1"/>
              <a:tblGrid>
                <a:gridCol w="1504685"/>
                <a:gridCol w="2023707"/>
              </a:tblGrid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21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400" smtClean="0"/>
              <a:t>Matrika prevoznega podjetja</a:t>
            </a:r>
          </a:p>
        </p:txBody>
      </p:sp>
      <p:graphicFrame>
        <p:nvGraphicFramePr>
          <p:cNvPr id="4344" name="Group 24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122355"/>
              </p:ext>
            </p:extLst>
          </p:nvPr>
        </p:nvGraphicFramePr>
        <p:xfrm>
          <a:off x="457200" y="1600200"/>
          <a:ext cx="8229600" cy="3333998"/>
        </p:xfrm>
        <a:graphic>
          <a:graphicData uri="http://schemas.openxmlformats.org/drawingml/2006/table">
            <a:tbl>
              <a:tblPr/>
              <a:tblGrid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</a:tblGrid>
              <a:tr h="6046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zap</a:t>
                      </a: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št.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sl-SI" altLang="sl-SI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71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Calibri"/>
                <a:cs typeface="Times New Roman"/>
              </a:rPr>
              <a:t>1. Koeficient delovne izkoriščenosti voznega parka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26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35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7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4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sz="2400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grada vsebine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01267539"/>
              </p:ext>
            </p:extLst>
          </p:nvPr>
        </p:nvGraphicFramePr>
        <p:xfrm>
          <a:off x="5940152" y="1484780"/>
          <a:ext cx="2736304" cy="4014838"/>
        </p:xfrm>
        <a:graphic>
          <a:graphicData uri="http://schemas.openxmlformats.org/drawingml/2006/table">
            <a:tbl>
              <a:tblPr firstRow="1" firstCol="1" bandRow="1"/>
              <a:tblGrid>
                <a:gridCol w="1166899"/>
                <a:gridCol w="1569405"/>
              </a:tblGrid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 t/km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16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2. Koeficient delovne izkoriščenosti sposobnega dela voznega parka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834880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𝐴𝐷𝑠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𝛼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𝐴𝐷𝑠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26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90</m:t>
                    </m:r>
                  </m:oMath>
                </a14:m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𝐴𝐷𝑠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𝐴𝐷𝑔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𝐴𝐷𝑑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𝐴𝐷𝑠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=3+26=29 </m:t>
                    </m:r>
                  </m:oMath>
                </a14:m>
                <a:r>
                  <a:rPr lang="sl-SI" sz="2400" dirty="0">
                    <a:solidFill>
                      <a:srgbClr val="FF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vozil</a:t>
                </a: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834880" cy="4525963"/>
              </a:xfrm>
              <a:blipFill rotWithShape="1">
                <a:blip r:embed="rId2"/>
                <a:stretch>
                  <a:fillRect l="-176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Ograda vsebine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44540819"/>
              </p:ext>
            </p:extLst>
          </p:nvPr>
        </p:nvGraphicFramePr>
        <p:xfrm>
          <a:off x="6391910" y="1412777"/>
          <a:ext cx="2284546" cy="4021074"/>
        </p:xfrm>
        <a:graphic>
          <a:graphicData uri="http://schemas.openxmlformats.org/drawingml/2006/table">
            <a:tbl>
              <a:tblPr firstRow="1" firstCol="1" bandRow="1"/>
              <a:tblGrid>
                <a:gridCol w="844386"/>
                <a:gridCol w="1440160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6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=</a:t>
                      </a:r>
                      <a:endParaRPr lang="sl-SI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 </a:t>
                      </a:r>
                      <a:r>
                        <a:rPr lang="sl-SI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</a:t>
                      </a:r>
                      <a:endParaRPr lang="sl-SI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11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3. Koeficient tehnične sposobnosti voznega parka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𝑡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𝐴𝐷𝑠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𝛼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𝐴𝐷𝑠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35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8</m:t>
                    </m:r>
                  </m:oMath>
                </a14:m>
                <a:r>
                  <a:rPr lang="sl-SI" sz="2400" dirty="0" smtClean="0">
                    <a:solidFill>
                      <a:srgbClr val="FF0000"/>
                    </a:solidFill>
                    <a:effectLst/>
                    <a:latin typeface="Calibri"/>
                    <a:ea typeface="Calibri"/>
                    <a:cs typeface="Times New Roman"/>
                  </a:rPr>
                  <a:t>3</a:t>
                </a: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sz="2400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56367971"/>
              </p:ext>
            </p:extLst>
          </p:nvPr>
        </p:nvGraphicFramePr>
        <p:xfrm>
          <a:off x="5961697" y="1412777"/>
          <a:ext cx="2714759" cy="4021074"/>
        </p:xfrm>
        <a:graphic>
          <a:graphicData uri="http://schemas.openxmlformats.org/drawingml/2006/table">
            <a:tbl>
              <a:tblPr firstRow="1" firstCol="1" bandRow="1"/>
              <a:tblGrid>
                <a:gridCol w="1157711"/>
                <a:gridCol w="1557048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6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=</a:t>
                      </a:r>
                      <a:endParaRPr lang="sl-SI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 </a:t>
                      </a:r>
                      <a:r>
                        <a:rPr lang="sl-SI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9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805</Words>
  <Application>Microsoft Office PowerPoint</Application>
  <PresentationFormat>Diaprojekcija na zaslonu (4:3)</PresentationFormat>
  <Paragraphs>353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Naslovi diapozitivov</vt:lpstr>
      </vt:variant>
      <vt:variant>
        <vt:i4>12</vt:i4>
      </vt:variant>
    </vt:vector>
  </HeadingPairs>
  <TitlesOfParts>
    <vt:vector size="18" baseType="lpstr">
      <vt:lpstr>Privzeti načrt</vt:lpstr>
      <vt:lpstr>1_Privzeti načrt</vt:lpstr>
      <vt:lpstr>2_Privzeti načrt</vt:lpstr>
      <vt:lpstr>3_Privzeti načrt</vt:lpstr>
      <vt:lpstr>4_Privzeti načrt</vt:lpstr>
      <vt:lpstr>5_Privzeti načrt</vt:lpstr>
      <vt:lpstr>Analiza  voznega parka</vt:lpstr>
      <vt:lpstr>Podatki za nalogo</vt:lpstr>
      <vt:lpstr>Matrika prevoznega podjetja</vt:lpstr>
      <vt:lpstr>Dopolni tabelo in izračunaj: </vt:lpstr>
      <vt:lpstr>Podatki:    </vt:lpstr>
      <vt:lpstr>Matrika prevoznega podjetja</vt:lpstr>
      <vt:lpstr>1. Koeficient delovne izkoriščenosti voznega parka </vt:lpstr>
      <vt:lpstr>2. Koeficient delovne izkoriščenosti sposobnega dela voznega parka </vt:lpstr>
      <vt:lpstr>3. Koeficient tehnične sposobnosti voznega parka </vt:lpstr>
      <vt:lpstr>4. Stopnja izkoristka prevoženih kilometrov – poti </vt:lpstr>
      <vt:lpstr>5. Koeficient izkoristka delovnega časa </vt:lpstr>
      <vt:lpstr>6. Koeficient izkoristka delovnega časa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 voznega parka</dc:title>
  <dc:creator>Brane</dc:creator>
  <cp:lastModifiedBy>Brane</cp:lastModifiedBy>
  <cp:revision>23</cp:revision>
  <dcterms:created xsi:type="dcterms:W3CDTF">2015-04-27T17:37:10Z</dcterms:created>
  <dcterms:modified xsi:type="dcterms:W3CDTF">2016-05-01T12:47:52Z</dcterms:modified>
</cp:coreProperties>
</file>