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  <p:sldMasterId id="2147483725" r:id="rId6"/>
  </p:sldMasterIdLst>
  <p:sldIdLst>
    <p:sldId id="257" r:id="rId7"/>
    <p:sldId id="263" r:id="rId8"/>
    <p:sldId id="264" r:id="rId9"/>
    <p:sldId id="265" r:id="rId10"/>
    <p:sldId id="287" r:id="rId11"/>
    <p:sldId id="288" r:id="rId12"/>
    <p:sldId id="268" r:id="rId13"/>
    <p:sldId id="269" r:id="rId14"/>
    <p:sldId id="270" r:id="rId15"/>
    <p:sldId id="271" r:id="rId16"/>
    <p:sldId id="281" r:id="rId17"/>
    <p:sldId id="289" r:id="rId1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rednji slog 2 – poudarek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rednji slog 2 – poudare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8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5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83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65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3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50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03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78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56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55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2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217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9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37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34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86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59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64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3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7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812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5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81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228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77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5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8343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69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70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8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19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679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12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44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307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716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651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11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9031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556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96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449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358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61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435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40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186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28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346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83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46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84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21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69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78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157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680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5EE02-2A15-4B2F-A579-0E557D8DF3F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999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7D69F-7AB7-454B-BD4E-835191BE1A98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812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45C9-3BD8-4244-8EA2-183E1F4A745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236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E1ACB-FD39-410A-99BB-52BA709E6F8C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657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1E0BB-6E95-477B-9817-DE8E37C7EC43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86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04604-4D49-480B-87AE-C2EF6127F3BE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672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40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980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B1AC4-71D7-4911-B553-60A7CC5561C5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77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FA087-5BC3-47B0-8D7E-31DD2708B3E1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183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1B0F-055B-495E-9C0D-E960CF9C0287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830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F042-AED1-4A32-B4C6-99A5397287DA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2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AAED4-D3FE-4876-BFC1-5C101253FECB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39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A6658-7B83-44E0-ADD5-E14F42B84284}" type="slidenum">
              <a:rPr lang="sl-SI" alt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8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9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3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0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alt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BDAB85-F8B1-4ACE-8E3B-24C8055B0C39}" type="slidenum">
              <a:rPr lang="sl-SI" alt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9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84313"/>
            <a:ext cx="7772400" cy="1470025"/>
          </a:xfrm>
        </p:spPr>
        <p:txBody>
          <a:bodyPr/>
          <a:lstStyle/>
          <a:p>
            <a:pPr eaLnBrk="1" hangingPunct="1"/>
            <a:r>
              <a:rPr lang="sl-SI" altLang="sl-SI" smtClean="0"/>
              <a:t>Analiza </a:t>
            </a:r>
            <a:br>
              <a:rPr lang="sl-SI" altLang="sl-SI" smtClean="0"/>
            </a:br>
            <a:r>
              <a:rPr lang="sl-SI" altLang="sl-SI" smtClean="0"/>
              <a:t>voznega parka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sl-SI" altLang="sl-SI" sz="2000" dirty="0" smtClean="0"/>
          </a:p>
          <a:p>
            <a:pPr eaLnBrk="1" hangingPunct="1"/>
            <a:endParaRPr lang="sl-SI" altLang="sl-SI" sz="2000" dirty="0" smtClean="0"/>
          </a:p>
          <a:p>
            <a:pPr eaLnBrk="1" hangingPunct="1"/>
            <a:r>
              <a:rPr lang="sl-SI" altLang="sl-SI" sz="2000" dirty="0" smtClean="0"/>
              <a:t>Naloga </a:t>
            </a:r>
            <a:r>
              <a:rPr lang="sl-SI" altLang="sl-SI" sz="2000" dirty="0" smtClean="0"/>
              <a:t>4</a:t>
            </a:r>
            <a:endParaRPr lang="sl-SI" alt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16735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4. Stopnja izkoristka prevoženih kilometrov – poti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1900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3000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6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3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3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00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0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– </m:t>
                    </m:r>
                    <m:d>
                      <m:dPr>
                        <m:ctrlPr>
                          <a:rPr lang="sl-SI" sz="2400" b="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1000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100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3000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–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1100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1900</m:t>
                    </m:r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412776"/>
                <a:ext cx="4762872" cy="4713387"/>
              </a:xfrm>
              <a:blipFill rotWithShape="1">
                <a:blip r:embed="rId2"/>
                <a:stretch>
                  <a:fillRect l="-179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40936975"/>
              </p:ext>
            </p:extLst>
          </p:nvPr>
        </p:nvGraphicFramePr>
        <p:xfrm>
          <a:off x="6355397" y="1484783"/>
          <a:ext cx="2321059" cy="4351020"/>
        </p:xfrm>
        <a:graphic>
          <a:graphicData uri="http://schemas.openxmlformats.org/drawingml/2006/table">
            <a:tbl>
              <a:tblPr firstRow="1" firstCol="1" bandRow="1"/>
              <a:tblGrid>
                <a:gridCol w="989817"/>
                <a:gridCol w="1331242"/>
              </a:tblGrid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sl-SI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1900 </a:t>
                      </a: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  <a:endParaRPr lang="sl-SI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5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>
                <a:latin typeface="Calibri"/>
                <a:ea typeface="Times New Roman"/>
                <a:cs typeface="Times New Roman"/>
              </a:rPr>
              <a:t>5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izkoristka delovnega časa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400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900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0,4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4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r>
                  <a:rPr lang="sl-SI" sz="2400" dirty="0" err="1" smtClean="0"/>
                  <a:t>Ahd</a:t>
                </a:r>
                <a:r>
                  <a:rPr lang="sl-SI" sz="2400" dirty="0" smtClean="0"/>
                  <a:t> = </a:t>
                </a:r>
                <a:r>
                  <a:rPr lang="sl-SI" sz="2400" dirty="0" err="1" smtClean="0"/>
                  <a:t>Ahv</a:t>
                </a:r>
                <a:r>
                  <a:rPr lang="sl-SI" sz="2400" dirty="0" smtClean="0"/>
                  <a:t> + </a:t>
                </a:r>
                <a:r>
                  <a:rPr lang="sl-SI" sz="2400" dirty="0" err="1" smtClean="0"/>
                  <a:t>Ahp</a:t>
                </a:r>
                <a:r>
                  <a:rPr lang="sl-SI" sz="2400" dirty="0" smtClean="0"/>
                  <a:t>=</a:t>
                </a:r>
              </a:p>
              <a:p>
                <a:r>
                  <a:rPr lang="sl-SI" sz="2400" dirty="0"/>
                  <a:t>4</a:t>
                </a:r>
                <a:r>
                  <a:rPr lang="sl-SI" sz="2400" dirty="0" smtClean="0"/>
                  <a:t>00 </a:t>
                </a:r>
                <a:r>
                  <a:rPr lang="sl-SI" sz="2400" dirty="0" smtClean="0"/>
                  <a:t>+ </a:t>
                </a:r>
                <a:r>
                  <a:rPr lang="sl-SI" sz="2400" dirty="0" smtClean="0"/>
                  <a:t>500</a:t>
                </a:r>
                <a:r>
                  <a:rPr lang="sl-SI" sz="2400" dirty="0" smtClean="0"/>
                  <a:t> </a:t>
                </a:r>
                <a:r>
                  <a:rPr lang="sl-SI" sz="2400" dirty="0" smtClean="0"/>
                  <a:t>= </a:t>
                </a:r>
                <a:r>
                  <a:rPr lang="sl-SI" sz="2400" dirty="0" smtClean="0">
                    <a:solidFill>
                      <a:srgbClr val="FF0000"/>
                    </a:solidFill>
                  </a:rPr>
                  <a:t>900</a:t>
                </a:r>
                <a:r>
                  <a:rPr lang="sl-SI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sl-SI" sz="2400" dirty="0" smtClean="0">
                    <a:solidFill>
                      <a:srgbClr val="FF0000"/>
                    </a:solidFill>
                  </a:rPr>
                  <a:t>ur</a:t>
                </a:r>
                <a:endParaRPr lang="sl-SI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19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1213377"/>
              </p:ext>
            </p:extLst>
          </p:nvPr>
        </p:nvGraphicFramePr>
        <p:xfrm>
          <a:off x="5961697" y="1412777"/>
          <a:ext cx="2714759" cy="4351020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sl-SI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1900 </a:t>
                      </a: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  <a:endParaRPr lang="sl-SI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4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latin typeface="Calibri"/>
                <a:ea typeface="Times New Roman"/>
                <a:cs typeface="Times New Roman"/>
              </a:rPr>
              <a:t>6</a:t>
            </a:r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. Koeficient izkoristka delovnega časa</a:t>
            </a:r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b="0" dirty="0" smtClean="0">
                    <a:effectLst/>
                    <a:ea typeface="Times New Roman"/>
                    <a:cs typeface="Times New Roman"/>
                  </a:rPr>
                  <a:t>K</a:t>
                </a:r>
                <a14:m>
                  <m:oMath xmlns:m="http://schemas.openxmlformats.org/officeDocument/2006/math">
                    <m:r>
                      <a:rPr lang="sl-SI" sz="2400" b="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𝑠𝑡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𝐾𝑡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sl-SI" sz="2400" dirty="0" err="1" smtClean="0">
                    <a:effectLst/>
                    <a:ea typeface="Times New Roman"/>
                    <a:cs typeface="Times New Roman"/>
                  </a:rPr>
                  <a:t>Kst</a:t>
                </a: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1900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00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19 </m:t>
                    </m:r>
                  </m:oMath>
                </a14:m>
                <a:r>
                  <a:rPr lang="sl-SI" sz="24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km</a:t>
                </a:r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19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5920684"/>
              </p:ext>
            </p:extLst>
          </p:nvPr>
        </p:nvGraphicFramePr>
        <p:xfrm>
          <a:off x="5961697" y="1412777"/>
          <a:ext cx="2714759" cy="4351020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sl-SI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AKt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1900 </a:t>
                      </a:r>
                      <a:r>
                        <a:rPr lang="sl-SI" sz="20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  <a:endParaRPr lang="sl-SI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21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u="sng" smtClean="0">
                <a:solidFill>
                  <a:srgbClr val="C00000"/>
                </a:solidFill>
              </a:rPr>
              <a:t>Podatki za nalogo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z="2800" dirty="0" smtClean="0"/>
              <a:t>Prevozno podjetje ima </a:t>
            </a:r>
            <a:r>
              <a:rPr lang="sl-SI" altLang="sl-SI" sz="2800" dirty="0">
                <a:solidFill>
                  <a:srgbClr val="FF0000"/>
                </a:solidFill>
              </a:rPr>
              <a:t>5</a:t>
            </a:r>
            <a:r>
              <a:rPr lang="sl-SI" altLang="sl-SI" sz="2800" dirty="0" smtClean="0">
                <a:solidFill>
                  <a:srgbClr val="FF0000"/>
                </a:solidFill>
              </a:rPr>
              <a:t> vozil </a:t>
            </a:r>
            <a:r>
              <a:rPr lang="sl-SI" altLang="sl-SI" sz="2800" dirty="0" smtClean="0"/>
              <a:t>inventarnega parka kot je prikazano v spodnji tabeli. V obdobju </a:t>
            </a:r>
            <a:r>
              <a:rPr lang="sl-SI" altLang="sl-SI" sz="2800" dirty="0" smtClean="0">
                <a:solidFill>
                  <a:srgbClr val="FF0000"/>
                </a:solidFill>
              </a:rPr>
              <a:t>7 dni </a:t>
            </a:r>
            <a:r>
              <a:rPr lang="sl-SI" altLang="sl-SI" sz="2800" dirty="0" smtClean="0"/>
              <a:t>so vozila prepeljala </a:t>
            </a:r>
            <a:r>
              <a:rPr lang="sl-SI" altLang="sl-SI" sz="2800" dirty="0">
                <a:solidFill>
                  <a:srgbClr val="FF0000"/>
                </a:solidFill>
              </a:rPr>
              <a:t>5</a:t>
            </a:r>
            <a:r>
              <a:rPr lang="sl-SI" altLang="sl-SI" sz="2800" dirty="0" smtClean="0">
                <a:solidFill>
                  <a:srgbClr val="FF0000"/>
                </a:solidFill>
              </a:rPr>
              <a:t>00 ton </a:t>
            </a:r>
            <a:r>
              <a:rPr lang="sl-SI" altLang="sl-SI" sz="2800" dirty="0" smtClean="0"/>
              <a:t>tovora in ustvarila </a:t>
            </a:r>
            <a:r>
              <a:rPr lang="sl-SI" altLang="sl-SI" sz="2800" dirty="0" smtClean="0">
                <a:solidFill>
                  <a:srgbClr val="FF0000"/>
                </a:solidFill>
              </a:rPr>
              <a:t>1100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>
                <a:solidFill>
                  <a:srgbClr val="FF0000"/>
                </a:solidFill>
              </a:rPr>
              <a:t>tonskih kilometrov</a:t>
            </a:r>
            <a:r>
              <a:rPr lang="sl-SI" altLang="sl-SI" sz="2800" dirty="0" smtClean="0"/>
              <a:t>. Pri tem so porabila </a:t>
            </a:r>
            <a:r>
              <a:rPr lang="sl-SI" altLang="sl-SI" sz="2800" dirty="0">
                <a:solidFill>
                  <a:srgbClr val="FF0000"/>
                </a:solidFill>
              </a:rPr>
              <a:t>4</a:t>
            </a:r>
            <a:r>
              <a:rPr lang="sl-SI" altLang="sl-SI" sz="2800" dirty="0" smtClean="0">
                <a:solidFill>
                  <a:srgbClr val="FF0000"/>
                </a:solidFill>
              </a:rPr>
              <a:t>00 </a:t>
            </a:r>
            <a:r>
              <a:rPr lang="sl-SI" altLang="sl-SI" sz="2800" dirty="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/>
              <a:t>za vožnjo, </a:t>
            </a:r>
            <a:r>
              <a:rPr lang="sl-SI" altLang="sl-SI" sz="2800" dirty="0" smtClean="0">
                <a:solidFill>
                  <a:srgbClr val="FF0000"/>
                </a:solidFill>
              </a:rPr>
              <a:t>500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err="1" smtClean="0">
                <a:solidFill>
                  <a:srgbClr val="FF0000"/>
                </a:solidFill>
              </a:rPr>
              <a:t>avtour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/>
              <a:t>za nakladanje in razkladanje in </a:t>
            </a:r>
            <a:r>
              <a:rPr lang="sl-SI" altLang="sl-SI" sz="2800" dirty="0" smtClean="0">
                <a:solidFill>
                  <a:srgbClr val="FF0000"/>
                </a:solidFill>
              </a:rPr>
              <a:t>200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>
                <a:solidFill>
                  <a:srgbClr val="FF0000"/>
                </a:solidFill>
              </a:rPr>
              <a:t>ur </a:t>
            </a:r>
            <a:r>
              <a:rPr lang="sl-SI" altLang="sl-SI" sz="2800" dirty="0" smtClean="0"/>
              <a:t>za krajše postanke v prometu. V tem času so skupaj prevozila </a:t>
            </a:r>
            <a:r>
              <a:rPr lang="sl-SI" altLang="sl-SI" sz="2800" dirty="0" smtClean="0">
                <a:solidFill>
                  <a:srgbClr val="FF0000"/>
                </a:solidFill>
              </a:rPr>
              <a:t>3000 </a:t>
            </a:r>
            <a:r>
              <a:rPr lang="sl-SI" altLang="sl-SI" sz="2800" dirty="0" smtClean="0">
                <a:solidFill>
                  <a:srgbClr val="FF0000"/>
                </a:solidFill>
              </a:rPr>
              <a:t>km</a:t>
            </a:r>
            <a:r>
              <a:rPr lang="sl-SI" altLang="sl-SI" sz="2800" dirty="0" smtClean="0"/>
              <a:t>, od tega </a:t>
            </a:r>
            <a:r>
              <a:rPr lang="sl-SI" altLang="sl-SI" sz="2800" dirty="0" smtClean="0">
                <a:solidFill>
                  <a:srgbClr val="FF0000"/>
                </a:solidFill>
              </a:rPr>
              <a:t>1000 </a:t>
            </a:r>
            <a:r>
              <a:rPr lang="sl-SI" altLang="sl-SI" sz="2800" dirty="0" smtClean="0">
                <a:solidFill>
                  <a:srgbClr val="FF0000"/>
                </a:solidFill>
              </a:rPr>
              <a:t>km</a:t>
            </a:r>
            <a:r>
              <a:rPr lang="sl-SI" altLang="sl-SI" sz="2800" dirty="0" smtClean="0"/>
              <a:t> </a:t>
            </a:r>
            <a:r>
              <a:rPr lang="sl-SI" altLang="sl-SI" sz="2800" dirty="0" smtClean="0"/>
              <a:t>prazna in </a:t>
            </a:r>
            <a:r>
              <a:rPr lang="sl-SI" altLang="sl-SI" sz="2800" dirty="0" smtClean="0">
                <a:solidFill>
                  <a:srgbClr val="FF0000"/>
                </a:solidFill>
              </a:rPr>
              <a:t>100</a:t>
            </a:r>
            <a:r>
              <a:rPr lang="sl-SI" altLang="sl-SI" sz="2800" dirty="0" smtClean="0">
                <a:solidFill>
                  <a:srgbClr val="FF0000"/>
                </a:solidFill>
              </a:rPr>
              <a:t> </a:t>
            </a:r>
            <a:r>
              <a:rPr lang="sl-SI" altLang="sl-SI" sz="2800" dirty="0" smtClean="0">
                <a:solidFill>
                  <a:srgbClr val="FF0000"/>
                </a:solidFill>
              </a:rPr>
              <a:t>km </a:t>
            </a:r>
            <a:r>
              <a:rPr lang="sl-SI" altLang="sl-SI" sz="2800" dirty="0" smtClean="0"/>
              <a:t>iz in v garažo. S tovorom so skupaj opravila </a:t>
            </a:r>
            <a:r>
              <a:rPr lang="sl-SI" altLang="sl-SI" sz="2800" dirty="0" smtClean="0">
                <a:solidFill>
                  <a:srgbClr val="FF0000"/>
                </a:solidFill>
              </a:rPr>
              <a:t>100 </a:t>
            </a:r>
            <a:r>
              <a:rPr lang="sl-SI" altLang="sl-SI" sz="2800" dirty="0" smtClean="0">
                <a:solidFill>
                  <a:srgbClr val="FF0000"/>
                </a:solidFill>
              </a:rPr>
              <a:t>voženj</a:t>
            </a:r>
            <a:r>
              <a:rPr lang="sl-SI" altLang="sl-SI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61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400" smtClean="0"/>
              <a:t>Matrika prevoznega podjetja</a:t>
            </a:r>
          </a:p>
        </p:txBody>
      </p:sp>
      <p:graphicFrame>
        <p:nvGraphicFramePr>
          <p:cNvPr id="4344" name="Group 2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506213"/>
              </p:ext>
            </p:extLst>
          </p:nvPr>
        </p:nvGraphicFramePr>
        <p:xfrm>
          <a:off x="457200" y="1600200"/>
          <a:ext cx="8229600" cy="3333998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6046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10t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16t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10t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sl-SI" altLang="sl-SI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3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sl-SI" altLang="sl-SI" sz="2400" b="1" u="sng" dirty="0" smtClean="0"/>
              <a:t>Dopolni tabelo in izračunaj:</a:t>
            </a:r>
            <a:r>
              <a:rPr lang="sl-SI" altLang="sl-SI" sz="2400" dirty="0" smtClean="0"/>
              <a:t/>
            </a:r>
            <a:br>
              <a:rPr lang="sl-SI" altLang="sl-SI" sz="2400" dirty="0" smtClean="0"/>
            </a:br>
            <a:endParaRPr lang="sl-SI" altLang="sl-SI" sz="24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>
                <a:solidFill>
                  <a:srgbClr val="FF0000"/>
                </a:solidFill>
              </a:rPr>
              <a:t>Koeficient </a:t>
            </a:r>
            <a:r>
              <a:rPr lang="sl-SI" altLang="sl-SI" sz="2000" dirty="0" smtClean="0">
                <a:solidFill>
                  <a:srgbClr val="FF0000"/>
                </a:solidFill>
              </a:rPr>
              <a:t>delovne izkoriščenosti voznega </a:t>
            </a:r>
            <a:r>
              <a:rPr lang="sl-SI" altLang="sl-SI" sz="2000" dirty="0" smtClean="0">
                <a:solidFill>
                  <a:srgbClr val="FF0000"/>
                </a:solidFill>
              </a:rPr>
              <a:t>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>
                <a:solidFill>
                  <a:srgbClr val="FF0000"/>
                </a:solidFill>
              </a:rPr>
              <a:t>Koeficient </a:t>
            </a:r>
            <a:r>
              <a:rPr lang="sl-SI" altLang="sl-SI" sz="2000" dirty="0" smtClean="0">
                <a:solidFill>
                  <a:srgbClr val="FF0000"/>
                </a:solidFill>
              </a:rPr>
              <a:t>delovne izkoriščenosti sposobnega dela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>
                <a:solidFill>
                  <a:srgbClr val="FF0000"/>
                </a:solidFill>
              </a:rPr>
              <a:t>Koeficient tehnične spodobnosti voznega parka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>
                <a:solidFill>
                  <a:srgbClr val="FF0000"/>
                </a:solidFill>
              </a:rPr>
              <a:t>Koeficient izkoristka prevožene poti - km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>
                <a:solidFill>
                  <a:srgbClr val="FF0000"/>
                </a:solidFill>
              </a:rPr>
              <a:t>Koeficient izkoristka delovnega časa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sl-SI" altLang="sl-SI" sz="2000" dirty="0" smtClean="0">
                <a:solidFill>
                  <a:srgbClr val="FF0000"/>
                </a:solidFill>
              </a:rPr>
              <a:t>Povprečno </a:t>
            </a:r>
            <a:r>
              <a:rPr lang="sl-SI" altLang="sl-SI" sz="2000" dirty="0" smtClean="0">
                <a:solidFill>
                  <a:srgbClr val="FF0000"/>
                </a:solidFill>
              </a:rPr>
              <a:t>prevoženo </a:t>
            </a:r>
            <a:r>
              <a:rPr lang="sl-SI" altLang="sl-SI" sz="2000" dirty="0" smtClean="0">
                <a:solidFill>
                  <a:srgbClr val="FF0000"/>
                </a:solidFill>
              </a:rPr>
              <a:t>pot s tovorom</a:t>
            </a:r>
            <a:endParaRPr lang="sl-SI" altLang="sl-SI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2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lvl="0"/>
            <a:r>
              <a:rPr kumimoji="0" lang="sl-SI" altLang="sl-SI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Podatki:   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674275"/>
              </p:ext>
            </p:extLst>
          </p:nvPr>
        </p:nvGraphicFramePr>
        <p:xfrm>
          <a:off x="3707904" y="1412781"/>
          <a:ext cx="352839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1504685"/>
                <a:gridCol w="2023707"/>
              </a:tblGrid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62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400" smtClean="0"/>
              <a:t>Matrika prevoznega podjetja</a:t>
            </a:r>
          </a:p>
        </p:txBody>
      </p:sp>
      <p:graphicFrame>
        <p:nvGraphicFramePr>
          <p:cNvPr id="4344" name="Group 2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122355"/>
              </p:ext>
            </p:extLst>
          </p:nvPr>
        </p:nvGraphicFramePr>
        <p:xfrm>
          <a:off x="457200" y="1600200"/>
          <a:ext cx="8229600" cy="3333998"/>
        </p:xfrm>
        <a:graphic>
          <a:graphicData uri="http://schemas.openxmlformats.org/drawingml/2006/table">
            <a:tbl>
              <a:tblPr/>
              <a:tblGrid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  <a:gridCol w="631825"/>
                <a:gridCol w="635000"/>
                <a:gridCol w="631825"/>
                <a:gridCol w="635000"/>
                <a:gridCol w="631825"/>
              </a:tblGrid>
              <a:tr h="6046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</a:t>
                      </a: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št.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ADi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alt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l-SI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sl-SI" altLang="sl-SI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71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Calibri"/>
                <a:cs typeface="Times New Roman"/>
              </a:rPr>
              <a:t>1. Koeficient delovne izkoriščenosti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26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35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7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4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grada vsebine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01267539"/>
              </p:ext>
            </p:extLst>
          </p:nvPr>
        </p:nvGraphicFramePr>
        <p:xfrm>
          <a:off x="5940152" y="1484780"/>
          <a:ext cx="2736304" cy="4014838"/>
        </p:xfrm>
        <a:graphic>
          <a:graphicData uri="http://schemas.openxmlformats.org/drawingml/2006/table">
            <a:tbl>
              <a:tblPr firstRow="1" firstCol="1" bandRow="1"/>
              <a:tblGrid>
                <a:gridCol w="1166899"/>
                <a:gridCol w="1569405"/>
              </a:tblGrid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t/km</a:t>
                      </a:r>
                      <a:endParaRPr lang="sl-SI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l-SI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1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2. Koeficient delovne izkoriščenosti sposobnega dela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0"/>
                <a:ext cx="4834880" cy="452596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26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90</m:t>
                    </m:r>
                  </m:oMath>
                </a14:m>
                <a:endParaRPr lang="sl-SI" sz="2400" dirty="0" smtClean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𝐴𝐷𝑔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𝐴𝐷𝑑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=3+26=29 </m:t>
                    </m:r>
                  </m:oMath>
                </a14:m>
                <a:r>
                  <a:rPr lang="sl-SI" sz="2400" dirty="0">
                    <a:solidFill>
                      <a:srgbClr val="FF0000"/>
                    </a:solidFill>
                    <a:effectLst/>
                    <a:latin typeface="Calibri"/>
                    <a:ea typeface="Times New Roman"/>
                    <a:cs typeface="Times New Roman"/>
                  </a:rPr>
                  <a:t>vozil</a:t>
                </a: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0"/>
                <a:ext cx="4834880" cy="4525963"/>
              </a:xfrm>
              <a:blipFill rotWithShape="1">
                <a:blip r:embed="rId2"/>
                <a:stretch>
                  <a:fillRect l="-176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grada vsebine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44540819"/>
              </p:ext>
            </p:extLst>
          </p:nvPr>
        </p:nvGraphicFramePr>
        <p:xfrm>
          <a:off x="6391910" y="1412777"/>
          <a:ext cx="2284546" cy="4021074"/>
        </p:xfrm>
        <a:graphic>
          <a:graphicData uri="http://schemas.openxmlformats.org/drawingml/2006/table">
            <a:tbl>
              <a:tblPr firstRow="1" firstCol="1" bandRow="1"/>
              <a:tblGrid>
                <a:gridCol w="844386"/>
                <a:gridCol w="1440160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</a:t>
                      </a:r>
                      <a:endParaRPr lang="sl-SI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1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l-SI" sz="2800" b="1" u="sng" dirty="0" smtClean="0">
                <a:effectLst/>
                <a:latin typeface="Calibri"/>
                <a:ea typeface="Times New Roman"/>
                <a:cs typeface="Times New Roman"/>
              </a:rPr>
              <a:t>3. Koeficient tehnične sposobnosti voznega parka</a:t>
            </a:r>
            <a: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sl-SI" sz="2800" b="1" dirty="0" smtClean="0">
                <a:effectLst/>
                <a:latin typeface="Calibri"/>
                <a:ea typeface="Calibri"/>
                <a:cs typeface="Times New Roman"/>
              </a:rPr>
            </a:br>
            <a:endParaRPr lang="sl-SI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ffectLst/>
                  <a:latin typeface="Calibri"/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9</m:t>
                        </m:r>
                      </m:num>
                      <m:den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35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  <m:r>
                      <a:rPr lang="sl-SI" sz="2400" b="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8</m:t>
                    </m:r>
                  </m:oMath>
                </a14:m>
                <a:r>
                  <a:rPr lang="sl-SI" sz="2400" dirty="0" smtClean="0">
                    <a:solidFill>
                      <a:srgbClr val="FF0000"/>
                    </a:solidFill>
                    <a:effectLst/>
                    <a:latin typeface="Calibri"/>
                    <a:ea typeface="Calibri"/>
                    <a:cs typeface="Times New Roman"/>
                  </a:rPr>
                  <a:t>3</a:t>
                </a:r>
                <a:endParaRPr lang="sl-SI" sz="2400" dirty="0">
                  <a:solidFill>
                    <a:srgbClr val="FF0000"/>
                  </a:solidFill>
                  <a:effectLst/>
                  <a:latin typeface="Calibri"/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grada vsebine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56367971"/>
              </p:ext>
            </p:extLst>
          </p:nvPr>
        </p:nvGraphicFramePr>
        <p:xfrm>
          <a:off x="5961697" y="1412777"/>
          <a:ext cx="2714759" cy="4021074"/>
        </p:xfrm>
        <a:graphic>
          <a:graphicData uri="http://schemas.openxmlformats.org/drawingml/2006/table">
            <a:tbl>
              <a:tblPr firstRow="1" firstCol="1" bandRow="1"/>
              <a:tblGrid>
                <a:gridCol w="1157711"/>
                <a:gridCol w="1557048"/>
              </a:tblGrid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  <a:r>
                        <a:rPr lang="sl-SI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Dd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 dni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t/km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AHv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AHkp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AKp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AKg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Z =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sl-SI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voženj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ADs</a:t>
                      </a:r>
                      <a:r>
                        <a:rPr lang="sl-SI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endParaRPr lang="sl-SI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sl-SI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vozila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9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805</Words>
  <Application>Microsoft Office PowerPoint</Application>
  <PresentationFormat>Diaprojekcija na zaslonu (4:3)</PresentationFormat>
  <Paragraphs>353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Naslovi diapozitivov</vt:lpstr>
      </vt:variant>
      <vt:variant>
        <vt:i4>12</vt:i4>
      </vt:variant>
    </vt:vector>
  </HeadingPairs>
  <TitlesOfParts>
    <vt:vector size="18" baseType="lpstr">
      <vt:lpstr>Privzeti načrt</vt:lpstr>
      <vt:lpstr>1_Privzeti načrt</vt:lpstr>
      <vt:lpstr>2_Privzeti načrt</vt:lpstr>
      <vt:lpstr>3_Privzeti načrt</vt:lpstr>
      <vt:lpstr>4_Privzeti načrt</vt:lpstr>
      <vt:lpstr>5_Privzeti načrt</vt:lpstr>
      <vt:lpstr>Analiza  voznega parka</vt:lpstr>
      <vt:lpstr>Podatki za nalogo</vt:lpstr>
      <vt:lpstr>Matrika prevoznega podjetja</vt:lpstr>
      <vt:lpstr>Dopolni tabelo in izračunaj: </vt:lpstr>
      <vt:lpstr>Podatki:    </vt:lpstr>
      <vt:lpstr>Matrika prevoznega podjetja</vt:lpstr>
      <vt:lpstr>1. Koeficient delovne izkoriščenosti voznega parka </vt:lpstr>
      <vt:lpstr>2. Koeficient delovne izkoriščenosti sposobnega dela voznega parka </vt:lpstr>
      <vt:lpstr>3. Koeficient tehnične sposobnosti voznega parka </vt:lpstr>
      <vt:lpstr>4. Stopnja izkoristka prevoženih kilometrov – poti </vt:lpstr>
      <vt:lpstr>5. Koeficient izkoristka delovnega časa </vt:lpstr>
      <vt:lpstr>6. Koeficient izkoristka delovnega časa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 voznega parka</dc:title>
  <dc:creator>Brane</dc:creator>
  <cp:lastModifiedBy>Brane</cp:lastModifiedBy>
  <cp:revision>23</cp:revision>
  <dcterms:created xsi:type="dcterms:W3CDTF">2015-04-27T17:37:10Z</dcterms:created>
  <dcterms:modified xsi:type="dcterms:W3CDTF">2016-05-01T12:47:52Z</dcterms:modified>
</cp:coreProperties>
</file>