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276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BD582C"/>
          </a:solidFill>
          <a:ln>
            <a:noFill/>
            <a:prstDash val="soli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" name="Rectangle 7"/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E48312"/>
          </a:solidFill>
          <a:ln>
            <a:noFill/>
            <a:prstDash val="soli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" name="Title 1"/>
          <p:cNvSpPr txBox="1"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Subtitle 2"/>
          <p:cNvSpPr txBox="1">
            <a:spLocks noGrp="1"/>
          </p:cNvSpPr>
          <p:nvPr>
            <p:ph type="subTitle" idx="1"/>
          </p:nvPr>
        </p:nvSpPr>
        <p:spPr>
          <a:xfrm>
            <a:off x="1100050" y="4455624"/>
            <a:ext cx="10058400" cy="1143000"/>
          </a:xfrm>
        </p:spPr>
        <p:txBody>
          <a:bodyPr lIns="91440" rIns="91440"/>
          <a:lstStyle>
            <a:lvl1pPr marL="0" indent="0">
              <a:buNone/>
              <a:defRPr sz="2400" cap="all" spc="200">
                <a:solidFill>
                  <a:srgbClr val="637052"/>
                </a:solidFill>
                <a:latin typeface="Calibri Light"/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EF1319-83D1-40AF-B624-F0FF24AFDB1C}" type="datetime1">
              <a:rPr lang="en-US"/>
              <a:pPr lvl="0"/>
              <a:t>9/24/2023</a:t>
            </a:fld>
            <a:endParaRPr lang="en-US"/>
          </a:p>
        </p:txBody>
      </p:sp>
      <p:sp>
        <p:nvSpPr>
          <p:cNvPr id="7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C53F21-A1E6-4B4C-959A-59EC10B1262F}" type="slidenum"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7" y="4343400"/>
            <a:ext cx="9875520" cy="0"/>
          </a:xfrm>
          <a:prstGeom prst="straightConnector1">
            <a:avLst/>
          </a:prstGeom>
          <a:noFill/>
          <a:ln w="6345">
            <a:solidFill>
              <a:srgbClr val="7F7F7F"/>
            </a:solidFill>
            <a:prstDash val="solid"/>
          </a:ln>
        </p:spPr>
      </p:cxnSp>
    </p:spTree>
    <p:extLst>
      <p:ext uri="{BB962C8B-B14F-4D97-AF65-F5344CB8AC3E}">
        <p14:creationId xmlns:p14="http://schemas.microsoft.com/office/powerpoint/2010/main" val="3132847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2DF3C8C-6632-4B22-A3E2-FEBF67D9C69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83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BD582C"/>
          </a:solidFill>
          <a:ln>
            <a:noFill/>
            <a:prstDash val="soli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" name="Rectangle 7"/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E48312"/>
          </a:solidFill>
          <a:ln>
            <a:noFill/>
            <a:prstDash val="soli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724903" y="414780"/>
            <a:ext cx="2628899" cy="575741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38203" y="414780"/>
            <a:ext cx="7734296" cy="5757419"/>
          </a:xfrm>
        </p:spPr>
        <p:txBody>
          <a:bodyPr vert="eaVert" lIns="45720" tIns="0" rIns="4572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AD27E6-1857-45A9-BA72-AB8BE1B32628}" type="datetime1">
              <a:rPr lang="en-US"/>
              <a:pPr lvl="0"/>
              <a:t>9/24/2023</a:t>
            </a:fld>
            <a:endParaRPr lang="en-US"/>
          </a:p>
        </p:txBody>
      </p:sp>
      <p:sp>
        <p:nvSpPr>
          <p:cNvPr id="7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A48F7D-855D-4676-A3F9-6753BE2B13A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151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91AC40-AC0C-4929-9F3D-EB24B214AE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01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BD582C"/>
          </a:solidFill>
          <a:ln>
            <a:noFill/>
            <a:prstDash val="soli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" name="Rectangle 7"/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E48312"/>
          </a:solidFill>
          <a:ln>
            <a:noFill/>
            <a:prstDash val="soli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/>
          <p:cNvSpPr txBox="1"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/>
          <a:lstStyle>
            <a:lvl1pPr marL="0" indent="0">
              <a:buNone/>
              <a:defRPr sz="2400" cap="all" spc="200">
                <a:solidFill>
                  <a:srgbClr val="637052"/>
                </a:solidFill>
                <a:latin typeface="Calibri Ligh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7F829F-6DBC-460F-BF57-9AAE633C8715}" type="datetime1">
              <a:rPr lang="en-US"/>
              <a:pPr lvl="0"/>
              <a:t>9/24/2023</a:t>
            </a:fld>
            <a:endParaRPr lang="en-US"/>
          </a:p>
        </p:txBody>
      </p:sp>
      <p:sp>
        <p:nvSpPr>
          <p:cNvPr id="7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80FBEE-76A9-4564-B28E-0816502F45BA}" type="slidenum"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7" y="4343400"/>
            <a:ext cx="9875520" cy="0"/>
          </a:xfrm>
          <a:prstGeom prst="straightConnector1">
            <a:avLst/>
          </a:prstGeom>
          <a:noFill/>
          <a:ln w="6345">
            <a:solidFill>
              <a:srgbClr val="7F7F7F"/>
            </a:solidFill>
            <a:prstDash val="solid"/>
          </a:ln>
        </p:spPr>
      </p:cxnSp>
    </p:spTree>
    <p:extLst>
      <p:ext uri="{BB962C8B-B14F-4D97-AF65-F5344CB8AC3E}">
        <p14:creationId xmlns:p14="http://schemas.microsoft.com/office/powerpoint/2010/main" val="2285756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66859C-84E1-466A-91A8-9AE8F70DCF58}" type="datetime1">
              <a:rPr lang="en-US"/>
              <a:pPr lvl="0"/>
              <a:t>9/24/2023</a:t>
            </a:fld>
            <a:endParaRPr lang="en-US"/>
          </a:p>
        </p:txBody>
      </p:sp>
      <p:sp>
        <p:nvSpPr>
          <p:cNvPr id="3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DF615E0-3CCC-4ABF-A5FA-9D4840A765F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921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/>
          <p:cNvSpPr txBox="1">
            <a:spLocks noGrp="1"/>
          </p:cNvSpPr>
          <p:nvPr>
            <p:ph type="body" idx="1"/>
          </p:nvPr>
        </p:nvSpPr>
        <p:spPr>
          <a:xfrm>
            <a:off x="6217920" y="1846054"/>
            <a:ext cx="4937760" cy="736284"/>
          </a:xfrm>
        </p:spPr>
        <p:txBody>
          <a:bodyPr lIns="91440" rIns="91440" anchor="ctr"/>
          <a:lstStyle>
            <a:lvl1pPr marL="0" indent="0">
              <a:buNone/>
              <a:defRPr cap="all">
                <a:solidFill>
                  <a:srgbClr val="63705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5"/>
          <p:cNvSpPr txBox="1">
            <a:spLocks noGrp="1"/>
          </p:cNvSpPr>
          <p:nvPr>
            <p:ph idx="2"/>
          </p:nvPr>
        </p:nvSpPr>
        <p:spPr>
          <a:xfrm>
            <a:off x="6217920" y="2582329"/>
            <a:ext cx="4937760" cy="337819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BF8712-D434-4753-A6EA-C79E0C9D32F9}" type="datetime1">
              <a:rPr lang="en-US"/>
              <a:pPr lvl="0"/>
              <a:t>9/24/2023</a:t>
            </a:fld>
            <a:endParaRPr lang="en-US"/>
          </a:p>
        </p:txBody>
      </p:sp>
      <p:sp>
        <p:nvSpPr>
          <p:cNvPr id="5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E62EE1-FCA2-4F5F-ADDD-4B59E1CBB68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900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FF18C8-6F46-4011-BB12-086440E5652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914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BD582C"/>
          </a:solidFill>
          <a:ln>
            <a:noFill/>
            <a:prstDash val="soli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" name="Rectangle 5"/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E48312"/>
          </a:solidFill>
          <a:ln>
            <a:noFill/>
            <a:prstDash val="soli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0DD881-BDF9-488F-8C3A-391369AC35FF}" type="datetime1">
              <a:rPr lang="en-US"/>
              <a:pPr lvl="0"/>
              <a:t>9/24/2023</a:t>
            </a:fld>
            <a:endParaRPr lang="en-US"/>
          </a:p>
        </p:txBody>
      </p:sp>
      <p:sp>
        <p:nvSpPr>
          <p:cNvPr id="5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CA304C2-A3F2-4C40-A0F0-55CE9A5B676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430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18" y="0"/>
            <a:ext cx="4050792" cy="6858000"/>
          </a:xfrm>
          <a:prstGeom prst="rect">
            <a:avLst/>
          </a:prstGeom>
          <a:solidFill>
            <a:srgbClr val="BD582C"/>
          </a:solidFill>
          <a:ln>
            <a:noFill/>
            <a:prstDash val="soli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" name="Rectangle 8"/>
          <p:cNvSpPr/>
          <p:nvPr/>
        </p:nvSpPr>
        <p:spPr>
          <a:xfrm>
            <a:off x="4040075" y="0"/>
            <a:ext cx="64008" cy="6858000"/>
          </a:xfrm>
          <a:prstGeom prst="rect">
            <a:avLst/>
          </a:prstGeom>
          <a:solidFill>
            <a:srgbClr val="E48312"/>
          </a:solidFill>
          <a:ln>
            <a:noFill/>
            <a:prstDash val="soli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457200" y="594360"/>
            <a:ext cx="3200400" cy="2286000"/>
          </a:xfr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 txBox="1"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200" y="2926080"/>
            <a:ext cx="3200400" cy="3379119"/>
          </a:xfrm>
        </p:spPr>
        <p:txBody>
          <a:bodyPr lIns="91440" rIns="91440"/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 txBox="1">
            <a:spLocks noGrp="1"/>
          </p:cNvSpPr>
          <p:nvPr>
            <p:ph type="dt" sz="half" idx="7"/>
          </p:nvPr>
        </p:nvSpPr>
        <p:spPr>
          <a:xfrm>
            <a:off x="465511" y="6459787"/>
            <a:ext cx="261851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3A8E5AA-246C-4B74-BD48-8167746F5DEA}" type="datetime1">
              <a:rPr lang="en-US"/>
              <a:pPr lvl="0"/>
              <a:t>9/24/2023</a:t>
            </a:fld>
            <a:endParaRPr lang="en-US"/>
          </a:p>
        </p:txBody>
      </p:sp>
      <p:sp>
        <p:nvSpPr>
          <p:cNvPr id="8" name="Footer Placeholder 5"/>
          <p:cNvSpPr txBox="1">
            <a:spLocks noGrp="1"/>
          </p:cNvSpPr>
          <p:nvPr>
            <p:ph type="ftr" sz="quarter" idx="9"/>
          </p:nvPr>
        </p:nvSpPr>
        <p:spPr>
          <a:xfrm>
            <a:off x="4800600" y="6459787"/>
            <a:ext cx="4648196" cy="365129"/>
          </a:xfrm>
        </p:spPr>
        <p:txBody>
          <a:bodyPr anchorCtr="0"/>
          <a:lstStyle>
            <a:lvl1pPr algn="l">
              <a:defRPr>
                <a:solidFill>
                  <a:srgbClr val="637052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9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637052"/>
                </a:solidFill>
              </a:defRPr>
            </a:lvl1pPr>
          </a:lstStyle>
          <a:p>
            <a:pPr lvl="0"/>
            <a:fld id="{896EFBC9-C3C8-4458-A0DD-1EF16CF8681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962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0" y="4953003"/>
            <a:ext cx="12188823" cy="1904996"/>
          </a:xfrm>
          <a:prstGeom prst="rect">
            <a:avLst/>
          </a:prstGeom>
          <a:solidFill>
            <a:srgbClr val="BD582C"/>
          </a:solidFill>
          <a:ln>
            <a:noFill/>
            <a:prstDash val="soli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" name="Rectangle 8"/>
          <p:cNvSpPr/>
          <p:nvPr/>
        </p:nvSpPr>
        <p:spPr>
          <a:xfrm>
            <a:off x="18" y="4915073"/>
            <a:ext cx="12188823" cy="64008"/>
          </a:xfrm>
          <a:prstGeom prst="rect">
            <a:avLst/>
          </a:prstGeom>
          <a:solidFill>
            <a:srgbClr val="E48312"/>
          </a:solidFill>
          <a:ln>
            <a:noFill/>
            <a:prstDash val="soli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8" y="0"/>
            <a:ext cx="12191987" cy="4915073"/>
          </a:xfrm>
          <a:blipFill>
            <a:blip r:embed="rId2"/>
            <a:stretch>
              <a:fillRect/>
            </a:stretch>
          </a:blipFill>
        </p:spPr>
        <p:txBody>
          <a:bodyPr lIns="457200" tIns="457200"/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6" name="Text Placeholder 3"/>
          <p:cNvSpPr txBox="1">
            <a:spLocks noGrp="1"/>
          </p:cNvSpPr>
          <p:nvPr>
            <p:ph type="body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EC335BF-FB0E-4C5F-A94B-DEAECDBFB581}" type="datetime1">
              <a:rPr lang="en-US"/>
              <a:pPr lvl="0"/>
              <a:t>9/24/2023</a:t>
            </a:fld>
            <a:endParaRPr lang="en-US"/>
          </a:p>
        </p:txBody>
      </p:sp>
      <p:sp>
        <p:nvSpPr>
          <p:cNvPr id="8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C7FE34-9CA6-46D4-BF90-6BE8562BD01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559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6400800"/>
            <a:ext cx="12191996" cy="457200"/>
          </a:xfrm>
          <a:prstGeom prst="rect">
            <a:avLst/>
          </a:prstGeom>
          <a:solidFill>
            <a:srgbClr val="BD582C"/>
          </a:solidFill>
          <a:ln>
            <a:noFill/>
            <a:prstDash val="soli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" name="Rectangle 8"/>
          <p:cNvSpPr/>
          <p:nvPr/>
        </p:nvSpPr>
        <p:spPr>
          <a:xfrm>
            <a:off x="0" y="6334313"/>
            <a:ext cx="12191996" cy="66001"/>
          </a:xfrm>
          <a:prstGeom prst="rect">
            <a:avLst/>
          </a:prstGeom>
          <a:solidFill>
            <a:srgbClr val="E48312"/>
          </a:solidFill>
          <a:ln>
            <a:noFill/>
            <a:prstDash val="soli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" name="Title Placeholder 1"/>
          <p:cNvSpPr txBox="1">
            <a:spLocks noGrp="1"/>
          </p:cNvSpPr>
          <p:nvPr>
            <p:ph type="title"/>
          </p:nvPr>
        </p:nvSpPr>
        <p:spPr>
          <a:xfrm>
            <a:off x="1097280" y="286600"/>
            <a:ext cx="10058400" cy="1450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20" rIns="0" bIns="45720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1097280" y="6459787"/>
            <a:ext cx="2472272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lvl="0"/>
            <a:fld id="{696D7C66-8AAC-4DB6-8009-1977BFB6C510}" type="datetime1">
              <a:rPr lang="en-US"/>
              <a:pPr lvl="0"/>
              <a:t>9/24/2023</a:t>
            </a:fld>
            <a:endParaRPr lang="en-US"/>
          </a:p>
        </p:txBody>
      </p:sp>
      <p:sp>
        <p:nvSpPr>
          <p:cNvPr id="7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686184" y="6459787"/>
            <a:ext cx="4822801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all" spc="0" baseline="0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8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5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lvl="0"/>
            <a:fld id="{579CBA99-AF6B-4742-B6C7-DDD27E88FF4B}" type="slidenum">
              <a:t>‹#›</a:t>
            </a:fld>
            <a:endParaRPr lang="en-US"/>
          </a:p>
        </p:txBody>
      </p:sp>
      <p:cxnSp>
        <p:nvCxnSpPr>
          <p:cNvPr id="9" name="Straight Connector 9"/>
          <p:cNvCxnSpPr/>
          <p:nvPr/>
        </p:nvCxnSpPr>
        <p:spPr>
          <a:xfrm>
            <a:off x="1193529" y="1737844"/>
            <a:ext cx="9966960" cy="0"/>
          </a:xfrm>
          <a:prstGeom prst="straightConnector1">
            <a:avLst/>
          </a:prstGeom>
          <a:noFill/>
          <a:ln w="6345">
            <a:solidFill>
              <a:srgbClr val="7F7F7F"/>
            </a:solidFill>
            <a:prstDash val="solid"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914400" rtl="0" fontAlgn="auto" hangingPunct="1">
        <a:lnSpc>
          <a:spcPct val="85000"/>
        </a:lnSpc>
        <a:spcBef>
          <a:spcPts val="0"/>
        </a:spcBef>
        <a:spcAft>
          <a:spcPts val="0"/>
        </a:spcAft>
        <a:buNone/>
        <a:tabLst/>
        <a:defRPr lang="en-US" sz="4800" b="0" i="0" u="none" strike="noStrike" kern="1200" cap="none" spc="-50" baseline="0">
          <a:solidFill>
            <a:srgbClr val="404040"/>
          </a:solidFill>
          <a:uFillTx/>
          <a:latin typeface="Calibri Light"/>
        </a:defRPr>
      </a:lvl1pPr>
    </p:titleStyle>
    <p:bodyStyle>
      <a:lvl1pPr marL="91440" marR="0" lvl="0" indent="-91440" algn="l" defTabSz="914400" rtl="0" fontAlgn="auto" hangingPunct="1">
        <a:lnSpc>
          <a:spcPct val="90000"/>
        </a:lnSpc>
        <a:spcBef>
          <a:spcPts val="1200"/>
        </a:spcBef>
        <a:spcAft>
          <a:spcPts val="200"/>
        </a:spcAft>
        <a:buClr>
          <a:srgbClr val="E48312"/>
        </a:buClr>
        <a:buSzPct val="100000"/>
        <a:buFont typeface="Calibri" pitchFamily="34"/>
        <a:buChar char=" "/>
        <a:tabLst/>
        <a:defRPr lang="en-US" sz="20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  <a:lvl2pPr marL="384048" marR="0" lvl="1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E48312"/>
        </a:buClr>
        <a:buSzPct val="100000"/>
        <a:buFont typeface="Calibri" pitchFamily="34"/>
        <a:buChar char="◦"/>
        <a:tabLst/>
        <a:defRPr lang="en-US" sz="1800" b="0" i="0" u="none" strike="noStrike" kern="1200" cap="none" spc="0" baseline="0">
          <a:solidFill>
            <a:srgbClr val="404040"/>
          </a:solidFill>
          <a:uFillTx/>
          <a:latin typeface="Calibri"/>
        </a:defRPr>
      </a:lvl2pPr>
      <a:lvl3pPr marL="566928" marR="0" lvl="2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E48312"/>
        </a:buClr>
        <a:buSzPct val="100000"/>
        <a:buFont typeface="Calibri" pitchFamily="34"/>
        <a:buChar char="◦"/>
        <a:tabLst/>
        <a:defRPr lang="en-US" sz="1400" b="0" i="0" u="none" strike="noStrike" kern="1200" cap="none" spc="0" baseline="0">
          <a:solidFill>
            <a:srgbClr val="404040"/>
          </a:solidFill>
          <a:uFillTx/>
          <a:latin typeface="Calibri"/>
        </a:defRPr>
      </a:lvl3pPr>
      <a:lvl4pPr marL="749808" marR="0" lvl="3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E48312"/>
        </a:buClr>
        <a:buSzPct val="100000"/>
        <a:buFont typeface="Calibri" pitchFamily="34"/>
        <a:buChar char="◦"/>
        <a:tabLst/>
        <a:defRPr lang="en-US" sz="1400" b="0" i="0" u="none" strike="noStrike" kern="1200" cap="none" spc="0" baseline="0">
          <a:solidFill>
            <a:srgbClr val="404040"/>
          </a:solidFill>
          <a:uFillTx/>
          <a:latin typeface="Calibri"/>
        </a:defRPr>
      </a:lvl4pPr>
      <a:lvl5pPr marL="932688" marR="0" lvl="4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E48312"/>
        </a:buClr>
        <a:buSzPct val="100000"/>
        <a:buFont typeface="Calibri" pitchFamily="34"/>
        <a:buChar char="◦"/>
        <a:tabLst/>
        <a:defRPr lang="en-US" sz="1400" b="0" i="0" u="none" strike="noStrike" kern="1200" cap="none" spc="0" baseline="0">
          <a:solidFill>
            <a:srgbClr val="40404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ctrTitle"/>
          </p:nvPr>
        </p:nvSpPr>
        <p:spPr/>
        <p:txBody>
          <a:bodyPr anchorCtr="1"/>
          <a:lstStyle/>
          <a:p>
            <a:pPr lvl="0" algn="ctr"/>
            <a:r>
              <a:rPr lang="sl-SI">
                <a:cs typeface="Calibri Light"/>
              </a:rPr>
              <a:t>UKREPI ZA ZAGOTAVLANJE PROMETNE VARNOSTI V CESTNEM PROMETU</a:t>
            </a:r>
          </a:p>
        </p:txBody>
      </p:sp>
      <p:sp>
        <p:nvSpPr>
          <p:cNvPr id="3" name="Podnaslov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 algn="r"/>
            <a:r>
              <a:rPr lang="sl-SI">
                <a:cs typeface="Calibri Light"/>
              </a:rPr>
              <a:t>Matej Ž.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>
          <a:xfrm>
            <a:off x="1097280" y="286600"/>
            <a:ext cx="10058400" cy="1450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lvl="0"/>
            <a:r>
              <a:rPr lang="sl-SI">
                <a:cs typeface="Calibri Light"/>
              </a:rPr>
              <a:t>Ukrep</a:t>
            </a:r>
            <a:endParaRPr lang="sl-SI"/>
          </a:p>
        </p:txBody>
      </p:sp>
      <p:sp>
        <p:nvSpPr>
          <p:cNvPr id="3" name="Označba mesta vsebine 5"/>
          <p:cNvSpPr txBox="1"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20" rIns="0" bIns="45720" anchor="t" anchorCtr="0" compatLnSpc="1"/>
          <a:lstStyle/>
          <a:p>
            <a:pPr lvl="0"/>
            <a:endParaRPr lang="sl-SI" b="1">
              <a:cs typeface="Calibri"/>
            </a:endParaRPr>
          </a:p>
          <a:p>
            <a:pPr lvl="0"/>
            <a:endParaRPr lang="sl-SI" b="1">
              <a:cs typeface="Calibri"/>
            </a:endParaRPr>
          </a:p>
          <a:p>
            <a:pPr lvl="0"/>
            <a:endParaRPr lang="sl-SI" b="1">
              <a:cs typeface="Calibri"/>
            </a:endParaRPr>
          </a:p>
          <a:p>
            <a:pPr lvl="0">
              <a:buChar char="-"/>
            </a:pPr>
            <a:r>
              <a:rPr lang="sl-SI" sz="2800" b="1">
                <a:cs typeface="Calibri"/>
              </a:rPr>
              <a:t> Ukrep </a:t>
            </a:r>
            <a:r>
              <a:rPr lang="sl-SI" sz="2800">
                <a:cs typeface="Calibri"/>
              </a:rPr>
              <a:t>je postopek pri katerem se sprejeme in izvede novo pravilo, katerega naloga je spremeniti trenutno stanje v nekem sistemu.</a:t>
            </a:r>
          </a:p>
          <a:p>
            <a:pPr lvl="0">
              <a:buChar char="-"/>
            </a:pPr>
            <a:r>
              <a:rPr lang="sl-SI" sz="2800">
                <a:cs typeface="Calibri"/>
              </a:rPr>
              <a:t> </a:t>
            </a:r>
            <a:r>
              <a:rPr lang="sl-SI" sz="2800" b="1">
                <a:cs typeface="Calibri"/>
              </a:rPr>
              <a:t>Namen ukrepov je zmanjšati posledice nekega dogodka oziroma izboljšati trenutno stanje.</a:t>
            </a:r>
            <a:r>
              <a:rPr lang="sl-SI" sz="2800">
                <a:cs typeface="Calibri"/>
              </a:rPr>
              <a:t> </a:t>
            </a:r>
          </a:p>
          <a:p>
            <a:pPr lvl="0">
              <a:buChar char="-"/>
            </a:pPr>
            <a:endParaRPr lang="sl-SI">
              <a:cs typeface="Calibri"/>
            </a:endParaRPr>
          </a:p>
        </p:txBody>
      </p:sp>
      <p:pic>
        <p:nvPicPr>
          <p:cNvPr id="4" name="Slika 7" descr="Slika, ki vsebuje besede besedilo, posnetek zaslona, pisava, vrstica&#10;&#10;Opis je samodejno ustvarje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014" y="1980956"/>
            <a:ext cx="9952896" cy="785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>
          <a:xfrm>
            <a:off x="1097280" y="286600"/>
            <a:ext cx="10058400" cy="1450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lvl="0"/>
            <a:r>
              <a:rPr lang="sl-SI">
                <a:cs typeface="Calibri Light"/>
              </a:rPr>
              <a:t>Sprejetje ukrepov</a:t>
            </a:r>
            <a:endParaRPr lang="sl-SI"/>
          </a:p>
        </p:txBody>
      </p:sp>
      <p:sp>
        <p:nvSpPr>
          <p:cNvPr id="3" name="Označba mesta vsebine 2"/>
          <p:cNvSpPr txBox="1"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20" rIns="0" bIns="45720" anchor="t" anchorCtr="0" compatLnSpc="1"/>
          <a:lstStyle/>
          <a:p>
            <a:pPr lvl="0">
              <a:buChar char="-"/>
            </a:pPr>
            <a:r>
              <a:rPr lang="sl-SI" sz="2800" b="1">
                <a:cs typeface="Calibri"/>
              </a:rPr>
              <a:t> Ukrepi se sprejmejo na nivoju države ali določene organizacije in so pravno močni akti.</a:t>
            </a:r>
          </a:p>
          <a:p>
            <a:pPr lvl="0">
              <a:buChar char="-"/>
            </a:pPr>
            <a:r>
              <a:rPr lang="sl-SI" sz="2800" b="1">
                <a:cs typeface="Calibri"/>
              </a:rPr>
              <a:t>Ukrepe je treba upoštevati tako kot vsa druga pravno močna pravila!</a:t>
            </a:r>
          </a:p>
        </p:txBody>
      </p:sp>
      <p:pic>
        <p:nvPicPr>
          <p:cNvPr id="4" name="Slika 3" descr="Slika, ki vsebuje besede zaprt prostor, oseba, besedilo, miza&#10;&#10;Opis je samodejno ustvarje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9" y="3680194"/>
            <a:ext cx="2705096" cy="1685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>
          <a:xfrm>
            <a:off x="1097280" y="286600"/>
            <a:ext cx="10058400" cy="1450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lvl="0"/>
            <a:r>
              <a:rPr lang="sl-SI">
                <a:cs typeface="Calibri Light"/>
              </a:rPr>
              <a:t>Naloge ukrepov v cestnem prometu</a:t>
            </a:r>
            <a:endParaRPr lang="sl-SI"/>
          </a:p>
        </p:txBody>
      </p:sp>
      <p:sp>
        <p:nvSpPr>
          <p:cNvPr id="3" name="Označba mesta vsebine 2"/>
          <p:cNvSpPr txBox="1"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20" rIns="0" bIns="45720" anchor="t" anchorCtr="0" compatLnSpc="1"/>
          <a:lstStyle/>
          <a:p>
            <a:pPr marL="457200" lvl="0" indent="-457200">
              <a:buAutoNum type="arabicPeriod"/>
            </a:pPr>
            <a:r>
              <a:rPr lang="sl-SI" sz="2400" b="1">
                <a:cs typeface="Calibri"/>
              </a:rPr>
              <a:t>Povečati varnost udeležencev v cestnem prometu,</a:t>
            </a:r>
          </a:p>
          <a:p>
            <a:pPr marL="457200" lvl="0" indent="-457200">
              <a:buAutoNum type="arabicPeriod"/>
            </a:pPr>
            <a:r>
              <a:rPr lang="sl-SI" sz="2400">
                <a:cs typeface="Calibri"/>
              </a:rPr>
              <a:t>Zmanjšati obrabo cestišč in stroškov povezanih s posledicami prometnih nesreč,</a:t>
            </a:r>
          </a:p>
          <a:p>
            <a:pPr marL="457200" lvl="0" indent="-457200">
              <a:buAutoNum type="arabicPeriod"/>
            </a:pPr>
            <a:r>
              <a:rPr lang="sl-SI" sz="2400">
                <a:cs typeface="Calibri"/>
              </a:rPr>
              <a:t>Izboljšati zadovoljstvo udeležencev cestnega prometa.</a:t>
            </a:r>
          </a:p>
        </p:txBody>
      </p:sp>
      <p:pic>
        <p:nvPicPr>
          <p:cNvPr id="4" name="Slika 3" descr="Današnja prometna nesreča: &quot;Gre za nesrečo s hudimi telesnimi poškodbami&quot; -  Koroške Novic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663" y="4209925"/>
            <a:ext cx="2066681" cy="1564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lika 4" descr="Slika, ki vsebuje besede prometni znak&#10;&#10;Opis je samodejno ustvarje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8219" y="4241188"/>
            <a:ext cx="1680795" cy="1492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lika 5" descr="Slika, ki vsebuje besede ples, oseba, oblačila, koreografija&#10;&#10;Opis je samodejno ustvarjen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3786" y="4214213"/>
            <a:ext cx="2743200" cy="1536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Slika 8" descr="Slika, ki vsebuje besede simbol&#10;&#10;Opis je samodejno ustvarjen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4592" y="3656740"/>
            <a:ext cx="462814" cy="44328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lika 9" descr="Slika, ki vsebuje besede simbol&#10;&#10;Opis je samodejno ustvarjen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6975" y="3656740"/>
            <a:ext cx="443282" cy="44328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Slika 10" descr="Green checkmark icon - Free green check mark icons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85591" y="3656740"/>
            <a:ext cx="589815" cy="580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>
          <a:xfrm>
            <a:off x="1097280" y="286600"/>
            <a:ext cx="10058400" cy="1450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lvl="0"/>
            <a:r>
              <a:rPr lang="sl-SI">
                <a:cs typeface="Calibri Light"/>
              </a:rPr>
              <a:t>Pomembnost ukrepov</a:t>
            </a:r>
            <a:endParaRPr lang="sl-SI"/>
          </a:p>
        </p:txBody>
      </p:sp>
      <p:sp>
        <p:nvSpPr>
          <p:cNvPr id="3" name="Označba mesta vsebine 2"/>
          <p:cNvSpPr txBox="1"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20" rIns="0" bIns="45720" anchor="t" anchorCtr="0" compatLnSpc="1"/>
          <a:lstStyle/>
          <a:p>
            <a:pPr lvl="0">
              <a:buChar char="-"/>
            </a:pPr>
            <a:r>
              <a:rPr lang="sl-SI" b="1">
                <a:cs typeface="Calibri"/>
              </a:rPr>
              <a:t> </a:t>
            </a:r>
            <a:r>
              <a:rPr lang="sl-SI" sz="2800" b="1">
                <a:cs typeface="Calibri"/>
              </a:rPr>
              <a:t>Vsak ukrep ima cilj izboljšati trenutno stanje, zato je upoštevanje le teh pomembno!</a:t>
            </a:r>
          </a:p>
          <a:p>
            <a:pPr lvl="0">
              <a:buChar char="-"/>
            </a:pPr>
            <a:r>
              <a:rPr lang="sl-SI" sz="2800" b="1">
                <a:cs typeface="Calibri"/>
              </a:rPr>
              <a:t> </a:t>
            </a:r>
            <a:r>
              <a:rPr lang="sl-SI" sz="2800">
                <a:cs typeface="Calibri"/>
              </a:rPr>
              <a:t>Ukrep pa lahko predstavlja dvorezni meč.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>
          <a:xfrm>
            <a:off x="1097280" y="286600"/>
            <a:ext cx="10058400" cy="1450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lvl="0"/>
            <a:r>
              <a:rPr lang="sl-SI">
                <a:cs typeface="Calibri Light"/>
              </a:rPr>
              <a:t>Ukrepi v cestnem prometu</a:t>
            </a:r>
            <a:endParaRPr lang="sl-SI"/>
          </a:p>
        </p:txBody>
      </p:sp>
      <p:sp>
        <p:nvSpPr>
          <p:cNvPr id="3" name="Označba mesta vsebine 2"/>
          <p:cNvSpPr txBox="1"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20" rIns="0" bIns="45720" anchor="t" anchorCtr="0" compatLnSpc="1"/>
          <a:lstStyle/>
          <a:p>
            <a:pPr marL="457200" lvl="0" indent="-457200">
              <a:buAutoNum type="arabicPeriod"/>
            </a:pPr>
            <a:r>
              <a:rPr lang="sl-SI">
                <a:cs typeface="Calibri"/>
              </a:rPr>
              <a:t>Urejanje in nadzor cestnega prometa v pristojnosti policije</a:t>
            </a:r>
          </a:p>
          <a:p>
            <a:pPr marL="457200" lvl="0" indent="-457200">
              <a:buAutoNum type="arabicPeriod"/>
            </a:pPr>
            <a:r>
              <a:rPr lang="sl-SI">
                <a:cs typeface="Calibri"/>
              </a:rPr>
              <a:t>Varneje v šolo</a:t>
            </a:r>
          </a:p>
          <a:p>
            <a:pPr marL="457200" lvl="0" indent="-457200">
              <a:buAutoNum type="arabicPeriod"/>
            </a:pPr>
            <a:r>
              <a:rPr lang="sl-SI">
                <a:cs typeface="Calibri"/>
              </a:rPr>
              <a:t>Prometna vzgoja v sistemu vzgoje in izobraževanja</a:t>
            </a:r>
          </a:p>
          <a:p>
            <a:pPr marL="457200" lvl="0" indent="-457200">
              <a:buAutoNum type="arabicPeriod"/>
            </a:pPr>
            <a:r>
              <a:rPr lang="sl-SI">
                <a:cs typeface="Calibri"/>
              </a:rPr>
              <a:t>Trajnostna mobilnost</a:t>
            </a:r>
          </a:p>
          <a:p>
            <a:pPr marL="457200" lvl="0" indent="-457200">
              <a:buAutoNum type="arabicPeriod"/>
            </a:pPr>
            <a:r>
              <a:rPr lang="sl-SI">
                <a:cs typeface="Calibri"/>
              </a:rPr>
              <a:t>Višje kazni za uporabnike telefonov med vožnjo</a:t>
            </a:r>
          </a:p>
          <a:p>
            <a:pPr marL="457200" lvl="0" indent="-457200">
              <a:buAutoNum type="arabicPeriod"/>
            </a:pPr>
            <a:endParaRPr lang="sl-SI"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Diaprojekcija na zaslonu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Retrospect</vt:lpstr>
      <vt:lpstr>UKREPI ZA ZAGOTAVLANJE PROMETNE VARNOSTI V CESTNEM PROMETU</vt:lpstr>
      <vt:lpstr>Ukrep</vt:lpstr>
      <vt:lpstr>Sprejetje ukrepov</vt:lpstr>
      <vt:lpstr>Naloge ukrepov v cestnem prometu</vt:lpstr>
      <vt:lpstr>Pomembnost ukrepov</vt:lpstr>
      <vt:lpstr>Ukrepi v cestnem prometu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zuna</dc:creator>
  <cp:lastModifiedBy>zuna</cp:lastModifiedBy>
  <cp:revision>151</cp:revision>
  <dcterms:created xsi:type="dcterms:W3CDTF">2023-09-24T08:15:41Z</dcterms:created>
  <dcterms:modified xsi:type="dcterms:W3CDTF">2023-09-24T09:20:03Z</dcterms:modified>
</cp:coreProperties>
</file>