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err="1" smtClean="0"/>
              <a:t>Pretovorna</a:t>
            </a:r>
            <a:r>
              <a:rPr lang="sl-SI" sz="2000" b="1" dirty="0" smtClean="0"/>
              <a:t> mehanizacija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25 cm, hitrost vrtenja je 1,2 obrata v sekundi. Razdalja med navoji je 8 cm, stopnja popolnitve je 60 %. Izguba delovnega časa obratovanja je 3 %. Specifična masa tovora je o,95 </a:t>
            </a:r>
            <a:r>
              <a:rPr lang="sl-SI" dirty="0"/>
              <a:t>t/m3. Izračunaj še, kakšna bi morala biti hitrost </a:t>
            </a:r>
            <a:r>
              <a:rPr lang="sl-SI" dirty="0" err="1"/>
              <a:t>polžnice</a:t>
            </a:r>
            <a:r>
              <a:rPr lang="sl-SI" dirty="0"/>
              <a:t>, da bi lahko </a:t>
            </a:r>
            <a:r>
              <a:rPr lang="sl-SI"/>
              <a:t>pretovorili 9</a:t>
            </a:r>
            <a:r>
              <a:rPr lang="sl-SI" smtClean="0"/>
              <a:t>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25 cm</a:t>
            </a:r>
          </a:p>
          <a:p>
            <a:r>
              <a:rPr lang="sl-SI" sz="2400" b="1" dirty="0" smtClean="0"/>
              <a:t>n = 1,2 </a:t>
            </a:r>
            <a:r>
              <a:rPr lang="sl-SI" sz="2400" b="1" dirty="0" err="1" smtClean="0"/>
              <a:t>obr</a:t>
            </a:r>
            <a:r>
              <a:rPr lang="sl-SI" sz="2400" b="1" dirty="0" smtClean="0"/>
              <a:t>/</a:t>
            </a:r>
            <a:r>
              <a:rPr lang="sl-SI" sz="2400" b="1" dirty="0" err="1" smtClean="0"/>
              <a:t>sek</a:t>
            </a:r>
            <a:endParaRPr lang="sl-SI" sz="2400" b="1" dirty="0" smtClean="0"/>
          </a:p>
          <a:p>
            <a:r>
              <a:rPr lang="sl-SI" sz="2400" b="1" dirty="0" smtClean="0"/>
              <a:t>s = 8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 60%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3%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0,95 t/m3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podatki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25 </a:t>
            </a:r>
            <a:r>
              <a:rPr lang="sl-SI" sz="2400" b="1" dirty="0" smtClean="0">
                <a:solidFill>
                  <a:prstClr val="black"/>
                </a:solidFill>
              </a:rPr>
              <a:t>cm → 0,25m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1,2 </a:t>
            </a:r>
            <a:r>
              <a:rPr lang="sl-SI" sz="2400" b="1" dirty="0" err="1" smtClean="0">
                <a:solidFill>
                  <a:prstClr val="black"/>
                </a:solidFill>
              </a:rPr>
              <a:t>obr</a:t>
            </a:r>
            <a:r>
              <a:rPr lang="sl-SI" sz="2400" b="1" dirty="0" smtClean="0">
                <a:solidFill>
                  <a:prstClr val="black"/>
                </a:solidFill>
              </a:rPr>
              <a:t>/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 → 3600 * 1,2 = 4320 obr/h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8 </a:t>
            </a:r>
            <a:r>
              <a:rPr lang="sl-SI" sz="2400" b="1" dirty="0" smtClean="0">
                <a:solidFill>
                  <a:prstClr val="black"/>
                </a:solidFill>
              </a:rPr>
              <a:t>cm → 0,08m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60% → 0,6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3</a:t>
            </a:r>
            <a:r>
              <a:rPr lang="sl-SI" sz="2400" b="1" dirty="0" smtClean="0">
                <a:solidFill>
                  <a:prstClr val="black"/>
                </a:solidFill>
              </a:rPr>
              <a:t>% → 1 - 0,03 = 0,97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0,95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formula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432048"/>
          </a:xfrm>
        </p:spPr>
        <p:txBody>
          <a:bodyPr>
            <a:no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832648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25 cm → 0,25m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1,2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1,2 = 4320 obr/sek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az-Cyrl-AZ" sz="1800" b="1" dirty="0" smtClean="0">
                    <a:solidFill>
                      <a:prstClr val="black"/>
                    </a:solidFill>
                    <a:latin typeface="Calibri"/>
                  </a:rPr>
                  <a:t>ф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=60% → 0,6</a:t>
                </a: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3%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1- 0,03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0,97</a:t>
                </a:r>
              </a:p>
              <a:p>
                <a:pPr lvl="0"/>
                <a:r>
                  <a:rPr lang="el-GR" sz="1800" b="1" dirty="0">
                    <a:solidFill>
                      <a:prstClr val="black"/>
                    </a:solidFill>
                  </a:rPr>
                  <a:t>ϭ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0,95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=0,95∗0,6∗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0,25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∗0,08∗4320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=0,57∗0,049∗345,6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𝟔𝟓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832648"/>
              </a:xfrm>
              <a:blipFill rotWithShape="1">
                <a:blip r:embed="rId2"/>
                <a:stretch>
                  <a:fillRect l="-444" t="-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Količina na dan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184576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err="1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25 cm → 0,25m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1,2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1,2 = 4320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obr/h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8 cm → 0,08m</a:t>
                </a:r>
              </a:p>
              <a:p>
                <a:pPr lvl="0"/>
                <a:r>
                  <a:rPr lang="az-Cyrl-AZ" sz="1800" b="1" dirty="0" smtClean="0">
                    <a:solidFill>
                      <a:prstClr val="black"/>
                    </a:solidFill>
                  </a:rPr>
                  <a:t>Ф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= 60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% → 0,6</a:t>
                </a: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3%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1- 0,03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0,97</a:t>
                </a:r>
              </a:p>
              <a:p>
                <a:pPr lvl="0"/>
                <a:r>
                  <a:rPr lang="el-GR" sz="1800" b="1" dirty="0" smtClean="0">
                    <a:solidFill>
                      <a:prstClr val="black"/>
                    </a:solidFill>
                  </a:rPr>
                  <a:t>ϭ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0,95 t/m3</a:t>
                </a:r>
              </a:p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</m:oMath>
                </a14:m>
                <a:endParaRPr lang="sl-SI" b="1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9,65</m:t>
                    </m:r>
                    <m:r>
                      <a:rPr lang="sl-SI" b="0" i="1" smtClean="0">
                        <a:latin typeface="Cambria Math"/>
                      </a:rPr>
                      <m:t> ∗0,97 ∗24</m:t>
                    </m:r>
                  </m:oMath>
                </a14:m>
                <a:endParaRPr lang="sl-SI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224,65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184576"/>
              </a:xfrm>
              <a:blipFill rotWithShape="1">
                <a:blip r:embed="rId2"/>
                <a:stretch>
                  <a:fillRect l="-444" t="-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,25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∗0,08∗4320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=0,6∗0,049∗345,6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=10,16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 prostornine na dan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  <m:r>
                      <a:rPr lang="sl-SI" b="1" i="1" smtClean="0">
                        <a:latin typeface="Cambria Math"/>
                      </a:rPr>
                      <m:t> 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=10,16 ∗24∗0,97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=236,52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2844907" y="5157192"/>
                <a:ext cx="4540410" cy="8036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3200" b="1" i="1" smtClean="0">
                        <a:solidFill>
                          <a:srgbClr val="FF0000"/>
                        </a:solidFill>
                      </a:rPr>
                      <m:t>𝒏</m:t>
                    </m:r>
                    <m:r>
                      <a:rPr lang="sl-SI" sz="3200" b="1" i="1" smtClean="0">
                        <a:solidFill>
                          <a:srgbClr val="FF0000"/>
                        </a:solidFill>
                      </a:rPr>
                      <m:t>= </m:t>
                    </m:r>
                    <m:f>
                      <m:fPr>
                        <m:ctrlPr>
                          <a:rPr lang="sl-SI" sz="3200" b="1" i="1">
                            <a:solidFill>
                              <a:srgbClr val="FF0000"/>
                            </a:solidFill>
                          </a:rPr>
                        </m:ctrlPr>
                      </m:fPr>
                      <m:num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𝟑𝟔</m:t>
                        </m:r>
                      </m:num>
                      <m:den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sl-SI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𝟎𝟏</m:t>
                        </m:r>
                      </m:den>
                    </m:f>
                    <m:r>
                      <a:rPr lang="sl-SI" sz="3200" b="1" i="1">
                        <a:solidFill>
                          <a:srgbClr val="FF0000"/>
                        </a:solidFill>
                      </a:rPr>
                      <m:t> </m:t>
                    </m:r>
                  </m:oMath>
                </a14:m>
                <a:r>
                  <a:rPr lang="sl-SI" sz="3200" b="1" dirty="0" smtClean="0">
                    <a:solidFill>
                      <a:srgbClr val="FF0000"/>
                    </a:solidFill>
                  </a:rPr>
                  <a:t> = </a:t>
                </a:r>
                <a:r>
                  <a:rPr lang="sl-SI" sz="4000" b="1" dirty="0" smtClean="0">
                    <a:solidFill>
                      <a:srgbClr val="FF0000"/>
                    </a:solidFill>
                  </a:rPr>
                  <a:t>3600 </a:t>
                </a:r>
                <a:r>
                  <a:rPr lang="sl-SI" sz="4000" b="1" dirty="0" err="1" smtClean="0">
                    <a:solidFill>
                      <a:srgbClr val="FF0000"/>
                    </a:solidFill>
                  </a:rPr>
                  <a:t>obr</a:t>
                </a:r>
                <a:r>
                  <a:rPr lang="sl-SI" sz="4000" b="1" dirty="0" smtClean="0">
                    <a:solidFill>
                      <a:srgbClr val="FF0000"/>
                    </a:solidFill>
                  </a:rPr>
                  <a:t>/h</a:t>
                </a:r>
                <a:endParaRPr lang="sl-SI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907" y="5157192"/>
                <a:ext cx="4540410" cy="803682"/>
              </a:xfrm>
              <a:prstGeom prst="rect">
                <a:avLst/>
              </a:prstGeom>
              <a:blipFill rotWithShape="1">
                <a:blip r:embed="rId2"/>
                <a:stretch>
                  <a:fillRect t="-10606" r="-3893" b="-2272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7647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25 cm → 0,25m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1,2 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 → 3600 * 1,2 = 4320 obr/h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8 cm → 0,08m</a:t>
            </a:r>
          </a:p>
          <a:p>
            <a:pPr lvl="0"/>
            <a:r>
              <a:rPr lang="az-Cyrl-AZ" b="1" dirty="0">
                <a:solidFill>
                  <a:prstClr val="black"/>
                </a:solidFill>
              </a:rPr>
              <a:t>Ф</a:t>
            </a:r>
            <a:r>
              <a:rPr lang="sl-SI" b="1" dirty="0">
                <a:solidFill>
                  <a:prstClr val="black"/>
                </a:solidFill>
              </a:rPr>
              <a:t> = 60% → 0,6</a:t>
            </a: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3% → 1- 0,03 = 0,97</a:t>
            </a: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ϭ</a:t>
            </a:r>
            <a:r>
              <a:rPr lang="sl-SI" b="1" dirty="0">
                <a:solidFill>
                  <a:prstClr val="black"/>
                </a:solidFill>
              </a:rPr>
              <a:t> = 0,95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 = 9t</a:t>
            </a:r>
            <a:endParaRPr lang="sl-SI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4318342" y="2132856"/>
                <a:ext cx="3079496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>
                          <a:latin typeface="Cambria Math"/>
                        </a:rPr>
                        <m:t>𝒏</m:t>
                      </m:r>
                      <m:r>
                        <a:rPr lang="sl-SI" sz="3200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342" y="2132856"/>
                <a:ext cx="3079496" cy="11006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842320" y="3454721"/>
                <a:ext cx="7802649" cy="1017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𝟗𝟓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 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𝟎𝟖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sl-SI" sz="32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320" y="3454721"/>
                <a:ext cx="7802649" cy="101771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1906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546</Words>
  <Application>Microsoft Office PowerPoint</Application>
  <PresentationFormat>Diaprojekcija na zaslonu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Pretovorna mehanizacija</vt:lpstr>
      <vt:lpstr>Podatki:</vt:lpstr>
      <vt:lpstr>podatki</vt:lpstr>
      <vt:lpstr>formula</vt:lpstr>
      <vt:lpstr>izračun</vt:lpstr>
      <vt:lpstr>Količina na dan</vt:lpstr>
      <vt:lpstr>Izračun prostornine</vt:lpstr>
      <vt:lpstr>Izračun prostornine na dan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20</cp:revision>
  <dcterms:created xsi:type="dcterms:W3CDTF">2015-05-02T12:08:24Z</dcterms:created>
  <dcterms:modified xsi:type="dcterms:W3CDTF">2017-05-06T17:57:04Z</dcterms:modified>
</cp:coreProperties>
</file>