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57" r:id="rId3"/>
    <p:sldId id="258" r:id="rId4"/>
    <p:sldId id="260" r:id="rId5"/>
    <p:sldId id="261" r:id="rId6"/>
    <p:sldId id="262" r:id="rId7"/>
    <p:sldId id="264" r:id="rId8"/>
    <p:sldId id="265" r:id="rId9"/>
    <p:sldId id="266" r:id="rId10"/>
  </p:sldIdLst>
  <p:sldSz cx="9144000" cy="6858000" type="screen4x3"/>
  <p:notesSz cx="6858000" cy="9144000"/>
  <p:defaultTextStyle>
    <a:defPPr>
      <a:defRPr lang="sl-S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3" d="100"/>
          <a:sy n="53" d="100"/>
        </p:scale>
        <p:origin x="-1008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diapozi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l-SI" smtClean="0"/>
              <a:t>Uredite slog podnaslova matrice</a:t>
            </a:r>
            <a:endParaRPr lang="sl-SI"/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5C139D-8EE0-462C-9ED9-EEB19988C550}" type="datetimeFigureOut">
              <a:rPr lang="sl-SI" smtClean="0"/>
              <a:t>6.5.2017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F63A2-015A-47AB-A8F0-73A1B703C6BB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40816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n navpično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navpičnega besedila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5C139D-8EE0-462C-9ED9-EEB19988C550}" type="datetimeFigureOut">
              <a:rPr lang="sl-SI" smtClean="0"/>
              <a:t>6.5.2017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F63A2-015A-47AB-A8F0-73A1B703C6BB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230531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Navpični naslov in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vpični naslov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navpičnega besedila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5C139D-8EE0-462C-9ED9-EEB19988C550}" type="datetimeFigureOut">
              <a:rPr lang="sl-SI" smtClean="0"/>
              <a:t>6.5.2017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F63A2-015A-47AB-A8F0-73A1B703C6BB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5010171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5C139D-8EE0-462C-9ED9-EEB19988C550}" type="datetimeFigureOut">
              <a:rPr lang="sl-SI" smtClean="0"/>
              <a:t>6.5.2017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F63A2-015A-47AB-A8F0-73A1B703C6BB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8572172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Glava odse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besedila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5C139D-8EE0-462C-9ED9-EEB19988C550}" type="datetimeFigureOut">
              <a:rPr lang="sl-SI" smtClean="0"/>
              <a:t>6.5.2017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F63A2-015A-47AB-A8F0-73A1B703C6BB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8841509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vsebine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vsebine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5" name="Ograd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5C139D-8EE0-462C-9ED9-EEB19988C550}" type="datetimeFigureOut">
              <a:rPr lang="sl-SI" smtClean="0"/>
              <a:t>6.5.2017</a:t>
            </a:fld>
            <a:endParaRPr lang="sl-SI"/>
          </a:p>
        </p:txBody>
      </p:sp>
      <p:sp>
        <p:nvSpPr>
          <p:cNvPr id="6" name="Ograd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grad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F63A2-015A-47AB-A8F0-73A1B703C6BB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8732130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rimerja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besedila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Ograda vsebine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5" name="Ograda besedila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6" name="Ograda vsebine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7" name="Ograda datum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5C139D-8EE0-462C-9ED9-EEB19988C550}" type="datetimeFigureOut">
              <a:rPr lang="sl-SI" smtClean="0"/>
              <a:t>6.5.2017</a:t>
            </a:fld>
            <a:endParaRPr lang="sl-SI"/>
          </a:p>
        </p:txBody>
      </p:sp>
      <p:sp>
        <p:nvSpPr>
          <p:cNvPr id="8" name="Ograda no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9" name="Ograda številke diapoz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F63A2-015A-47AB-A8F0-73A1B703C6BB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6778515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datum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5C139D-8EE0-462C-9ED9-EEB19988C550}" type="datetimeFigureOut">
              <a:rPr lang="sl-SI" smtClean="0"/>
              <a:t>6.5.2017</a:t>
            </a:fld>
            <a:endParaRPr lang="sl-SI"/>
          </a:p>
        </p:txBody>
      </p:sp>
      <p:sp>
        <p:nvSpPr>
          <p:cNvPr id="4" name="Ograda no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Ograda številke diapoz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F63A2-015A-47AB-A8F0-73A1B703C6BB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8366560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datum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5C139D-8EE0-462C-9ED9-EEB19988C550}" type="datetimeFigureOut">
              <a:rPr lang="sl-SI" smtClean="0"/>
              <a:t>6.5.2017</a:t>
            </a:fld>
            <a:endParaRPr lang="sl-SI"/>
          </a:p>
        </p:txBody>
      </p:sp>
      <p:sp>
        <p:nvSpPr>
          <p:cNvPr id="3" name="Ograda no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grada številke diapoz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F63A2-015A-47AB-A8F0-73A1B703C6BB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8164177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besedila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5" name="Ograd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5C139D-8EE0-462C-9ED9-EEB19988C550}" type="datetimeFigureOut">
              <a:rPr lang="sl-SI" smtClean="0"/>
              <a:t>6.5.2017</a:t>
            </a:fld>
            <a:endParaRPr lang="sl-SI"/>
          </a:p>
        </p:txBody>
      </p:sp>
      <p:sp>
        <p:nvSpPr>
          <p:cNvPr id="6" name="Ograd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grad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F63A2-015A-47AB-A8F0-73A1B703C6BB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1840146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Naslov in sli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slik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l-SI"/>
          </a:p>
        </p:txBody>
      </p:sp>
      <p:sp>
        <p:nvSpPr>
          <p:cNvPr id="4" name="Ograda besedila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5" name="Ograd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5C139D-8EE0-462C-9ED9-EEB19988C550}" type="datetimeFigureOut">
              <a:rPr lang="sl-SI" smtClean="0"/>
              <a:t>6.5.2017</a:t>
            </a:fld>
            <a:endParaRPr lang="sl-SI"/>
          </a:p>
        </p:txBody>
      </p:sp>
      <p:sp>
        <p:nvSpPr>
          <p:cNvPr id="6" name="Ograd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grad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F63A2-015A-47AB-A8F0-73A1B703C6BB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5929994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naslova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besedila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datum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5C139D-8EE0-462C-9ED9-EEB19988C550}" type="datetimeFigureOut">
              <a:rPr lang="sl-SI" smtClean="0"/>
              <a:t>6.5.2017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9F63A2-015A-47AB-A8F0-73A1B703C6BB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0605240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l-SI" sz="2000" b="1" dirty="0" err="1" smtClean="0"/>
              <a:t>Pretovorna</a:t>
            </a:r>
            <a:r>
              <a:rPr lang="sl-SI" sz="2000" b="1" dirty="0" smtClean="0"/>
              <a:t> mehanizacija</a:t>
            </a:r>
            <a:endParaRPr lang="sl-SI" sz="2000" b="1" dirty="0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dirty="0" smtClean="0"/>
              <a:t>Izračunaj tehnično storilnost v tonah in prostornini </a:t>
            </a:r>
            <a:r>
              <a:rPr lang="sl-SI" dirty="0" err="1" smtClean="0"/>
              <a:t>polžnega</a:t>
            </a:r>
            <a:r>
              <a:rPr lang="sl-SI" dirty="0" smtClean="0"/>
              <a:t> transporterja, ki obratuje 24 ur na dan. Zunanji premer </a:t>
            </a:r>
            <a:r>
              <a:rPr lang="sl-SI" dirty="0" err="1" smtClean="0"/>
              <a:t>polžnice</a:t>
            </a:r>
            <a:r>
              <a:rPr lang="sl-SI" dirty="0" smtClean="0"/>
              <a:t> je 25 cm, hitrost vrtenja je 1,2 obrata v sekundi. Razdalja med navoji je 8 cm, stopnja popolnitve je 60 %. Izguba delovnega časa obratovanja je 3 %. Specifična masa tovora je o,95 </a:t>
            </a:r>
            <a:r>
              <a:rPr lang="sl-SI" dirty="0"/>
              <a:t>t/m3. Izračunaj še, kakšna bi morala biti hitrost </a:t>
            </a:r>
            <a:r>
              <a:rPr lang="sl-SI" dirty="0" err="1"/>
              <a:t>polžnice</a:t>
            </a:r>
            <a:r>
              <a:rPr lang="sl-SI" dirty="0"/>
              <a:t>, da bi lahko </a:t>
            </a:r>
            <a:r>
              <a:rPr lang="sl-SI"/>
              <a:t>pretovorili 9</a:t>
            </a:r>
            <a:r>
              <a:rPr lang="sl-SI" smtClean="0"/>
              <a:t>t/h</a:t>
            </a:r>
            <a:r>
              <a:rPr lang="sl-SI" dirty="0"/>
              <a:t>. </a:t>
            </a:r>
          </a:p>
          <a:p>
            <a:endParaRPr lang="sl-SI" dirty="0"/>
          </a:p>
          <a:p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2999874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l-SI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Podatki:</a:t>
            </a:r>
            <a:endParaRPr lang="sl-SI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l-SI" sz="2400" b="1" dirty="0" err="1" smtClean="0"/>
              <a:t>Dd</a:t>
            </a:r>
            <a:r>
              <a:rPr lang="sl-SI" sz="2400" b="1" dirty="0" smtClean="0"/>
              <a:t> = 24 ur</a:t>
            </a:r>
          </a:p>
          <a:p>
            <a:r>
              <a:rPr lang="sl-SI" sz="2400" b="1" dirty="0" smtClean="0"/>
              <a:t>d = 25 cm</a:t>
            </a:r>
          </a:p>
          <a:p>
            <a:r>
              <a:rPr lang="sl-SI" sz="2400" b="1" dirty="0" smtClean="0"/>
              <a:t>n = 1,2 </a:t>
            </a:r>
            <a:r>
              <a:rPr lang="sl-SI" sz="2400" b="1" dirty="0" err="1" smtClean="0"/>
              <a:t>obr</a:t>
            </a:r>
            <a:r>
              <a:rPr lang="sl-SI" sz="2400" b="1" dirty="0" smtClean="0"/>
              <a:t>/</a:t>
            </a:r>
            <a:r>
              <a:rPr lang="sl-SI" sz="2400" b="1" dirty="0" err="1" smtClean="0"/>
              <a:t>sek</a:t>
            </a:r>
            <a:endParaRPr lang="sl-SI" sz="2400" b="1" dirty="0" smtClean="0"/>
          </a:p>
          <a:p>
            <a:r>
              <a:rPr lang="sl-SI" sz="2400" b="1" dirty="0" smtClean="0"/>
              <a:t>s = 8 cm</a:t>
            </a:r>
          </a:p>
          <a:p>
            <a:r>
              <a:rPr lang="az-Cyrl-AZ" sz="2400" b="1" dirty="0" smtClean="0"/>
              <a:t>Ф</a:t>
            </a:r>
            <a:r>
              <a:rPr lang="sl-SI" sz="2400" b="1" dirty="0" smtClean="0"/>
              <a:t> = 60%</a:t>
            </a:r>
          </a:p>
          <a:p>
            <a:r>
              <a:rPr lang="sl-SI" sz="2400" b="1" dirty="0" err="1" smtClean="0"/>
              <a:t>Di</a:t>
            </a:r>
            <a:r>
              <a:rPr lang="sl-SI" sz="2400" b="1" dirty="0" smtClean="0"/>
              <a:t> = 3%</a:t>
            </a:r>
          </a:p>
          <a:p>
            <a:r>
              <a:rPr lang="el-GR" sz="2400" b="1" dirty="0" smtClean="0">
                <a:latin typeface="Calibri"/>
              </a:rPr>
              <a:t>ρ</a:t>
            </a:r>
            <a:r>
              <a:rPr lang="sl-SI" sz="2400" b="1" dirty="0" smtClean="0">
                <a:latin typeface="Calibri"/>
              </a:rPr>
              <a:t> </a:t>
            </a:r>
            <a:r>
              <a:rPr lang="sl-SI" sz="2400" b="1" dirty="0" smtClean="0"/>
              <a:t>= 0,95 t/m3</a:t>
            </a:r>
          </a:p>
        </p:txBody>
      </p:sp>
    </p:spTree>
    <p:extLst>
      <p:ext uri="{BB962C8B-B14F-4D97-AF65-F5344CB8AC3E}">
        <p14:creationId xmlns:p14="http://schemas.microsoft.com/office/powerpoint/2010/main" val="2867209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l-SI" sz="2000" dirty="0" smtClean="0"/>
              <a:t>podatki</a:t>
            </a:r>
            <a:endParaRPr lang="sl-SI" sz="2000" dirty="0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l-SI" sz="2400" b="1" dirty="0" err="1">
                <a:solidFill>
                  <a:prstClr val="black"/>
                </a:solidFill>
              </a:rPr>
              <a:t>Dd</a:t>
            </a:r>
            <a:r>
              <a:rPr lang="sl-SI" sz="2400" b="1" dirty="0">
                <a:solidFill>
                  <a:prstClr val="black"/>
                </a:solidFill>
              </a:rPr>
              <a:t> = 24 ur</a:t>
            </a:r>
          </a:p>
          <a:p>
            <a:pPr lvl="0"/>
            <a:r>
              <a:rPr lang="sl-SI" sz="2400" b="1" dirty="0">
                <a:solidFill>
                  <a:prstClr val="black"/>
                </a:solidFill>
              </a:rPr>
              <a:t>d = 25 </a:t>
            </a:r>
            <a:r>
              <a:rPr lang="sl-SI" sz="2400" b="1" dirty="0" smtClean="0">
                <a:solidFill>
                  <a:prstClr val="black"/>
                </a:solidFill>
              </a:rPr>
              <a:t>cm → 0,25m</a:t>
            </a:r>
            <a:endParaRPr lang="sl-SI" sz="2400" b="1" dirty="0">
              <a:solidFill>
                <a:prstClr val="black"/>
              </a:solidFill>
            </a:endParaRPr>
          </a:p>
          <a:p>
            <a:pPr lvl="0"/>
            <a:r>
              <a:rPr lang="sl-SI" sz="2400" b="1" dirty="0">
                <a:solidFill>
                  <a:prstClr val="black"/>
                </a:solidFill>
              </a:rPr>
              <a:t>n = 1,2 </a:t>
            </a:r>
            <a:r>
              <a:rPr lang="sl-SI" sz="2400" b="1" dirty="0" err="1" smtClean="0">
                <a:solidFill>
                  <a:prstClr val="black"/>
                </a:solidFill>
              </a:rPr>
              <a:t>obr</a:t>
            </a:r>
            <a:r>
              <a:rPr lang="sl-SI" sz="2400" b="1" dirty="0" smtClean="0">
                <a:solidFill>
                  <a:prstClr val="black"/>
                </a:solidFill>
              </a:rPr>
              <a:t>/</a:t>
            </a:r>
            <a:r>
              <a:rPr lang="sl-SI" sz="2400" b="1" dirty="0" err="1" smtClean="0">
                <a:solidFill>
                  <a:prstClr val="black"/>
                </a:solidFill>
              </a:rPr>
              <a:t>sek</a:t>
            </a:r>
            <a:r>
              <a:rPr lang="sl-SI" sz="2400" b="1" dirty="0" smtClean="0">
                <a:solidFill>
                  <a:prstClr val="black"/>
                </a:solidFill>
              </a:rPr>
              <a:t> → 3600 * 1,2 = 4320 obr/h</a:t>
            </a:r>
            <a:endParaRPr lang="sl-SI" sz="2400" b="1" dirty="0">
              <a:solidFill>
                <a:prstClr val="black"/>
              </a:solidFill>
            </a:endParaRPr>
          </a:p>
          <a:p>
            <a:pPr lvl="0"/>
            <a:r>
              <a:rPr lang="sl-SI" sz="2400" b="1" dirty="0">
                <a:solidFill>
                  <a:prstClr val="black"/>
                </a:solidFill>
              </a:rPr>
              <a:t>s = 8 </a:t>
            </a:r>
            <a:r>
              <a:rPr lang="sl-SI" sz="2400" b="1" dirty="0" smtClean="0">
                <a:solidFill>
                  <a:prstClr val="black"/>
                </a:solidFill>
              </a:rPr>
              <a:t>cm → 0,08m</a:t>
            </a:r>
            <a:endParaRPr lang="sl-SI" sz="2400" b="1" dirty="0">
              <a:solidFill>
                <a:prstClr val="black"/>
              </a:solidFill>
            </a:endParaRPr>
          </a:p>
          <a:p>
            <a:pPr lvl="0"/>
            <a:r>
              <a:rPr lang="sl-SI" sz="2400" b="1" dirty="0" smtClean="0">
                <a:solidFill>
                  <a:prstClr val="black"/>
                </a:solidFill>
              </a:rPr>
              <a:t>Ф = 60% → 0,6</a:t>
            </a:r>
            <a:endParaRPr lang="sl-SI" sz="2400" b="1" dirty="0">
              <a:solidFill>
                <a:prstClr val="black"/>
              </a:solidFill>
            </a:endParaRPr>
          </a:p>
          <a:p>
            <a:pPr lvl="0"/>
            <a:r>
              <a:rPr lang="sl-SI" sz="2400" b="1" dirty="0" err="1">
                <a:solidFill>
                  <a:prstClr val="black"/>
                </a:solidFill>
              </a:rPr>
              <a:t>Di</a:t>
            </a:r>
            <a:r>
              <a:rPr lang="sl-SI" sz="2400" b="1" dirty="0">
                <a:solidFill>
                  <a:prstClr val="black"/>
                </a:solidFill>
              </a:rPr>
              <a:t> = 3</a:t>
            </a:r>
            <a:r>
              <a:rPr lang="sl-SI" sz="2400" b="1" dirty="0" smtClean="0">
                <a:solidFill>
                  <a:prstClr val="black"/>
                </a:solidFill>
              </a:rPr>
              <a:t>% → 1 - 0,03 = 0,97</a:t>
            </a:r>
            <a:endParaRPr lang="sl-SI" sz="2400" b="1" dirty="0">
              <a:solidFill>
                <a:prstClr val="black"/>
              </a:solidFill>
            </a:endParaRPr>
          </a:p>
          <a:p>
            <a:pPr lvl="0"/>
            <a:r>
              <a:rPr lang="el-GR" sz="2400" b="1" dirty="0" smtClean="0">
                <a:solidFill>
                  <a:prstClr val="black"/>
                </a:solidFill>
                <a:latin typeface="Calibri"/>
              </a:rPr>
              <a:t>ρ</a:t>
            </a:r>
            <a:r>
              <a:rPr lang="sl-SI" sz="2400" b="1" dirty="0" smtClean="0">
                <a:solidFill>
                  <a:prstClr val="black"/>
                </a:solidFill>
              </a:rPr>
              <a:t> </a:t>
            </a:r>
            <a:r>
              <a:rPr lang="sl-SI" sz="2400" b="1" dirty="0">
                <a:solidFill>
                  <a:prstClr val="black"/>
                </a:solidFill>
              </a:rPr>
              <a:t>= 0,95 </a:t>
            </a:r>
            <a:r>
              <a:rPr lang="sl-SI" sz="2400" b="1" dirty="0" smtClean="0">
                <a:solidFill>
                  <a:prstClr val="black"/>
                </a:solidFill>
              </a:rPr>
              <a:t>t/m3</a:t>
            </a:r>
            <a:endParaRPr lang="sl-SI" sz="2400" b="1" dirty="0">
              <a:solidFill>
                <a:prstClr val="black"/>
              </a:solidFill>
            </a:endParaRPr>
          </a:p>
          <a:p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2903369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l-SI" sz="2000" b="1" dirty="0" smtClean="0"/>
              <a:t>formula</a:t>
            </a:r>
            <a:endParaRPr lang="sl-SI" sz="20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Ograda vsebine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algn="ctr"/>
                <a:endParaRPr lang="sl-SI" b="1" i="1" dirty="0" smtClean="0">
                  <a:latin typeface="Cambria Math"/>
                </a:endParaRPr>
              </a:p>
              <a:p>
                <a:pPr algn="ctr"/>
                <a:endParaRPr lang="sl-SI" b="1" i="1" dirty="0">
                  <a:latin typeface="Cambria Math"/>
                </a:endParaRPr>
              </a:p>
              <a:p>
                <a:pPr algn="ctr"/>
                <a14:m>
                  <m:oMath xmlns:m="http://schemas.openxmlformats.org/officeDocument/2006/math">
                    <m:r>
                      <a:rPr lang="sl-SI" b="1" i="1" smtClean="0">
                        <a:latin typeface="Cambria Math"/>
                      </a:rPr>
                      <m:t>𝑸</m:t>
                    </m:r>
                    <m:r>
                      <a:rPr lang="sl-SI" b="1" i="1" smtClean="0">
                        <a:latin typeface="Cambria Math"/>
                      </a:rPr>
                      <m:t>=</m:t>
                    </m:r>
                    <m:r>
                      <a:rPr lang="sl-SI" b="1" i="1" smtClean="0">
                        <a:latin typeface="Cambria Math"/>
                        <a:ea typeface="Cambria Math"/>
                      </a:rPr>
                      <m:t>𝝆</m:t>
                    </m:r>
                    <m:r>
                      <a:rPr lang="sl-SI" b="1" i="1" smtClean="0">
                        <a:latin typeface="Cambria Math"/>
                        <a:ea typeface="Cambria Math"/>
                      </a:rPr>
                      <m:t>∗∅∗</m:t>
                    </m:r>
                    <m:f>
                      <m:fPr>
                        <m:ctrlPr>
                          <a:rPr lang="sl-SI" b="1" i="1" smtClean="0">
                            <a:latin typeface="Cambria Math"/>
                            <a:ea typeface="Cambria Math"/>
                          </a:rPr>
                        </m:ctrlPr>
                      </m:fPr>
                      <m:num>
                        <m:r>
                          <a:rPr lang="sl-SI" b="1" i="1" smtClean="0">
                            <a:latin typeface="Cambria Math"/>
                            <a:ea typeface="Cambria Math"/>
                          </a:rPr>
                          <m:t>𝝅</m:t>
                        </m:r>
                        <m:r>
                          <a:rPr lang="sl-SI" b="1" i="1" smtClean="0">
                            <a:latin typeface="Cambria Math"/>
                            <a:ea typeface="Cambria Math"/>
                          </a:rPr>
                          <m:t>∗</m:t>
                        </m:r>
                        <m:sSup>
                          <m:sSupPr>
                            <m:ctrlPr>
                              <a:rPr lang="sl-SI" b="1" i="1" smtClean="0">
                                <a:latin typeface="Cambria Math"/>
                                <a:ea typeface="Cambria Math"/>
                              </a:rPr>
                            </m:ctrlPr>
                          </m:sSupPr>
                          <m:e>
                            <m:r>
                              <a:rPr lang="sl-SI" b="1" i="1" smtClean="0">
                                <a:latin typeface="Cambria Math"/>
                                <a:ea typeface="Cambria Math"/>
                              </a:rPr>
                              <m:t>𝒅</m:t>
                            </m:r>
                          </m:e>
                          <m:sup>
                            <m:r>
                              <a:rPr lang="sl-SI" b="1" i="1" smtClean="0">
                                <a:latin typeface="Cambria Math"/>
                                <a:ea typeface="Cambria Math"/>
                              </a:rPr>
                              <m:t>𝟐</m:t>
                            </m:r>
                          </m:sup>
                        </m:sSup>
                      </m:num>
                      <m:den>
                        <m:r>
                          <a:rPr lang="sl-SI" b="1" i="1" smtClean="0">
                            <a:latin typeface="Cambria Math"/>
                            <a:ea typeface="Cambria Math"/>
                          </a:rPr>
                          <m:t>𝟒</m:t>
                        </m:r>
                      </m:den>
                    </m:f>
                    <m:r>
                      <a:rPr lang="sl-SI" b="1" i="1" smtClean="0">
                        <a:latin typeface="Cambria Math"/>
                        <a:ea typeface="Cambria Math"/>
                      </a:rPr>
                      <m:t>∗</m:t>
                    </m:r>
                    <m:r>
                      <a:rPr lang="sl-SI" b="1" i="1" smtClean="0">
                        <a:latin typeface="Cambria Math"/>
                        <a:ea typeface="Cambria Math"/>
                      </a:rPr>
                      <m:t>𝒔</m:t>
                    </m:r>
                    <m:r>
                      <a:rPr lang="sl-SI" b="1" i="1" smtClean="0">
                        <a:latin typeface="Cambria Math"/>
                        <a:ea typeface="Cambria Math"/>
                      </a:rPr>
                      <m:t>∗</m:t>
                    </m:r>
                    <m:r>
                      <a:rPr lang="sl-SI" b="1" i="1" smtClean="0">
                        <a:latin typeface="Cambria Math"/>
                        <a:ea typeface="Cambria Math"/>
                      </a:rPr>
                      <m:t>𝒏</m:t>
                    </m:r>
                  </m:oMath>
                </a14:m>
                <a:endParaRPr lang="sl-SI" b="1" dirty="0"/>
              </a:p>
            </p:txBody>
          </p:sp>
        </mc:Choice>
        <mc:Fallback xmlns="">
          <p:sp>
            <p:nvSpPr>
              <p:cNvPr id="3" name="Ograda vsebine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3830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539552" y="260648"/>
            <a:ext cx="8208912" cy="432048"/>
          </a:xfrm>
        </p:spPr>
        <p:txBody>
          <a:bodyPr>
            <a:noAutofit/>
          </a:bodyPr>
          <a:lstStyle/>
          <a:p>
            <a:r>
              <a:rPr lang="sl-SI" sz="2000" b="1" dirty="0" smtClean="0"/>
              <a:t>izračun</a:t>
            </a:r>
            <a:endParaRPr lang="sl-SI" sz="20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Ograda vsebine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620688"/>
                <a:ext cx="8229600" cy="5832648"/>
              </a:xfrm>
            </p:spPr>
            <p:txBody>
              <a:bodyPr>
                <a:normAutofit/>
              </a:bodyPr>
              <a:lstStyle/>
              <a:p>
                <a:pPr lvl="0"/>
                <a:r>
                  <a:rPr lang="sl-SI" sz="1800" b="1" dirty="0" smtClean="0">
                    <a:solidFill>
                      <a:prstClr val="black"/>
                    </a:solidFill>
                  </a:rPr>
                  <a:t>Dd</a:t>
                </a:r>
                <a:r>
                  <a:rPr lang="sl-SI" sz="1800" b="1" dirty="0">
                    <a:solidFill>
                      <a:prstClr val="black"/>
                    </a:solidFill>
                  </a:rPr>
                  <a:t> = 24 ur</a:t>
                </a:r>
              </a:p>
              <a:p>
                <a:pPr lvl="0"/>
                <a:r>
                  <a:rPr lang="sl-SI" sz="1800" b="1" dirty="0">
                    <a:solidFill>
                      <a:prstClr val="black"/>
                    </a:solidFill>
                  </a:rPr>
                  <a:t>d = 25 cm → 0,25m</a:t>
                </a:r>
              </a:p>
              <a:p>
                <a:pPr lvl="0"/>
                <a:r>
                  <a:rPr lang="sl-SI" sz="1800" b="1" dirty="0">
                    <a:solidFill>
                      <a:prstClr val="black"/>
                    </a:solidFill>
                  </a:rPr>
                  <a:t>n = 1,2 </a:t>
                </a:r>
                <a:r>
                  <a:rPr lang="sl-SI" sz="1800" b="1" dirty="0" err="1">
                    <a:solidFill>
                      <a:prstClr val="black"/>
                    </a:solidFill>
                  </a:rPr>
                  <a:t>obr</a:t>
                </a:r>
                <a:r>
                  <a:rPr lang="sl-SI" sz="1800" b="1" dirty="0">
                    <a:solidFill>
                      <a:prstClr val="black"/>
                    </a:solidFill>
                  </a:rPr>
                  <a:t>/</a:t>
                </a:r>
                <a:r>
                  <a:rPr lang="sl-SI" sz="1800" b="1" dirty="0" err="1">
                    <a:solidFill>
                      <a:prstClr val="black"/>
                    </a:solidFill>
                  </a:rPr>
                  <a:t>sek</a:t>
                </a:r>
                <a:r>
                  <a:rPr lang="sl-SI" sz="1800" b="1" dirty="0">
                    <a:solidFill>
                      <a:prstClr val="black"/>
                    </a:solidFill>
                  </a:rPr>
                  <a:t> → 3600 * 1,2 = 4320 obr/sek</a:t>
                </a:r>
              </a:p>
              <a:p>
                <a:pPr lvl="0"/>
                <a:r>
                  <a:rPr lang="sl-SI" sz="1800" b="1" dirty="0">
                    <a:solidFill>
                      <a:prstClr val="black"/>
                    </a:solidFill>
                  </a:rPr>
                  <a:t>s = 8 cm → 0,08m</a:t>
                </a:r>
              </a:p>
              <a:p>
                <a:pPr lvl="0"/>
                <a:r>
                  <a:rPr lang="az-Cyrl-AZ" sz="1800" b="1" dirty="0" smtClean="0">
                    <a:solidFill>
                      <a:prstClr val="black"/>
                    </a:solidFill>
                    <a:latin typeface="Calibri"/>
                  </a:rPr>
                  <a:t>ф</a:t>
                </a:r>
                <a:r>
                  <a:rPr lang="sl-SI" sz="1800" b="1" dirty="0" smtClean="0">
                    <a:solidFill>
                      <a:prstClr val="black"/>
                    </a:solidFill>
                  </a:rPr>
                  <a:t> </a:t>
                </a:r>
                <a:r>
                  <a:rPr lang="sl-SI" sz="1800" b="1" dirty="0">
                    <a:solidFill>
                      <a:prstClr val="black"/>
                    </a:solidFill>
                  </a:rPr>
                  <a:t>=60% → 0,6</a:t>
                </a:r>
              </a:p>
              <a:p>
                <a:pPr lvl="0"/>
                <a:r>
                  <a:rPr lang="sl-SI" sz="1800" b="1" dirty="0" err="1">
                    <a:solidFill>
                      <a:prstClr val="black"/>
                    </a:solidFill>
                  </a:rPr>
                  <a:t>Di</a:t>
                </a:r>
                <a:r>
                  <a:rPr lang="sl-SI" sz="1800" b="1" dirty="0">
                    <a:solidFill>
                      <a:prstClr val="black"/>
                    </a:solidFill>
                  </a:rPr>
                  <a:t> = 3% → </a:t>
                </a:r>
                <a:r>
                  <a:rPr lang="sl-SI" sz="1800" b="1" dirty="0" smtClean="0">
                    <a:solidFill>
                      <a:prstClr val="black"/>
                    </a:solidFill>
                  </a:rPr>
                  <a:t>1- 0,03 </a:t>
                </a:r>
                <a:r>
                  <a:rPr lang="sl-SI" sz="1800" b="1" dirty="0">
                    <a:solidFill>
                      <a:prstClr val="black"/>
                    </a:solidFill>
                  </a:rPr>
                  <a:t>= 0,97</a:t>
                </a:r>
              </a:p>
              <a:p>
                <a:pPr lvl="0"/>
                <a:r>
                  <a:rPr lang="el-GR" sz="1800" b="1" dirty="0">
                    <a:solidFill>
                      <a:prstClr val="black"/>
                    </a:solidFill>
                  </a:rPr>
                  <a:t>ϭ</a:t>
                </a:r>
                <a:r>
                  <a:rPr lang="sl-SI" sz="1800" b="1" dirty="0" smtClean="0">
                    <a:solidFill>
                      <a:prstClr val="black"/>
                    </a:solidFill>
                  </a:rPr>
                  <a:t> </a:t>
                </a:r>
                <a:r>
                  <a:rPr lang="sl-SI" sz="1800" b="1" dirty="0">
                    <a:solidFill>
                      <a:prstClr val="black"/>
                    </a:solidFill>
                  </a:rPr>
                  <a:t>= 0,95 </a:t>
                </a:r>
                <a:r>
                  <a:rPr lang="sl-SI" sz="1800" b="1" dirty="0" smtClean="0">
                    <a:solidFill>
                      <a:prstClr val="black"/>
                    </a:solidFill>
                  </a:rPr>
                  <a:t>t/m3</a:t>
                </a:r>
              </a:p>
              <a:p>
                <a:pPr lvl="0" algn="ctr"/>
                <a14:m>
                  <m:oMath xmlns:m="http://schemas.openxmlformats.org/officeDocument/2006/math">
                    <m:r>
                      <a:rPr lang="sl-SI" sz="2800" b="1" i="1">
                        <a:solidFill>
                          <a:prstClr val="black"/>
                        </a:solidFill>
                        <a:latin typeface="Cambria Math"/>
                      </a:rPr>
                      <m:t>𝑸</m:t>
                    </m:r>
                    <m:r>
                      <a:rPr lang="sl-SI" sz="2800" b="1" i="1">
                        <a:solidFill>
                          <a:prstClr val="black"/>
                        </a:solidFill>
                        <a:latin typeface="Cambria Math"/>
                      </a:rPr>
                      <m:t>=</m:t>
                    </m:r>
                    <m:r>
                      <m:rPr>
                        <m:sty m:val="p"/>
                      </m:rPr>
                      <a:rPr lang="el-GR" sz="2800" b="1" i="1" smtClean="0">
                        <a:solidFill>
                          <a:prstClr val="black"/>
                        </a:solidFill>
                        <a:latin typeface="Cambria Math"/>
                      </a:rPr>
                      <m:t>ρ</m:t>
                    </m:r>
                    <m:r>
                      <a:rPr lang="sl-SI" sz="2800" b="1" i="1">
                        <a:solidFill>
                          <a:prstClr val="black"/>
                        </a:solidFill>
                        <a:latin typeface="Cambria Math"/>
                      </a:rPr>
                      <m:t>∗</m:t>
                    </m:r>
                    <m:r>
                      <a:rPr lang="el-GR" sz="2800" b="1" i="1" smtClean="0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∅</m:t>
                    </m:r>
                    <m:r>
                      <a:rPr lang="sl-SI" sz="2800" b="1" i="1">
                        <a:solidFill>
                          <a:prstClr val="black"/>
                        </a:solidFill>
                        <a:latin typeface="Cambria Math"/>
                      </a:rPr>
                      <m:t> ∗</m:t>
                    </m:r>
                    <m:f>
                      <m:fPr>
                        <m:ctrlPr>
                          <a:rPr lang="sl-SI" sz="2800" b="1" i="1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sl-SI" sz="2800" b="1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𝝅</m:t>
                        </m:r>
                        <m:r>
                          <a:rPr lang="sl-SI" sz="2800" b="1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∗</m:t>
                        </m:r>
                        <m:sSup>
                          <m:sSupPr>
                            <m:ctrlPr>
                              <a:rPr lang="sl-SI" sz="2800" b="1" i="1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</a:rPr>
                            </m:ctrlPr>
                          </m:sSupPr>
                          <m:e>
                            <m:r>
                              <a:rPr lang="sl-SI" sz="2800" b="1" i="1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</a:rPr>
                              <m:t>𝒅</m:t>
                            </m:r>
                          </m:e>
                          <m:sup>
                            <m:r>
                              <a:rPr lang="sl-SI" sz="2800" b="1" i="1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</a:rPr>
                              <m:t>𝟐</m:t>
                            </m:r>
                          </m:sup>
                        </m:sSup>
                      </m:num>
                      <m:den>
                        <m:r>
                          <a:rPr lang="sl-SI" sz="2800" b="1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𝟒</m:t>
                        </m:r>
                      </m:den>
                    </m:f>
                    <m:r>
                      <a:rPr lang="sl-SI" sz="2800" b="1" i="1">
                        <a:solidFill>
                          <a:prstClr val="black"/>
                        </a:solidFill>
                        <a:latin typeface="Cambria Math"/>
                      </a:rPr>
                      <m:t>∗</m:t>
                    </m:r>
                    <m:r>
                      <a:rPr lang="sl-SI" sz="2800" b="1" i="1">
                        <a:solidFill>
                          <a:prstClr val="black"/>
                        </a:solidFill>
                        <a:latin typeface="Cambria Math"/>
                      </a:rPr>
                      <m:t>𝒔</m:t>
                    </m:r>
                    <m:r>
                      <a:rPr lang="sl-SI" sz="2800" b="1" i="1">
                        <a:solidFill>
                          <a:prstClr val="black"/>
                        </a:solidFill>
                        <a:latin typeface="Cambria Math"/>
                      </a:rPr>
                      <m:t>∗</m:t>
                    </m:r>
                    <m:r>
                      <a:rPr lang="sl-SI" sz="2800" b="1" i="1">
                        <a:solidFill>
                          <a:prstClr val="black"/>
                        </a:solidFill>
                        <a:latin typeface="Cambria Math"/>
                      </a:rPr>
                      <m:t>𝒏</m:t>
                    </m:r>
                  </m:oMath>
                </a14:m>
                <a:endParaRPr lang="sl-SI" sz="2800" b="1" dirty="0" smtClean="0">
                  <a:solidFill>
                    <a:prstClr val="black"/>
                  </a:solidFill>
                </a:endParaRPr>
              </a:p>
              <a:p>
                <a:pPr lvl="0" algn="ctr"/>
                <a14:m>
                  <m:oMath xmlns:m="http://schemas.openxmlformats.org/officeDocument/2006/math">
                    <m:r>
                      <a:rPr lang="sl-SI" sz="2800" b="0" i="1" smtClean="0">
                        <a:solidFill>
                          <a:prstClr val="black"/>
                        </a:solidFill>
                        <a:latin typeface="Cambria Math"/>
                      </a:rPr>
                      <m:t>𝑄</m:t>
                    </m:r>
                    <m:r>
                      <a:rPr lang="sl-SI" sz="2800" b="0" i="1" smtClean="0">
                        <a:solidFill>
                          <a:prstClr val="black"/>
                        </a:solidFill>
                        <a:latin typeface="Cambria Math"/>
                      </a:rPr>
                      <m:t>=0,95∗0,6∗</m:t>
                    </m:r>
                    <m:f>
                      <m:fPr>
                        <m:ctrlPr>
                          <a:rPr lang="sl-SI" sz="28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sl-SI" sz="2800" b="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3,14</m:t>
                        </m:r>
                        <m:r>
                          <a:rPr lang="sl-SI" sz="2800" b="0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∗</m:t>
                        </m:r>
                        <m:sSup>
                          <m:sSupPr>
                            <m:ctrlPr>
                              <a:rPr lang="sl-SI" sz="2800" i="1" smtClean="0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</a:rPr>
                            </m:ctrlPr>
                          </m:sSupPr>
                          <m:e>
                            <m:r>
                              <a:rPr lang="sl-SI" sz="2800" b="0" i="1" smtClean="0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</a:rPr>
                              <m:t>0,25</m:t>
                            </m:r>
                          </m:e>
                          <m:sup>
                            <m:r>
                              <a:rPr lang="sl-SI" sz="2800" b="0" i="1" smtClean="0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sl-SI" sz="2800" b="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4</m:t>
                        </m:r>
                      </m:den>
                    </m:f>
                    <m:r>
                      <a:rPr lang="sl-SI" sz="2800" b="0" i="1" smtClean="0">
                        <a:solidFill>
                          <a:prstClr val="black"/>
                        </a:solidFill>
                        <a:latin typeface="Cambria Math"/>
                      </a:rPr>
                      <m:t>∗0,08∗4320</m:t>
                    </m:r>
                  </m:oMath>
                </a14:m>
                <a:endParaRPr lang="sl-SI" sz="2800" b="0" dirty="0" smtClean="0">
                  <a:solidFill>
                    <a:prstClr val="black"/>
                  </a:solidFill>
                </a:endParaRPr>
              </a:p>
              <a:p>
                <a:pPr lvl="0" algn="ctr"/>
                <a:endParaRPr lang="sl-SI" sz="1600" dirty="0" smtClean="0">
                  <a:solidFill>
                    <a:prstClr val="black"/>
                  </a:solidFill>
                </a:endParaRPr>
              </a:p>
              <a:p>
                <a:pPr lvl="0" algn="ctr"/>
                <a14:m>
                  <m:oMath xmlns:m="http://schemas.openxmlformats.org/officeDocument/2006/math">
                    <m:r>
                      <a:rPr lang="sl-SI" sz="2800" b="0" i="1" smtClean="0">
                        <a:solidFill>
                          <a:prstClr val="black"/>
                        </a:solidFill>
                        <a:latin typeface="Cambria Math"/>
                      </a:rPr>
                      <m:t>𝑄</m:t>
                    </m:r>
                    <m:r>
                      <a:rPr lang="sl-SI" sz="2800" b="0" i="1" smtClean="0">
                        <a:solidFill>
                          <a:prstClr val="black"/>
                        </a:solidFill>
                        <a:latin typeface="Cambria Math"/>
                      </a:rPr>
                      <m:t>=0,57∗0,049∗345,6</m:t>
                    </m:r>
                  </m:oMath>
                </a14:m>
                <a:endParaRPr lang="sl-SI" sz="2800" dirty="0" smtClean="0">
                  <a:solidFill>
                    <a:prstClr val="black"/>
                  </a:solidFill>
                </a:endParaRPr>
              </a:p>
              <a:p>
                <a:pPr lvl="0" algn="ctr"/>
                <a:endParaRPr lang="sl-SI" sz="1800" dirty="0" smtClean="0">
                  <a:solidFill>
                    <a:prstClr val="black"/>
                  </a:solidFill>
                </a:endParaRPr>
              </a:p>
              <a:p>
                <a:pPr lvl="0" algn="ctr"/>
                <a14:m>
                  <m:oMath xmlns:m="http://schemas.openxmlformats.org/officeDocument/2006/math">
                    <m:r>
                      <a:rPr lang="sl-SI" sz="2800" b="1" i="1" smtClean="0">
                        <a:solidFill>
                          <a:srgbClr val="FF0000"/>
                        </a:solidFill>
                        <a:latin typeface="Cambria Math"/>
                      </a:rPr>
                      <m:t>𝑸</m:t>
                    </m:r>
                    <m:r>
                      <a:rPr lang="sl-SI" sz="2800" b="1" i="1" smtClean="0">
                        <a:solidFill>
                          <a:srgbClr val="FF0000"/>
                        </a:solidFill>
                        <a:latin typeface="Cambria Math"/>
                      </a:rPr>
                      <m:t>=</m:t>
                    </m:r>
                    <m:r>
                      <a:rPr lang="sl-SI" sz="28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𝟗</m:t>
                    </m:r>
                    <m:r>
                      <a:rPr lang="sl-SI" sz="28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sl-SI" sz="28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𝟔𝟓</m:t>
                    </m:r>
                    <m:r>
                      <a:rPr lang="sl-SI" sz="2800" b="1" i="1" smtClean="0">
                        <a:solidFill>
                          <a:srgbClr val="FF0000"/>
                        </a:solidFill>
                        <a:latin typeface="Cambria Math"/>
                      </a:rPr>
                      <m:t> </m:t>
                    </m:r>
                    <m:r>
                      <a:rPr lang="sl-SI" sz="2800" b="1" i="1" smtClean="0">
                        <a:solidFill>
                          <a:srgbClr val="FF0000"/>
                        </a:solidFill>
                        <a:latin typeface="Cambria Math"/>
                      </a:rPr>
                      <m:t>𝒕</m:t>
                    </m:r>
                    <m:r>
                      <a:rPr lang="sl-SI" sz="2800" b="1" i="1" smtClean="0">
                        <a:solidFill>
                          <a:srgbClr val="FF0000"/>
                        </a:solidFill>
                        <a:latin typeface="Cambria Math"/>
                      </a:rPr>
                      <m:t>/</m:t>
                    </m:r>
                    <m:r>
                      <a:rPr lang="sl-SI" sz="2800" b="1" i="1" smtClean="0">
                        <a:solidFill>
                          <a:srgbClr val="FF0000"/>
                        </a:solidFill>
                        <a:latin typeface="Cambria Math"/>
                      </a:rPr>
                      <m:t>𝒉</m:t>
                    </m:r>
                  </m:oMath>
                </a14:m>
                <a:endParaRPr lang="sl-SI" sz="2800" b="1" dirty="0">
                  <a:solidFill>
                    <a:srgbClr val="FF0000"/>
                  </a:solidFill>
                </a:endParaRPr>
              </a:p>
              <a:p>
                <a:pPr lvl="0"/>
                <a:endParaRPr lang="sl-SI" sz="2400" b="1" dirty="0">
                  <a:solidFill>
                    <a:prstClr val="black"/>
                  </a:solidFill>
                </a:endParaRPr>
              </a:p>
              <a:p>
                <a:endParaRPr lang="sl-SI" dirty="0"/>
              </a:p>
            </p:txBody>
          </p:sp>
        </mc:Choice>
        <mc:Fallback xmlns="">
          <p:sp>
            <p:nvSpPr>
              <p:cNvPr id="3" name="Ograda vsebine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620688"/>
                <a:ext cx="8229600" cy="5832648"/>
              </a:xfrm>
              <a:blipFill rotWithShape="1">
                <a:blip r:embed="rId2"/>
                <a:stretch>
                  <a:fillRect l="-444" t="-522"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16782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l-SI" sz="2000" b="1" dirty="0" smtClean="0"/>
              <a:t>Količina na dan</a:t>
            </a:r>
            <a:endParaRPr lang="sl-SI" sz="20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Ograda vsebine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1340768"/>
                <a:ext cx="8229600" cy="5184576"/>
              </a:xfrm>
            </p:spPr>
            <p:txBody>
              <a:bodyPr>
                <a:normAutofit/>
              </a:bodyPr>
              <a:lstStyle/>
              <a:p>
                <a:pPr lvl="0"/>
                <a:r>
                  <a:rPr lang="sl-SI" sz="1800" b="1" dirty="0" err="1" smtClean="0">
                    <a:solidFill>
                      <a:prstClr val="black"/>
                    </a:solidFill>
                  </a:rPr>
                  <a:t>Dd</a:t>
                </a:r>
                <a:r>
                  <a:rPr lang="sl-SI" sz="1800" b="1" dirty="0" smtClean="0">
                    <a:solidFill>
                      <a:prstClr val="black"/>
                    </a:solidFill>
                  </a:rPr>
                  <a:t> </a:t>
                </a:r>
                <a:r>
                  <a:rPr lang="sl-SI" sz="1800" b="1" dirty="0">
                    <a:solidFill>
                      <a:prstClr val="black"/>
                    </a:solidFill>
                  </a:rPr>
                  <a:t>= 24 ur</a:t>
                </a:r>
              </a:p>
              <a:p>
                <a:pPr lvl="0"/>
                <a:r>
                  <a:rPr lang="sl-SI" sz="1800" b="1" dirty="0">
                    <a:solidFill>
                      <a:prstClr val="black"/>
                    </a:solidFill>
                  </a:rPr>
                  <a:t>d = 25 cm → 0,25m</a:t>
                </a:r>
              </a:p>
              <a:p>
                <a:pPr lvl="0"/>
                <a:r>
                  <a:rPr lang="sl-SI" sz="1800" b="1" dirty="0">
                    <a:solidFill>
                      <a:prstClr val="black"/>
                    </a:solidFill>
                  </a:rPr>
                  <a:t>n = 1,2 </a:t>
                </a:r>
                <a:r>
                  <a:rPr lang="sl-SI" sz="1800" b="1" dirty="0" err="1">
                    <a:solidFill>
                      <a:prstClr val="black"/>
                    </a:solidFill>
                  </a:rPr>
                  <a:t>obr</a:t>
                </a:r>
                <a:r>
                  <a:rPr lang="sl-SI" sz="1800" b="1" dirty="0">
                    <a:solidFill>
                      <a:prstClr val="black"/>
                    </a:solidFill>
                  </a:rPr>
                  <a:t>/</a:t>
                </a:r>
                <a:r>
                  <a:rPr lang="sl-SI" sz="1800" b="1" dirty="0" err="1">
                    <a:solidFill>
                      <a:prstClr val="black"/>
                    </a:solidFill>
                  </a:rPr>
                  <a:t>sek</a:t>
                </a:r>
                <a:r>
                  <a:rPr lang="sl-SI" sz="1800" b="1" dirty="0">
                    <a:solidFill>
                      <a:prstClr val="black"/>
                    </a:solidFill>
                  </a:rPr>
                  <a:t> → 3600 * 1,2 = 4320 </a:t>
                </a:r>
                <a:r>
                  <a:rPr lang="sl-SI" sz="1800" b="1" dirty="0" smtClean="0">
                    <a:solidFill>
                      <a:prstClr val="black"/>
                    </a:solidFill>
                  </a:rPr>
                  <a:t>obr/h</a:t>
                </a:r>
                <a:endParaRPr lang="sl-SI" sz="1800" b="1" dirty="0">
                  <a:solidFill>
                    <a:prstClr val="black"/>
                  </a:solidFill>
                </a:endParaRPr>
              </a:p>
              <a:p>
                <a:pPr lvl="0"/>
                <a:r>
                  <a:rPr lang="sl-SI" sz="1800" b="1" dirty="0">
                    <a:solidFill>
                      <a:prstClr val="black"/>
                    </a:solidFill>
                  </a:rPr>
                  <a:t>s = 8 cm → 0,08m</a:t>
                </a:r>
              </a:p>
              <a:p>
                <a:pPr lvl="0"/>
                <a:r>
                  <a:rPr lang="az-Cyrl-AZ" sz="1800" b="1" dirty="0" smtClean="0">
                    <a:solidFill>
                      <a:prstClr val="black"/>
                    </a:solidFill>
                  </a:rPr>
                  <a:t>Ф</a:t>
                </a:r>
                <a:r>
                  <a:rPr lang="sl-SI" sz="1800" b="1" dirty="0" smtClean="0">
                    <a:solidFill>
                      <a:prstClr val="black"/>
                    </a:solidFill>
                  </a:rPr>
                  <a:t> = 60</a:t>
                </a:r>
                <a:r>
                  <a:rPr lang="sl-SI" sz="1800" b="1" dirty="0">
                    <a:solidFill>
                      <a:prstClr val="black"/>
                    </a:solidFill>
                  </a:rPr>
                  <a:t>% → 0,6</a:t>
                </a:r>
              </a:p>
              <a:p>
                <a:pPr lvl="0"/>
                <a:r>
                  <a:rPr lang="sl-SI" sz="1800" b="1" dirty="0" err="1">
                    <a:solidFill>
                      <a:prstClr val="black"/>
                    </a:solidFill>
                  </a:rPr>
                  <a:t>Di</a:t>
                </a:r>
                <a:r>
                  <a:rPr lang="sl-SI" sz="1800" b="1" dirty="0">
                    <a:solidFill>
                      <a:prstClr val="black"/>
                    </a:solidFill>
                  </a:rPr>
                  <a:t> = 3% → </a:t>
                </a:r>
                <a:r>
                  <a:rPr lang="sl-SI" sz="1800" b="1" dirty="0" smtClean="0">
                    <a:solidFill>
                      <a:prstClr val="black"/>
                    </a:solidFill>
                  </a:rPr>
                  <a:t>1- 0,03 </a:t>
                </a:r>
                <a:r>
                  <a:rPr lang="sl-SI" sz="1800" b="1" dirty="0">
                    <a:solidFill>
                      <a:prstClr val="black"/>
                    </a:solidFill>
                  </a:rPr>
                  <a:t>= 0,97</a:t>
                </a:r>
              </a:p>
              <a:p>
                <a:pPr lvl="0"/>
                <a:r>
                  <a:rPr lang="el-GR" sz="1800" b="1" dirty="0" smtClean="0">
                    <a:solidFill>
                      <a:prstClr val="black"/>
                    </a:solidFill>
                  </a:rPr>
                  <a:t>ϭ</a:t>
                </a:r>
                <a:r>
                  <a:rPr lang="sl-SI" sz="1800" b="1" dirty="0" smtClean="0">
                    <a:solidFill>
                      <a:prstClr val="black"/>
                    </a:solidFill>
                  </a:rPr>
                  <a:t> </a:t>
                </a:r>
                <a:r>
                  <a:rPr lang="sl-SI" sz="1800" b="1" dirty="0">
                    <a:solidFill>
                      <a:prstClr val="black"/>
                    </a:solidFill>
                  </a:rPr>
                  <a:t>= 0,95 t/m3</a:t>
                </a:r>
              </a:p>
              <a:p>
                <a:pPr algn="ctr"/>
                <a:endParaRPr lang="sl-SI" b="1" i="1" dirty="0" smtClean="0">
                  <a:latin typeface="Cambria Math"/>
                </a:endParaRPr>
              </a:p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sl-SI" b="1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sl-SI" b="1" i="1" smtClean="0">
                            <a:latin typeface="Cambria Math"/>
                          </a:rPr>
                          <m:t>𝑸</m:t>
                        </m:r>
                      </m:e>
                      <m:sub>
                        <m:r>
                          <a:rPr lang="sl-SI" b="1" i="1" smtClean="0">
                            <a:latin typeface="Cambria Math"/>
                          </a:rPr>
                          <m:t>𝟐𝟒</m:t>
                        </m:r>
                      </m:sub>
                    </m:sSub>
                    <m:r>
                      <a:rPr lang="sl-SI" b="1" i="1" smtClean="0">
                        <a:latin typeface="Cambria Math"/>
                      </a:rPr>
                      <m:t>=</m:t>
                    </m:r>
                    <m:r>
                      <a:rPr lang="sl-SI" b="1" i="1" smtClean="0">
                        <a:latin typeface="Cambria Math"/>
                      </a:rPr>
                      <m:t>𝑸</m:t>
                    </m:r>
                    <m:r>
                      <a:rPr lang="sl-SI" b="1" i="1" smtClean="0">
                        <a:latin typeface="Cambria Math"/>
                      </a:rPr>
                      <m:t>∗</m:t>
                    </m:r>
                    <m:r>
                      <a:rPr lang="sl-SI" b="1" i="1" smtClean="0">
                        <a:latin typeface="Cambria Math"/>
                      </a:rPr>
                      <m:t>𝑫𝒊</m:t>
                    </m:r>
                    <m:r>
                      <a:rPr lang="sl-SI" b="1" i="1" smtClean="0">
                        <a:latin typeface="Cambria Math"/>
                      </a:rPr>
                      <m:t>∗</m:t>
                    </m:r>
                    <m:r>
                      <a:rPr lang="sl-SI" b="1" i="1" smtClean="0">
                        <a:latin typeface="Cambria Math"/>
                      </a:rPr>
                      <m:t>𝑫𝒅</m:t>
                    </m:r>
                  </m:oMath>
                </a14:m>
                <a:endParaRPr lang="sl-SI" b="1" dirty="0" smtClean="0"/>
              </a:p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sl-SI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sl-SI" b="0" i="1" smtClean="0">
                            <a:latin typeface="Cambria Math"/>
                          </a:rPr>
                          <m:t>𝑄</m:t>
                        </m:r>
                      </m:e>
                      <m:sub>
                        <m:r>
                          <a:rPr lang="sl-SI" b="0" i="1" smtClean="0">
                            <a:latin typeface="Cambria Math"/>
                          </a:rPr>
                          <m:t>24</m:t>
                        </m:r>
                      </m:sub>
                    </m:sSub>
                    <m:r>
                      <a:rPr lang="sl-SI" b="0" i="1" smtClean="0">
                        <a:latin typeface="Cambria Math"/>
                      </a:rPr>
                      <m:t>=</m:t>
                    </m:r>
                    <m:r>
                      <a:rPr lang="sl-SI" b="0" i="1" smtClean="0">
                        <a:latin typeface="Cambria Math" panose="02040503050406030204" pitchFamily="18" charset="0"/>
                      </a:rPr>
                      <m:t>9,65</m:t>
                    </m:r>
                    <m:r>
                      <a:rPr lang="sl-SI" b="0" i="1" smtClean="0">
                        <a:latin typeface="Cambria Math"/>
                      </a:rPr>
                      <m:t> ∗0,97 ∗24</m:t>
                    </m:r>
                  </m:oMath>
                </a14:m>
                <a:endParaRPr lang="sl-SI" b="0" dirty="0" smtClean="0"/>
              </a:p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sl-SI" b="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sl-SI" b="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𝑄</m:t>
                        </m:r>
                      </m:e>
                      <m:sub>
                        <m:r>
                          <a:rPr lang="sl-SI" b="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24</m:t>
                        </m:r>
                      </m:sub>
                    </m:sSub>
                    <m:r>
                      <a:rPr lang="sl-SI" b="0" i="1" smtClean="0">
                        <a:solidFill>
                          <a:srgbClr val="FF0000"/>
                        </a:solidFill>
                        <a:latin typeface="Cambria Math"/>
                      </a:rPr>
                      <m:t>=</m:t>
                    </m:r>
                    <m:r>
                      <a:rPr lang="sl-SI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224,65</m:t>
                    </m:r>
                    <m:r>
                      <a:rPr lang="sl-SI" b="0" i="1" smtClean="0">
                        <a:solidFill>
                          <a:srgbClr val="FF0000"/>
                        </a:solidFill>
                        <a:latin typeface="Cambria Math"/>
                      </a:rPr>
                      <m:t> </m:t>
                    </m:r>
                    <m:r>
                      <a:rPr lang="sl-SI" b="0" i="1" smtClean="0">
                        <a:solidFill>
                          <a:srgbClr val="FF0000"/>
                        </a:solidFill>
                        <a:latin typeface="Cambria Math"/>
                      </a:rPr>
                      <m:t>𝑡</m:t>
                    </m:r>
                  </m:oMath>
                </a14:m>
                <a:endParaRPr lang="sl-SI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" name="Ograda vsebine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340768"/>
                <a:ext cx="8229600" cy="5184576"/>
              </a:xfrm>
              <a:blipFill rotWithShape="1">
                <a:blip r:embed="rId2"/>
                <a:stretch>
                  <a:fillRect l="-444" t="-588"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91935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l-SI" sz="1800" b="1" dirty="0" smtClean="0"/>
              <a:t>Izračun prostornine</a:t>
            </a:r>
            <a:endParaRPr lang="sl-SI" sz="18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Ograda vsebine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14:m>
                  <m:oMath xmlns:m="http://schemas.openxmlformats.org/officeDocument/2006/math">
                    <m:r>
                      <a:rPr lang="sl-SI" b="1" i="1" smtClean="0">
                        <a:latin typeface="Cambria Math"/>
                      </a:rPr>
                      <m:t>𝑽</m:t>
                    </m:r>
                    <m:r>
                      <a:rPr lang="sl-SI" b="1" i="1" smtClean="0">
                        <a:latin typeface="Cambria Math"/>
                      </a:rPr>
                      <m:t>=∅∗</m:t>
                    </m:r>
                    <m:f>
                      <m:fPr>
                        <m:ctrlPr>
                          <a:rPr lang="sl-SI" b="1" i="1" smtClean="0">
                            <a:latin typeface="Cambria Math"/>
                            <a:ea typeface="Cambria Math"/>
                          </a:rPr>
                        </m:ctrlPr>
                      </m:fPr>
                      <m:num>
                        <m:r>
                          <a:rPr lang="sl-SI" b="1" i="1" smtClean="0">
                            <a:latin typeface="Cambria Math"/>
                            <a:ea typeface="Cambria Math"/>
                          </a:rPr>
                          <m:t>𝝅</m:t>
                        </m:r>
                        <m:r>
                          <a:rPr lang="sl-SI" b="1" i="1" smtClean="0">
                            <a:latin typeface="Cambria Math"/>
                            <a:ea typeface="Cambria Math"/>
                          </a:rPr>
                          <m:t>∗</m:t>
                        </m:r>
                        <m:sSup>
                          <m:sSupPr>
                            <m:ctrlPr>
                              <a:rPr lang="sl-SI" b="1" i="1" smtClean="0">
                                <a:latin typeface="Cambria Math"/>
                                <a:ea typeface="Cambria Math"/>
                              </a:rPr>
                            </m:ctrlPr>
                          </m:sSupPr>
                          <m:e>
                            <m:r>
                              <a:rPr lang="sl-SI" b="1" i="1" smtClean="0">
                                <a:latin typeface="Cambria Math"/>
                                <a:ea typeface="Cambria Math"/>
                              </a:rPr>
                              <m:t>𝒅</m:t>
                            </m:r>
                          </m:e>
                          <m:sup>
                            <m:r>
                              <a:rPr lang="sl-SI" b="1" i="1" smtClean="0">
                                <a:latin typeface="Cambria Math"/>
                                <a:ea typeface="Cambria Math"/>
                              </a:rPr>
                              <m:t>𝟐</m:t>
                            </m:r>
                          </m:sup>
                        </m:sSup>
                      </m:num>
                      <m:den>
                        <m:r>
                          <a:rPr lang="sl-SI" b="1" i="1" smtClean="0">
                            <a:latin typeface="Cambria Math"/>
                            <a:ea typeface="Cambria Math"/>
                          </a:rPr>
                          <m:t>𝟒</m:t>
                        </m:r>
                      </m:den>
                    </m:f>
                    <m:r>
                      <a:rPr lang="sl-SI" b="1" i="1" smtClean="0">
                        <a:latin typeface="Cambria Math"/>
                        <a:ea typeface="Cambria Math"/>
                      </a:rPr>
                      <m:t>∗</m:t>
                    </m:r>
                    <m:r>
                      <a:rPr lang="sl-SI" b="1" i="1" smtClean="0">
                        <a:latin typeface="Cambria Math"/>
                        <a:ea typeface="Cambria Math"/>
                      </a:rPr>
                      <m:t>𝒔</m:t>
                    </m:r>
                    <m:r>
                      <a:rPr lang="sl-SI" b="1" i="1" smtClean="0">
                        <a:latin typeface="Cambria Math"/>
                        <a:ea typeface="Cambria Math"/>
                      </a:rPr>
                      <m:t>∗</m:t>
                    </m:r>
                    <m:r>
                      <a:rPr lang="sl-SI" b="1" i="1" smtClean="0">
                        <a:latin typeface="Cambria Math"/>
                        <a:ea typeface="Cambria Math"/>
                      </a:rPr>
                      <m:t>𝒏</m:t>
                    </m:r>
                  </m:oMath>
                </a14:m>
                <a:endParaRPr lang="sl-SI" b="1" dirty="0" smtClean="0">
                  <a:ea typeface="Cambria Math"/>
                </a:endParaRPr>
              </a:p>
              <a:p>
                <a14:m>
                  <m:oMath xmlns:m="http://schemas.openxmlformats.org/officeDocument/2006/math">
                    <m:r>
                      <a:rPr lang="sl-SI" b="0" i="1" smtClean="0">
                        <a:latin typeface="Cambria Math"/>
                      </a:rPr>
                      <m:t>𝑉</m:t>
                    </m:r>
                    <m:r>
                      <a:rPr lang="sl-SI" b="0" i="1" smtClean="0">
                        <a:latin typeface="Cambria Math"/>
                      </a:rPr>
                      <m:t>=0,6 ∗</m:t>
                    </m:r>
                    <m:f>
                      <m:fPr>
                        <m:ctrlPr>
                          <a:rPr lang="sl-SI" b="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sl-SI" b="0" i="1" smtClean="0">
                            <a:latin typeface="Cambria Math"/>
                          </a:rPr>
                          <m:t>3,14∗0</m:t>
                        </m:r>
                        <m:sSup>
                          <m:sSupPr>
                            <m:ctrlPr>
                              <a:rPr lang="sl-SI" b="0" i="1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sl-SI" b="0" i="1" smtClean="0">
                                <a:latin typeface="Cambria Math"/>
                              </a:rPr>
                              <m:t>,25</m:t>
                            </m:r>
                          </m:e>
                          <m:sup>
                            <m:r>
                              <a:rPr lang="sl-SI" b="0" i="1" smtClean="0">
                                <a:latin typeface="Cambria Math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sl-SI" b="0" i="1" smtClean="0">
                            <a:latin typeface="Cambria Math"/>
                          </a:rPr>
                          <m:t>4</m:t>
                        </m:r>
                      </m:den>
                    </m:f>
                    <m:r>
                      <a:rPr lang="sl-SI" b="0" i="1" smtClean="0">
                        <a:latin typeface="Cambria Math"/>
                      </a:rPr>
                      <m:t>∗0,08∗4320</m:t>
                    </m:r>
                  </m:oMath>
                </a14:m>
                <a:endParaRPr lang="sl-SI" b="0" dirty="0" smtClean="0"/>
              </a:p>
              <a:p>
                <a14:m>
                  <m:oMath xmlns:m="http://schemas.openxmlformats.org/officeDocument/2006/math">
                    <m:r>
                      <a:rPr lang="sl-SI" b="0" i="1" smtClean="0">
                        <a:latin typeface="Cambria Math"/>
                      </a:rPr>
                      <m:t>𝑉</m:t>
                    </m:r>
                    <m:r>
                      <a:rPr lang="sl-SI" b="0" i="1" smtClean="0">
                        <a:latin typeface="Cambria Math"/>
                      </a:rPr>
                      <m:t>=0,6∗0,049∗345,6</m:t>
                    </m:r>
                  </m:oMath>
                </a14:m>
                <a:endParaRPr lang="sl-SI" b="0" dirty="0" smtClean="0"/>
              </a:p>
              <a:p>
                <a:endParaRPr lang="sl-SI" sz="1400" b="0" dirty="0" smtClean="0"/>
              </a:p>
              <a:p>
                <a14:m>
                  <m:oMath xmlns:m="http://schemas.openxmlformats.org/officeDocument/2006/math">
                    <m:r>
                      <a:rPr lang="sl-SI" b="0" i="1" smtClean="0">
                        <a:solidFill>
                          <a:srgbClr val="FF0000"/>
                        </a:solidFill>
                        <a:latin typeface="Cambria Math"/>
                      </a:rPr>
                      <m:t>𝑉</m:t>
                    </m:r>
                    <m:r>
                      <a:rPr lang="sl-SI" b="0" i="1" smtClean="0">
                        <a:solidFill>
                          <a:srgbClr val="FF0000"/>
                        </a:solidFill>
                        <a:latin typeface="Cambria Math"/>
                      </a:rPr>
                      <m:t>=10,16 </m:t>
                    </m:r>
                    <m:sSup>
                      <m:sSupPr>
                        <m:ctrlPr>
                          <a:rPr lang="sl-SI" b="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sl-SI" b="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𝑚</m:t>
                        </m:r>
                      </m:e>
                      <m:sup>
                        <m:r>
                          <a:rPr lang="sl-SI" b="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3</m:t>
                        </m:r>
                      </m:sup>
                    </m:sSup>
                    <m:r>
                      <a:rPr lang="sl-SI" b="0" i="1" smtClean="0">
                        <a:solidFill>
                          <a:srgbClr val="FF0000"/>
                        </a:solidFill>
                        <a:latin typeface="Cambria Math"/>
                      </a:rPr>
                      <m:t>/</m:t>
                    </m:r>
                    <m:r>
                      <a:rPr lang="sl-SI" b="0" i="1" smtClean="0">
                        <a:solidFill>
                          <a:srgbClr val="FF0000"/>
                        </a:solidFill>
                        <a:latin typeface="Cambria Math"/>
                      </a:rPr>
                      <m:t>h</m:t>
                    </m:r>
                  </m:oMath>
                </a14:m>
                <a:endParaRPr lang="sl-SI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" name="Ograda vsebine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457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l-SI" sz="2000" b="1" dirty="0" smtClean="0"/>
              <a:t>Izračun prostornine na dan</a:t>
            </a:r>
            <a:endParaRPr lang="sl-SI" sz="20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Ograda vsebine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sl-SI" b="1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sl-SI" b="1" i="1" smtClean="0">
                            <a:latin typeface="Cambria Math"/>
                          </a:rPr>
                          <m:t>𝑽</m:t>
                        </m:r>
                      </m:e>
                      <m:sub>
                        <m:r>
                          <a:rPr lang="sl-SI" b="1" i="1" smtClean="0">
                            <a:latin typeface="Cambria Math"/>
                          </a:rPr>
                          <m:t>𝟐𝟒</m:t>
                        </m:r>
                      </m:sub>
                    </m:sSub>
                    <m:r>
                      <a:rPr lang="sl-SI" b="1" i="1" smtClean="0">
                        <a:latin typeface="Cambria Math"/>
                      </a:rPr>
                      <m:t>=</m:t>
                    </m:r>
                    <m:r>
                      <a:rPr lang="sl-SI" b="1" i="1" smtClean="0">
                        <a:latin typeface="Cambria Math"/>
                      </a:rPr>
                      <m:t>𝑽</m:t>
                    </m:r>
                    <m:r>
                      <a:rPr lang="sl-SI" b="1" i="1" smtClean="0">
                        <a:latin typeface="Cambria Math"/>
                      </a:rPr>
                      <m:t>∗</m:t>
                    </m:r>
                    <m:r>
                      <a:rPr lang="sl-SI" b="1" i="1" smtClean="0">
                        <a:latin typeface="Cambria Math"/>
                      </a:rPr>
                      <m:t>𝑫𝒅</m:t>
                    </m:r>
                    <m:r>
                      <a:rPr lang="sl-SI" b="1" i="1" smtClean="0">
                        <a:latin typeface="Cambria Math"/>
                      </a:rPr>
                      <m:t> ∗</m:t>
                    </m:r>
                    <m:r>
                      <a:rPr lang="sl-SI" b="1" i="1" smtClean="0">
                        <a:latin typeface="Cambria Math"/>
                      </a:rPr>
                      <m:t>𝑫𝒊</m:t>
                    </m:r>
                  </m:oMath>
                </a14:m>
                <a:endParaRPr lang="sl-SI" b="1" dirty="0" smtClean="0"/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sl-SI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sl-SI" b="0" i="1" smtClean="0">
                            <a:latin typeface="Cambria Math"/>
                          </a:rPr>
                          <m:t>𝑉</m:t>
                        </m:r>
                      </m:e>
                      <m:sub>
                        <m:r>
                          <a:rPr lang="sl-SI" b="0" i="1" smtClean="0">
                            <a:latin typeface="Cambria Math"/>
                          </a:rPr>
                          <m:t>24</m:t>
                        </m:r>
                      </m:sub>
                    </m:sSub>
                    <m:r>
                      <a:rPr lang="sl-SI" b="0" i="1" smtClean="0">
                        <a:latin typeface="Cambria Math"/>
                      </a:rPr>
                      <m:t>=10,16 ∗24∗0,97</m:t>
                    </m:r>
                  </m:oMath>
                </a14:m>
                <a:endParaRPr lang="sl-SI" b="0" dirty="0" smtClean="0"/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sl-SI" b="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sl-SI" b="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𝑉</m:t>
                        </m:r>
                      </m:e>
                      <m:sub>
                        <m:r>
                          <a:rPr lang="sl-SI" b="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24</m:t>
                        </m:r>
                      </m:sub>
                    </m:sSub>
                    <m:r>
                      <a:rPr lang="sl-SI" b="0" i="1" smtClean="0">
                        <a:solidFill>
                          <a:srgbClr val="FF0000"/>
                        </a:solidFill>
                        <a:latin typeface="Cambria Math"/>
                      </a:rPr>
                      <m:t>=236,52</m:t>
                    </m:r>
                    <m:sSup>
                      <m:sSupPr>
                        <m:ctrlPr>
                          <a:rPr lang="sl-SI" b="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sl-SI" b="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𝑚</m:t>
                        </m:r>
                      </m:e>
                      <m:sup>
                        <m:r>
                          <a:rPr lang="sl-SI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</m:oMath>
                </a14:m>
                <a:endParaRPr lang="sl-SI" dirty="0"/>
              </a:p>
            </p:txBody>
          </p:sp>
        </mc:Choice>
        <mc:Fallback xmlns="">
          <p:sp>
            <p:nvSpPr>
              <p:cNvPr id="3" name="Ograda vsebine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7653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Pravokotnik 1"/>
              <p:cNvSpPr/>
              <p:nvPr/>
            </p:nvSpPr>
            <p:spPr>
              <a:xfrm>
                <a:off x="2844907" y="5157192"/>
                <a:ext cx="4540410" cy="80368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sl-SI" sz="3200" b="1" i="1" smtClean="0">
                        <a:solidFill>
                          <a:srgbClr val="FF0000"/>
                        </a:solidFill>
                      </a:rPr>
                      <m:t>𝒏</m:t>
                    </m:r>
                    <m:r>
                      <a:rPr lang="sl-SI" sz="3200" b="1" i="1" smtClean="0">
                        <a:solidFill>
                          <a:srgbClr val="FF0000"/>
                        </a:solidFill>
                      </a:rPr>
                      <m:t>= </m:t>
                    </m:r>
                    <m:f>
                      <m:fPr>
                        <m:ctrlPr>
                          <a:rPr lang="sl-SI" sz="3200" b="1" i="1">
                            <a:solidFill>
                              <a:srgbClr val="FF0000"/>
                            </a:solidFill>
                          </a:rPr>
                        </m:ctrlPr>
                      </m:fPr>
                      <m:num>
                        <m:r>
                          <a:rPr lang="sl-SI" sz="3200" b="1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𝟑𝟔</m:t>
                        </m:r>
                      </m:num>
                      <m:den>
                        <m:r>
                          <a:rPr lang="sl-SI" sz="3200" b="1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𝟎</m:t>
                        </m:r>
                        <m:r>
                          <a:rPr lang="sl-SI" sz="3200" b="1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.</m:t>
                        </m:r>
                        <m:r>
                          <a:rPr lang="sl-SI" sz="3200" b="1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𝟎𝟏</m:t>
                        </m:r>
                      </m:den>
                    </m:f>
                    <m:r>
                      <a:rPr lang="sl-SI" sz="3200" b="1" i="1">
                        <a:solidFill>
                          <a:srgbClr val="FF0000"/>
                        </a:solidFill>
                      </a:rPr>
                      <m:t> </m:t>
                    </m:r>
                  </m:oMath>
                </a14:m>
                <a:r>
                  <a:rPr lang="sl-SI" sz="3200" b="1" dirty="0" smtClean="0">
                    <a:solidFill>
                      <a:srgbClr val="FF0000"/>
                    </a:solidFill>
                  </a:rPr>
                  <a:t> = </a:t>
                </a:r>
                <a:r>
                  <a:rPr lang="sl-SI" sz="4000" b="1" dirty="0" smtClean="0">
                    <a:solidFill>
                      <a:srgbClr val="FF0000"/>
                    </a:solidFill>
                  </a:rPr>
                  <a:t>3600 </a:t>
                </a:r>
                <a:r>
                  <a:rPr lang="sl-SI" sz="4000" b="1" dirty="0" err="1" smtClean="0">
                    <a:solidFill>
                      <a:srgbClr val="FF0000"/>
                    </a:solidFill>
                  </a:rPr>
                  <a:t>obr</a:t>
                </a:r>
                <a:r>
                  <a:rPr lang="sl-SI" sz="4000" b="1" dirty="0" smtClean="0">
                    <a:solidFill>
                      <a:srgbClr val="FF0000"/>
                    </a:solidFill>
                  </a:rPr>
                  <a:t>/h</a:t>
                </a:r>
                <a:endParaRPr lang="sl-SI" sz="4000" b="1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2" name="Pravokotnik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44907" y="5157192"/>
                <a:ext cx="4540410" cy="803682"/>
              </a:xfrm>
              <a:prstGeom prst="rect">
                <a:avLst/>
              </a:prstGeom>
              <a:blipFill rotWithShape="1">
                <a:blip r:embed="rId2"/>
                <a:stretch>
                  <a:fillRect t="-10606" r="-3893" b="-22727"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Pravokotnik 2"/>
          <p:cNvSpPr/>
          <p:nvPr/>
        </p:nvSpPr>
        <p:spPr>
          <a:xfrm>
            <a:off x="827584" y="764704"/>
            <a:ext cx="4572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pPr lvl="0"/>
            <a:r>
              <a:rPr lang="sl-SI" b="1" dirty="0" err="1">
                <a:solidFill>
                  <a:prstClr val="black"/>
                </a:solidFill>
              </a:rPr>
              <a:t>Dd</a:t>
            </a:r>
            <a:r>
              <a:rPr lang="sl-SI" b="1" dirty="0">
                <a:solidFill>
                  <a:prstClr val="black"/>
                </a:solidFill>
              </a:rPr>
              <a:t> = 24 ur</a:t>
            </a:r>
          </a:p>
          <a:p>
            <a:pPr lvl="0"/>
            <a:r>
              <a:rPr lang="sl-SI" b="1" dirty="0">
                <a:solidFill>
                  <a:prstClr val="black"/>
                </a:solidFill>
              </a:rPr>
              <a:t>d = 25 cm → 0,25m</a:t>
            </a:r>
          </a:p>
          <a:p>
            <a:pPr lvl="0"/>
            <a:r>
              <a:rPr lang="sl-SI" b="1" dirty="0">
                <a:solidFill>
                  <a:prstClr val="black"/>
                </a:solidFill>
              </a:rPr>
              <a:t>n = 1,2 </a:t>
            </a:r>
            <a:r>
              <a:rPr lang="sl-SI" b="1" dirty="0" err="1">
                <a:solidFill>
                  <a:prstClr val="black"/>
                </a:solidFill>
              </a:rPr>
              <a:t>obr</a:t>
            </a:r>
            <a:r>
              <a:rPr lang="sl-SI" b="1" dirty="0">
                <a:solidFill>
                  <a:prstClr val="black"/>
                </a:solidFill>
              </a:rPr>
              <a:t>/</a:t>
            </a:r>
            <a:r>
              <a:rPr lang="sl-SI" b="1" dirty="0" err="1">
                <a:solidFill>
                  <a:prstClr val="black"/>
                </a:solidFill>
              </a:rPr>
              <a:t>sek</a:t>
            </a:r>
            <a:r>
              <a:rPr lang="sl-SI" b="1" dirty="0">
                <a:solidFill>
                  <a:prstClr val="black"/>
                </a:solidFill>
              </a:rPr>
              <a:t> → 3600 * 1,2 = 4320 obr/h</a:t>
            </a:r>
          </a:p>
          <a:p>
            <a:pPr lvl="0"/>
            <a:r>
              <a:rPr lang="sl-SI" b="1" dirty="0">
                <a:solidFill>
                  <a:prstClr val="black"/>
                </a:solidFill>
              </a:rPr>
              <a:t>s = 8 cm → 0,08m</a:t>
            </a:r>
          </a:p>
          <a:p>
            <a:pPr lvl="0"/>
            <a:r>
              <a:rPr lang="az-Cyrl-AZ" b="1" dirty="0">
                <a:solidFill>
                  <a:prstClr val="black"/>
                </a:solidFill>
              </a:rPr>
              <a:t>Ф</a:t>
            </a:r>
            <a:r>
              <a:rPr lang="sl-SI" b="1" dirty="0">
                <a:solidFill>
                  <a:prstClr val="black"/>
                </a:solidFill>
              </a:rPr>
              <a:t> = 60% → 0,6</a:t>
            </a:r>
          </a:p>
          <a:p>
            <a:pPr lvl="0"/>
            <a:r>
              <a:rPr lang="sl-SI" b="1" dirty="0" err="1">
                <a:solidFill>
                  <a:prstClr val="black"/>
                </a:solidFill>
              </a:rPr>
              <a:t>Di</a:t>
            </a:r>
            <a:r>
              <a:rPr lang="sl-SI" b="1" dirty="0">
                <a:solidFill>
                  <a:prstClr val="black"/>
                </a:solidFill>
              </a:rPr>
              <a:t> = 3% → 1- 0,03 = 0,97</a:t>
            </a:r>
          </a:p>
          <a:p>
            <a:pPr lvl="0"/>
            <a:r>
              <a:rPr lang="el-GR" b="1" dirty="0">
                <a:solidFill>
                  <a:prstClr val="black"/>
                </a:solidFill>
              </a:rPr>
              <a:t>ϭ</a:t>
            </a:r>
            <a:r>
              <a:rPr lang="sl-SI" b="1" dirty="0">
                <a:solidFill>
                  <a:prstClr val="black"/>
                </a:solidFill>
              </a:rPr>
              <a:t> = 0,95 </a:t>
            </a:r>
            <a:r>
              <a:rPr lang="sl-SI" b="1" dirty="0" smtClean="0">
                <a:solidFill>
                  <a:prstClr val="black"/>
                </a:solidFill>
              </a:rPr>
              <a:t>t/m3</a:t>
            </a:r>
          </a:p>
          <a:p>
            <a:pPr lvl="0"/>
            <a:r>
              <a:rPr lang="sl-SI" b="1" dirty="0" smtClean="0">
                <a:solidFill>
                  <a:prstClr val="black"/>
                </a:solidFill>
              </a:rPr>
              <a:t>Q = 9t</a:t>
            </a:r>
            <a:endParaRPr lang="sl-SI" b="1" dirty="0">
              <a:solidFill>
                <a:prstClr val="black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Pravokotnik 3"/>
              <p:cNvSpPr/>
              <p:nvPr/>
            </p:nvSpPr>
            <p:spPr>
              <a:xfrm>
                <a:off x="4318342" y="2132856"/>
                <a:ext cx="3079496" cy="11006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l-SI" sz="3200" b="1" i="1">
                          <a:latin typeface="Cambria Math"/>
                        </a:rPr>
                        <m:t>𝒏</m:t>
                      </m:r>
                      <m:r>
                        <a:rPr lang="sl-SI" sz="3200" b="1" i="1">
                          <a:latin typeface="Cambria Math"/>
                        </a:rPr>
                        <m:t>= </m:t>
                      </m:r>
                      <m:f>
                        <m:fPr>
                          <m:ctrlPr>
                            <a:rPr lang="sl-SI" sz="3200" b="1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sl-SI" sz="3200" b="1" i="1">
                              <a:latin typeface="Cambria Math"/>
                            </a:rPr>
                            <m:t>𝟒</m:t>
                          </m:r>
                          <m:r>
                            <a:rPr lang="sl-SI" sz="3200" b="1" i="1">
                              <a:latin typeface="Cambria Math"/>
                            </a:rPr>
                            <m:t>.</m:t>
                          </m:r>
                          <m:r>
                            <a:rPr lang="sl-SI" sz="3200" b="1" i="1">
                              <a:latin typeface="Cambria Math"/>
                            </a:rPr>
                            <m:t>𝑸</m:t>
                          </m:r>
                        </m:num>
                        <m:den>
                          <m:r>
                            <a:rPr lang="sl-SI" sz="3200" b="1" i="1">
                              <a:latin typeface="Cambria Math"/>
                            </a:rPr>
                            <m:t>𝝆</m:t>
                          </m:r>
                          <m:r>
                            <a:rPr lang="sl-SI" sz="3200" b="1" i="1">
                              <a:latin typeface="Cambria Math"/>
                            </a:rPr>
                            <m:t> ∅ </m:t>
                          </m:r>
                          <m:r>
                            <a:rPr lang="sl-SI" sz="3200" b="1" i="1">
                              <a:latin typeface="Cambria Math"/>
                            </a:rPr>
                            <m:t>𝝅</m:t>
                          </m:r>
                          <m:r>
                            <a:rPr lang="sl-SI" sz="3200" b="1" i="1">
                              <a:latin typeface="Cambria Math"/>
                            </a:rPr>
                            <m:t> </m:t>
                          </m:r>
                          <m:r>
                            <a:rPr lang="sl-SI" sz="3200" b="1" i="1">
                              <a:latin typeface="Cambria Math"/>
                            </a:rPr>
                            <m:t>𝒔</m:t>
                          </m:r>
                          <m:r>
                            <a:rPr lang="sl-SI" sz="3200" b="1" i="1">
                              <a:latin typeface="Cambria Math"/>
                            </a:rPr>
                            <m:t>  </m:t>
                          </m:r>
                          <m:sSup>
                            <m:sSupPr>
                              <m:ctrlPr>
                                <a:rPr lang="sl-SI" sz="3200" b="1" i="1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sl-SI" sz="3200" b="1" i="1">
                                  <a:latin typeface="Cambria Math"/>
                                </a:rPr>
                                <m:t>𝒅</m:t>
                              </m:r>
                            </m:e>
                            <m:sup>
                              <m:r>
                                <a:rPr lang="sl-SI" sz="3200" b="1" i="1">
                                  <a:latin typeface="Cambria Math"/>
                                </a:rPr>
                                <m:t>𝟐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sl-SI" sz="3200" dirty="0"/>
              </a:p>
            </p:txBody>
          </p:sp>
        </mc:Choice>
        <mc:Fallback>
          <p:sp>
            <p:nvSpPr>
              <p:cNvPr id="4" name="Pravokotnik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18342" y="2132856"/>
                <a:ext cx="3079496" cy="1100686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" name="Pravokotnik 4"/>
              <p:cNvSpPr/>
              <p:nvPr/>
            </p:nvSpPr>
            <p:spPr>
              <a:xfrm>
                <a:off x="842320" y="3454721"/>
                <a:ext cx="7802649" cy="101771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l-SI" sz="3200" b="1" i="1" smtClean="0">
                          <a:latin typeface="Cambria Math"/>
                        </a:rPr>
                        <m:t>𝒏</m:t>
                      </m:r>
                      <m:r>
                        <a:rPr lang="sl-SI" sz="3200" b="1" i="1" smtClean="0">
                          <a:latin typeface="Cambria Math"/>
                        </a:rPr>
                        <m:t>= </m:t>
                      </m:r>
                      <m:f>
                        <m:fPr>
                          <m:ctrlPr>
                            <a:rPr lang="sl-SI" sz="3200" b="1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sl-SI" sz="3200" b="1" i="1">
                              <a:latin typeface="Cambria Math"/>
                            </a:rPr>
                            <m:t>𝟒</m:t>
                          </m:r>
                          <m:r>
                            <a:rPr lang="sl-SI" sz="3200" b="1" i="1" smtClean="0">
                              <a:latin typeface="Cambria Math"/>
                            </a:rPr>
                            <m:t> ∗</m:t>
                          </m:r>
                          <m:r>
                            <a:rPr lang="sl-SI" sz="3200" b="1" i="1" smtClean="0">
                              <a:latin typeface="Cambria Math"/>
                            </a:rPr>
                            <m:t>𝟗</m:t>
                          </m:r>
                        </m:num>
                        <m:den>
                          <m:r>
                            <a:rPr lang="sl-SI" sz="3200" b="1" i="1" smtClean="0">
                              <a:latin typeface="Cambria Math"/>
                            </a:rPr>
                            <m:t>𝟎</m:t>
                          </m:r>
                          <m:r>
                            <a:rPr lang="sl-SI" sz="3200" b="1" i="1" smtClean="0">
                              <a:latin typeface="Cambria Math"/>
                            </a:rPr>
                            <m:t>.</m:t>
                          </m:r>
                          <m:r>
                            <a:rPr lang="sl-SI" sz="3200" b="1" i="1" smtClean="0">
                              <a:latin typeface="Cambria Math"/>
                            </a:rPr>
                            <m:t>𝟗𝟓</m:t>
                          </m:r>
                          <m:r>
                            <a:rPr lang="sl-SI" sz="3200" b="1" i="1" smtClean="0">
                              <a:latin typeface="Cambria Math"/>
                            </a:rPr>
                            <m:t>∗</m:t>
                          </m:r>
                          <m:r>
                            <a:rPr lang="sl-SI" sz="3200" b="1" i="1" smtClean="0">
                              <a:latin typeface="Cambria Math"/>
                            </a:rPr>
                            <m:t>𝟎</m:t>
                          </m:r>
                          <m:r>
                            <a:rPr lang="sl-SI" sz="3200" b="1" i="1" smtClean="0">
                              <a:latin typeface="Cambria Math"/>
                            </a:rPr>
                            <m:t>.</m:t>
                          </m:r>
                          <m:r>
                            <a:rPr lang="sl-SI" sz="3200" b="1" i="1" smtClean="0">
                              <a:latin typeface="Cambria Math"/>
                            </a:rPr>
                            <m:t>𝟔</m:t>
                          </m:r>
                          <m:r>
                            <a:rPr lang="sl-SI" sz="3200" b="1" i="1">
                              <a:latin typeface="Cambria Math"/>
                            </a:rPr>
                            <m:t> </m:t>
                          </m:r>
                          <m:r>
                            <a:rPr lang="sl-SI" sz="3200" b="1" i="1" smtClean="0">
                              <a:latin typeface="Cambria Math"/>
                            </a:rPr>
                            <m:t>∗</m:t>
                          </m:r>
                          <m:r>
                            <a:rPr lang="sl-SI" sz="3200" b="1" i="1">
                              <a:latin typeface="Cambria Math"/>
                            </a:rPr>
                            <m:t> </m:t>
                          </m:r>
                          <m:r>
                            <a:rPr lang="sl-SI" sz="3200" b="1" i="1" smtClean="0">
                              <a:latin typeface="Cambria Math"/>
                            </a:rPr>
                            <m:t>𝟑</m:t>
                          </m:r>
                          <m:r>
                            <a:rPr lang="sl-SI" sz="3200" b="1" i="1" smtClean="0">
                              <a:latin typeface="Cambria Math"/>
                            </a:rPr>
                            <m:t>.</m:t>
                          </m:r>
                          <m:r>
                            <a:rPr lang="sl-SI" sz="3200" b="1" i="1" smtClean="0">
                              <a:latin typeface="Cambria Math"/>
                            </a:rPr>
                            <m:t>𝟏𝟒</m:t>
                          </m:r>
                          <m:r>
                            <a:rPr lang="sl-SI" sz="3200" b="1" i="1" smtClean="0">
                              <a:latin typeface="Cambria Math"/>
                            </a:rPr>
                            <m:t>∗ </m:t>
                          </m:r>
                          <m:r>
                            <a:rPr lang="sl-SI" sz="3200" b="1" i="1" smtClean="0">
                              <a:latin typeface="Cambria Math"/>
                            </a:rPr>
                            <m:t>𝟎</m:t>
                          </m:r>
                          <m:r>
                            <a:rPr lang="sl-SI" sz="3200" b="1" i="1" smtClean="0">
                              <a:latin typeface="Cambria Math"/>
                            </a:rPr>
                            <m:t>.</m:t>
                          </m:r>
                          <m:r>
                            <a:rPr lang="sl-SI" sz="3200" b="1" i="1" smtClean="0">
                              <a:latin typeface="Cambria Math"/>
                            </a:rPr>
                            <m:t>𝟎𝟖</m:t>
                          </m:r>
                          <m:r>
                            <a:rPr lang="sl-SI" sz="3200" b="1" i="1" smtClean="0">
                              <a:latin typeface="Cambria Math"/>
                            </a:rPr>
                            <m:t> ∗</m:t>
                          </m:r>
                          <m:r>
                            <a:rPr lang="sl-SI" sz="3200" b="1" i="1" smtClean="0">
                              <a:latin typeface="Cambria Math"/>
                            </a:rPr>
                            <m:t>𝟎</m:t>
                          </m:r>
                          <m:r>
                            <a:rPr lang="sl-SI" sz="3200" b="1" i="1">
                              <a:latin typeface="Cambria Math"/>
                            </a:rPr>
                            <m:t> </m:t>
                          </m:r>
                          <m:sSup>
                            <m:sSupPr>
                              <m:ctrlPr>
                                <a:rPr lang="sl-SI" sz="3200" b="1" i="1" smtClean="0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sl-SI" sz="3200" b="1" i="1" smtClean="0">
                                  <a:latin typeface="Cambria Math"/>
                                </a:rPr>
                                <m:t>.</m:t>
                              </m:r>
                              <m:r>
                                <a:rPr lang="sl-SI" sz="3200" b="1" i="1" smtClean="0">
                                  <a:latin typeface="Cambria Math"/>
                                </a:rPr>
                                <m:t>𝟐𝟓</m:t>
                              </m:r>
                            </m:e>
                            <m:sup>
                              <m:r>
                                <a:rPr lang="sl-SI" sz="3200" b="1" i="1">
                                  <a:latin typeface="Cambria Math"/>
                                </a:rPr>
                                <m:t>𝟐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sl-SI" sz="3200" dirty="0"/>
              </a:p>
            </p:txBody>
          </p:sp>
        </mc:Choice>
        <mc:Fallback>
          <p:sp>
            <p:nvSpPr>
              <p:cNvPr id="5" name="Pravokotnik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2320" y="3454721"/>
                <a:ext cx="7802649" cy="1017715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2190636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ova tema">
  <a:themeElements>
    <a:clrScheme name="Pisarn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isarn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219</TotalTime>
  <Words>546</Words>
  <Application>Microsoft Office PowerPoint</Application>
  <PresentationFormat>Diaprojekcija na zaslonu (4:3)</PresentationFormat>
  <Paragraphs>69</Paragraphs>
  <Slides>9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Naslovi diapozitivov</vt:lpstr>
      </vt:variant>
      <vt:variant>
        <vt:i4>9</vt:i4>
      </vt:variant>
    </vt:vector>
  </HeadingPairs>
  <TitlesOfParts>
    <vt:vector size="10" baseType="lpstr">
      <vt:lpstr>Officeova tema</vt:lpstr>
      <vt:lpstr>Pretovorna mehanizacija</vt:lpstr>
      <vt:lpstr>Podatki:</vt:lpstr>
      <vt:lpstr>podatki</vt:lpstr>
      <vt:lpstr>formula</vt:lpstr>
      <vt:lpstr>izračun</vt:lpstr>
      <vt:lpstr>Količina na dan</vt:lpstr>
      <vt:lpstr>Izračun prostornine</vt:lpstr>
      <vt:lpstr>Izračun prostornine na dan</vt:lpstr>
      <vt:lpstr>PowerPointova predstavitev</vt:lpstr>
    </vt:vector>
  </TitlesOfParts>
  <Company>Hewlett-Packard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PowerPointova predstavitev</dc:title>
  <dc:creator>Brane</dc:creator>
  <cp:lastModifiedBy>Brane</cp:lastModifiedBy>
  <cp:revision>20</cp:revision>
  <dcterms:created xsi:type="dcterms:W3CDTF">2015-05-02T12:08:24Z</dcterms:created>
  <dcterms:modified xsi:type="dcterms:W3CDTF">2017-05-06T17:57:04Z</dcterms:modified>
</cp:coreProperties>
</file>