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  <p:sldMasterId id="2147483725" r:id="rId6"/>
  </p:sldMasterIdLst>
  <p:sldIdLst>
    <p:sldId id="257" r:id="rId7"/>
    <p:sldId id="263" r:id="rId8"/>
    <p:sldId id="264" r:id="rId9"/>
    <p:sldId id="265" r:id="rId10"/>
    <p:sldId id="287" r:id="rId11"/>
    <p:sldId id="288" r:id="rId12"/>
    <p:sldId id="270" r:id="rId13"/>
    <p:sldId id="271" r:id="rId14"/>
    <p:sldId id="278" r:id="rId15"/>
    <p:sldId id="277" r:id="rId16"/>
    <p:sldId id="289" r:id="rId17"/>
    <p:sldId id="275" r:id="rId18"/>
    <p:sldId id="280" r:id="rId19"/>
    <p:sldId id="290" r:id="rId20"/>
    <p:sldId id="282" r:id="rId21"/>
    <p:sldId id="279" r:id="rId22"/>
    <p:sldId id="283" r:id="rId23"/>
    <p:sldId id="285" r:id="rId2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8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65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83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65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035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50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303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78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6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655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52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172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5094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37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134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486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59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864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743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73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1812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5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3817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9228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778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51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8343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699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706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180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19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679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12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144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3077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9716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651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112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031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5567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796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449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7358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61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435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0740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61868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0282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3462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7834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6466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5184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216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96948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8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157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16803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9991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1812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2367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657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8671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1672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940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39807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8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97730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71835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6830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2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3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48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5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9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53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0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79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6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84313"/>
            <a:ext cx="7772400" cy="1470025"/>
          </a:xfrm>
        </p:spPr>
        <p:txBody>
          <a:bodyPr/>
          <a:lstStyle/>
          <a:p>
            <a:pPr eaLnBrk="1" hangingPunct="1"/>
            <a:r>
              <a:rPr lang="sl-SI" altLang="sl-SI" smtClean="0"/>
              <a:t>Analiza </a:t>
            </a:r>
            <a:br>
              <a:rPr lang="sl-SI" altLang="sl-SI" smtClean="0"/>
            </a:br>
            <a:r>
              <a:rPr lang="sl-SI" altLang="sl-SI" smtClean="0"/>
              <a:t>voznega parka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sl-SI" altLang="sl-SI" sz="2000" smtClean="0"/>
          </a:p>
          <a:p>
            <a:pPr eaLnBrk="1" hangingPunct="1"/>
            <a:endParaRPr lang="sl-SI" altLang="sl-SI" sz="2000" smtClean="0"/>
          </a:p>
          <a:p>
            <a:pPr eaLnBrk="1" hangingPunct="1"/>
            <a:r>
              <a:rPr lang="sl-SI" altLang="sl-SI" sz="2000" smtClean="0"/>
              <a:t>Naloga 2</a:t>
            </a:r>
          </a:p>
        </p:txBody>
      </p:sp>
    </p:spTree>
    <p:extLst>
      <p:ext uri="{BB962C8B-B14F-4D97-AF65-F5344CB8AC3E}">
        <p14:creationId xmlns:p14="http://schemas.microsoft.com/office/powerpoint/2010/main" val="16735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4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Koeficient statične izkoriščenosti nosilnosti vozil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122912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𝛾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919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0,3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162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919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1780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55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12291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861453"/>
              </p:ext>
            </p:extLst>
          </p:nvPr>
        </p:nvGraphicFramePr>
        <p:xfrm>
          <a:off x="6418897" y="1412774"/>
          <a:ext cx="2257559" cy="4504570"/>
        </p:xfrm>
        <a:graphic>
          <a:graphicData uri="http://schemas.openxmlformats.org/drawingml/2006/table">
            <a:tbl>
              <a:tblPr firstRow="1" firstCol="1" bandRow="1"/>
              <a:tblGrid>
                <a:gridCol w="962738"/>
                <a:gridCol w="1294821"/>
              </a:tblGrid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48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5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</a:t>
            </a:r>
            <a:r>
              <a:rPr lang="sl-SI" sz="2800" b="1" u="sng" dirty="0" smtClean="0">
                <a:latin typeface="Calibri"/>
                <a:ea typeface="Times New Roman"/>
                <a:cs typeface="Times New Roman"/>
              </a:rPr>
              <a:t>Povprečno dnevno prevoženo pot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122912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l-SI" sz="2400" dirty="0" smtClean="0">
                    <a:effectLst/>
                    <a:ea typeface="Times New Roman"/>
                    <a:cs typeface="Times New Roman"/>
                  </a:rPr>
                  <a:t>Kpd</a:t>
                </a: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l-SI" sz="2400" dirty="0" err="1" smtClean="0">
                    <a:effectLst/>
                    <a:ea typeface="Times New Roman"/>
                    <a:cs typeface="Times New Roman"/>
                  </a:rPr>
                  <a:t>Kpd</a:t>
                </a: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5985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46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13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</m:oMath>
                </a14:m>
                <a:r>
                  <a:rPr lang="sl-SI" sz="2400" dirty="0" smtClean="0">
                    <a:solidFill>
                      <a:srgbClr val="FF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1 km</a:t>
                </a: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122912" cy="4525963"/>
              </a:xfrm>
              <a:blipFill rotWithShape="1">
                <a:blip r:embed="rId2"/>
                <a:stretch>
                  <a:fillRect l="-15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06586787"/>
              </p:ext>
            </p:extLst>
          </p:nvPr>
        </p:nvGraphicFramePr>
        <p:xfrm>
          <a:off x="6418897" y="1412774"/>
          <a:ext cx="2257559" cy="4504570"/>
        </p:xfrm>
        <a:graphic>
          <a:graphicData uri="http://schemas.openxmlformats.org/drawingml/2006/table">
            <a:tbl>
              <a:tblPr firstRow="1" firstCol="1" bandRow="1"/>
              <a:tblGrid>
                <a:gridCol w="962738"/>
                <a:gridCol w="1294821"/>
              </a:tblGrid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33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6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Koeficient izkoristka časa v 24 urah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050904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𝜌</m:t>
                    </m:r>
                    <m:r>
                      <a:rPr lang="sl-SI" sz="22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24∗ 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2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𝜌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24∗ 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960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24∗</m:t>
                        </m:r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46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960</m:t>
                        </m:r>
                      </m:num>
                      <m:den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1104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2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87</m:t>
                    </m:r>
                  </m:oMath>
                </a14:m>
                <a:endParaRPr lang="sl-SI" sz="22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2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𝐴𝐻𝑑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𝐴𝐻𝑣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𝐴𝐻𝑝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2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𝐴𝐻𝑑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=398+562=960 </m:t>
                    </m:r>
                    <m:r>
                      <a:rPr lang="sl-SI" sz="22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𝑎𝑣𝑡𝑜𝑢𝑟</m:t>
                    </m:r>
                  </m:oMath>
                </a14:m>
                <a:endParaRPr lang="sl-SI" sz="22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050904" cy="4525963"/>
              </a:xfrm>
              <a:blipFill rotWithShape="1">
                <a:blip r:embed="rId2"/>
                <a:stretch>
                  <a:fillRect l="-14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0518342"/>
              </p:ext>
            </p:extLst>
          </p:nvPr>
        </p:nvGraphicFramePr>
        <p:xfrm>
          <a:off x="6283960" y="1484783"/>
          <a:ext cx="2392496" cy="4700593"/>
        </p:xfrm>
        <a:graphic>
          <a:graphicData uri="http://schemas.openxmlformats.org/drawingml/2006/table">
            <a:tbl>
              <a:tblPr firstRow="1" firstCol="1" bandRow="1"/>
              <a:tblGrid>
                <a:gridCol w="1020282"/>
                <a:gridCol w="1372214"/>
              </a:tblGrid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960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52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7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Izračun </a:t>
            </a:r>
            <a:r>
              <a:rPr lang="sl-SI" sz="2800" b="1" u="sng" dirty="0" smtClean="0">
                <a:latin typeface="Calibri"/>
                <a:ea typeface="Times New Roman"/>
                <a:cs typeface="Times New Roman"/>
              </a:rPr>
              <a:t>tehnične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 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hitrosti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67544" y="1268760"/>
                <a:ext cx="4824536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𝐻𝑔𝑏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𝑔𝑏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5985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203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29,5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/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h</m:t>
                    </m:r>
                  </m:oMath>
                </a14:m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l-SI" sz="2400" dirty="0" err="1" smtClean="0">
                    <a:latin typeface="Calibri"/>
                    <a:ea typeface="Calibri"/>
                    <a:cs typeface="Times New Roman"/>
                  </a:rPr>
                  <a:t>Ahgb</a:t>
                </a:r>
                <a:r>
                  <a:rPr lang="sl-SI" sz="2400" dirty="0" smtClean="0">
                    <a:latin typeface="Calibri"/>
                    <a:ea typeface="Calibri"/>
                    <a:cs typeface="Times New Roman"/>
                  </a:rPr>
                  <a:t> = </a:t>
                </a:r>
                <a:r>
                  <a:rPr lang="sl-SI" sz="2400" dirty="0" err="1" smtClean="0">
                    <a:latin typeface="Calibri"/>
                    <a:ea typeface="Calibri"/>
                    <a:cs typeface="Times New Roman"/>
                  </a:rPr>
                  <a:t>Ahv</a:t>
                </a:r>
                <a:r>
                  <a:rPr lang="sl-SI" sz="2400" dirty="0" smtClean="0">
                    <a:latin typeface="Calibri"/>
                    <a:ea typeface="Calibri"/>
                    <a:cs typeface="Times New Roman"/>
                  </a:rPr>
                  <a:t> – </a:t>
                </a:r>
                <a:r>
                  <a:rPr lang="sl-SI" sz="2400" dirty="0" err="1" smtClean="0">
                    <a:latin typeface="Calibri"/>
                    <a:ea typeface="Calibri"/>
                    <a:cs typeface="Times New Roman"/>
                  </a:rPr>
                  <a:t>Ahkp</a:t>
                </a:r>
                <a:r>
                  <a:rPr lang="sl-SI" sz="2400" dirty="0" smtClean="0">
                    <a:latin typeface="Calibri"/>
                    <a:ea typeface="Calibri"/>
                    <a:cs typeface="Times New Roman"/>
                  </a:rPr>
                  <a:t> </a:t>
                </a: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r>
                  <a:rPr lang="sl-SI" sz="2400" dirty="0" err="1" smtClean="0"/>
                  <a:t>Ahgb</a:t>
                </a:r>
                <a:r>
                  <a:rPr lang="sl-SI" sz="2400" dirty="0" smtClean="0"/>
                  <a:t> = 398 – 195 = </a:t>
                </a:r>
                <a:r>
                  <a:rPr lang="sl-SI" sz="2400" dirty="0" smtClean="0">
                    <a:solidFill>
                      <a:srgbClr val="FF0000"/>
                    </a:solidFill>
                  </a:rPr>
                  <a:t>203 ur</a:t>
                </a:r>
                <a:endParaRPr lang="sl-SI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67544" y="1268760"/>
                <a:ext cx="4824536" cy="4525963"/>
              </a:xfrm>
              <a:blipFill rotWithShape="1">
                <a:blip r:embed="rId2"/>
                <a:stretch>
                  <a:fillRect l="-20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9575219"/>
              </p:ext>
            </p:extLst>
          </p:nvPr>
        </p:nvGraphicFramePr>
        <p:xfrm>
          <a:off x="6228184" y="1196752"/>
          <a:ext cx="2429009" cy="5106512"/>
        </p:xfrm>
        <a:graphic>
          <a:graphicData uri="http://schemas.openxmlformats.org/drawingml/2006/table">
            <a:tbl>
              <a:tblPr firstRow="1" firstCol="1" bandRow="1"/>
              <a:tblGrid>
                <a:gridCol w="1035853"/>
                <a:gridCol w="1393156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960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50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8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Izračun prometne hitrosti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67544" y="1268760"/>
                <a:ext cx="4824536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𝑉𝑝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𝑉𝑝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5985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398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15,04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/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h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67544" y="1268760"/>
                <a:ext cx="4824536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4735826"/>
              </p:ext>
            </p:extLst>
          </p:nvPr>
        </p:nvGraphicFramePr>
        <p:xfrm>
          <a:off x="6228184" y="1196752"/>
          <a:ext cx="2429009" cy="5106512"/>
        </p:xfrm>
        <a:graphic>
          <a:graphicData uri="http://schemas.openxmlformats.org/drawingml/2006/table">
            <a:tbl>
              <a:tblPr firstRow="1" firstCol="1" bandRow="1"/>
              <a:tblGrid>
                <a:gridCol w="1035853"/>
                <a:gridCol w="1393156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960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19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slov 1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lvl="0"/>
            <a:r>
              <a:rPr lang="sl-SI" sz="2800" b="1" u="sng" dirty="0"/>
              <a:t>9</a:t>
            </a:r>
            <a:r>
              <a:rPr lang="sl-SI" sz="2800" b="1" u="sng" dirty="0" smtClean="0"/>
              <a:t>. </a:t>
            </a:r>
            <a:r>
              <a:rPr lang="sl-SI" sz="2800" b="1" u="sng" dirty="0" smtClean="0"/>
              <a:t>Izračun eksploatacijske hitrosti</a:t>
            </a:r>
            <a:r>
              <a:rPr lang="sl-SI" sz="2800" b="1" dirty="0" smtClean="0"/>
              <a:t/>
            </a:r>
            <a:br>
              <a:rPr lang="sl-SI" sz="2800" b="1" dirty="0" smtClean="0"/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834880" cy="4525963"/>
              </a:xfrm>
            </p:spPr>
            <p:txBody>
              <a:bodyPr/>
              <a:lstStyle/>
              <a:p>
                <a:pPr lvl="0"/>
                <a:endParaRPr lang="sl-SI" sz="2400" dirty="0" smtClean="0"/>
              </a:p>
              <a:p>
                <a14:m>
                  <m:oMath xmlns:m="http://schemas.openxmlformats.org/officeDocument/2006/math">
                    <m:r>
                      <a:rPr lang="sl-SI" sz="2400">
                        <a:latin typeface="Cambria Math"/>
                      </a:rPr>
                      <m:t>𝑉𝑒</m:t>
                    </m:r>
                    <m:r>
                      <a:rPr lang="sl-SI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2400">
                            <a:latin typeface="Cambria Math"/>
                          </a:rPr>
                          <m:t>𝐴𝐾</m:t>
                        </m:r>
                      </m:num>
                      <m:den>
                        <m:r>
                          <a:rPr lang="sl-SI" sz="2400">
                            <a:latin typeface="Cambria Math"/>
                          </a:rPr>
                          <m:t>𝐴𝐻𝑑</m:t>
                        </m:r>
                      </m:den>
                    </m:f>
                    <m:r>
                      <a:rPr lang="sl-SI" sz="2400">
                        <a:latin typeface="Cambria Math"/>
                      </a:rPr>
                      <m:t>=</m:t>
                    </m:r>
                  </m:oMath>
                </a14:m>
                <a:endParaRPr lang="sl-SI" sz="2400" dirty="0" smtClean="0"/>
              </a:p>
              <a:p>
                <a:endParaRPr lang="sl-SI" sz="2400" dirty="0"/>
              </a:p>
              <a:p>
                <a14:m>
                  <m:oMath xmlns:m="http://schemas.openxmlformats.org/officeDocument/2006/math">
                    <m:r>
                      <a:rPr lang="sl-SI" sz="2400">
                        <a:latin typeface="Cambria Math"/>
                      </a:rPr>
                      <m:t>𝑉𝑒</m:t>
                    </m:r>
                    <m:r>
                      <a:rPr lang="sl-SI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2400">
                            <a:latin typeface="Cambria Math"/>
                          </a:rPr>
                          <m:t>𝐴𝐾</m:t>
                        </m:r>
                      </m:num>
                      <m:den>
                        <m:r>
                          <a:rPr lang="sl-SI" sz="2400">
                            <a:latin typeface="Cambria Math"/>
                          </a:rPr>
                          <m:t>𝐴𝐻𝑑</m:t>
                        </m:r>
                      </m:den>
                    </m:f>
                    <m:r>
                      <a:rPr lang="sl-SI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2400" b="0" i="0" smtClean="0">
                            <a:latin typeface="Cambria Math"/>
                          </a:rPr>
                          <m:t>5985</m:t>
                        </m:r>
                      </m:num>
                      <m:den>
                        <m:r>
                          <a:rPr lang="sl-SI" sz="2400" b="0" i="0" smtClean="0">
                            <a:latin typeface="Cambria Math"/>
                          </a:rPr>
                          <m:t>960</m:t>
                        </m:r>
                      </m:den>
                    </m:f>
                    <m:r>
                      <a:rPr lang="sl-SI" sz="2400">
                        <a:latin typeface="Cambria Math"/>
                      </a:rPr>
                      <m:t>=</m:t>
                    </m:r>
                    <m:r>
                      <a:rPr lang="sl-SI" sz="2400" b="0" i="0" smtClean="0">
                        <a:solidFill>
                          <a:srgbClr val="FF0000"/>
                        </a:solidFill>
                        <a:latin typeface="Cambria Math"/>
                      </a:rPr>
                      <m:t>6,23</m:t>
                    </m:r>
                    <m:r>
                      <a:rPr lang="sl-SI" sz="240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400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sz="2400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400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sz="2400" dirty="0">
                  <a:solidFill>
                    <a:srgbClr val="FF0000"/>
                  </a:solidFill>
                </a:endParaRPr>
              </a:p>
              <a:p>
                <a:endParaRPr lang="sl-SI" sz="2400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83488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grada vsebine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29468023"/>
              </p:ext>
            </p:extLst>
          </p:nvPr>
        </p:nvGraphicFramePr>
        <p:xfrm>
          <a:off x="5796136" y="1052736"/>
          <a:ext cx="2714759" cy="5106512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960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85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lvl="0"/>
            <a:r>
              <a:rPr lang="sl-SI" sz="2800" b="1" u="sng" dirty="0" smtClean="0">
                <a:latin typeface="Calibri"/>
                <a:ea typeface="Calibri"/>
                <a:cs typeface="Times New Roman"/>
              </a:rPr>
              <a:t>10</a:t>
            </a:r>
            <a:r>
              <a:rPr lang="sl-SI" sz="2800" b="1" u="sng" dirty="0" smtClean="0">
                <a:effectLst/>
                <a:latin typeface="Calibri"/>
                <a:ea typeface="Calibri"/>
                <a:cs typeface="Times New Roman"/>
              </a:rPr>
              <a:t>. </a:t>
            </a:r>
            <a:r>
              <a:rPr lang="sl-SI" sz="2800" b="1" u="sng" dirty="0" smtClean="0">
                <a:effectLst/>
                <a:latin typeface="Calibri"/>
                <a:ea typeface="Calibri"/>
                <a:cs typeface="Times New Roman"/>
              </a:rPr>
              <a:t>Povprečna pot ene tone tovora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474840" cy="4525963"/>
              </a:xfrm>
            </p:spPr>
            <p:txBody>
              <a:bodyPr/>
              <a:lstStyle/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𝐾𝑡𝑡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𝐾𝑡𝑡</m:t>
                    </m:r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13440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919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4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62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47484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63333309"/>
              </p:ext>
            </p:extLst>
          </p:nvPr>
        </p:nvGraphicFramePr>
        <p:xfrm>
          <a:off x="6228184" y="1124744"/>
          <a:ext cx="2464727" cy="5106512"/>
        </p:xfrm>
        <a:graphic>
          <a:graphicData uri="http://schemas.openxmlformats.org/drawingml/2006/table">
            <a:tbl>
              <a:tblPr firstRow="1" firstCol="1" bandRow="1"/>
              <a:tblGrid>
                <a:gridCol w="1051085"/>
                <a:gridCol w="1413642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960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Ahgb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100 ur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5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92088"/>
          </a:xfrm>
        </p:spPr>
        <p:txBody>
          <a:bodyPr/>
          <a:lstStyle/>
          <a:p>
            <a:pPr lvl="0"/>
            <a:r>
              <a:rPr lang="sl-SI" sz="2800" b="1" u="sng" dirty="0" smtClean="0">
                <a:latin typeface="Calibri"/>
                <a:ea typeface="Times New Roman"/>
                <a:cs typeface="Times New Roman"/>
              </a:rPr>
              <a:t>11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Povprečna dolžina vožnje s tovorom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𝐾𝑠𝑡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𝐾𝑠𝑡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3581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162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22,1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4071987"/>
              </p:ext>
            </p:extLst>
          </p:nvPr>
        </p:nvGraphicFramePr>
        <p:xfrm>
          <a:off x="5868144" y="980728"/>
          <a:ext cx="2714759" cy="5106512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 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960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99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/>
          <a:lstStyle/>
          <a:p>
            <a:r>
              <a:rPr lang="sl-SI" sz="800" dirty="0" smtClean="0"/>
              <a:t>-</a:t>
            </a:r>
            <a:endParaRPr lang="sl-SI" sz="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sz="6000" smtClean="0">
                <a:latin typeface="Forte" panose="03060902040502070203" pitchFamily="66" charset="0"/>
              </a:rPr>
              <a:t>KONEC</a:t>
            </a:r>
            <a:endParaRPr lang="sl-SI" sz="600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51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u="sng" smtClean="0">
                <a:solidFill>
                  <a:srgbClr val="C00000"/>
                </a:solidFill>
              </a:rPr>
              <a:t>Podatki za nalogo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altLang="sl-SI" sz="2800" smtClean="0"/>
              <a:t>Prevozno podjetje ima </a:t>
            </a:r>
            <a:r>
              <a:rPr lang="sl-SI" altLang="sl-SI" sz="2800" smtClean="0">
                <a:solidFill>
                  <a:srgbClr val="FF0000"/>
                </a:solidFill>
              </a:rPr>
              <a:t>10 vozil </a:t>
            </a:r>
            <a:r>
              <a:rPr lang="sl-SI" altLang="sl-SI" sz="2800" smtClean="0"/>
              <a:t>inventarnega parka kot je prikazano v spodnji tabeli. V obdobju </a:t>
            </a:r>
            <a:r>
              <a:rPr lang="sl-SI" altLang="sl-SI" sz="2800" smtClean="0">
                <a:solidFill>
                  <a:srgbClr val="FF0000"/>
                </a:solidFill>
              </a:rPr>
              <a:t>7 dni </a:t>
            </a:r>
            <a:r>
              <a:rPr lang="sl-SI" altLang="sl-SI" sz="2800" smtClean="0"/>
              <a:t>so vozila prepeljala </a:t>
            </a:r>
            <a:r>
              <a:rPr lang="sl-SI" altLang="sl-SI" sz="2800" smtClean="0">
                <a:solidFill>
                  <a:srgbClr val="FF0000"/>
                </a:solidFill>
              </a:rPr>
              <a:t>919 ton </a:t>
            </a:r>
            <a:r>
              <a:rPr lang="sl-SI" altLang="sl-SI" sz="2800" smtClean="0"/>
              <a:t>tovora in ustvarila </a:t>
            </a:r>
            <a:r>
              <a:rPr lang="sl-SI" altLang="sl-SI" sz="2800" smtClean="0">
                <a:solidFill>
                  <a:srgbClr val="FF0000"/>
                </a:solidFill>
              </a:rPr>
              <a:t>13440 tonskih kilometrov</a:t>
            </a:r>
            <a:r>
              <a:rPr lang="sl-SI" altLang="sl-SI" sz="2800" smtClean="0"/>
              <a:t>. Pri tem so porabila </a:t>
            </a:r>
            <a:r>
              <a:rPr lang="sl-SI" altLang="sl-SI" sz="2800" smtClean="0">
                <a:solidFill>
                  <a:srgbClr val="FF0000"/>
                </a:solidFill>
              </a:rPr>
              <a:t>398 </a:t>
            </a:r>
            <a:r>
              <a:rPr lang="sl-SI" altLang="sl-SI" sz="2800" err="1" smtClean="0">
                <a:solidFill>
                  <a:srgbClr val="FF0000"/>
                </a:solidFill>
              </a:rPr>
              <a:t>avtour</a:t>
            </a:r>
            <a:r>
              <a:rPr lang="sl-SI" altLang="sl-SI" sz="2800" smtClean="0">
                <a:solidFill>
                  <a:srgbClr val="FF0000"/>
                </a:solidFill>
              </a:rPr>
              <a:t> </a:t>
            </a:r>
            <a:r>
              <a:rPr lang="sl-SI" altLang="sl-SI" sz="2800" smtClean="0"/>
              <a:t>za vožnjo, </a:t>
            </a:r>
            <a:r>
              <a:rPr lang="sl-SI" altLang="sl-SI" sz="2800" smtClean="0">
                <a:solidFill>
                  <a:srgbClr val="FF0000"/>
                </a:solidFill>
              </a:rPr>
              <a:t>562 </a:t>
            </a:r>
            <a:r>
              <a:rPr lang="sl-SI" altLang="sl-SI" sz="2800" err="1" smtClean="0">
                <a:solidFill>
                  <a:srgbClr val="FF0000"/>
                </a:solidFill>
              </a:rPr>
              <a:t>avtour</a:t>
            </a:r>
            <a:r>
              <a:rPr lang="sl-SI" altLang="sl-SI" sz="2800" smtClean="0">
                <a:solidFill>
                  <a:srgbClr val="FF0000"/>
                </a:solidFill>
              </a:rPr>
              <a:t> </a:t>
            </a:r>
            <a:r>
              <a:rPr lang="sl-SI" altLang="sl-SI" sz="2800" smtClean="0"/>
              <a:t>za nakladanje in razkladanje in </a:t>
            </a:r>
            <a:r>
              <a:rPr lang="sl-SI" altLang="sl-SI" sz="2800" smtClean="0">
                <a:solidFill>
                  <a:srgbClr val="FF0000"/>
                </a:solidFill>
              </a:rPr>
              <a:t>195 ur </a:t>
            </a:r>
            <a:r>
              <a:rPr lang="sl-SI" altLang="sl-SI" sz="2800" smtClean="0"/>
              <a:t>za krajše postanke v prometu. V tem času so skupaj prevozila </a:t>
            </a:r>
            <a:r>
              <a:rPr lang="sl-SI" altLang="sl-SI" sz="2800" smtClean="0">
                <a:solidFill>
                  <a:srgbClr val="FF0000"/>
                </a:solidFill>
              </a:rPr>
              <a:t>5985 km</a:t>
            </a:r>
            <a:r>
              <a:rPr lang="sl-SI" altLang="sl-SI" sz="2800" smtClean="0"/>
              <a:t>, od tega </a:t>
            </a:r>
            <a:r>
              <a:rPr lang="sl-SI" altLang="sl-SI" sz="2800" smtClean="0">
                <a:solidFill>
                  <a:srgbClr val="FF0000"/>
                </a:solidFill>
              </a:rPr>
              <a:t>2302 km</a:t>
            </a:r>
            <a:r>
              <a:rPr lang="sl-SI" altLang="sl-SI" sz="2800" smtClean="0"/>
              <a:t> prazna in </a:t>
            </a:r>
            <a:r>
              <a:rPr lang="sl-SI" altLang="sl-SI" sz="2800" smtClean="0">
                <a:solidFill>
                  <a:srgbClr val="FF0000"/>
                </a:solidFill>
              </a:rPr>
              <a:t>102 km </a:t>
            </a:r>
            <a:r>
              <a:rPr lang="sl-SI" altLang="sl-SI" sz="2800" smtClean="0"/>
              <a:t>iz in v garažo. S tovorom so skupaj opravila </a:t>
            </a:r>
            <a:r>
              <a:rPr lang="sl-SI" altLang="sl-SI" sz="2800" smtClean="0">
                <a:solidFill>
                  <a:srgbClr val="FF0000"/>
                </a:solidFill>
              </a:rPr>
              <a:t>162 voženj</a:t>
            </a:r>
            <a:r>
              <a:rPr lang="sl-SI" altLang="sl-SI" sz="280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15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eaLnBrk="1" hangingPunct="1"/>
            <a:r>
              <a:rPr lang="sl-SI" altLang="sl-SI" sz="2400" smtClean="0"/>
              <a:t>Matrika prevoznega podjetja</a:t>
            </a:r>
          </a:p>
        </p:txBody>
      </p:sp>
      <p:graphicFrame>
        <p:nvGraphicFramePr>
          <p:cNvPr id="4344" name="Group 2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668708"/>
              </p:ext>
            </p:extLst>
          </p:nvPr>
        </p:nvGraphicFramePr>
        <p:xfrm>
          <a:off x="457200" y="1268756"/>
          <a:ext cx="8229600" cy="3840480"/>
        </p:xfrm>
        <a:graphic>
          <a:graphicData uri="http://schemas.openxmlformats.org/drawingml/2006/table">
            <a:tbl>
              <a:tblPr/>
              <a:tblGrid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zap</a:t>
                      </a: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št.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n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g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3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sl-SI" altLang="sl-SI" sz="2400" b="1" u="sng" smtClean="0"/>
              <a:t>Dopolni tabelo in izračunaj:</a:t>
            </a:r>
            <a:r>
              <a:rPr lang="sl-SI" altLang="sl-SI" sz="2400" smtClean="0"/>
              <a:t/>
            </a:r>
            <a:br>
              <a:rPr lang="sl-SI" altLang="sl-SI" sz="2400" smtClean="0"/>
            </a:br>
            <a:endParaRPr lang="sl-SI" altLang="sl-SI" sz="24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sl-SI" altLang="sl-SI" sz="2000" dirty="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tehnične spodobnosti voznega parka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izkoristka prevožene poti - km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dinamične izkoriščenost nosilnosti vozil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statične izkoriščenosti nosilnosti vozil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Povprečno dnevno prevoženo pot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izkoristka časa v 24 urah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Tehnično hitrost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Prometno hitrost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Eksploatacijsko hitrost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Povprečno razdaljo prevoza ene tone tovora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Povprečno dolžino vožnje s tovorom</a:t>
            </a:r>
          </a:p>
        </p:txBody>
      </p:sp>
    </p:spTree>
    <p:extLst>
      <p:ext uri="{BB962C8B-B14F-4D97-AF65-F5344CB8AC3E}">
        <p14:creationId xmlns:p14="http://schemas.microsoft.com/office/powerpoint/2010/main" val="349812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0" lang="sl-SI" altLang="sl-SI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Podatki:   </a:t>
            </a:r>
            <a:r>
              <a:rPr kumimoji="0" lang="sl-SI" altLang="sl-SI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l-SI" altLang="sl-SI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sl-SI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914877"/>
              </p:ext>
            </p:extLst>
          </p:nvPr>
        </p:nvGraphicFramePr>
        <p:xfrm>
          <a:off x="3707904" y="1412781"/>
          <a:ext cx="3528392" cy="4626864"/>
        </p:xfrm>
        <a:graphic>
          <a:graphicData uri="http://schemas.openxmlformats.org/drawingml/2006/table">
            <a:tbl>
              <a:tblPr firstRow="1" firstCol="1" bandRow="1"/>
              <a:tblGrid>
                <a:gridCol w="1504685"/>
                <a:gridCol w="2023707"/>
              </a:tblGrid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2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eaLnBrk="1" hangingPunct="1"/>
            <a:r>
              <a:rPr lang="sl-SI" altLang="sl-SI" sz="2400" smtClean="0"/>
              <a:t>Matrika prevoznega podjetja</a:t>
            </a:r>
          </a:p>
        </p:txBody>
      </p:sp>
      <p:graphicFrame>
        <p:nvGraphicFramePr>
          <p:cNvPr id="4344" name="Group 2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22863"/>
              </p:ext>
            </p:extLst>
          </p:nvPr>
        </p:nvGraphicFramePr>
        <p:xfrm>
          <a:off x="457200" y="1268756"/>
          <a:ext cx="8229600" cy="3840480"/>
        </p:xfrm>
        <a:graphic>
          <a:graphicData uri="http://schemas.openxmlformats.org/drawingml/2006/table">
            <a:tbl>
              <a:tblPr/>
              <a:tblGrid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zap</a:t>
                      </a: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št.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d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n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b="1" dirty="0" smtClean="0"/>
                        <a:t>g</a:t>
                      </a:r>
                      <a:endParaRPr lang="sl-SI" sz="14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Q =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103 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05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1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Koeficient tehnične sposobnosti voznega parka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𝑡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59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70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84</m:t>
                    </m:r>
                  </m:oMath>
                </a14:m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l-SI" sz="2400" dirty="0" err="1" smtClean="0">
                    <a:effectLst/>
                    <a:latin typeface="Calibri"/>
                    <a:ea typeface="Calibri"/>
                    <a:cs typeface="Times New Roman"/>
                  </a:rPr>
                  <a:t>ADs</a:t>
                </a:r>
                <a:r>
                  <a:rPr lang="sl-SI" sz="2400" dirty="0" smtClean="0">
                    <a:effectLst/>
                    <a:latin typeface="Calibri"/>
                    <a:ea typeface="Calibri"/>
                    <a:cs typeface="Times New Roman"/>
                  </a:rPr>
                  <a:t> = </a:t>
                </a:r>
                <a:r>
                  <a:rPr lang="sl-SI" sz="2400" dirty="0" err="1" smtClean="0">
                    <a:effectLst/>
                    <a:latin typeface="Calibri"/>
                    <a:ea typeface="Calibri"/>
                    <a:cs typeface="Times New Roman"/>
                  </a:rPr>
                  <a:t>ADg</a:t>
                </a:r>
                <a:r>
                  <a:rPr lang="sl-SI" sz="2400" dirty="0" smtClean="0">
                    <a:effectLst/>
                    <a:latin typeface="Calibri"/>
                    <a:ea typeface="Calibri"/>
                    <a:cs typeface="Times New Roman"/>
                  </a:rPr>
                  <a:t> + </a:t>
                </a:r>
                <a:r>
                  <a:rPr lang="sl-SI" sz="2400" dirty="0" err="1" smtClean="0">
                    <a:effectLst/>
                    <a:latin typeface="Calibri"/>
                    <a:ea typeface="Calibri"/>
                    <a:cs typeface="Times New Roman"/>
                  </a:rPr>
                  <a:t>ADd</a:t>
                </a:r>
                <a:r>
                  <a:rPr lang="sl-SI" sz="2400" dirty="0" smtClean="0">
                    <a:effectLst/>
                    <a:latin typeface="Calibri"/>
                    <a:ea typeface="Calibri"/>
                    <a:cs typeface="Times New Roman"/>
                  </a:rPr>
                  <a:t>=</a:t>
                </a: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l-SI" sz="2400" dirty="0" err="1" smtClean="0">
                    <a:latin typeface="Calibri"/>
                    <a:ea typeface="Calibri"/>
                    <a:cs typeface="Times New Roman"/>
                  </a:rPr>
                  <a:t>ADS</a:t>
                </a:r>
                <a:r>
                  <a:rPr lang="sl-SI" sz="2400" dirty="0" smtClean="0">
                    <a:latin typeface="Calibri"/>
                    <a:ea typeface="Calibri"/>
                    <a:cs typeface="Times New Roman"/>
                  </a:rPr>
                  <a:t> = 13 + 46 = </a:t>
                </a:r>
                <a:r>
                  <a:rPr lang="sl-SI" sz="2400" dirty="0" smtClean="0">
                    <a:solidFill>
                      <a:srgbClr val="FF0000"/>
                    </a:solidFill>
                    <a:latin typeface="Calibri"/>
                    <a:ea typeface="Calibri"/>
                    <a:cs typeface="Times New Roman"/>
                  </a:rPr>
                  <a:t>59 vozil</a:t>
                </a: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74793015"/>
              </p:ext>
            </p:extLst>
          </p:nvPr>
        </p:nvGraphicFramePr>
        <p:xfrm>
          <a:off x="5961697" y="1412777"/>
          <a:ext cx="2714759" cy="4149041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9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2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Stopnja izkoristka prevoženih kilometrov – poti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412776"/>
                <a:ext cx="4762872" cy="4713387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3581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5985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6</m:t>
                    </m:r>
                  </m:oMath>
                </a14:m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d>
                      <m:d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𝐴𝐾𝑝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𝐴𝐾𝑔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=5985 – </m:t>
                    </m:r>
                    <m:d>
                      <m:d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2302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+10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5985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–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2404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3581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412776"/>
                <a:ext cx="4762872" cy="4713387"/>
              </a:xfrm>
              <a:blipFill rotWithShape="1">
                <a:blip r:embed="rId2"/>
                <a:stretch>
                  <a:fillRect l="-179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58796721"/>
              </p:ext>
            </p:extLst>
          </p:nvPr>
        </p:nvGraphicFramePr>
        <p:xfrm>
          <a:off x="6012161" y="1484783"/>
          <a:ext cx="2664296" cy="4069657"/>
        </p:xfrm>
        <a:graphic>
          <a:graphicData uri="http://schemas.openxmlformats.org/drawingml/2006/table">
            <a:tbl>
              <a:tblPr firstRow="1" firstCol="1" bandRow="1"/>
              <a:tblGrid>
                <a:gridCol w="1136191"/>
                <a:gridCol w="1528105"/>
              </a:tblGrid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75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3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Koeficient dinamične izkoriščenosti vozil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122912" cy="4525963"/>
              </a:xfrm>
            </p:spPr>
            <p:txBody>
              <a:bodyPr/>
              <a:lstStyle/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𝜀</m:t>
                    </m:r>
                    <m:r>
                      <a:rPr lang="sl-SI" sz="22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𝜀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13440</m:t>
                        </m:r>
                      </m:num>
                      <m:den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10,3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3581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13440</m:t>
                        </m:r>
                      </m:num>
                      <m:den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36884,3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2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36</m:t>
                    </m:r>
                  </m:oMath>
                </a14:m>
                <a:endParaRPr lang="sl-SI" sz="2200" dirty="0" smtClean="0">
                  <a:solidFill>
                    <a:srgbClr val="FF0000"/>
                  </a:solidFill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2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𝑞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𝑄𝑚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𝐴𝑖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103</m:t>
                        </m:r>
                      </m:num>
                      <m:den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</m:t>
                    </m:r>
                    <m:r>
                      <a:rPr lang="sl-SI" sz="22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0,3</m:t>
                    </m:r>
                  </m:oMath>
                </a14:m>
                <a:r>
                  <a:rPr lang="sl-SI" sz="2200" dirty="0" smtClean="0">
                    <a:solidFill>
                      <a:srgbClr val="FF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t</a:t>
                </a:r>
                <a:endParaRPr lang="sl-SI" sz="22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12291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3888743"/>
              </p:ext>
            </p:extLst>
          </p:nvPr>
        </p:nvGraphicFramePr>
        <p:xfrm>
          <a:off x="6084169" y="1412777"/>
          <a:ext cx="2592288" cy="4468198"/>
        </p:xfrm>
        <a:graphic>
          <a:graphicData uri="http://schemas.openxmlformats.org/drawingml/2006/table">
            <a:tbl>
              <a:tblPr firstRow="1" firstCol="1" bandRow="1"/>
              <a:tblGrid>
                <a:gridCol w="1105483"/>
                <a:gridCol w="1486805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vozil</a:t>
                      </a: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919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13440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5985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3581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10,3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23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1463</Words>
  <Application>Microsoft Office PowerPoint</Application>
  <PresentationFormat>Diaprojekcija na zaslonu (4:3)</PresentationFormat>
  <Paragraphs>669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Naslovi diapozitivov</vt:lpstr>
      </vt:variant>
      <vt:variant>
        <vt:i4>18</vt:i4>
      </vt:variant>
    </vt:vector>
  </HeadingPairs>
  <TitlesOfParts>
    <vt:vector size="24" baseType="lpstr">
      <vt:lpstr>Privzeti načrt</vt:lpstr>
      <vt:lpstr>1_Privzeti načrt</vt:lpstr>
      <vt:lpstr>2_Privzeti načrt</vt:lpstr>
      <vt:lpstr>3_Privzeti načrt</vt:lpstr>
      <vt:lpstr>4_Privzeti načrt</vt:lpstr>
      <vt:lpstr>5_Privzeti načrt</vt:lpstr>
      <vt:lpstr>Analiza  voznega parka</vt:lpstr>
      <vt:lpstr>Podatki za nalogo</vt:lpstr>
      <vt:lpstr>Matrika prevoznega podjetja</vt:lpstr>
      <vt:lpstr>Dopolni tabelo in izračunaj: </vt:lpstr>
      <vt:lpstr>Podatki:    </vt:lpstr>
      <vt:lpstr>Matrika prevoznega podjetja</vt:lpstr>
      <vt:lpstr>1. Koeficient tehnične sposobnosti voznega parka </vt:lpstr>
      <vt:lpstr>2. Stopnja izkoristka prevoženih kilometrov – poti </vt:lpstr>
      <vt:lpstr>3. Koeficient dinamične izkoriščenosti vozil </vt:lpstr>
      <vt:lpstr>4. Koeficient statične izkoriščenosti nosilnosti vozil </vt:lpstr>
      <vt:lpstr>5. Povprečno dnevno prevoženo pot </vt:lpstr>
      <vt:lpstr>6. Koeficient izkoristka časa v 24 urah </vt:lpstr>
      <vt:lpstr>7. Izračun tehnične hitrosti </vt:lpstr>
      <vt:lpstr>8. Izračun prometne hitrosti </vt:lpstr>
      <vt:lpstr>9. Izračun eksploatacijske hitrosti </vt:lpstr>
      <vt:lpstr>10. Povprečna pot ene tone tovora </vt:lpstr>
      <vt:lpstr>11. Povprečna dolžina vožnje s tovorom </vt:lpstr>
      <vt:lpstr>-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 voznega parka</dc:title>
  <dc:creator>Brane</dc:creator>
  <cp:lastModifiedBy>Brane</cp:lastModifiedBy>
  <cp:revision>30</cp:revision>
  <dcterms:created xsi:type="dcterms:W3CDTF">2015-04-27T17:37:10Z</dcterms:created>
  <dcterms:modified xsi:type="dcterms:W3CDTF">2016-05-10T15:34:57Z</dcterms:modified>
</cp:coreProperties>
</file>