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tags/tag2.xml" ContentType="application/vnd.openxmlformats-officedocument.presentationml.tags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73" r:id="rId4"/>
    <p:sldId id="274" r:id="rId5"/>
    <p:sldId id="275" r:id="rId6"/>
    <p:sldId id="276" r:id="rId7"/>
    <p:sldId id="277" r:id="rId8"/>
    <p:sldId id="259" r:id="rId9"/>
    <p:sldId id="272" r:id="rId10"/>
    <p:sldId id="260" r:id="rId11"/>
    <p:sldId id="262" r:id="rId12"/>
    <p:sldId id="270" r:id="rId13"/>
    <p:sldId id="269" r:id="rId14"/>
  </p:sldIdLst>
  <p:sldSz cx="9144000" cy="6858000" type="screen4x3"/>
  <p:notesSz cx="6858000" cy="9144000"/>
  <p:custShowLst>
    <p:custShow name="Diaprojekcija po meri 1" id="0">
      <p:sldLst>
        <p:sld r:id="rId2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</p:sldLst>
    </p:custShow>
  </p:custShowLst>
  <p:defaultTextStyle>
    <a:lvl1pPr marL="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sl-SI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>
    <p:restoredLeft sz="13344" autoAdjust="0"/>
    <p:restoredTop sz="93969" autoAdjust="0"/>
  </p:normalViewPr>
  <p:slideViewPr>
    <p:cSldViewPr>
      <p:cViewPr varScale="1">
        <p:scale>
          <a:sx n="103" d="100"/>
          <a:sy n="103" d="100"/>
        </p:scale>
        <p:origin x="-8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sl-SI" sz="1200"/>
            </a:lvl1pPr>
            <a:extLst/>
          </a:lstStyle>
          <a:p>
            <a:endParaRPr lang="sl-SI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sl-SI" sz="1200"/>
            </a:lvl1pPr>
            <a:extLst/>
          </a:lstStyle>
          <a:p>
            <a:fld id="{54D4857D-62A5-486B-9129-468003D7E020}" type="datetimeFigureOut">
              <a:rPr lang="sl-SI" smtClean="0"/>
              <a:pPr/>
              <a:t>17.4.2018</a:t>
            </a:fld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sl-SI" sz="1200"/>
            </a:lvl1pPr>
            <a:extLst/>
          </a:lstStyle>
          <a:p>
            <a:endParaRPr lang="sl-SI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sl-SI" sz="1200"/>
            </a:lvl1pPr>
            <a:extLst/>
          </a:lstStyle>
          <a:p>
            <a:fld id="{2EBE4566-6F3A-4CC1-BD6C-9C510D05F126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4754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sl-SI" sz="1200"/>
            </a:lvl1pPr>
            <a:extLst/>
          </a:lstStyle>
          <a:p>
            <a:endParaRPr lang="sl-SI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sl-SI" sz="1200"/>
            </a:lvl1pPr>
            <a:extLst/>
          </a:lstStyle>
          <a:p>
            <a:fld id="{2D2EF2CE-B28C-4ED4-8FD0-48BB3F48846A}" type="datetimeFigureOut">
              <a:rPr lang="sl-SI"/>
              <a:pPr/>
              <a:t>17.4.2018</a:t>
            </a:fld>
            <a:endParaRPr lang="sl-SI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sl-SI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sl-SI" sz="1200"/>
            </a:lvl1pPr>
            <a:extLst/>
          </a:lstStyle>
          <a:p>
            <a:endParaRPr lang="sl-SI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sl-SI" sz="1200"/>
            </a:lvl1pPr>
            <a:extLst/>
          </a:lstStyle>
          <a:p>
            <a:fld id="{61807874-5299-41B2-A37A-6AA3547857F4}" type="slidenum">
              <a:rPr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0165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sl-SI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1</a:t>
            </a:fld>
            <a:endParaRPr 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2</a:t>
            </a:fld>
            <a:endParaRPr 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8</a:t>
            </a:fld>
            <a:endParaRPr 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9</a:t>
            </a:fld>
            <a:endParaRPr 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10</a:t>
            </a:fld>
            <a:endParaRPr 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11</a:t>
            </a:fld>
            <a:endParaRPr 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12</a:t>
            </a:fld>
            <a:endParaRPr 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sl-SI" dirty="0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sl-SI" smtClean="0"/>
              <a:pPr/>
              <a:t>13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 eaLnBrk="1" latinLnBrk="0" hangingPunct="1">
              <a:buNone/>
              <a:defRPr kumimoji="0" lang="sl-SI" sz="1400"/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pPr eaLnBrk="1" latinLnBrk="0" hangingPunct="1"/>
            <a:r>
              <a:rPr lang="sl-SI" smtClean="0"/>
              <a:t>Kliknite, če želite urediti slog podnaslova matrice</a:t>
            </a:r>
            <a:endParaRPr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sl-SI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sl-SI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sl-SI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sl-SI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sl-SI" sz="1100"/>
              <a:pPr algn="r"/>
              <a:t>17.4.2018</a:t>
            </a:fld>
            <a:endParaRPr kumimoji="0" lang="sl-SI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sl-SI" sz="1200"/>
              <a:pPr/>
              <a:t>‹#›</a:t>
            </a:fld>
            <a:endParaRPr kumimoji="0" lang="sl-SI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sl-SI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 eaLnBrk="1" latinLnBrk="0" hangingPunct="1">
              <a:lnSpc>
                <a:spcPct val="100000"/>
              </a:lnSpc>
              <a:defRPr kumimoji="0" lang="sl-SI" sz="72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kumimoji="0" lang="sl-SI"/>
              <a:t>Pokaži naslov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sl-SI" sz="1100"/>
              <a:pPr algn="r"/>
              <a:t>17.4.2018</a:t>
            </a:fld>
            <a:endParaRPr kumimoji="0" lang="sl-SI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sl-SI" sz="1200"/>
              <a:pPr/>
              <a:t>‹#›</a:t>
            </a:fld>
            <a:endParaRPr kumimoji="0" lang="sl-SI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kumimoji="0" lang="sl-SI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pPr eaLnBrk="1" latinLnBrk="0" hangingPunct="1"/>
            <a:r>
              <a:rPr lang="sl-SI" smtClean="0"/>
              <a:t>Kliknite, če želite urediti slog naslova matrice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kumimoji="0" lang="sl-SI" sz="1100"/>
              <a:pPr algn="r"/>
              <a:t>17.4.2018</a:t>
            </a:fld>
            <a:endParaRPr kumimoji="0" lang="sl-SI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kumimoji="0" lang="sl-SI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kumimoji="0" lang="sl-SI" sz="1200"/>
              <a:pPr/>
              <a:t>‹#›</a:t>
            </a:fld>
            <a:endParaRPr kumimoji="0" lang="sl-SI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 eaLnBrk="1" latinLnBrk="0" hangingPunct="1">
              <a:defRPr kumimoji="0" lang="sl-SI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kumimoji="0" lang="sl-SI"/>
              <a:t>Kliknite, če želite dodati naslov odseka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eprosto vprašanje in odgov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l-SI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l-SI"/>
              <a:t>Kliknite, če želite dodati vprašanje</a:t>
            </a:r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sl-SI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sl-SI"/>
              <a:t>Kliknite, če želite dodati odgovor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drobno vprašanje in odgov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l-SI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l-SI"/>
              <a:t>Kliknite, če želite dodati vprašanje</a:t>
            </a:r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 eaLnBrk="1" latinLnBrk="0" hangingPunct="1">
              <a:buFontTx/>
              <a:buNone/>
              <a:defRPr kumimoji="0" lang="sl-SI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kumimoji="0" lang="sl-SI"/>
              <a:t>Kliknite, če želite dodati odgovor</a:t>
            </a:r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 eaLnBrk="1" latinLnBrk="0" hangingPunct="1">
              <a:buFontTx/>
              <a:buNone/>
              <a:defRPr kumimoji="0" lang="sl-SI" i="1" baseline="0"/>
            </a:lvl1pPr>
            <a:extLst/>
          </a:lstStyle>
          <a:p>
            <a:pPr lvl="0"/>
            <a:r>
              <a:rPr kumimoji="0" lang="sl-SI"/>
              <a:t>Kliknite, če želite odgovoru dodati podrobnosti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prašanje resnično ali neresnično (odgovor: resničn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l-SI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l-SI"/>
              <a:t>Kliknite, če želite dodati vprašanje</a:t>
            </a:r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sl-SI" sz="7200">
                <a:solidFill>
                  <a:schemeClr val="tx1">
                    <a:alpha val="40000"/>
                  </a:schemeClr>
                </a:solidFill>
              </a:rPr>
              <a:t>RESNIČNO</a:t>
            </a:r>
            <a:r>
              <a:rPr kumimoji="0" lang="sl-SI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sl-SI" sz="7200">
                <a:solidFill>
                  <a:schemeClr val="tx1">
                    <a:alpha val="40000"/>
                  </a:schemeClr>
                </a:solidFill>
              </a:rPr>
              <a:t>ali NERESNIČNO?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kumimoji="0" lang="sl-SI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RESNIČNO </a:t>
            </a:r>
            <a:r>
              <a:rPr kumimoji="0" lang="sl-SI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ali NERESNIČNO?</a:t>
            </a:r>
            <a:endParaRPr kumimoji="0"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prašanje resnično ali neresnično (odgovor: neresničn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 eaLnBrk="1" latinLnBrk="0" hangingPunct="1">
              <a:defRPr kumimoji="0" lang="sl-SI"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kumimoji="0" lang="sl-SI"/>
              <a:t>Kliknite, če želite dodati vprašanje</a:t>
            </a:r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latinLnBrk="0">
              <a:spcBef>
                <a:spcPct val="20000"/>
              </a:spcBef>
              <a:buNone/>
            </a:pPr>
            <a:r>
              <a:rPr kumimoji="0" lang="sl-SI" sz="7200">
                <a:solidFill>
                  <a:schemeClr val="tx1">
                    <a:alpha val="40000"/>
                  </a:schemeClr>
                </a:solidFill>
              </a:rPr>
              <a:t>RESNIČNO</a:t>
            </a:r>
            <a:r>
              <a:rPr kumimoji="0" lang="sl-SI" sz="7200" baseline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kumimoji="0" lang="sl-SI" sz="7200">
                <a:solidFill>
                  <a:schemeClr val="tx1">
                    <a:alpha val="40000"/>
                  </a:schemeClr>
                </a:solidFill>
              </a:rPr>
              <a:t>ali NERESNIČNO?</a:t>
            </a: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kumimoji="0" lang="sl-SI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RESNIČNO ali</a:t>
            </a:r>
            <a:r>
              <a:rPr kumimoji="0" lang="sl-SI" sz="720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NERESNIČNO</a:t>
            </a:r>
            <a:r>
              <a:rPr kumimoji="0" lang="sl-SI" sz="720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kumimoji="0"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eč možno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>
          <a:xfrm>
            <a:off x="685800" y="228600"/>
            <a:ext cx="7696200" cy="1371600"/>
          </a:xfrm>
        </p:spPr>
        <p:txBody>
          <a:bodyPr vert="horz"/>
          <a:lstStyle>
            <a:lvl1pPr algn="l" eaLnBrk="1" latinLnBrk="0" hangingPunct="1">
              <a:defRPr kumimoji="0" lang="sl-SI" i="1" baseline="0"/>
            </a:lvl1pPr>
            <a:extLst/>
          </a:lstStyle>
          <a:p>
            <a:r>
              <a:rPr kumimoji="0" lang="sl-SI"/>
              <a:t>Kliknite, če želite dodati vprašanje</a:t>
            </a:r>
          </a:p>
        </p:txBody>
      </p:sp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9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sp>
        <p:nvSpPr>
          <p:cNvPr id="10" name="Rectangle 10"/>
          <p:cNvSpPr txBox="1"/>
          <p:nvPr userDrawn="1"/>
        </p:nvSpPr>
        <p:spPr>
          <a:xfrm>
            <a:off x="457200" y="20574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sl-SI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A.</a:t>
            </a:r>
          </a:p>
        </p:txBody>
      </p:sp>
      <p:sp>
        <p:nvSpPr>
          <p:cNvPr id="15" name="Rectangle 13"/>
          <p:cNvSpPr>
            <a:spLocks noGrp="1"/>
          </p:cNvSpPr>
          <p:nvPr>
            <p:ph type="body" sz="quarter" idx="17" hasCustomPrompt="1"/>
          </p:nvPr>
        </p:nvSpPr>
        <p:spPr>
          <a:xfrm>
            <a:off x="1143000" y="48006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sl-SI" i="0" baseline="0"/>
            </a:lvl1pPr>
            <a:extLst/>
          </a:lstStyle>
          <a:p>
            <a:pPr lvl="0"/>
            <a:r>
              <a:rPr kumimoji="0" lang="sl-SI"/>
              <a:t>Kliknite, če želite dodati nepravilen odgovor</a:t>
            </a:r>
          </a:p>
        </p:txBody>
      </p:sp>
      <p:sp>
        <p:nvSpPr>
          <p:cNvPr id="16" name="Rectangle 13"/>
          <p:cNvSpPr>
            <a:spLocks noGrp="1"/>
          </p:cNvSpPr>
          <p:nvPr>
            <p:ph type="body" sz="quarter" idx="18" hasCustomPrompt="1"/>
          </p:nvPr>
        </p:nvSpPr>
        <p:spPr>
          <a:xfrm>
            <a:off x="1143000" y="41148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sl-SI" i="0" baseline="0"/>
            </a:lvl1pPr>
            <a:extLst/>
          </a:lstStyle>
          <a:p>
            <a:pPr lvl="0"/>
            <a:r>
              <a:rPr kumimoji="0" lang="sl-SI"/>
              <a:t>Kliknite, če želite dodati nepravilen odgovor</a:t>
            </a:r>
          </a:p>
        </p:txBody>
      </p:sp>
      <p:sp>
        <p:nvSpPr>
          <p:cNvPr id="17" name="Rectangle 13"/>
          <p:cNvSpPr>
            <a:spLocks noGrp="1"/>
          </p:cNvSpPr>
          <p:nvPr>
            <p:ph type="body" sz="quarter" idx="19" hasCustomPrompt="1"/>
          </p:nvPr>
        </p:nvSpPr>
        <p:spPr>
          <a:xfrm>
            <a:off x="1143000" y="34290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sl-SI" i="0" baseline="0"/>
            </a:lvl1pPr>
            <a:extLst/>
          </a:lstStyle>
          <a:p>
            <a:pPr lvl="0"/>
            <a:r>
              <a:rPr kumimoji="0" lang="sl-SI"/>
              <a:t>Kliknite, če želite dodati nepravilen odgovor</a:t>
            </a:r>
          </a:p>
        </p:txBody>
      </p:sp>
      <p:sp>
        <p:nvSpPr>
          <p:cNvPr id="18" name="Rectangle 13"/>
          <p:cNvSpPr>
            <a:spLocks noGrp="1"/>
          </p:cNvSpPr>
          <p:nvPr>
            <p:ph type="body" sz="quarter" idx="20" hasCustomPrompt="1"/>
          </p:nvPr>
        </p:nvSpPr>
        <p:spPr>
          <a:xfrm>
            <a:off x="1143000" y="27432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sl-SI" i="0" baseline="0"/>
            </a:lvl1pPr>
            <a:extLst/>
          </a:lstStyle>
          <a:p>
            <a:pPr lvl="0"/>
            <a:r>
              <a:rPr kumimoji="0" lang="sl-SI"/>
              <a:t>Kliknite, če želite dodati nepravilen odgovor</a:t>
            </a:r>
          </a:p>
        </p:txBody>
      </p:sp>
      <p:sp>
        <p:nvSpPr>
          <p:cNvPr id="19" name="Rectangle 13"/>
          <p:cNvSpPr>
            <a:spLocks noGrp="1"/>
          </p:cNvSpPr>
          <p:nvPr>
            <p:ph type="body" sz="quarter" idx="21" hasCustomPrompt="1"/>
          </p:nvPr>
        </p:nvSpPr>
        <p:spPr>
          <a:xfrm>
            <a:off x="1143000" y="2057400"/>
            <a:ext cx="7086600" cy="457200"/>
          </a:xfrm>
        </p:spPr>
        <p:txBody>
          <a:bodyPr rtlCol="0" anchor="ctr"/>
          <a:lstStyle>
            <a:lvl1pPr marL="0" indent="0" eaLnBrk="1" latinLnBrk="0" hangingPunct="1">
              <a:buFontTx/>
              <a:buNone/>
              <a:defRPr kumimoji="0" lang="sl-SI" i="0" baseline="0"/>
            </a:lvl1pPr>
            <a:extLst/>
          </a:lstStyle>
          <a:p>
            <a:pPr lvl="0"/>
            <a:r>
              <a:rPr kumimoji="0" lang="sl-SI"/>
              <a:t>Kliknite, če želite dodati pravilen odgovor (nato preuredite izbire)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457200" y="2707957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sl-SI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B.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457200" y="34290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sl-SI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C.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457200" y="41148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sl-SI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D.</a:t>
            </a:r>
          </a:p>
        </p:txBody>
      </p:sp>
      <p:sp>
        <p:nvSpPr>
          <p:cNvPr id="21" name="TextBox 20"/>
          <p:cNvSpPr txBox="1"/>
          <p:nvPr userDrawn="1"/>
        </p:nvSpPr>
        <p:spPr>
          <a:xfrm>
            <a:off x="457200" y="4800600"/>
            <a:ext cx="685800" cy="492443"/>
          </a:xfrm>
          <a:prstGeom prst="rect">
            <a:avLst/>
          </a:prstGeom>
          <a:noFill/>
        </p:spPr>
        <p:txBody>
          <a:bodyPr wrap="square" tIns="91440" bIns="91440" rtlCol="0">
            <a:spAutoFit/>
          </a:bodyPr>
          <a:lstStyle>
            <a:extLst/>
          </a:lstStyle>
          <a:p>
            <a:pPr algn="r">
              <a:lnSpc>
                <a:spcPct val="100000"/>
              </a:lnSpc>
            </a:pPr>
            <a:r>
              <a:rPr kumimoji="0" lang="sl-SI" sz="2000" b="1">
                <a:ln>
                  <a:solidFill>
                    <a:schemeClr val="tx2"/>
                  </a:solidFill>
                </a:ln>
                <a:solidFill>
                  <a:schemeClr val="bg2"/>
                </a:solidFill>
                <a:effectLst>
                  <a:outerShdw blurRad="50800" dist="50800" dir="2700000" algn="tl" rotWithShape="0">
                    <a:srgbClr val="000000">
                      <a:alpha val="43137"/>
                    </a:srgbClr>
                  </a:outerShdw>
                </a:effectLst>
              </a:rPr>
              <a:t>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5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6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6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7" grpId="0" build="p">
        <p:tmplLst>
          <p:tmpl lvl="1">
            <p:tnLst>
              <p:par>
                <p:cTn presetID="10" presetClass="exit" presetSubtype="0" fill="hold" nodeType="after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0" presetClass="exit" presetSubtype="0" fill="hold" nodeType="clickEffect">
                  <p:stCondLst>
                    <p:cond delay="0"/>
                  </p:stCondLst>
                  <p:childTnLst>
                    <p:animEffect transition="out" filter="fade">
                      <p:cBhvr>
                        <p:cTn dur="1000"/>
                        <p:tgtEl>
                          <p:spTgt spid="18"/>
                        </p:tgtEl>
                      </p:cBhvr>
                    </p:animEffect>
                    <p:set>
                      <p:cBhvr>
                        <p:cTn dur="1" fill="hold">
                          <p:stCondLst>
                            <p:cond delay="999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imerjava element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kumimoji="0" lang="sl-SI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element 1</a:t>
            </a:r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element 2</a:t>
            </a:r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element 3</a:t>
            </a:r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element 4</a:t>
            </a:r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element 5</a:t>
            </a:r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 eaLnBrk="1" latinLnBrk="0" hangingPunct="1">
              <a:defRPr kumimoji="0" lang="sl-SI"/>
            </a:lvl1pPr>
            <a:extLst/>
          </a:lstStyle>
          <a:p>
            <a:fld id="{1BEBB2CB-903D-46EF-8227-E770ED8FF514}" type="datetimeFigureOut">
              <a:rPr lang="sl-SI"/>
              <a:pPr/>
              <a:t>17.4.2018</a:t>
            </a:fld>
            <a:endParaRPr kumimoji="0" lang="sl-SI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ujemanje 5</a:t>
            </a:r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zadetek 3</a:t>
            </a:r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zadetek 1</a:t>
            </a:r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zadetek 2</a:t>
            </a:r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 eaLnBrk="1" latinLnBrk="0" hangingPunct="1">
              <a:buFontTx/>
              <a:buNone/>
              <a:defRPr kumimoji="0" lang="sl-SI"/>
            </a:lvl1pPr>
            <a:lvl2pPr eaLnBrk="1" latinLnBrk="0" hangingPunct="1">
              <a:buFontTx/>
              <a:buChar char="•"/>
              <a:defRPr kumimoji="0" lang="sl-SI"/>
            </a:lvl2pPr>
            <a:lvl3pPr eaLnBrk="1" latinLnBrk="0" hangingPunct="1">
              <a:buFontTx/>
              <a:buChar char="•"/>
              <a:defRPr kumimoji="0" lang="sl-SI"/>
            </a:lvl3pPr>
            <a:lvl4pPr eaLnBrk="1" latinLnBrk="0" hangingPunct="1">
              <a:buFontTx/>
              <a:buChar char="•"/>
              <a:defRPr kumimoji="0" lang="sl-SI"/>
            </a:lvl4pPr>
            <a:lvl5pPr eaLnBrk="1" latinLnBrk="0" hangingPunct="1">
              <a:buFontTx/>
              <a:buChar char="•"/>
              <a:defRPr kumimoji="0" lang="sl-SI"/>
            </a:lvl5pPr>
            <a:extLst/>
          </a:lstStyle>
          <a:p>
            <a:pPr lvl="0"/>
            <a:r>
              <a:rPr kumimoji="0" lang="sl-SI"/>
              <a:t>Kliknite, če želite dodati zadetek 4</a:t>
            </a:r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 eaLnBrk="1" latinLnBrk="0" hangingPunct="1">
              <a:defRPr kumimoji="0" lang="sl-SI" i="1" baseline="0"/>
            </a:lvl1pPr>
            <a:extLst/>
          </a:lstStyle>
          <a:p>
            <a:r>
              <a:rPr kumimoji="0" lang="sl-SI"/>
              <a:t>Kliknite, če želite vnesti vprašanje</a:t>
            </a:r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/>
              <a:pPr/>
              <a:t>‹#›</a:t>
            </a:fld>
            <a:endParaRPr kumimoji="0" lang="sl-SI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pPr eaLnBrk="1" latinLnBrk="0" hangingPunct="1"/>
            <a:r>
              <a:rPr kumimoji="0" lang="sl-SI" smtClean="0"/>
              <a:t>Kliknite, če želite urediti slog naslova matrice</a:t>
            </a:r>
            <a:endParaRPr kumimoji="0" lang="en-US" smtClean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sl-SI" sz="1100"/>
            </a:lvl1pPr>
            <a:extLst/>
          </a:lstStyle>
          <a:p>
            <a:pPr algn="r"/>
            <a:fld id="{8F67D422-08A8-451B-9A67-21962FC4B660}" type="datetimeFigureOut">
              <a:rPr kumimoji="0" lang="sl-SI" sz="1100"/>
              <a:pPr algn="r"/>
              <a:t>17.4.2018</a:t>
            </a:fld>
            <a:endParaRPr kumimoji="0" lang="sl-SI" sz="105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 eaLnBrk="1" latinLnBrk="0" hangingPunct="1">
              <a:defRPr kumimoji="0" lang="sl-SI" sz="1200"/>
            </a:lvl1pPr>
            <a:extLst/>
          </a:lstStyle>
          <a:p>
            <a:endParaRPr kumimoji="0" lang="sl-SI" sz="12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 eaLnBrk="1" latinLnBrk="0" hangingPunct="1">
              <a:defRPr kumimoji="0" lang="sl-SI" sz="1200"/>
            </a:lvl1pPr>
            <a:extLst/>
          </a:lstStyle>
          <a:p>
            <a:fld id="{169B2101-2E9F-420A-91A3-890890D84497}" type="slidenum">
              <a:rPr kumimoji="0" lang="sl-SI" sz="1200"/>
              <a:pPr/>
              <a:t>‹#›</a:t>
            </a:fld>
            <a:endParaRPr kumimoji="0" lang="sl-SI" sz="120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kumimoji="0" lang="sl-SI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lang="sl-SI" sz="36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0" hangingPunct="1">
        <a:defRPr kumimoji="0" lang="sl-SI">
          <a:solidFill>
            <a:schemeClr val="tx2"/>
          </a:solidFill>
        </a:defRPr>
      </a:lvl2pPr>
      <a:lvl3pPr eaLnBrk="1" latinLnBrk="0" hangingPunct="1">
        <a:defRPr kumimoji="0" lang="sl-SI">
          <a:solidFill>
            <a:schemeClr val="tx2"/>
          </a:solidFill>
        </a:defRPr>
      </a:lvl3pPr>
      <a:lvl4pPr eaLnBrk="1" latinLnBrk="0" hangingPunct="1">
        <a:defRPr kumimoji="0" lang="sl-SI">
          <a:solidFill>
            <a:schemeClr val="tx2"/>
          </a:solidFill>
        </a:defRPr>
      </a:lvl4pPr>
      <a:lvl5pPr eaLnBrk="1" latinLnBrk="0" hangingPunct="1">
        <a:defRPr kumimoji="0" lang="sl-SI">
          <a:solidFill>
            <a:schemeClr val="tx2"/>
          </a:solidFill>
        </a:defRPr>
      </a:lvl5pPr>
      <a:lvl6pPr eaLnBrk="1" latinLnBrk="0" hangingPunct="1">
        <a:defRPr kumimoji="0" lang="sl-SI">
          <a:solidFill>
            <a:schemeClr val="tx2"/>
          </a:solidFill>
        </a:defRPr>
      </a:lvl6pPr>
      <a:lvl7pPr eaLnBrk="1" latinLnBrk="0" hangingPunct="1">
        <a:defRPr kumimoji="0" lang="sl-SI">
          <a:solidFill>
            <a:schemeClr val="tx2"/>
          </a:solidFill>
        </a:defRPr>
      </a:lvl7pPr>
      <a:lvl8pPr eaLnBrk="1" latinLnBrk="0" hangingPunct="1">
        <a:defRPr kumimoji="0" lang="sl-SI">
          <a:solidFill>
            <a:schemeClr val="tx2"/>
          </a:solidFill>
        </a:defRPr>
      </a:lvl8pPr>
      <a:lvl9pPr eaLnBrk="1" latinLnBrk="0" hangingPunct="1">
        <a:defRPr kumimoji="0" lang="sl-SI"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sl-SI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sl-SI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sl-SI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sl-SI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sl-SI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sl-SI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VODENJE</a:t>
            </a:r>
            <a:endParaRPr lang="sl-SI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KAM KAKO ZAKAJ</a:t>
            </a:r>
            <a:endParaRPr lang="sl-SI" dirty="0"/>
          </a:p>
        </p:txBody>
      </p:sp>
      <p:sp>
        <p:nvSpPr>
          <p:cNvPr id="8" name="PoljeZBesedilom 7"/>
          <p:cNvSpPr txBox="1"/>
          <p:nvPr/>
        </p:nvSpPr>
        <p:spPr>
          <a:xfrm>
            <a:off x="323528" y="544522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Danilo Škoflek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25"/>
    </mc:Choice>
    <mc:Fallback xmlns="">
      <p:transition spd="slow" advTm="652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Odločanje je tehtanje več odločitev</a:t>
            </a:r>
            <a:endParaRPr lang="sl-SI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4"/>
          </p:nvPr>
        </p:nvSpPr>
        <p:spPr>
          <a:xfrm>
            <a:off x="228600" y="1676400"/>
            <a:ext cx="8229600" cy="4752996"/>
          </a:xfrm>
        </p:spPr>
        <p:txBody>
          <a:bodyPr>
            <a:normAutofit fontScale="85000" lnSpcReduction="20000"/>
          </a:bodyPr>
          <a:lstStyle>
            <a:extLst/>
          </a:lstStyle>
          <a:p>
            <a:r>
              <a:rPr lang="sl-SI" b="0" dirty="0" smtClean="0">
                <a:latin typeface="Arial" pitchFamily="34" charset="0"/>
                <a:cs typeface="Arial" pitchFamily="34" charset="0"/>
              </a:rPr>
              <a:t>Pri tem tvegate: </a:t>
            </a:r>
          </a:p>
          <a:p>
            <a:r>
              <a:rPr lang="sl-SI" b="0" dirty="0" smtClean="0">
                <a:latin typeface="Arial" pitchFamily="34" charset="0"/>
                <a:cs typeface="Arial" pitchFamily="34" charset="0"/>
              </a:rPr>
              <a:t>D</a:t>
            </a:r>
            <a:r>
              <a:rPr b="0" smtClean="0">
                <a:latin typeface="Arial" pitchFamily="34" charset="0"/>
                <a:cs typeface="Arial" pitchFamily="34" charset="0"/>
              </a:rPr>
              <a:t>a vas dobijo represivni organi</a:t>
            </a:r>
          </a:p>
          <a:p>
            <a:r>
              <a:rPr lang="sl-SI" b="0" dirty="0" smtClean="0">
                <a:latin typeface="Arial" pitchFamily="34" charset="0"/>
                <a:cs typeface="Arial" pitchFamily="34" charset="0"/>
              </a:rPr>
              <a:t>….</a:t>
            </a:r>
            <a:r>
              <a:rPr lang="sl-SI" b="0" dirty="0" err="1" smtClean="0">
                <a:latin typeface="Arial" pitchFamily="34" charset="0"/>
                <a:cs typeface="Arial" pitchFamily="34" charset="0"/>
              </a:rPr>
              <a:t>regulatorni</a:t>
            </a:r>
            <a:r>
              <a:rPr lang="sl-SI" b="0" dirty="0" smtClean="0">
                <a:latin typeface="Arial" pitchFamily="34" charset="0"/>
                <a:cs typeface="Arial" pitchFamily="34" charset="0"/>
              </a:rPr>
              <a:t> organi</a:t>
            </a:r>
          </a:p>
          <a:p>
            <a:r>
              <a:rPr lang="sl-SI" b="0" dirty="0" smtClean="0">
                <a:latin typeface="Arial" pitchFamily="34" charset="0"/>
                <a:cs typeface="Arial" pitchFamily="34" charset="0"/>
              </a:rPr>
              <a:t>….nadzorni organi</a:t>
            </a:r>
          </a:p>
          <a:p>
            <a:r>
              <a:rPr b="0" smtClean="0">
                <a:latin typeface="Arial" pitchFamily="34" charset="0"/>
                <a:cs typeface="Arial" pitchFamily="34" charset="0"/>
              </a:rPr>
              <a:t>Tvegate, da vas vržejo iz stanovskih organizacij</a:t>
            </a:r>
          </a:p>
          <a:p>
            <a:r>
              <a:rPr b="0" smtClean="0">
                <a:latin typeface="Arial" pitchFamily="34" charset="0"/>
                <a:cs typeface="Arial" pitchFamily="34" charset="0"/>
              </a:rPr>
              <a:t>Da postanete izbočenec izločen iz družbe</a:t>
            </a:r>
            <a:endParaRPr lang="sl-SI" b="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76043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>
            <a:extLst/>
          </a:lstStyle>
          <a:p>
            <a:r>
              <a:rPr lang="sl-SI" dirty="0" smtClean="0"/>
              <a:t>In vendar smo (SLO) potrebovali (družba)20 let za</a:t>
            </a:r>
            <a:endParaRPr lang="sl-SI" dirty="0"/>
          </a:p>
        </p:txBody>
      </p:sp>
      <p:sp>
        <p:nvSpPr>
          <p:cNvPr id="24" name="Rectangle 6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KAZEN</a:t>
            </a:r>
            <a:endParaRPr lang="sl-SI" dirty="0"/>
          </a:p>
        </p:txBody>
      </p:sp>
      <p:sp>
        <p:nvSpPr>
          <p:cNvPr id="22" name="Rectangle 7"/>
          <p:cNvSpPr>
            <a:spLocks noGrp="1"/>
          </p:cNvSpPr>
          <p:nvPr>
            <p:ph type="body" sz="quarter" idx="15"/>
          </p:nvPr>
        </p:nvSpPr>
        <p:spPr>
          <a:xfrm>
            <a:off x="642910" y="3124200"/>
            <a:ext cx="7929618" cy="3233758"/>
          </a:xfrm>
        </p:spPr>
        <p:txBody>
          <a:bodyPr/>
          <a:lstStyle>
            <a:extLst/>
          </a:lstStyle>
          <a:p>
            <a:pPr marL="0" indent="0"/>
            <a:r>
              <a:rPr lang="sl-SI" dirty="0" smtClean="0"/>
              <a:t>Od 1988 do 2008 je bilo tveganje pred policijo, sodiščem ali morda nadzornim svetom minimalno 2014 je drugače, vendar kakih 17.000 mio€ j prepozno</a:t>
            </a:r>
          </a:p>
          <a:p>
            <a:pPr marL="0" indent="0"/>
            <a:r>
              <a:rPr smtClean="0"/>
              <a:t>Izobčenja iz stanovskih organizacij skoraj ne poznamo , imeli pa smo čuda managerjev leta </a:t>
            </a:r>
          </a:p>
          <a:p>
            <a:pPr marL="0" indent="0"/>
            <a:r>
              <a:rPr smtClean="0"/>
              <a:t>Družba na to ni reagirala kljubrazmeroma dobri obveščenosti, vsi so spoštovani gosti v gostilnah, z balkanskimi bojevniki vred. Čele v letu 2013 opazite star ženico, ki pljuva za J.J. in besno kriči "BARABA!, LOPOV!"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428596" y="6357958"/>
            <a:ext cx="8001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mtClean="0"/>
              <a:t>bruto konsolidiran </a:t>
            </a:r>
            <a:r>
              <a:rPr b="1" i="1" smtClean="0"/>
              <a:t>dolg</a:t>
            </a:r>
            <a:r>
              <a:rPr smtClean="0"/>
              <a:t> SLO 2011 je 16.954 milijonov EUR ali 46,9 % BDP</a:t>
            </a:r>
            <a:endParaRPr lang="sl-SI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675"/>
    </mc:Choice>
    <mc:Fallback xmlns="">
      <p:transition spd="slow" advTm="34675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sl-SI" dirty="0"/>
              <a:t>Kaj je vztrajnost?</a:t>
            </a:r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17"/>
          </p:nvPr>
        </p:nvSpPr>
        <p:spPr/>
        <p:txBody>
          <a:bodyPr/>
          <a:lstStyle>
            <a:extLst/>
          </a:lstStyle>
          <a:p>
            <a:r>
              <a:rPr lang="sl-SI"/>
              <a:t>Vsi zgornji odgovori</a:t>
            </a:r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Doseči cilj, čeprav sam</a:t>
            </a:r>
            <a:endParaRPr lang="sl-SI" dirty="0"/>
          </a:p>
        </p:txBody>
      </p:sp>
      <p:sp>
        <p:nvSpPr>
          <p:cNvPr id="15" name="Rectangle 15"/>
          <p:cNvSpPr>
            <a:spLocks noGrp="1"/>
          </p:cNvSpPr>
          <p:nvPr>
            <p:ph type="body" sz="quarter" idx="19"/>
          </p:nvPr>
        </p:nvSpPr>
        <p:spPr>
          <a:xfrm>
            <a:off x="1143000" y="2057400"/>
            <a:ext cx="7086600" cy="457200"/>
          </a:xfrm>
        </p:spPr>
        <p:txBody>
          <a:bodyPr/>
          <a:lstStyle>
            <a:extLst/>
          </a:lstStyle>
          <a:p>
            <a:r>
              <a:rPr lang="sl-SI"/>
              <a:t>Meritve električnega upora</a:t>
            </a:r>
          </a:p>
        </p:txBody>
      </p:sp>
      <p:sp>
        <p:nvSpPr>
          <p:cNvPr id="16" name="Rectangle 16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Pripraviti sodelavce da uresničijo cilje družbe</a:t>
            </a:r>
            <a:endParaRPr lang="sl-SI" dirty="0"/>
          </a:p>
        </p:txBody>
      </p:sp>
      <p:sp>
        <p:nvSpPr>
          <p:cNvPr id="17" name="Rectangle 17"/>
          <p:cNvSpPr>
            <a:spLocks noGrp="1"/>
          </p:cNvSpPr>
          <p:nvPr>
            <p:ph type="body" sz="quarter" idx="21"/>
          </p:nvPr>
        </p:nvSpPr>
        <p:spPr>
          <a:xfrm>
            <a:off x="1143000" y="3429000"/>
            <a:ext cx="7086600" cy="457200"/>
          </a:xfrm>
        </p:spPr>
        <p:txBody>
          <a:bodyPr/>
          <a:lstStyle>
            <a:extLst/>
          </a:lstStyle>
          <a:p>
            <a:r>
              <a:rPr lang="sl-SI"/>
              <a:t>Upor na gibanje in spremembo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563"/>
    </mc:Choice>
    <mc:Fallback xmlns="">
      <p:transition spd="slow" advTm="62563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smtClean="0"/>
              <a:t>P</a:t>
            </a:r>
            <a:r>
              <a:rPr lang="sl-SI" dirty="0" err="1" smtClean="0"/>
              <a:t>ovežite</a:t>
            </a:r>
            <a:r>
              <a:rPr lang="sl-SI" dirty="0" smtClean="0"/>
              <a:t> </a:t>
            </a:r>
            <a:r>
              <a:rPr lang="sl-SI" dirty="0"/>
              <a:t>s tistim, kar meri: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>
            <a:extLst/>
          </a:lstStyle>
          <a:p>
            <a:r>
              <a:rPr smtClean="0"/>
              <a:t>Medsebojni odnosi</a:t>
            </a:r>
            <a:endParaRPr lang="sl-SI" dirty="0"/>
          </a:p>
        </p:txBody>
      </p:sp>
      <p:sp>
        <p:nvSpPr>
          <p:cNvPr id="4" name="Rectangle 4"/>
          <p:cNvSpPr>
            <a:spLocks noGrp="1"/>
          </p:cNvSpPr>
          <p:nvPr>
            <p:ph type="body" sz="quarter" idx="14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O</a:t>
            </a:r>
            <a:r>
              <a:rPr smtClean="0"/>
              <a:t>bseg prodaje</a:t>
            </a:r>
            <a:endParaRPr lang="sl-SI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Bilanca uspeha</a:t>
            </a:r>
            <a:endParaRPr lang="sl-SI" dirty="0"/>
          </a:p>
        </p:txBody>
      </p:sp>
      <p:sp>
        <p:nvSpPr>
          <p:cNvPr id="6" name="Rectangle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Denarni tokovi</a:t>
            </a:r>
            <a:endParaRPr lang="sl-SI" dirty="0"/>
          </a:p>
        </p:txBody>
      </p:sp>
      <p:sp>
        <p:nvSpPr>
          <p:cNvPr id="7" name="Rectangle 7"/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Bilanca stanja</a:t>
            </a:r>
            <a:endParaRPr lang="sl-SI" dirty="0"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8"/>
          </p:nvPr>
        </p:nvSpPr>
        <p:spPr/>
        <p:txBody>
          <a:bodyPr/>
          <a:lstStyle>
            <a:extLst/>
          </a:lstStyle>
          <a:p>
            <a:r>
              <a:rPr lang="sl-SI" dirty="0" smtClean="0"/>
              <a:t>Premoženje</a:t>
            </a:r>
            <a:endParaRPr lang="sl-SI" dirty="0"/>
          </a:p>
        </p:txBody>
      </p:sp>
      <p:sp>
        <p:nvSpPr>
          <p:cNvPr id="9" name="Rectangle 9"/>
          <p:cNvSpPr>
            <a:spLocks noGrp="1"/>
          </p:cNvSpPr>
          <p:nvPr>
            <p:ph type="body" sz="quarter" idx="19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Kratkoročni uspeh</a:t>
            </a:r>
            <a:endParaRPr lang="sl-SI" dirty="0"/>
          </a:p>
        </p:txBody>
      </p:sp>
      <p:sp>
        <p:nvSpPr>
          <p:cNvPr id="10" name="Rectangle 10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Zadovoljstvo zaposlenih</a:t>
            </a:r>
            <a:endParaRPr lang="sl-SI" dirty="0"/>
          </a:p>
        </p:txBody>
      </p:sp>
      <p:sp>
        <p:nvSpPr>
          <p:cNvPr id="11" name="Rectangle 11"/>
          <p:cNvSpPr>
            <a:spLocks noGrp="1"/>
          </p:cNvSpPr>
          <p:nvPr>
            <p:ph type="body" sz="quarter" idx="21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Zadovoljstvo kupcev</a:t>
            </a:r>
            <a:endParaRPr lang="sl-SI" dirty="0"/>
          </a:p>
        </p:txBody>
      </p:sp>
      <p:sp>
        <p:nvSpPr>
          <p:cNvPr id="12" name="Rectangle 12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sl-SI" dirty="0" smtClean="0"/>
              <a:t>Sposobnost plačevanja</a:t>
            </a:r>
            <a:endParaRPr lang="sl-SI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814"/>
    </mc:Choice>
    <mc:Fallback xmlns="">
      <p:transition spd="slow" advTm="1981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/>
          <p:cNvSpPr txBox="1"/>
          <p:nvPr/>
        </p:nvSpPr>
        <p:spPr>
          <a:xfrm>
            <a:off x="914400" y="1066800"/>
            <a:ext cx="754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extLst/>
          </a:lstStyle>
          <a:p>
            <a:pPr marL="0" indent="0">
              <a:buNone/>
            </a:pPr>
            <a:endParaRPr lang="sl-SI" sz="2800"/>
          </a:p>
        </p:txBody>
      </p:sp>
      <p:sp>
        <p:nvSpPr>
          <p:cNvPr id="28" name="Rectangle 6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b="1" smtClean="0"/>
              <a:t>Ukazovalno vodenje</a:t>
            </a:r>
            <a:r>
              <a:rPr smtClean="0"/>
              <a:t> </a:t>
            </a:r>
            <a:r>
              <a:rPr lang="sl-SI" dirty="0" smtClean="0"/>
              <a:t>«</a:t>
            </a:r>
            <a:endParaRPr lang="sl-SI" dirty="0"/>
          </a:p>
        </p:txBody>
      </p:sp>
      <p:sp>
        <p:nvSpPr>
          <p:cNvPr id="17" name="Rectangle 8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r>
              <a:rPr smtClean="0"/>
              <a:t>Odlično za težavne situacije</a:t>
            </a:r>
          </a:p>
          <a:p>
            <a:r>
              <a:rPr smtClean="0"/>
              <a:t>Sprembe v organizaciji so hitre</a:t>
            </a:r>
          </a:p>
          <a:p>
            <a:r>
              <a:rPr smtClean="0"/>
              <a:t>Vodja  odpušča, kaznuje, nagrajuje</a:t>
            </a:r>
          </a:p>
          <a:p>
            <a:r>
              <a:rPr smtClean="0"/>
              <a:t>Priporočeno:</a:t>
            </a:r>
            <a:br>
              <a:rPr smtClean="0"/>
            </a:br>
            <a:r>
              <a:rPr smtClean="0"/>
              <a:t>le v sili (50% padec prodaje, blokada računa, Stavka)</a:t>
            </a:r>
          </a:p>
          <a:p>
            <a:r>
              <a:rPr smtClean="0"/>
              <a:t>Problematično za sodelavce/zaposlene</a:t>
            </a:r>
          </a:p>
          <a:p>
            <a:r>
              <a:rPr smtClean="0"/>
              <a:t>Za kratek čas, ker sicer destruktivno</a:t>
            </a:r>
          </a:p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69"/>
    </mc:Choice>
    <mc:Fallback xmlns="">
      <p:transition spd="slow" advTm="18069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mtClean="0"/>
              <a:t>Vodja je vizionar</a:t>
            </a:r>
          </a:p>
          <a:p>
            <a:r>
              <a:rPr smtClean="0"/>
              <a:t>Poslanstvo in vrednote firme so vsem jasne</a:t>
            </a:r>
          </a:p>
          <a:p>
            <a:r>
              <a:rPr lang="sl-SI" dirty="0" smtClean="0"/>
              <a:t>Sodelavce</a:t>
            </a:r>
            <a:r>
              <a:rPr smtClean="0"/>
              <a:t> zna motivirati</a:t>
            </a:r>
          </a:p>
          <a:p>
            <a:r>
              <a:rPr smtClean="0"/>
              <a:t>Cilji so jasno definirani</a:t>
            </a:r>
          </a:p>
          <a:p>
            <a:r>
              <a:rPr smtClean="0"/>
              <a:t>Merila za uspeh so jasna, nagrade so transparentne</a:t>
            </a:r>
          </a:p>
          <a:p>
            <a:r>
              <a:rPr smtClean="0"/>
              <a:t>Nekaj prostora za inovativne</a:t>
            </a:r>
          </a:p>
          <a:p>
            <a:pPr lvl="1"/>
            <a:r>
              <a:rPr smtClean="0"/>
              <a:t>Običajno uspešen, za vse situacije, še posebej, če dela z usklajeno ekipo strokovnjakov, ki znajo več kot on sam</a:t>
            </a:r>
          </a:p>
          <a:p>
            <a:pPr lvl="1"/>
            <a:r>
              <a:rPr smtClean="0"/>
              <a:t>Preveč dominanten lahko poruši enakost v vodstveni skupini</a:t>
            </a:r>
          </a:p>
          <a:p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Avtoritativno vodenje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503"/>
    </mc:Choice>
    <mc:Fallback xmlns="">
      <p:transition spd="slow" advTm="10503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N</a:t>
            </a:r>
            <a:r>
              <a:rPr smtClean="0"/>
              <a:t>ajprej ljudje, delavci, šele potem..</a:t>
            </a:r>
          </a:p>
          <a:p>
            <a:r>
              <a:rPr smtClean="0"/>
              <a:t>Vse se vrti okoli odnosov, občćutkov sodelavcev in strank </a:t>
            </a:r>
          </a:p>
          <a:p>
            <a:r>
              <a:rPr smtClean="0"/>
              <a:t>Emocionalna vez je močna , lojalnost je velika</a:t>
            </a:r>
          </a:p>
          <a:p>
            <a:r>
              <a:rPr lang="sl-SI" dirty="0" smtClean="0"/>
              <a:t>Lahko </a:t>
            </a:r>
            <a:r>
              <a:rPr smtClean="0"/>
              <a:t>popravi posledice bezobzirnega vodje</a:t>
            </a:r>
          </a:p>
          <a:p>
            <a:pPr lvl="1"/>
            <a:r>
              <a:rPr lang="sl-SI" dirty="0" smtClean="0"/>
              <a:t>Kadar uporabljamo samo pohvale, kazni pa ne, </a:t>
            </a:r>
            <a:r>
              <a:rPr lang="sl-SI" dirty="0" err="1" smtClean="0"/>
              <a:t>ne</a:t>
            </a:r>
            <a:r>
              <a:rPr lang="sl-SI" dirty="0" smtClean="0"/>
              <a:t> kaznujemo slabega dela, to pa je problematično kjer so vrednote nizke.</a:t>
            </a:r>
          </a:p>
          <a:p>
            <a:pPr lvl="1"/>
            <a:r>
              <a:rPr smtClean="0"/>
              <a:t>Delavci se morajo znajti sami, ni rešitev, smeri</a:t>
            </a:r>
            <a:r>
              <a:rPr lang="sl-SI" dirty="0" smtClean="0"/>
              <a:t>…</a:t>
            </a:r>
            <a:endParaRPr smtClean="0"/>
          </a:p>
          <a:p>
            <a:pPr lvl="1"/>
            <a:r>
              <a:rPr smtClean="0"/>
              <a:t>Samo tak nači vodenja lahko tim uniči</a:t>
            </a:r>
          </a:p>
          <a:p>
            <a:pPr lvl="1"/>
            <a:r>
              <a:rPr lang="sl-SI" dirty="0" smtClean="0"/>
              <a:t>U</a:t>
            </a:r>
            <a:r>
              <a:rPr smtClean="0"/>
              <a:t>porabiti v kombinaciji z avtoritativnim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Očetovsko / materinsko vodenje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37"/>
    </mc:Choice>
    <mc:Fallback xmlns="">
      <p:transition spd="slow" advTm="18837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 sodelovanjem vseh doseže </a:t>
            </a:r>
            <a:r>
              <a:rPr smtClean="0"/>
              <a:t>dogovor </a:t>
            </a:r>
            <a:r>
              <a:rPr lang="sl-SI" dirty="0" smtClean="0"/>
              <a:t>–</a:t>
            </a:r>
            <a:r>
              <a:rPr smtClean="0"/>
              <a:t> sporazum</a:t>
            </a:r>
          </a:p>
          <a:p>
            <a:r>
              <a:rPr smtClean="0"/>
              <a:t>Imajo smisel za pogajanja</a:t>
            </a:r>
          </a:p>
          <a:p>
            <a:r>
              <a:rPr smtClean="0"/>
              <a:t>"Berejo" interese zaposlenih</a:t>
            </a:r>
          </a:p>
          <a:p>
            <a:pPr lvl="1"/>
            <a:r>
              <a:rPr lang="sl-SI" dirty="0" smtClean="0"/>
              <a:t>D</a:t>
            </a:r>
            <a:r>
              <a:rPr smtClean="0"/>
              <a:t>emokracija zahteva veliko časa</a:t>
            </a:r>
          </a:p>
          <a:p>
            <a:pPr lvl="1"/>
            <a:r>
              <a:rPr lang="sl-SI" dirty="0" smtClean="0"/>
              <a:t>Močni posamezniki zlahka uveljavijo svoje interese</a:t>
            </a:r>
            <a:endParaRPr smtClean="0"/>
          </a:p>
          <a:p>
            <a:pPr lvl="1"/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Demokratični vodje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873"/>
    </mc:Choice>
    <mc:Fallback xmlns="">
      <p:transition spd="slow" advTm="17873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vsebine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Pričakujejo odličnost in samo usmerjanje</a:t>
            </a:r>
          </a:p>
          <a:p>
            <a:endParaRPr smtClean="0"/>
          </a:p>
          <a:p>
            <a:r>
              <a:rPr smtClean="0"/>
              <a:t>Na vseh nivojih to pač ne gre</a:t>
            </a:r>
          </a:p>
          <a:p>
            <a:r>
              <a:rPr smtClean="0"/>
              <a:t>Nekaterim se zdi, da ga ne potrebujejo</a:t>
            </a: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mtClean="0"/>
              <a:t>Narekovalni vodje</a:t>
            </a: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49"/>
    </mc:Choice>
    <mc:Fallback xmlns="">
      <p:transition spd="slow" advTm="14249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Inštruktorji</a:t>
            </a:r>
            <a:endParaRPr lang="sl-SI" dirty="0"/>
          </a:p>
        </p:txBody>
      </p:sp>
      <p:sp>
        <p:nvSpPr>
          <p:cNvPr id="5" name="Naslov 2"/>
          <p:cNvSpPr>
            <a:spLocks noGrp="1"/>
          </p:cNvSpPr>
          <p:nvPr>
            <p:ph idx="1"/>
          </p:nvPr>
        </p:nvSpPr>
        <p:spPr/>
        <p:txBody>
          <a:bodyPr>
            <a:normAutofit fontScale="97500"/>
          </a:bodyPr>
          <a:lstStyle/>
          <a:p>
            <a:r>
              <a:rPr lang="sl-SI" dirty="0" smtClean="0"/>
              <a:t>Vzgajajo ljudi/zaposlene </a:t>
            </a:r>
            <a:r>
              <a:rPr smtClean="0"/>
              <a:t>za budočnost</a:t>
            </a:r>
          </a:p>
          <a:p>
            <a:endParaRPr smtClean="0"/>
          </a:p>
          <a:p>
            <a:r>
              <a:rPr smtClean="0"/>
              <a:t>Delati v takem okolju je prijetno</a:t>
            </a:r>
          </a:p>
          <a:p>
            <a:r>
              <a:rPr smtClean="0"/>
              <a:t>Vendar tu (žal) ne morete ostati</a:t>
            </a:r>
            <a:br>
              <a:rPr smtClean="0"/>
            </a:br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42"/>
    </mc:Choice>
    <mc:Fallback xmlns="">
      <p:transition spd="slow" advTm="15542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ctr"/>
            <a:r>
              <a:rPr smtClean="0"/>
              <a:t>ODLOČANJE in ETIKA</a:t>
            </a:r>
            <a:endParaRPr lang="sl-SI" dirty="0"/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762000" y="2971800"/>
            <a:ext cx="7086600" cy="81439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lang="sl-SI"/>
            </a:pPr>
            <a:r>
              <a:rPr kumimoji="0" lang="sl-SI" sz="2000" b="0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Pravo naj bo minimalni standard, odločajmo se na podlagi etičnih načel</a:t>
            </a:r>
            <a:endParaRPr kumimoji="0" lang="sl-SI" sz="2000" b="0" i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lang="sl-SI"/>
            </a:pPr>
            <a:endParaRPr kumimoji="0" lang="sl-SI" sz="2000" b="0" i="0" u="none" strike="noStrike" kern="0" cap="none" spc="0" normalizeH="0" baseline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80625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sl-SI" dirty="0"/>
              <a:t>Sonce je zvezda.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85918" y="3857628"/>
            <a:ext cx="50577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34"/>
    </mc:Choice>
    <mc:Fallback xmlns="">
      <p:transition spd="slow" advTm="19234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8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4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2.3|3.4|2.4|2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466</Words>
  <Application>Microsoft Office PowerPoint</Application>
  <PresentationFormat>Diaprojekcija na zaslonu (4:3)</PresentationFormat>
  <Paragraphs>85</Paragraphs>
  <Slides>13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13</vt:i4>
      </vt:variant>
      <vt:variant>
        <vt:lpstr>Diaprojekcije po meri</vt:lpstr>
      </vt:variant>
      <vt:variant>
        <vt:i4>1</vt:i4>
      </vt:variant>
    </vt:vector>
  </HeadingPairs>
  <TitlesOfParts>
    <vt:vector size="15" baseType="lpstr">
      <vt:lpstr>QuizShow</vt:lpstr>
      <vt:lpstr>VODENJE</vt:lpstr>
      <vt:lpstr>Ukazovalno vodenje «</vt:lpstr>
      <vt:lpstr>Avtoritativno vodenje</vt:lpstr>
      <vt:lpstr>Očetovsko / materinsko vodenje</vt:lpstr>
      <vt:lpstr>Demokratični vodje</vt:lpstr>
      <vt:lpstr>Narekovalni vodje</vt:lpstr>
      <vt:lpstr>Inštruktorji</vt:lpstr>
      <vt:lpstr>ODLOČANJE in ETIKA</vt:lpstr>
      <vt:lpstr>Sonce je zvezda.</vt:lpstr>
      <vt:lpstr>Odločanje je tehtanje več odločitev</vt:lpstr>
      <vt:lpstr>In vendar smo (SLO) potrebovali (družba)20 let za</vt:lpstr>
      <vt:lpstr>Kaj je vztrajnost?</vt:lpstr>
      <vt:lpstr>Povežite s tistim, kar meri:</vt:lpstr>
      <vt:lpstr>Diaprojekcija po meri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2012-04-11T19:16:43Z</dcterms:created>
  <dcterms:modified xsi:type="dcterms:W3CDTF">2018-04-17T07:55:17Z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1060</vt:i4>
  </property>
  <property fmtid="{D5CDD505-2E9C-101B-9397-08002B2CF9AE}" pid="3" name="_Version">
    <vt:lpwstr>12.0.4518</vt:lpwstr>
  </property>
</Properties>
</file>