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5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1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2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785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66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41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0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9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err="1" smtClean="0"/>
              <a:t>Pretovorna</a:t>
            </a:r>
            <a:r>
              <a:rPr lang="sl-SI" sz="2000" b="1" dirty="0" smtClean="0"/>
              <a:t> mehanizacija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Izračunaj tehnično storilnost v tonah in prostornini </a:t>
            </a:r>
            <a:r>
              <a:rPr lang="sl-SI" dirty="0" err="1" smtClean="0"/>
              <a:t>polžnega</a:t>
            </a:r>
            <a:r>
              <a:rPr lang="sl-SI" dirty="0" smtClean="0"/>
              <a:t> transporterja, ki obratuje 24 ur na dan. Zunanji premer </a:t>
            </a:r>
            <a:r>
              <a:rPr lang="sl-SI" dirty="0" err="1" smtClean="0"/>
              <a:t>polžnice</a:t>
            </a:r>
            <a:r>
              <a:rPr lang="sl-SI" dirty="0" smtClean="0"/>
              <a:t> je 35 cm, hitrost vrtenja je 0,9 obrata v sekundi. Razdalja med navoji je 8 cm, stopnja popolnitve je 69 %. Izguba delovnega časa obratovanja je 10 %. Specifična masa tovora je o,95 t/m3. Izračunaj še, kakšna bi morala biti hitrost </a:t>
            </a:r>
            <a:r>
              <a:rPr lang="sl-SI" dirty="0" err="1" smtClean="0"/>
              <a:t>polžnice</a:t>
            </a:r>
            <a:r>
              <a:rPr lang="sl-SI" dirty="0" smtClean="0"/>
              <a:t>, da bi lahko pretovorili 18t/h.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8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1115616" y="4869160"/>
                <a:ext cx="8116324" cy="1069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𝟏𝟖</m:t>
                          </m:r>
                        </m:num>
                        <m:den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𝟗𝟓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𝟔𝟗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𝟎𝟖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sSup>
                            <m:sSupPr>
                              <m:ctrlPr>
                                <a:rPr lang="sl-SI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𝟑𝟓</m:t>
                              </m:r>
                            </m:e>
                            <m:sup>
                              <m:r>
                                <a:rPr lang="sl-SI" sz="3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sl-SI" sz="32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869160"/>
                <a:ext cx="8116324" cy="10696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827584" y="1049993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35 cm → 0,35m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0,9 </a:t>
            </a:r>
            <a:r>
              <a:rPr lang="sl-SI" sz="2400" b="1" dirty="0" err="1">
                <a:solidFill>
                  <a:prstClr val="black"/>
                </a:solidFill>
              </a:rPr>
              <a:t>obr</a:t>
            </a:r>
            <a:r>
              <a:rPr lang="sl-SI" sz="2400" b="1" dirty="0">
                <a:solidFill>
                  <a:prstClr val="black"/>
                </a:solidFill>
              </a:rPr>
              <a:t>/</a:t>
            </a:r>
            <a:r>
              <a:rPr lang="sl-SI" sz="2400" b="1" dirty="0" err="1">
                <a:solidFill>
                  <a:prstClr val="black"/>
                </a:solidFill>
              </a:rPr>
              <a:t>sek</a:t>
            </a:r>
            <a:r>
              <a:rPr lang="sl-SI" sz="2400" b="1" dirty="0">
                <a:solidFill>
                  <a:prstClr val="black"/>
                </a:solidFill>
              </a:rPr>
              <a:t> → 3600 * 0,9 = 3240 obr/h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8 cm → 0,08m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Ф = 69% → 0,69</a:t>
            </a: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10% → 1 - 0,1 = 0,90</a:t>
            </a:r>
          </a:p>
          <a:p>
            <a:pPr lvl="0"/>
            <a:r>
              <a:rPr lang="el-GR" sz="2400" b="1" dirty="0">
                <a:solidFill>
                  <a:prstClr val="black"/>
                </a:solidFill>
              </a:rPr>
              <a:t>ρ</a:t>
            </a:r>
            <a:r>
              <a:rPr lang="sl-SI" sz="2400" b="1" dirty="0">
                <a:solidFill>
                  <a:prstClr val="black"/>
                </a:solidFill>
              </a:rPr>
              <a:t> = 0,95 </a:t>
            </a:r>
            <a:r>
              <a:rPr lang="sl-SI" sz="2400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Q = 18 t/h</a:t>
            </a:r>
            <a:endParaRPr lang="sl-SI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4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611560" y="745999"/>
                <a:ext cx="8132611" cy="1562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𝟏𝟖</m:t>
                          </m:r>
                        </m:num>
                        <m:den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𝟗𝟓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𝟔𝟗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𝟎𝟖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sSup>
                            <m:sSupPr>
                              <m:ctrlPr>
                                <a:rPr lang="sl-SI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𝟑𝟓</m:t>
                              </m:r>
                            </m:e>
                            <m:sup>
                              <m:r>
                                <a:rPr lang="sl-SI" sz="3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sl-SI" sz="32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l-SI" sz="3200" dirty="0" smtClean="0"/>
              </a:p>
              <a:p>
                <a:pPr/>
                <a:endParaRPr lang="sl-SI" sz="3200" dirty="0"/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745999"/>
                <a:ext cx="8132611" cy="1562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avokotnik 3"/>
              <p:cNvSpPr/>
              <p:nvPr/>
            </p:nvSpPr>
            <p:spPr>
              <a:xfrm>
                <a:off x="1223682" y="2123417"/>
                <a:ext cx="7166000" cy="944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𝒏</m:t>
                      </m:r>
                      <m:r>
                        <a:rPr lang="sl-SI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1" i="1" smtClean="0">
                              <a:latin typeface="Cambria Math"/>
                            </a:rPr>
                            <m:t>𝟕𝟐</m:t>
                          </m:r>
                        </m:num>
                        <m:den>
                          <m:r>
                            <a:rPr lang="sl-SI" sz="2800" b="1" i="1"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>
                              <a:latin typeface="Cambria Math"/>
                            </a:rPr>
                            <m:t>,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𝟗𝟓</m:t>
                          </m:r>
                          <m:r>
                            <a:rPr lang="sl-SI" sz="2800" b="1" i="1">
                              <a:latin typeface="Cambria Math"/>
                            </a:rPr>
                            <m:t> ∗ 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>
                              <a:latin typeface="Cambria Math"/>
                            </a:rPr>
                            <m:t>.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𝟔𝟗</m:t>
                          </m:r>
                          <m:r>
                            <a:rPr lang="sl-SI" sz="2800" b="1" i="1">
                              <a:latin typeface="Cambria Math"/>
                            </a:rPr>
                            <m:t> ∗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𝟑</m:t>
                          </m:r>
                          <m:r>
                            <a:rPr lang="sl-SI" sz="2800" b="1" i="1">
                              <a:latin typeface="Cambria Math"/>
                            </a:rPr>
                            <m:t>,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𝟏𝟒</m:t>
                          </m:r>
                          <m:r>
                            <a:rPr lang="sl-SI" sz="2800" b="1" i="1">
                              <a:latin typeface="Cambria Math"/>
                            </a:rPr>
                            <m:t> ∗ 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>
                              <a:latin typeface="Cambria Math"/>
                            </a:rPr>
                            <m:t>.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𝟎𝟖</m:t>
                          </m:r>
                          <m:r>
                            <a:rPr lang="sl-SI" sz="2800" b="1" i="1">
                              <a:latin typeface="Cambria Math"/>
                            </a:rPr>
                            <m:t> </m:t>
                          </m:r>
                          <m:r>
                            <a:rPr lang="sl-SI" sz="2800" b="1" i="1">
                              <a:latin typeface="Cambria Math"/>
                            </a:rPr>
                            <m:t>∗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𝟏𝟐𝟐𝟓</m:t>
                          </m:r>
                        </m:den>
                      </m:f>
                    </m:oMath>
                  </m:oMathPara>
                </a14:m>
                <a:endParaRPr lang="sl-SI" sz="2800" dirty="0"/>
              </a:p>
            </p:txBody>
          </p:sp>
        </mc:Choice>
        <mc:Fallback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82" y="2123417"/>
                <a:ext cx="7166000" cy="944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otnik 4"/>
              <p:cNvSpPr/>
              <p:nvPr/>
            </p:nvSpPr>
            <p:spPr>
              <a:xfrm>
                <a:off x="1186111" y="3429000"/>
                <a:ext cx="1822614" cy="944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𝒏</m:t>
                      </m:r>
                      <m:r>
                        <a:rPr lang="sl-SI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1" i="1" smtClean="0">
                              <a:latin typeface="Cambria Math"/>
                            </a:rPr>
                            <m:t>𝟕𝟐</m:t>
                          </m:r>
                        </m:num>
                        <m:den>
                          <m:r>
                            <a:rPr lang="sl-SI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𝟎𝟐</m:t>
                          </m:r>
                        </m:den>
                      </m:f>
                    </m:oMath>
                  </m:oMathPara>
                </a14:m>
                <a:endParaRPr lang="sl-SI" sz="2800" dirty="0"/>
              </a:p>
            </p:txBody>
          </p:sp>
        </mc:Choice>
        <mc:Fallback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111" y="3429000"/>
                <a:ext cx="1822614" cy="944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ravokotnik 5"/>
              <p:cNvSpPr/>
              <p:nvPr/>
            </p:nvSpPr>
            <p:spPr>
              <a:xfrm>
                <a:off x="3635896" y="5035080"/>
                <a:ext cx="33075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  <m:r>
                      <a:rPr lang="sl-SI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sl-SI" sz="3200" b="1" dirty="0" smtClean="0">
                    <a:solidFill>
                      <a:srgbClr val="FF0000"/>
                    </a:solidFill>
                  </a:rPr>
                  <a:t> 3600 </a:t>
                </a:r>
                <a:r>
                  <a:rPr lang="sl-SI" sz="3200" b="1" dirty="0" err="1" smtClean="0">
                    <a:solidFill>
                      <a:srgbClr val="FF0000"/>
                    </a:solidFill>
                  </a:rPr>
                  <a:t>obr</a:t>
                </a:r>
                <a:r>
                  <a:rPr lang="sl-SI" sz="3200" b="1" dirty="0" smtClean="0">
                    <a:solidFill>
                      <a:srgbClr val="FF0000"/>
                    </a:solidFill>
                  </a:rPr>
                  <a:t>/min</a:t>
                </a:r>
                <a:endParaRPr lang="sl-SI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035080"/>
                <a:ext cx="3307509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2500" r="-4052" b="-3437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53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5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err="1" smtClean="0"/>
              <a:t>Dd</a:t>
            </a:r>
            <a:r>
              <a:rPr lang="sl-SI" sz="2400" b="1" dirty="0" smtClean="0"/>
              <a:t> = 24 ur</a:t>
            </a:r>
          </a:p>
          <a:p>
            <a:r>
              <a:rPr lang="sl-SI" sz="2400" b="1" dirty="0" smtClean="0"/>
              <a:t>d = 35 cm</a:t>
            </a:r>
          </a:p>
          <a:p>
            <a:r>
              <a:rPr lang="sl-SI" sz="2400" b="1" dirty="0" smtClean="0"/>
              <a:t>n = 0,9 </a:t>
            </a:r>
            <a:r>
              <a:rPr lang="sl-SI" sz="2400" b="1" dirty="0" err="1" smtClean="0"/>
              <a:t>obr</a:t>
            </a:r>
            <a:r>
              <a:rPr lang="sl-SI" sz="2400" b="1" dirty="0" smtClean="0"/>
              <a:t>/</a:t>
            </a:r>
            <a:r>
              <a:rPr lang="sl-SI" sz="2400" b="1" dirty="0" err="1" smtClean="0"/>
              <a:t>sek</a:t>
            </a:r>
            <a:endParaRPr lang="sl-SI" sz="2400" b="1" dirty="0" smtClean="0"/>
          </a:p>
          <a:p>
            <a:r>
              <a:rPr lang="sl-SI" sz="2400" b="1" dirty="0" smtClean="0"/>
              <a:t>s = 8 cm</a:t>
            </a:r>
          </a:p>
          <a:p>
            <a:r>
              <a:rPr lang="az-Cyrl-AZ" sz="2400" b="1" dirty="0" smtClean="0"/>
              <a:t>Ф</a:t>
            </a:r>
            <a:r>
              <a:rPr lang="sl-SI" sz="2400" b="1" dirty="0" smtClean="0"/>
              <a:t> = 69%</a:t>
            </a:r>
          </a:p>
          <a:p>
            <a:r>
              <a:rPr lang="sl-SI" sz="2400" b="1" dirty="0" err="1" smtClean="0"/>
              <a:t>Di</a:t>
            </a:r>
            <a:r>
              <a:rPr lang="sl-SI" sz="2400" b="1" dirty="0" smtClean="0"/>
              <a:t> = 10%</a:t>
            </a:r>
          </a:p>
          <a:p>
            <a:r>
              <a:rPr lang="el-GR" sz="2400" b="1" dirty="0" smtClean="0">
                <a:latin typeface="Calibri"/>
              </a:rPr>
              <a:t>ρ</a:t>
            </a:r>
            <a:r>
              <a:rPr lang="sl-SI" sz="2400" b="1" dirty="0" smtClean="0">
                <a:latin typeface="Calibri"/>
              </a:rPr>
              <a:t> </a:t>
            </a:r>
            <a:r>
              <a:rPr lang="sl-SI" sz="2400" b="1" dirty="0" smtClean="0"/>
              <a:t>= 0,95 t/m3</a:t>
            </a:r>
          </a:p>
        </p:txBody>
      </p:sp>
    </p:spTree>
    <p:extLst>
      <p:ext uri="{BB962C8B-B14F-4D97-AF65-F5344CB8AC3E}">
        <p14:creationId xmlns:p14="http://schemas.microsoft.com/office/powerpoint/2010/main" val="2867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smtClean="0"/>
              <a:t>podatki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</a:t>
            </a:r>
            <a:r>
              <a:rPr lang="sl-SI" sz="2400" b="1" dirty="0" smtClean="0">
                <a:solidFill>
                  <a:prstClr val="black"/>
                </a:solidFill>
              </a:rPr>
              <a:t>35 cm → 0,35m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</a:t>
            </a:r>
            <a:r>
              <a:rPr lang="sl-SI" sz="2400" b="1" dirty="0" smtClean="0">
                <a:solidFill>
                  <a:prstClr val="black"/>
                </a:solidFill>
              </a:rPr>
              <a:t>0,9 </a:t>
            </a:r>
            <a:r>
              <a:rPr lang="sl-SI" sz="2400" b="1" dirty="0" err="1" smtClean="0">
                <a:solidFill>
                  <a:prstClr val="black"/>
                </a:solidFill>
              </a:rPr>
              <a:t>obr</a:t>
            </a:r>
            <a:r>
              <a:rPr lang="sl-SI" sz="2400" b="1" dirty="0" smtClean="0">
                <a:solidFill>
                  <a:prstClr val="black"/>
                </a:solidFill>
              </a:rPr>
              <a:t>/</a:t>
            </a:r>
            <a:r>
              <a:rPr lang="sl-SI" sz="2400" b="1" dirty="0" err="1" smtClean="0">
                <a:solidFill>
                  <a:prstClr val="black"/>
                </a:solidFill>
              </a:rPr>
              <a:t>sek</a:t>
            </a:r>
            <a:r>
              <a:rPr lang="sl-SI" sz="2400" b="1" dirty="0" smtClean="0">
                <a:solidFill>
                  <a:prstClr val="black"/>
                </a:solidFill>
              </a:rPr>
              <a:t> → 3600 * 0,9 = 3240 obr/h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8 </a:t>
            </a:r>
            <a:r>
              <a:rPr lang="sl-SI" sz="2400" b="1" dirty="0" smtClean="0">
                <a:solidFill>
                  <a:prstClr val="black"/>
                </a:solidFill>
              </a:rPr>
              <a:t>cm → 0,08m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Ф = 69% → 0,69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</a:t>
            </a:r>
            <a:r>
              <a:rPr lang="sl-SI" sz="2400" b="1" dirty="0" smtClean="0">
                <a:solidFill>
                  <a:prstClr val="black"/>
                </a:solidFill>
              </a:rPr>
              <a:t>10% → 1 - 0,1 = 0,90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el-GR" sz="2400" b="1" dirty="0" smtClean="0">
                <a:solidFill>
                  <a:prstClr val="black"/>
                </a:solidFill>
                <a:latin typeface="Calibri"/>
              </a:rPr>
              <a:t>ρ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>
                <a:solidFill>
                  <a:prstClr val="black"/>
                </a:solidFill>
              </a:rPr>
              <a:t>= 0,95 </a:t>
            </a:r>
            <a:r>
              <a:rPr lang="sl-SI" sz="2400" b="1" dirty="0" smtClean="0">
                <a:solidFill>
                  <a:prstClr val="black"/>
                </a:solidFill>
              </a:rPr>
              <a:t>t/m3</a:t>
            </a:r>
            <a:endParaRPr lang="sl-SI" sz="2400" b="1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3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formula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:endParaRPr lang="sl-SI" b="1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432048"/>
          </a:xfrm>
        </p:spPr>
        <p:txBody>
          <a:bodyPr>
            <a:noAutofit/>
          </a:bodyPr>
          <a:lstStyle/>
          <a:p>
            <a:r>
              <a:rPr lang="sl-SI" sz="2000" b="1" dirty="0" smtClean="0"/>
              <a:t>izračun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83264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8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d = 35 cm → 0,35m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n = 0,9 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→ 3600 * 0,9 = 3240 obr/h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s = 8 cm → 0,08m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Ф = 69% → 0,69</a:t>
                </a: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10% → 1 - 0,1 = 0,90</a:t>
                </a:r>
              </a:p>
              <a:p>
                <a:pPr lvl="0"/>
                <a:r>
                  <a:rPr lang="el-GR" sz="18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0,95 t/m3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ρ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 ∗</m:t>
                    </m:r>
                    <m:f>
                      <m:fPr>
                        <m:ctrlP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𝒔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𝒏</m:t>
                    </m:r>
                  </m:oMath>
                </a14:m>
                <a:endParaRPr lang="sl-SI" sz="2800" b="1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=0,95∗0,69∗</m:t>
                    </m:r>
                    <m:f>
                      <m:fPr>
                        <m:ctrlPr>
                          <a:rPr lang="sl-SI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3,14</m:t>
                        </m:r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0,35</m:t>
                            </m:r>
                          </m:e>
                          <m:sup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∗0,08∗</m:t>
                    </m:r>
                  </m:oMath>
                </a14:m>
                <a:r>
                  <a:rPr lang="sl-SI" sz="2800" b="0" dirty="0" smtClean="0">
                    <a:solidFill>
                      <a:prstClr val="black"/>
                    </a:solidFill>
                  </a:rPr>
                  <a:t>3240</a:t>
                </a:r>
              </a:p>
              <a:p>
                <a:pPr lvl="0" algn="ctr"/>
                <a:endParaRPr lang="sl-SI" sz="16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=0,66∗0,096∗259,2</m:t>
                    </m:r>
                  </m:oMath>
                </a14:m>
                <a:endParaRPr lang="sl-SI" sz="280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𝟏𝟔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endParaRPr lang="sl-SI" sz="2800" b="1" dirty="0">
                  <a:solidFill>
                    <a:srgbClr val="FF0000"/>
                  </a:solidFill>
                </a:endParaRPr>
              </a:p>
              <a:p>
                <a:pPr lvl="0"/>
                <a:endParaRPr lang="sl-SI" sz="24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832648"/>
              </a:xfrm>
              <a:blipFill rotWithShape="1">
                <a:blip r:embed="rId2"/>
                <a:stretch>
                  <a:fillRect l="-444" t="-52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7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Količina na dan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18457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8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d = 35 cm → 0,35m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n = 0,9 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→ 3600 * 0,9 = 3240 obr/h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s = 8 cm → 0,08m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Ф = 69% → 0,69</a:t>
                </a: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10% → 1 - 0,1 = 0,90</a:t>
                </a:r>
              </a:p>
              <a:p>
                <a:pPr lvl="0"/>
                <a:r>
                  <a:rPr lang="el-GR" sz="18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0,95 t/m3</a:t>
                </a:r>
              </a:p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</m:oMath>
                </a14:m>
                <a:endParaRPr lang="sl-SI" b="1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=16,4 ∗0,9 ∗24</m:t>
                    </m:r>
                  </m:oMath>
                </a14:m>
                <a:endParaRPr lang="sl-SI" b="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=311,04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184576"/>
              </a:xfrm>
              <a:blipFill rotWithShape="1">
                <a:blip r:embed="rId2"/>
                <a:stretch>
                  <a:fillRect l="-444" t="-58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Izračun prostornine</a:t>
            </a:r>
            <a:endParaRPr lang="sl-SI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=∅∗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=0,69 ∗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3,14∗0</m:t>
                        </m:r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,35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∗0,08∗3240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=0,69∗0,096∗259,2</m:t>
                    </m:r>
                  </m:oMath>
                </a14:m>
                <a:endParaRPr lang="sl-SI" b="0" dirty="0" smtClean="0"/>
              </a:p>
              <a:p>
                <a:endParaRPr lang="sl-SI" sz="1400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=17,17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Izračun prostornine na dan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  <m:r>
                      <a:rPr lang="sl-SI" b="1" i="1" smtClean="0">
                        <a:latin typeface="Cambria Math"/>
                      </a:rPr>
                      <m:t> 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</m:oMath>
                </a14:m>
                <a:endParaRPr lang="sl-SI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=17,17 ∗24∗0,9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=370,87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2915816" y="4653136"/>
                <a:ext cx="3169265" cy="1100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𝑸</m:t>
                          </m:r>
                        </m:num>
                        <m:den>
                          <m:r>
                            <a:rPr lang="sl-SI" sz="3200" b="1" i="1">
                              <a:latin typeface="Cambria Math"/>
                            </a:rPr>
                            <m:t>𝝆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∅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𝝅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𝒔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sl-SI" sz="32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653136"/>
                <a:ext cx="3169265" cy="11006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827584" y="1049993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35 cm → 0,35m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0,9 </a:t>
            </a:r>
            <a:r>
              <a:rPr lang="sl-SI" sz="2400" b="1" dirty="0" err="1">
                <a:solidFill>
                  <a:prstClr val="black"/>
                </a:solidFill>
              </a:rPr>
              <a:t>obr</a:t>
            </a:r>
            <a:r>
              <a:rPr lang="sl-SI" sz="2400" b="1" dirty="0">
                <a:solidFill>
                  <a:prstClr val="black"/>
                </a:solidFill>
              </a:rPr>
              <a:t>/</a:t>
            </a:r>
            <a:r>
              <a:rPr lang="sl-SI" sz="2400" b="1" dirty="0" err="1">
                <a:solidFill>
                  <a:prstClr val="black"/>
                </a:solidFill>
              </a:rPr>
              <a:t>sek</a:t>
            </a:r>
            <a:r>
              <a:rPr lang="sl-SI" sz="2400" b="1" dirty="0">
                <a:solidFill>
                  <a:prstClr val="black"/>
                </a:solidFill>
              </a:rPr>
              <a:t> → 3600 * 0,9 = 3240 obr/h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8 cm → 0,08m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Ф = 69% → 0,69</a:t>
            </a: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10% → 1 - 0,1 = 0,90</a:t>
            </a:r>
          </a:p>
          <a:p>
            <a:pPr lvl="0"/>
            <a:r>
              <a:rPr lang="el-GR" sz="2400" b="1" dirty="0">
                <a:solidFill>
                  <a:prstClr val="black"/>
                </a:solidFill>
              </a:rPr>
              <a:t>ρ</a:t>
            </a:r>
            <a:r>
              <a:rPr lang="sl-SI" sz="2400" b="1" dirty="0">
                <a:solidFill>
                  <a:prstClr val="black"/>
                </a:solidFill>
              </a:rPr>
              <a:t> = 0,95 </a:t>
            </a:r>
            <a:r>
              <a:rPr lang="sl-SI" sz="2400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Q = 16,4 t/h</a:t>
            </a:r>
            <a:endParaRPr lang="sl-SI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1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655</Words>
  <Application>Microsoft Office PowerPoint</Application>
  <PresentationFormat>Diaprojekcija na zaslonu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Officeova tema</vt:lpstr>
      <vt:lpstr>Pretovorna mehanizacija</vt:lpstr>
      <vt:lpstr>Podatki:</vt:lpstr>
      <vt:lpstr>podatki</vt:lpstr>
      <vt:lpstr>formula</vt:lpstr>
      <vt:lpstr>izračun</vt:lpstr>
      <vt:lpstr>Količina na dan</vt:lpstr>
      <vt:lpstr>Izračun prostornine</vt:lpstr>
      <vt:lpstr>Izračun prostornine na dan</vt:lpstr>
      <vt:lpstr>PowerPointova predstavitev</vt:lpstr>
      <vt:lpstr>PowerPointova predstavitev</vt:lpstr>
      <vt:lpstr>PowerPointova predstavitev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Brane</dc:creator>
  <cp:lastModifiedBy>Brane</cp:lastModifiedBy>
  <cp:revision>23</cp:revision>
  <dcterms:created xsi:type="dcterms:W3CDTF">2015-05-02T12:08:24Z</dcterms:created>
  <dcterms:modified xsi:type="dcterms:W3CDTF">2017-05-06T17:46:29Z</dcterms:modified>
</cp:coreProperties>
</file>