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</p:sldIdLst>
  <p:sldSz cy="6858000" cx="9144000"/>
  <p:notesSz cx="6858000" cy="9144000"/>
  <p:embeddedFontLst>
    <p:embeddedFont>
      <p:font typeface="Corbel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C868FC8-D246-46B9-9ACB-2DBBB1235914}">
  <a:tblStyle styleId="{DC868FC8-D246-46B9-9ACB-2DBBB123591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84" Type="http://schemas.openxmlformats.org/officeDocument/2006/relationships/slide" Target="slides/slide74.xml"/><Relationship Id="rId83" Type="http://schemas.openxmlformats.org/officeDocument/2006/relationships/slide" Target="slides/slide73.xml"/><Relationship Id="rId42" Type="http://schemas.openxmlformats.org/officeDocument/2006/relationships/slide" Target="slides/slide32.xml"/><Relationship Id="rId86" Type="http://schemas.openxmlformats.org/officeDocument/2006/relationships/slide" Target="slides/slide76.xml"/><Relationship Id="rId41" Type="http://schemas.openxmlformats.org/officeDocument/2006/relationships/slide" Target="slides/slide31.xml"/><Relationship Id="rId85" Type="http://schemas.openxmlformats.org/officeDocument/2006/relationships/slide" Target="slides/slide75.xml"/><Relationship Id="rId44" Type="http://schemas.openxmlformats.org/officeDocument/2006/relationships/slide" Target="slides/slide34.xml"/><Relationship Id="rId88" Type="http://schemas.openxmlformats.org/officeDocument/2006/relationships/slide" Target="slides/slide78.xml"/><Relationship Id="rId43" Type="http://schemas.openxmlformats.org/officeDocument/2006/relationships/slide" Target="slides/slide33.xml"/><Relationship Id="rId87" Type="http://schemas.openxmlformats.org/officeDocument/2006/relationships/slide" Target="slides/slide7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89" Type="http://schemas.openxmlformats.org/officeDocument/2006/relationships/slide" Target="slides/slide79.xml"/><Relationship Id="rId80" Type="http://schemas.openxmlformats.org/officeDocument/2006/relationships/slide" Target="slides/slide70.xml"/><Relationship Id="rId82" Type="http://schemas.openxmlformats.org/officeDocument/2006/relationships/slide" Target="slides/slide72.xml"/><Relationship Id="rId81" Type="http://schemas.openxmlformats.org/officeDocument/2006/relationships/slide" Target="slides/slide71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63.xml"/><Relationship Id="rId72" Type="http://schemas.openxmlformats.org/officeDocument/2006/relationships/slide" Target="slides/slide62.xml"/><Relationship Id="rId31" Type="http://schemas.openxmlformats.org/officeDocument/2006/relationships/slide" Target="slides/slide21.xml"/><Relationship Id="rId75" Type="http://schemas.openxmlformats.org/officeDocument/2006/relationships/slide" Target="slides/slide65.xml"/><Relationship Id="rId30" Type="http://schemas.openxmlformats.org/officeDocument/2006/relationships/slide" Target="slides/slide20.xml"/><Relationship Id="rId74" Type="http://schemas.openxmlformats.org/officeDocument/2006/relationships/slide" Target="slides/slide64.xml"/><Relationship Id="rId33" Type="http://schemas.openxmlformats.org/officeDocument/2006/relationships/slide" Target="slides/slide23.xml"/><Relationship Id="rId77" Type="http://schemas.openxmlformats.org/officeDocument/2006/relationships/slide" Target="slides/slide67.xml"/><Relationship Id="rId32" Type="http://schemas.openxmlformats.org/officeDocument/2006/relationships/slide" Target="slides/slide22.xml"/><Relationship Id="rId76" Type="http://schemas.openxmlformats.org/officeDocument/2006/relationships/slide" Target="slides/slide66.xml"/><Relationship Id="rId35" Type="http://schemas.openxmlformats.org/officeDocument/2006/relationships/slide" Target="slides/slide25.xml"/><Relationship Id="rId79" Type="http://schemas.openxmlformats.org/officeDocument/2006/relationships/slide" Target="slides/slide69.xml"/><Relationship Id="rId34" Type="http://schemas.openxmlformats.org/officeDocument/2006/relationships/slide" Target="slides/slide24.xml"/><Relationship Id="rId78" Type="http://schemas.openxmlformats.org/officeDocument/2006/relationships/slide" Target="slides/slide68.xml"/><Relationship Id="rId71" Type="http://schemas.openxmlformats.org/officeDocument/2006/relationships/slide" Target="slides/slide61.xml"/><Relationship Id="rId70" Type="http://schemas.openxmlformats.org/officeDocument/2006/relationships/slide" Target="slides/slide60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20" Type="http://schemas.openxmlformats.org/officeDocument/2006/relationships/slide" Target="slides/slide10.xml"/><Relationship Id="rId64" Type="http://schemas.openxmlformats.org/officeDocument/2006/relationships/slide" Target="slides/slide54.xml"/><Relationship Id="rId63" Type="http://schemas.openxmlformats.org/officeDocument/2006/relationships/slide" Target="slides/slide53.xml"/><Relationship Id="rId22" Type="http://schemas.openxmlformats.org/officeDocument/2006/relationships/slide" Target="slides/slide12.xml"/><Relationship Id="rId66" Type="http://schemas.openxmlformats.org/officeDocument/2006/relationships/slide" Target="slides/slide56.xml"/><Relationship Id="rId21" Type="http://schemas.openxmlformats.org/officeDocument/2006/relationships/slide" Target="slides/slide11.xml"/><Relationship Id="rId65" Type="http://schemas.openxmlformats.org/officeDocument/2006/relationships/slide" Target="slides/slide55.xml"/><Relationship Id="rId24" Type="http://schemas.openxmlformats.org/officeDocument/2006/relationships/slide" Target="slides/slide14.xml"/><Relationship Id="rId68" Type="http://schemas.openxmlformats.org/officeDocument/2006/relationships/slide" Target="slides/slide58.xml"/><Relationship Id="rId23" Type="http://schemas.openxmlformats.org/officeDocument/2006/relationships/slide" Target="slides/slide13.xml"/><Relationship Id="rId67" Type="http://schemas.openxmlformats.org/officeDocument/2006/relationships/slide" Target="slides/slide57.xml"/><Relationship Id="rId60" Type="http://schemas.openxmlformats.org/officeDocument/2006/relationships/slide" Target="slides/slide50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69" Type="http://schemas.openxmlformats.org/officeDocument/2006/relationships/slide" Target="slides/slide5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95" Type="http://schemas.openxmlformats.org/officeDocument/2006/relationships/font" Target="fonts/Corbel-boldItalic.fntdata"/><Relationship Id="rId50" Type="http://schemas.openxmlformats.org/officeDocument/2006/relationships/slide" Target="slides/slide40.xml"/><Relationship Id="rId94" Type="http://schemas.openxmlformats.org/officeDocument/2006/relationships/font" Target="fonts/Corbel-italic.fntdata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slide" Target="slides/slide45.xml"/><Relationship Id="rId10" Type="http://schemas.openxmlformats.org/officeDocument/2006/relationships/notesMaster" Target="notesMasters/notesMaster1.xml"/><Relationship Id="rId54" Type="http://schemas.openxmlformats.org/officeDocument/2006/relationships/slide" Target="slides/slide44.xml"/><Relationship Id="rId13" Type="http://schemas.openxmlformats.org/officeDocument/2006/relationships/slide" Target="slides/slide3.xml"/><Relationship Id="rId57" Type="http://schemas.openxmlformats.org/officeDocument/2006/relationships/slide" Target="slides/slide47.xml"/><Relationship Id="rId12" Type="http://schemas.openxmlformats.org/officeDocument/2006/relationships/slide" Target="slides/slide2.xml"/><Relationship Id="rId56" Type="http://schemas.openxmlformats.org/officeDocument/2006/relationships/slide" Target="slides/slide46.xml"/><Relationship Id="rId91" Type="http://schemas.openxmlformats.org/officeDocument/2006/relationships/slide" Target="slides/slide81.xml"/><Relationship Id="rId90" Type="http://schemas.openxmlformats.org/officeDocument/2006/relationships/slide" Target="slides/slide80.xml"/><Relationship Id="rId93" Type="http://schemas.openxmlformats.org/officeDocument/2006/relationships/font" Target="fonts/Corbel-bold.fntdata"/><Relationship Id="rId92" Type="http://schemas.openxmlformats.org/officeDocument/2006/relationships/font" Target="fonts/Corbel-regular.fntdata"/><Relationship Id="rId15" Type="http://schemas.openxmlformats.org/officeDocument/2006/relationships/slide" Target="slides/slide5.xml"/><Relationship Id="rId59" Type="http://schemas.openxmlformats.org/officeDocument/2006/relationships/slide" Target="slides/slide49.xml"/><Relationship Id="rId14" Type="http://schemas.openxmlformats.org/officeDocument/2006/relationships/slide" Target="slides/slide4.xml"/><Relationship Id="rId58" Type="http://schemas.openxmlformats.org/officeDocument/2006/relationships/slide" Target="slides/slide4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1" name="Google Shape;151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4" name="Google Shape;234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1" name="Google Shape;2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2" name="Google Shape;252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1" name="Google Shape;261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74" name="Google Shape;274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1" name="Google Shape;281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7" name="Google Shape;2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88" name="Google Shape;288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6" name="Google Shape;296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7" name="Google Shape;307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4" name="Google Shape;3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25" name="Google Shape;325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9" name="Google Shape;159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3" name="Google Shape;3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34" name="Google Shape;334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8" name="Google Shape;3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89" name="Google Shape;389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07" name="Google Shape;4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8" name="Google Shape;408;p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18" name="Google Shape;41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9" name="Google Shape;419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7" name="Google Shape;167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31" name="Google Shape;43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2" name="Google Shape;432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44" name="Google Shape;44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5" name="Google Shape;445;p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4" name="Google Shape;45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55" name="Google Shape;455;p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64" name="Google Shape;46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65" name="Google Shape;465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73" name="Google Shape;47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4" name="Google Shape;474;p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81" name="Google Shape;48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2" name="Google Shape;482;p4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87" name="Google Shape;48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8" name="Google Shape;488;p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94" name="Google Shape;49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5" name="Google Shape;495;p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02" name="Google Shape;50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3" name="Google Shape;503;p4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09" name="Google Shape;50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0" name="Google Shape;510;p4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5" name="Google Shape;175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16" name="Google Shape;51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7" name="Google Shape;517;p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24" name="Google Shape;52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5" name="Google Shape;525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32" name="Google Shape;53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3" name="Google Shape;533;p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40" name="Google Shape;54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41" name="Google Shape;541;p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51" name="Google Shape;55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2" name="Google Shape;552;p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59" name="Google Shape;55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0" name="Google Shape;560;p5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67" name="Google Shape;56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68" name="Google Shape;568;p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75" name="Google Shape;57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76" name="Google Shape;576;p5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84" name="Google Shape;58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85" name="Google Shape;585;p5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93" name="Google Shape;59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94" name="Google Shape;594;p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84" name="Google Shape;18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01" name="Google Shape;60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02" name="Google Shape;602;p6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09" name="Google Shape;60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10" name="Google Shape;610;p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17" name="Google Shape;61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18" name="Google Shape;618;p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25" name="Google Shape;62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26" name="Google Shape;626;p6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32" name="Google Shape;63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33" name="Google Shape;633;p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40" name="Google Shape;64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41" name="Google Shape;641;p6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54" name="Google Shape;654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55" name="Google Shape;655;p6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62" name="Google Shape;66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63" name="Google Shape;663;p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70" name="Google Shape;67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71" name="Google Shape;671;p7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7" name="Google Shape;197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78" name="Google Shape;678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79" name="Google Shape;679;p7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88" name="Google Shape;688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89" name="Google Shape;689;p7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96" name="Google Shape;696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97" name="Google Shape;697;p7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04" name="Google Shape;70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05" name="Google Shape;705;p7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12" name="Google Shape;71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13" name="Google Shape;713;p7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25" name="Google Shape;725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26" name="Google Shape;726;p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42" name="Google Shape;742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43" name="Google Shape;743;p8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59" name="Google Shape;759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60" name="Google Shape;760;p8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66" name="Google Shape;766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67" name="Google Shape;767;p8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74" name="Google Shape;774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75" name="Google Shape;775;p8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4" name="Google Shape;204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82" name="Google Shape;782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83" name="Google Shape;783;p8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90" name="Google Shape;790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91" name="Google Shape;791;p8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97" name="Google Shape;797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98" name="Google Shape;798;p8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08" name="Google Shape;808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09" name="Google Shape;809;p8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16" name="Google Shape;816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17" name="Google Shape;817;p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25" name="Google Shape;825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26" name="Google Shape;826;p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36" name="Google Shape;836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37" name="Google Shape;837;p9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51" name="Google Shape;851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52" name="Google Shape;852;p9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58" name="Google Shape;858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59" name="Google Shape;859;p9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14" name="Google Shape;21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67" name="Google Shape;867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68" name="Google Shape;868;p9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5" name="Google Shape;875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76" name="Google Shape;876;p9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23" name="Google Shape;223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diapozitiv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e vsebini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lava odseka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, besedilo in 2 vsebini" type="txAndTwoObj">
  <p:cSld name="TEXT_AND_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5105400" y="1905000"/>
            <a:ext cx="3429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3" type="body"/>
          </p:nvPr>
        </p:nvSpPr>
        <p:spPr>
          <a:xfrm>
            <a:off x="5105400" y="4038600"/>
            <a:ext cx="3429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, besedilo in vsebina" type="txAndObj">
  <p:cSld name="TEXT_AND_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, besedilo in izrezek" type="txAndClipArt">
  <p:cSld name="TEXT_AND_CLIPAR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8"/>
          <p:cNvSpPr/>
          <p:nvPr>
            <p:ph idx="2" type="clipArt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n besedilo nad vsebino" type="txOverObj">
  <p:cSld name="TEXT_OVER_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sebina" type="objOnly">
  <p:cSld name="OBJECT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n vsebina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e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o naslov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vpični naslov in besedilo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n navpično besedilo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n slika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Naslov in vsebin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imerjava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2.jpg"/><Relationship Id="rId6" Type="http://schemas.openxmlformats.org/officeDocument/2006/relationships/image" Target="../media/image11.jpg"/><Relationship Id="rId7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1.jpg"/><Relationship Id="rId5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ju2khs94d4Y" TargetMode="External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2.arnes.si/~osljts3/NALOGE/BIOLOGIJA/biologija_exe/11_vrste_celic.html" TargetMode="External"/><Relationship Id="rId4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68_0JLZzlR0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2.arnes.si/~osljts3/NALOGE/BIOLOGIJA/biologija_exe/11_vrste_celic.html" TargetMode="External"/><Relationship Id="rId4" Type="http://schemas.openxmlformats.org/officeDocument/2006/relationships/image" Target="../media/image4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celica.enki.si/delitev-celic" TargetMode="External"/><Relationship Id="rId4" Type="http://schemas.openxmlformats.org/officeDocument/2006/relationships/hyperlink" Target="http://www.tutorvista.com/content/biology/the-fundamental-unit-of-life/cell-structure-and-function.php" TargetMode="External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jpg"/><Relationship Id="rId4" Type="http://schemas.openxmlformats.org/officeDocument/2006/relationships/image" Target="../media/image34.jpg"/><Relationship Id="rId5" Type="http://schemas.openxmlformats.org/officeDocument/2006/relationships/image" Target="../media/image39.jpg"/><Relationship Id="rId6" Type="http://schemas.openxmlformats.org/officeDocument/2006/relationships/image" Target="../media/image3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40.png"/><Relationship Id="rId6" Type="http://schemas.openxmlformats.org/officeDocument/2006/relationships/image" Target="../media/image4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7.jpg"/><Relationship Id="rId6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Relationship Id="rId4" Type="http://schemas.openxmlformats.org/officeDocument/2006/relationships/image" Target="../media/image61.jpg"/><Relationship Id="rId5" Type="http://schemas.openxmlformats.org/officeDocument/2006/relationships/image" Target="../media/image46.jpg"/><Relationship Id="rId6" Type="http://schemas.openxmlformats.org/officeDocument/2006/relationships/image" Target="../media/image49.jpg"/><Relationship Id="rId7" Type="http://schemas.openxmlformats.org/officeDocument/2006/relationships/image" Target="../media/image52.jpg"/><Relationship Id="rId8" Type="http://schemas.openxmlformats.org/officeDocument/2006/relationships/image" Target="../media/image5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7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Relationship Id="rId4" Type="http://schemas.openxmlformats.org/officeDocument/2006/relationships/image" Target="../media/image5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svarog.si/biologija/MSS/index.php?page_id=10929" TargetMode="External"/><Relationship Id="rId4" Type="http://schemas.openxmlformats.org/officeDocument/2006/relationships/image" Target="../media/image5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2.jpg"/><Relationship Id="rId4" Type="http://schemas.openxmlformats.org/officeDocument/2006/relationships/image" Target="../media/image5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svarog.si/biologija/MSS/index.php?page_id=10932" TargetMode="External"/><Relationship Id="rId4" Type="http://schemas.openxmlformats.org/officeDocument/2006/relationships/image" Target="../media/image6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3.jpg"/><Relationship Id="rId4" Type="http://schemas.openxmlformats.org/officeDocument/2006/relationships/image" Target="../media/image6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7.jpg"/><Relationship Id="rId4" Type="http://schemas.openxmlformats.org/officeDocument/2006/relationships/image" Target="../media/image7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6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8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8.jpg"/><Relationship Id="rId4" Type="http://schemas.openxmlformats.org/officeDocument/2006/relationships/image" Target="../media/image88.jpg"/><Relationship Id="rId5" Type="http://schemas.openxmlformats.org/officeDocument/2006/relationships/image" Target="../media/image92.jpg"/><Relationship Id="rId6" Type="http://schemas.openxmlformats.org/officeDocument/2006/relationships/image" Target="../media/image86.jpg"/><Relationship Id="rId7" Type="http://schemas.openxmlformats.org/officeDocument/2006/relationships/image" Target="../media/image9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7.jpg"/><Relationship Id="rId4" Type="http://schemas.openxmlformats.org/officeDocument/2006/relationships/image" Target="../media/image91.jpg"/><Relationship Id="rId10" Type="http://schemas.openxmlformats.org/officeDocument/2006/relationships/image" Target="../media/image106.jpg"/><Relationship Id="rId9" Type="http://schemas.openxmlformats.org/officeDocument/2006/relationships/image" Target="../media/image98.jpg"/><Relationship Id="rId5" Type="http://schemas.openxmlformats.org/officeDocument/2006/relationships/image" Target="../media/image96.jpg"/><Relationship Id="rId6" Type="http://schemas.openxmlformats.org/officeDocument/2006/relationships/image" Target="../media/image102.jpg"/><Relationship Id="rId7" Type="http://schemas.openxmlformats.org/officeDocument/2006/relationships/image" Target="../media/image100.jpg"/><Relationship Id="rId8" Type="http://schemas.openxmlformats.org/officeDocument/2006/relationships/image" Target="../media/image9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3.jpg"/><Relationship Id="rId4" Type="http://schemas.openxmlformats.org/officeDocument/2006/relationships/image" Target="../media/image9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0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://www.kii2.ntf.uni-lj.si/e-kemija/mod/resource/view.php?id=286" TargetMode="External"/><Relationship Id="rId4" Type="http://schemas.openxmlformats.org/officeDocument/2006/relationships/image" Target="../media/image12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4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0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18.jpg"/><Relationship Id="rId4" Type="http://schemas.openxmlformats.org/officeDocument/2006/relationships/image" Target="../media/image10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1.jpg"/><Relationship Id="rId4" Type="http://schemas.openxmlformats.org/officeDocument/2006/relationships/image" Target="../media/image120.jpg"/><Relationship Id="rId5" Type="http://schemas.openxmlformats.org/officeDocument/2006/relationships/image" Target="../media/image114.jpg"/><Relationship Id="rId6" Type="http://schemas.openxmlformats.org/officeDocument/2006/relationships/image" Target="../media/image113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9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17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24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26.jpg"/><Relationship Id="rId4" Type="http://schemas.openxmlformats.org/officeDocument/2006/relationships/image" Target="../media/image1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15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19.jpg"/><Relationship Id="rId4" Type="http://schemas.openxmlformats.org/officeDocument/2006/relationships/image" Target="../media/image122.jpg"/><Relationship Id="rId5" Type="http://schemas.openxmlformats.org/officeDocument/2006/relationships/image" Target="../media/image127.jpg"/><Relationship Id="rId6" Type="http://schemas.openxmlformats.org/officeDocument/2006/relationships/image" Target="../media/image1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ctrTitle"/>
          </p:nvPr>
        </p:nvSpPr>
        <p:spPr>
          <a:xfrm>
            <a:off x="684212" y="6207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Gradniki življenja – atomi in molekule</a:t>
            </a:r>
            <a:endParaRPr/>
          </a:p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6659562" y="5516562"/>
            <a:ext cx="2484437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Lea Janežič</a:t>
            </a:r>
            <a:endParaRPr/>
          </a:p>
        </p:txBody>
      </p:sp>
      <p:pic>
        <p:nvPicPr>
          <p:cNvPr descr="http://t0.gstatic.com/images?q=tbn:ANd9GcSyGRMivmvyUK-dKhwZib14kp_SZBfb6k83kVuh-n8KcXYDoWo4zA"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9650"/>
            <a:ext cx="61150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Organske molekule so gradniki celic</a:t>
            </a:r>
            <a:endParaRPr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457200" y="1600200"/>
            <a:ext cx="2890837" cy="413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Sladkorji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Maščobne kisline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Aminokisline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Nukleotidi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Vitamini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Minerali 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Večina organskih molekul ima v celici več kot samo eno vlogo</a:t>
            </a:r>
            <a:endParaRPr/>
          </a:p>
        </p:txBody>
      </p:sp>
      <p:sp>
        <p:nvSpPr>
          <p:cNvPr descr="data:image/jpg;base64,/9j/4AAQSkZJRgABAQAAAQABAAD/2wBDAAkGBwgHBgkIBwgKCgkLDRYPDQwMDRsUFRAWIB0iIiAdHx8kKDQsJCYxJx8fLT0tMTU3Ojo6Iys/RD84QzQ5Ojf/2wBDAQoKCg0MDRoPDxo3JR8lNzc3Nzc3Nzc3Nzc3Nzc3Nzc3Nzc3Nzc3Nzc3Nzc3Nzc3Nzc3Nzc3Nzc3Nzc3Nzc3Nzf/wAARCACZAH8DASIAAhEBAxEB/8QAHAAAAgMBAQEBAAAAAAAAAAAABQYCAwQHAQAI/8QAQBAAAgEDAwIEAwMJBwMFAAAAAQIDAAQRBRIhMUEGEyJRMmFxFIGRIzNCUnKhsdHwBxUWNLLB4SRDczU2RWKC/8QAGgEAAgMBAQAAAAAAAAAAAAAAAQMAAgQFBv/EACwRAAICAQQBAgQGAwAAAAAAAAABAhEDBBIhMUFRYQUiI6ETFDJCcYGR4fD/2gAMAwEAAhEDEQA/AOMlm3t6j1PevdzY+I/jUWI3t9a+zngGq0a4yil2eF29z+NSVmyOT+NSit5pmxFGXPsDk1c9nPbuq3MEsLHosiFSfxoPhBhUpcG+03BOp/GvbokKTuP41OIeXbPKyttjHqwOntQmSW4vpdscbNzwsYzSoxbdnZ1OqxYMSh3L0Iu2SR5jfca9Rwo5Td82Yn+VMlv4ZsUgje6u7iWVlRmjiRUVT+ku4kk/UD3ptsL3RNPVfsPh7TIyvG64h89z975z+6nqkebnllN2c3t7iYxiOL1IrcbUBOT88Z59quIvDh5PMCj9Ig4Fdks/HL2wk8u2tgGYMUjiCAsP0uO9a7X+0C5QEXRDZyQODkdgR7VCm5+pxZbsSALLMsmECgAAkAfT+PWoSvDgnDpxxtfv7nP/ABX6El8QaRqtpEdQ0iC4hdtq+dArhmXB4+lZW8KeAtcDWsWlW9tMVOJLbMbKSDyMcHBPfjgUNqLxyzj1I4EBlCVk3Dvg8j6jt0rJIzc8n8a61q39kd9os32/w/cLqlqA3nWs6KJWjPxKp6FiM4I2kEDHNcy1qxbTtTvLJzua2neInGM7WIz+6qtUzp4c7zRprlAd2bPU/jUoWbzV5P41GUYavYfzq1cxSVSZd9mG9vMniQZ7ZY/uq1UsU+OaeT9iIAfvNZ5T62+pqKjNCyywxCdvdafCw2x3fXJyUI/CugeG/HenWtn9l1CzN5BjG2VAQB80bKn8R9K5isRPSr4zgAUHNodDRxk+eBvvvEVrfX92NJ0i1srNwqCHyQckdW7jOT9wrLbqIk2qoCk5IHGay6S0I3hgA5HDHv8AL/miawEJlDuBzhgOKikpCdTpZ4Zc8r1PPMxkZPy7/dXjSjOc8/wqUqnaFP6PJI96zuuScnjPBomVlhkzkht3yFViRicse2MZxxUVDZxjI9+tfCNsA7T8we9SgB3SbmYYlV0CxlQIi+GfPbHt/OjVheXOqanJJY28MSkYEIYAccYGOSfxNL9i8kaxGBHWUOQHVuOhGOnB9Xv3+ldJ8OIJER4LVkACiVmT1Oy8sMYC4yRx345ooG1laeLT4Xs7iPWFdXtY/SM7lnfoEB98n6YBPY1wq/uJb65nu7ht0s8jSSN7sxJP8acv7WDd3niBbq4iaAPEVjgabcyqjMoYrj0bgAcHPXrSQhypFKk7Z3NFp9kLfkwTL1quL86v9dq1TLknFZ4xiYVddGTUQp2fPzI31NaIIS2MVSV/KsPmaJWKEVScqRr0eH8SdMhsCDHeqJVxhlrZcj1GqMbkxVEzbmxpPag94V059TLpFJAJQB5aPIFd2HOFz9/X5UwfZboNAHEkcWTuSRdrd85z7Vk8DyadZWi3TqJ77fKBFHG5mT0bUKnO0DL5yRkFB9z5d6rNewacLq0S2uZl2jEIZ0IQl28s7fTlB0PT3ORVkkJyZJuNONr3FG1tVmZhJ5YKrvAz1XAOe4xz1zVsOjmWMb0dGx6kwODnGOvvTfq/hoX99pZht0urbzA1wIUCR4xg+oDcVJYYA7jJ4XNEbporG8XTEt1uBIkRtkhXMiFm2tIWLAdc4AwQBkdKcji5Nl8CVbeG0ll8pUYuo3PjHpHPJzjHQ0X/AMKPapO9x9mthGV8t7g5STdgDkHIy3HTvToJ0ivJo1gmidH8uNGZVS4cRgjBPJ+LHHPpPZaA3cktlc4u7mV3MgIjZW2RmSRSXDfCUTzYwp55U8Z5qFYK5UDr/wAP2sOlf3hc2tqksDoDIu5wOcNuzgFeQQRjg/ccWhXd9LaPPduTHG7CK/RQ08hAYBY1b0lhyw5zjsT03ayLx7a7s57k2swkXyC0IjWVPyeZzjO1VIwT7Ed85FWdxOo0PRraWyltboJ5yqWZZFV/UpBGVJy+7scD71t/MdfHi+g1xd/arE3xTdTbhZ6iJGvrOYxrM6oWlh2hV3MvUgKMckeo88cr8iDG4dTTd42022k1K5awu42FnBEohklDMY1G0sDnGQQo2jnkn3pSkOFFUfZs07i8ZlC7iQazsm25A/rpW9BlwTULmD8orD+uKtGRn1GncsTaKzAS5YDvRO2jxHkV4kQ547mtEC4yMcUiUrOxo9KoO/UHXfGaqt18zIq2+/OkDpU7WPYMirLhGVwc87XhDr/Zubazvma8uzZpMrxGWTPlONoO3p1DbW6jgY70++GIdRv4rjV7+aG1a8ZDbbEy4hCscIT0DDPByRgnGeK5jpupW8VhbwCzgaWC8W6eSWPzC6gYK9OFwMkZ54rofhyHWbuwt7ORrZLMWaSLbkEYjZtrBgw4cgNjnu1MgzFrse1uXV8cmrX7yx1GfQhaahHZlQrRs0bqdpGI3Crwyh9oAOBywOBkEoskulSSx293DcR2lq887PueeR/ibYM+lQHyMk/GozgcS1FYoZLO4vYbpbqYfZ4lV0Kbn9XlscH9THTGMe9AtRhvb+aGSKX+6raOGORoo4SqwyqVMcL9Cx9ajaBzkqBkZpxxZJWqDS3Dau8d3qWkxWS2zeQWuJY98R37X2YyM7kXHuP2gKE6vrCSvPo2qXxgv7lgsKKyTRxMpAUHAHqZwWw3HTgYxRK50vVpDoGnyyWsqwl3lv4wcxkI21VBbJBG0ZJPw8jFLuqA3siwyC3iuZBD9sLhlZRJMiK2484Pl8gbTjYc9qjZbFFORk8P3V9daPcLby5ltNoxJlpUYYVXBI5RgPhPA659rLLSoI0sbbUbRYxNhw6EhrdiGGN+SVxI0WcADLEc4oT9puIPF1zdRW85iimkDLCSCTgnd3wcgMcZAIqd9BfXOoWehxbVukXbJLG3xoVBJGDyu1VbpkknjNJs9AsLapOk1f2/7/IuX1qR4VRmlt1eK9ZZISQZd+0DgYyFAU98E0ryyDbg9a6L4kW8u9ONpDpssMWnCNJw6AsjCP8AXJzjC5x+PaubX/okwKCXJJyaxOfqX2xDn3ogsIk2j2oVYNhxR63XLqR/XFSSpmzRJZcXJVswT9TU0GAasYcn6mqieopB11FQQOuY97kipwelMHrVqrlzmoyjB6VY5zx7ZOYxeALT7X4ntRKpNqhLTsUDKF2ng5456f7V0+WaHw/4ckntZpEmjvGjdliLNKd74ABAOAOfbg44Nch8PRJNerHJcSRoWXcsedzjPRMZ9fTaMck9q7HHf31rJaQauw+1JG1wQZOMmYiP1AYY44wcdSflT8f6TifELeVefYrSRLrTDZpqF419cRKryiQBlkZG7EceqP4uSOBnjFUeLr25sfDunpDam6nlKmeNEO4CPDvLkAYdcLgnoSfaidvZLJaWka4siblPNhdGxOVKsoBJyuTz37571klhh8QX5juFhkltDI0cnl7nBJVSoyQNpdX6jsOODlhzJ7W/YDQ6kurXwuFuJbWzsoBHHtT8ku/JDHBIJWNgpOMDJJ/RBzEnU/EtvqmoLDb70i8+GHfukYvsCMwwSDsLKP8A646ZNW6h4cgj1CVLuV4rYpJNHsbbAqMyLHBtzymFIyMFiBggCgZh00XWoqLtYkt7cXJiBBkMjbfyQf1A7MEZB434B65D4Q7BBSl8o3a7PbC6R/JsmmkkmZZVx+SBJcMcYOQMZOeSQOtKltf6dAZo7USSXlw+wPMVCum5AFHdeAcEnjjNZ4bW9uUkv7iCW6hVWaMs5XzGZl3YP6WCegwckdahZwWl9PJKPOj1GSVYYbK1iXBUgBz6uh27+vfmlt2zs4tNjxY2m7ruj271WO61G61DS7YEyf8AVSxvgpHgMrDaSQ3UH5EnHFIGsQhGG1w2FHIHfHT7ulOl1d285hiiEkVq4i+1MqrlnAILAdBxkAdDjPU0p6vEGdxHnYGOMjkjtQvkbnwr8vSXgGWkmJBmmbTzvK4pUjysgFHtNmKMuOaMxXwrNtuMgm0QKM5dBhsYJ5rM0ZLkL6sdxWmVXVtrEKHyVJr6K5UadLEc+YzDtwF+tIVHdyzd1HkzyWcyNJkDMeC2Dmq7gCRo1UkKBxuPArSkxWJoiMAsDuyeKu1OB1EThw6MPyW0fo0eEInF3TDvgGCdYrnypreIuVkUuTlgjoCcfq+r6kqMU5wX0ia1HFqcrXMX2AiZmUrFK6yNubnoAGfOfbilPwxepbT2sksPkRNZmJbpU3ZwykBhnHLK3zO76U2WUNvLqf2Oz2+RakP+VUB2zksEXHQsyNj6jvWiPR5vUr6snJcBia7mt7gXcuZY/tW+2wcemTIxz1IwD7AMeeK90yNodTdJHhia4jkkkRABsy+UAPXLYdj261ktIo765ii+0NcR24Ih24xGwBX1E87vw5zjpV93Pdi+tNkLQyrcsbqQrguAnp5/V2k9D/GrmGcf2rsxJYRebe22pxQNpl3ZrhtpVkCOeo5HmZkBG3uuRStrGjHSfEccWiab5F16LmLLhvRtWPaM9w5Ynnng03ahCbnS0ELXIV5vNMiyJiOLOQ7Z5wQAexGMZ45Axapa+IPsf2Azx31o5xPMhcRx7l9RI5O7p35brihLkbpXKM93jz6f2ZdP1iWz0aKzRpopoWzhGHlxuAGQEdChySc89aw6xePDryaxZ2EUaGOSTzWfHmyBRukAz0z8I78/Ot91b28sMItza2sEkkcZ3E5eQABt/wBATnpnNZr2HS3tYLeNp4VuW85o5mZYgACQqgZIwZCAPYfMGqc9HTWy96Xd2YtcsILm3u9QtDGEEqykkn/uc+Xt/RCnec9xj3pO1VEMrmIME4xuOe3P7806jSdQmgu4HgeW3CLcSXM3pZW8sSMcDk5HAz+7mlKZF2MGDHnCD+dUfBvwNZIOO666/gWnQrliRjPIzzRGx9WGDDjtmvb22iYbRHsbd8ZNZLLckoJUsmSORxV+0cyKlgyNNDSsZKytCqOyIWYucbRnt71Sm4QOzonIULzgkZ7CtlxblEMssO6L1IrD9b51b5EkViEitfMhuFTzJpADtbrhSOnFJSs9BlmoyMQiNzIiRLHGztjyx2+eatggd53t0VWZPhcSYWOpJDEr7rdnUkgxt1259zRbUtPlu3SWZkSWRQoaJfSfTkZNFIVkyqLSvgZPCEMd5oC6fPJEHib8oip6jGCzHnoCcDn5fStnhqYTxTtsQssrqgeAlpTxht2f1VA+7POa88KWstja2iGJ/LCyO6nho2GQEJxyDnj6/SjdvPCjpHcQyCclH3oPzh2/ESPc5GDWhLg8xnyJTnXNmjSFi/ud3wIpFbZOkZLYYfEAe53ZIxxkmgmrvcSavbIkE0lq8uLny5fzhycjrxjPTg4NF7azuYrf+7YLdXtVzktk72LHBJ7difn0qsaBcT3TzXE8Vs3mM8duAJEJZdpZumSefxosRCUIzcpMWtSW5NulgrLLaxRGVjGpZpo3lISJW/Ryvb5Uu6Pa6hAba6t447rERiSNByVQhiCOjZZxwckhOK68ml6dHEqlSxSIRkqMcZ6YHT7qsg0XSI5ZGhtgoddpQE7cA5HHQY/dU2hWtjFUkIWrg3cZtlyHndIS8uHYRd29PxZZTk9fuoVf20V1qUmpwOTbQAKEZXcu20LgsOAwGDj5d66d/hTT1eNok9MUflorcjGcnn55x9Cfelm88E3tvBNDYylbd2aR4wdwdznAA4wMY/CquLNOHWY6pOv99ivcatqt/pUmjSQxxMkezeRtaRo+CAe5x1+QpLwYiHkCzL13Bq6Be6XrFpJqUEM8IS5thJ+kquBgMQWHxEkjHWlKKN7q1lhVGeVXRTEkWMrjHJ9/lVJL1OrpMkEm41Xt7gWe24zJJgHG90G7r/CsD/aPO+yBjJDEx2jAH30X8iSFd2QdxIIPT7/nWeKK3Ri1zC8jnptJGOOuaCYdTiU3uTsdItKV7tYHnlidFeSdVX1IAevPXj61XpULxPewxebNDDKHh5ChXY7AxU/fW6bSby1E1vFGWkuo1Jdlwy9ePkePv5pm0jS1t4La43LKzjc2Qm4cYIY8hxndz2xRjG2J1mrUI7m7voEWGg21lEy/nTJIfMWVcsvY/IN0wR70Z0vQJns2WWeV2DbY22YAXGOVPUDH76vm1qz00hbVYdi59CdSPuoVe+KLm43qhWJCcjb1x7U2kjhT1eWfkaLO0tbIyiaaIsz7wij0rgY6dulaH1GyjULAE3cAA9K58dSc5JcknqSetVPqLno2Pvo2Znbdtjy2vDcQ7gRk847Cht1rCOWCngEFaUZL1yCy5wTjrxVIunlJUDlzwq+/yobilDrDrhby492TnghsGt8V6d6Oh9OMZDA59uM0gyXRgHloFUEfEy5bJGcjI44x/Rohpd0NpGwZChg4Ygpg9fpzj8KNgZ0231BCq5PxDrW5XVhkEYPzpOs77fPFHHEY325IwMEc47989aM2uorM6rtO8H1DGMGiAKT2kFwR5sYbHfFANR8LwG3dbHMGQSojA4OODz9KPQzBlwzKGz0q1XDZzUovGco9M5RqPhGWKO4KSSx7VBjQoHVW6k8dqBRaczCYEhw7rHNEqqSjqDyN3Y7a7XeWyTxlW6noaUPEHh2G/kje5QqyceYuGx9x4NVcUbsWul1NgdNXsntba4jdbhIirNKGJdkUsBkAFtw9j/Cger+KjcTyLYRtBARgru5P8j71zxNWvvyKiWRtiFIwcKPYgHHqGB/Rr201GVbhmmAAf1AFjge/Wgg6mpdDctyzHLZyferfO5BPtQqK4DgFSDxgVeJcgfPioYrNpmJ5JqHmsxwQRWUSZOc8V6HyCPepRWy55CCMYz7moCb1EZwe1UOWA569gK+3KfiHJGB7g1CWXyTGaRQzKigZAPQZ7UR027MAJ3lmkGwqCfhPXNBs+kcMXJ4H31ogkZ23MCWLlmUDAx1OP6/lUAN1sZbc+baOZTFlnCZIK5z3HzNNFjqKXkIkkCLIvAKnJHHuDS7puoNBavKI40iUMskQPKZ+Hhj0Of3Vptbmwa2OxGVgzAiJsD279jjtVkVHWznUor7wMjAz3/37Vp3nGQAeeQOKAw3SR2KqceglOBgEjr9P+aKQyMVVkcFSgO3uKsQ2GTK5rJeRpMoBXd9KmZxnjPBHNY5HKECIE4Pwnrj5VCH5QlLebgyAhieWbIHNeLNtGAzHHQnse/8AXzrQ3+ZH31BviNLN1m+y1Zo1VZmUgdSDjHH76NWt/HMuUcEHmlqP4z9K1WP5xf2qImcV2MKTqehPXrVwmwchs4rDb/m1/r3rQPiH0/2qCS0THqRyeg9+amiu4O4+nvivE7fsmtP/AGT+2agCWn263FxHEpyXYBWJwPp7/voxK8MREaW8Ruom9ZCliSOPoRj39vnQu2/OL+3TFpPV/wDwN/rNFAZdBKl7b3DPFLCJBst2DHHXhW7Yx3xXxtYVkhgS1aVmCjzSSDjB4OMjP8q2aN/nNM+jfwerv/l5v20/1NRAW6bfR3FtKIJBKNmfs5YNyP1ff3otZX/5GIqyFASjqxAKtx0+Xekvw3/6ov8A+f4CnCx/zF3/AOb/AGFEgRMvmBWRhv5Vs8Z+tANU1E7Ht1iYXAfaqXBCKR1yCSM/x5+taI/8vcftyUteKP8A3FoX7dz/AKBQYzGk5cn/2Q==" id="238" name="Google Shape;238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BDAAkGBwgHBgkIBwgKCgkLDRYPDQwMDRsUFRAWIB0iIiAdHx8kKDQsJCYxJx8fLT0tMTU3Ojo6Iys/RD84QzQ5Ojf/2wBDAQoKCg0MDRoPDxo3JR8lNzc3Nzc3Nzc3Nzc3Nzc3Nzc3Nzc3Nzc3Nzc3Nzc3Nzc3Nzc3Nzc3Nzc3Nzc3Nzc3Nzf/wAARCACZAH8DASIAAhEBAxEB/8QAHAAAAgMBAQEBAAAAAAAAAAAABQYCAwQHAQAI/8QAQBAAAgEDAwIEAwMJBwMFAAAAAQIDAAQRBRIhMUEGEyJRMmFxFIGRIzNCUnKhsdHwBxUWNLLB4SRDczU2RWKC/8QAGgEAAgMBAQAAAAAAAAAAAAAAAQMAAgQFBv/EACwRAAICAQQBAgQGAwAAAAAAAAABAhEDBBIhMUFRYQUiI6ETFDJCcYGR4fD/2gAMAwEAAhEDEQA/AOMlm3t6j1PevdzY+I/jUWI3t9a+zngGq0a4yil2eF29z+NSVmyOT+NSit5pmxFGXPsDk1c9nPbuq3MEsLHosiFSfxoPhBhUpcG+03BOp/GvbokKTuP41OIeXbPKyttjHqwOntQmSW4vpdscbNzwsYzSoxbdnZ1OqxYMSh3L0Iu2SR5jfca9Rwo5Td82Yn+VMlv4ZsUgje6u7iWVlRmjiRUVT+ku4kk/UD3ptsL3RNPVfsPh7TIyvG64h89z975z+6nqkebnllN2c3t7iYxiOL1IrcbUBOT88Z59quIvDh5PMCj9Ig4Fdks/HL2wk8u2tgGYMUjiCAsP0uO9a7X+0C5QEXRDZyQODkdgR7VCm5+pxZbsSALLMsmECgAAkAfT+PWoSvDgnDpxxtfv7nP/ABX6El8QaRqtpEdQ0iC4hdtq+dArhmXB4+lZW8KeAtcDWsWlW9tMVOJLbMbKSDyMcHBPfjgUNqLxyzj1I4EBlCVk3Dvg8j6jt0rJIzc8n8a61q39kd9os32/w/cLqlqA3nWs6KJWjPxKp6FiM4I2kEDHNcy1qxbTtTvLJzua2neInGM7WIz+6qtUzp4c7zRprlAd2bPU/jUoWbzV5P41GUYavYfzq1cxSVSZd9mG9vMniQZ7ZY/uq1UsU+OaeT9iIAfvNZ5T62+pqKjNCyywxCdvdafCw2x3fXJyUI/CugeG/HenWtn9l1CzN5BjG2VAQB80bKn8R9K5isRPSr4zgAUHNodDRxk+eBvvvEVrfX92NJ0i1srNwqCHyQckdW7jOT9wrLbqIk2qoCk5IHGay6S0I3hgA5HDHv8AL/miawEJlDuBzhgOKikpCdTpZ4Zc8r1PPMxkZPy7/dXjSjOc8/wqUqnaFP6PJI96zuuScnjPBomVlhkzkht3yFViRicse2MZxxUVDZxjI9+tfCNsA7T8we9SgB3SbmYYlV0CxlQIi+GfPbHt/OjVheXOqanJJY28MSkYEIYAccYGOSfxNL9i8kaxGBHWUOQHVuOhGOnB9Xv3+ldJ8OIJER4LVkACiVmT1Oy8sMYC4yRx345ooG1laeLT4Xs7iPWFdXtY/SM7lnfoEB98n6YBPY1wq/uJb65nu7ht0s8jSSN7sxJP8acv7WDd3niBbq4iaAPEVjgabcyqjMoYrj0bgAcHPXrSQhypFKk7Z3NFp9kLfkwTL1quL86v9dq1TLknFZ4xiYVddGTUQp2fPzI31NaIIS2MVSV/KsPmaJWKEVScqRr0eH8SdMhsCDHeqJVxhlrZcj1GqMbkxVEzbmxpPag94V059TLpFJAJQB5aPIFd2HOFz9/X5UwfZboNAHEkcWTuSRdrd85z7Vk8DyadZWi3TqJ77fKBFHG5mT0bUKnO0DL5yRkFB9z5d6rNewacLq0S2uZl2jEIZ0IQl28s7fTlB0PT3ORVkkJyZJuNONr3FG1tVmZhJ5YKrvAz1XAOe4xz1zVsOjmWMb0dGx6kwODnGOvvTfq/hoX99pZht0urbzA1wIUCR4xg+oDcVJYYA7jJ4XNEbporG8XTEt1uBIkRtkhXMiFm2tIWLAdc4AwQBkdKcji5Nl8CVbeG0ll8pUYuo3PjHpHPJzjHQ0X/AMKPapO9x9mthGV8t7g5STdgDkHIy3HTvToJ0ivJo1gmidH8uNGZVS4cRgjBPJ+LHHPpPZaA3cktlc4u7mV3MgIjZW2RmSRSXDfCUTzYwp55U8Z5qFYK5UDr/wAP2sOlf3hc2tqksDoDIu5wOcNuzgFeQQRjg/ccWhXd9LaPPduTHG7CK/RQ08hAYBY1b0lhyw5zjsT03ayLx7a7s57k2swkXyC0IjWVPyeZzjO1VIwT7Ed85FWdxOo0PRraWyltboJ5yqWZZFV/UpBGVJy+7scD71t/MdfHi+g1xd/arE3xTdTbhZ6iJGvrOYxrM6oWlh2hV3MvUgKMckeo88cr8iDG4dTTd42022k1K5awu42FnBEohklDMY1G0sDnGQQo2jnkn3pSkOFFUfZs07i8ZlC7iQazsm25A/rpW9BlwTULmD8orD+uKtGRn1GncsTaKzAS5YDvRO2jxHkV4kQ547mtEC4yMcUiUrOxo9KoO/UHXfGaqt18zIq2+/OkDpU7WPYMirLhGVwc87XhDr/Zubazvma8uzZpMrxGWTPlONoO3p1DbW6jgY70++GIdRv4rjV7+aG1a8ZDbbEy4hCscIT0DDPByRgnGeK5jpupW8VhbwCzgaWC8W6eSWPzC6gYK9OFwMkZ54rofhyHWbuwt7ORrZLMWaSLbkEYjZtrBgw4cgNjnu1MgzFrse1uXV8cmrX7yx1GfQhaahHZlQrRs0bqdpGI3Crwyh9oAOBywOBkEoskulSSx293DcR2lq887PueeR/ibYM+lQHyMk/GozgcS1FYoZLO4vYbpbqYfZ4lV0Kbn9XlscH9THTGMe9AtRhvb+aGSKX+6raOGORoo4SqwyqVMcL9Cx9ajaBzkqBkZpxxZJWqDS3Dau8d3qWkxWS2zeQWuJY98R37X2YyM7kXHuP2gKE6vrCSvPo2qXxgv7lgsKKyTRxMpAUHAHqZwWw3HTgYxRK50vVpDoGnyyWsqwl3lv4wcxkI21VBbJBG0ZJPw8jFLuqA3siwyC3iuZBD9sLhlZRJMiK2484Pl8gbTjYc9qjZbFFORk8P3V9daPcLby5ltNoxJlpUYYVXBI5RgPhPA659rLLSoI0sbbUbRYxNhw6EhrdiGGN+SVxI0WcADLEc4oT9puIPF1zdRW85iimkDLCSCTgnd3wcgMcZAIqd9BfXOoWehxbVukXbJLG3xoVBJGDyu1VbpkknjNJs9AsLapOk1f2/7/IuX1qR4VRmlt1eK9ZZISQZd+0DgYyFAU98E0ryyDbg9a6L4kW8u9ONpDpssMWnCNJw6AsjCP8AXJzjC5x+PaubX/okwKCXJJyaxOfqX2xDn3ogsIk2j2oVYNhxR63XLqR/XFSSpmzRJZcXJVswT9TU0GAasYcn6mqieopB11FQQOuY97kipwelMHrVqrlzmoyjB6VY5zx7ZOYxeALT7X4ntRKpNqhLTsUDKF2ng5456f7V0+WaHw/4ckntZpEmjvGjdliLNKd74ABAOAOfbg44Nch8PRJNerHJcSRoWXcsedzjPRMZ9fTaMck9q7HHf31rJaQauw+1JG1wQZOMmYiP1AYY44wcdSflT8f6TifELeVefYrSRLrTDZpqF419cRKryiQBlkZG7EceqP4uSOBnjFUeLr25sfDunpDam6nlKmeNEO4CPDvLkAYdcLgnoSfaidvZLJaWka4siblPNhdGxOVKsoBJyuTz37571klhh8QX5juFhkltDI0cnl7nBJVSoyQNpdX6jsOODlhzJ7W/YDQ6kurXwuFuJbWzsoBHHtT8ku/JDHBIJWNgpOMDJJ/RBzEnU/EtvqmoLDb70i8+GHfukYvsCMwwSDsLKP8A646ZNW6h4cgj1CVLuV4rYpJNHsbbAqMyLHBtzymFIyMFiBggCgZh00XWoqLtYkt7cXJiBBkMjbfyQf1A7MEZB434B65D4Q7BBSl8o3a7PbC6R/JsmmkkmZZVx+SBJcMcYOQMZOeSQOtKltf6dAZo7USSXlw+wPMVCum5AFHdeAcEnjjNZ4bW9uUkv7iCW6hVWaMs5XzGZl3YP6WCegwckdahZwWl9PJKPOj1GSVYYbK1iXBUgBz6uh27+vfmlt2zs4tNjxY2m7ruj271WO61G61DS7YEyf8AVSxvgpHgMrDaSQ3UH5EnHFIGsQhGG1w2FHIHfHT7ulOl1d285hiiEkVq4i+1MqrlnAILAdBxkAdDjPU0p6vEGdxHnYGOMjkjtQvkbnwr8vSXgGWkmJBmmbTzvK4pUjysgFHtNmKMuOaMxXwrNtuMgm0QKM5dBhsYJ5rM0ZLkL6sdxWmVXVtrEKHyVJr6K5UadLEc+YzDtwF+tIVHdyzd1HkzyWcyNJkDMeC2Dmq7gCRo1UkKBxuPArSkxWJoiMAsDuyeKu1OB1EThw6MPyW0fo0eEInF3TDvgGCdYrnypreIuVkUuTlgjoCcfq+r6kqMU5wX0ia1HFqcrXMX2AiZmUrFK6yNubnoAGfOfbilPwxepbT2sksPkRNZmJbpU3ZwykBhnHLK3zO76U2WUNvLqf2Oz2+RakP+VUB2zksEXHQsyNj6jvWiPR5vUr6snJcBia7mt7gXcuZY/tW+2wcemTIxz1IwD7AMeeK90yNodTdJHhia4jkkkRABsy+UAPXLYdj261ktIo765ii+0NcR24Ih24xGwBX1E87vw5zjpV93Pdi+tNkLQyrcsbqQrguAnp5/V2k9D/GrmGcf2rsxJYRebe22pxQNpl3ZrhtpVkCOeo5HmZkBG3uuRStrGjHSfEccWiab5F16LmLLhvRtWPaM9w5Ynnng03ahCbnS0ELXIV5vNMiyJiOLOQ7Z5wQAexGMZ45Axapa+IPsf2Azx31o5xPMhcRx7l9RI5O7p35brihLkbpXKM93jz6f2ZdP1iWz0aKzRpopoWzhGHlxuAGQEdChySc89aw6xePDryaxZ2EUaGOSTzWfHmyBRukAz0z8I78/Ot91b28sMItza2sEkkcZ3E5eQABt/wBATnpnNZr2HS3tYLeNp4VuW85o5mZYgACQqgZIwZCAPYfMGqc9HTWy96Xd2YtcsILm3u9QtDGEEqykkn/uc+Xt/RCnec9xj3pO1VEMrmIME4xuOe3P7806jSdQmgu4HgeW3CLcSXM3pZW8sSMcDk5HAz+7mlKZF2MGDHnCD+dUfBvwNZIOO666/gWnQrliRjPIzzRGx9WGDDjtmvb22iYbRHsbd8ZNZLLckoJUsmSORxV+0cyKlgyNNDSsZKytCqOyIWYucbRnt71Sm4QOzonIULzgkZ7CtlxblEMssO6L1IrD9b51b5EkViEitfMhuFTzJpADtbrhSOnFJSs9BlmoyMQiNzIiRLHGztjyx2+eatggd53t0VWZPhcSYWOpJDEr7rdnUkgxt1259zRbUtPlu3SWZkSWRQoaJfSfTkZNFIVkyqLSvgZPCEMd5oC6fPJEHib8oip6jGCzHnoCcDn5fStnhqYTxTtsQssrqgeAlpTxht2f1VA+7POa88KWstja2iGJ/LCyO6nho2GQEJxyDnj6/SjdvPCjpHcQyCclH3oPzh2/ESPc5GDWhLg8xnyJTnXNmjSFi/ud3wIpFbZOkZLYYfEAe53ZIxxkmgmrvcSavbIkE0lq8uLny5fzhycjrxjPTg4NF7azuYrf+7YLdXtVzktk72LHBJ7difn0qsaBcT3TzXE8Vs3mM8duAJEJZdpZumSefxosRCUIzcpMWtSW5NulgrLLaxRGVjGpZpo3lISJW/Ryvb5Uu6Pa6hAba6t447rERiSNByVQhiCOjZZxwckhOK68ml6dHEqlSxSIRkqMcZ6YHT7qsg0XSI5ZGhtgoddpQE7cA5HHQY/dU2hWtjFUkIWrg3cZtlyHndIS8uHYRd29PxZZTk9fuoVf20V1qUmpwOTbQAKEZXcu20LgsOAwGDj5d66d/hTT1eNok9MUflorcjGcnn55x9Cfelm88E3tvBNDYylbd2aR4wdwdznAA4wMY/CquLNOHWY6pOv99ivcatqt/pUmjSQxxMkezeRtaRo+CAe5x1+QpLwYiHkCzL13Bq6Be6XrFpJqUEM8IS5thJ+kquBgMQWHxEkjHWlKKN7q1lhVGeVXRTEkWMrjHJ9/lVJL1OrpMkEm41Xt7gWe24zJJgHG90G7r/CsD/aPO+yBjJDEx2jAH30X8iSFd2QdxIIPT7/nWeKK3Ri1zC8jnptJGOOuaCYdTiU3uTsdItKV7tYHnlidFeSdVX1IAevPXj61XpULxPewxebNDDKHh5ChXY7AxU/fW6bSby1E1vFGWkuo1Jdlwy9ePkePv5pm0jS1t4La43LKzjc2Qm4cYIY8hxndz2xRjG2J1mrUI7m7voEWGg21lEy/nTJIfMWVcsvY/IN0wR70Z0vQJns2WWeV2DbY22YAXGOVPUDH76vm1qz00hbVYdi59CdSPuoVe+KLm43qhWJCcjb1x7U2kjhT1eWfkaLO0tbIyiaaIsz7wij0rgY6dulaH1GyjULAE3cAA9K58dSc5JcknqSetVPqLno2Pvo2Znbdtjy2vDcQ7gRk847Cht1rCOWCngEFaUZL1yCy5wTjrxVIunlJUDlzwq+/yobilDrDrhby492TnghsGt8V6d6Oh9OMZDA59uM0gyXRgHloFUEfEy5bJGcjI44x/Rohpd0NpGwZChg4Ygpg9fpzj8KNgZ0231BCq5PxDrW5XVhkEYPzpOs77fPFHHEY325IwMEc47989aM2uorM6rtO8H1DGMGiAKT2kFwR5sYbHfFANR8LwG3dbHMGQSojA4OODz9KPQzBlwzKGz0q1XDZzUovGco9M5RqPhGWKO4KSSx7VBjQoHVW6k8dqBRaczCYEhw7rHNEqqSjqDyN3Y7a7XeWyTxlW6noaUPEHh2G/kje5QqyceYuGx9x4NVcUbsWul1NgdNXsntba4jdbhIirNKGJdkUsBkAFtw9j/Cger+KjcTyLYRtBARgru5P8j71zxNWvvyKiWRtiFIwcKPYgHHqGB/Rr201GVbhmmAAf1AFjge/Wgg6mpdDctyzHLZyferfO5BPtQqK4DgFSDxgVeJcgfPioYrNpmJ5JqHmsxwQRWUSZOc8V6HyCPepRWy55CCMYz7moCb1EZwe1UOWA569gK+3KfiHJGB7g1CWXyTGaRQzKigZAPQZ7UR027MAJ3lmkGwqCfhPXNBs+kcMXJ4H31ogkZ23MCWLlmUDAx1OP6/lUAN1sZbc+baOZTFlnCZIK5z3HzNNFjqKXkIkkCLIvAKnJHHuDS7puoNBavKI40iUMskQPKZ+Hhj0Of3Vptbmwa2OxGVgzAiJsD279jjtVkVHWznUor7wMjAz3/37Vp3nGQAeeQOKAw3SR2KqceglOBgEjr9P+aKQyMVVkcFSgO3uKsQ2GTK5rJeRpMoBXd9KmZxnjPBHNY5HKECIE4Pwnrj5VCH5QlLebgyAhieWbIHNeLNtGAzHHQnse/8AXzrQ3+ZH31BviNLN1m+y1Zo1VZmUgdSDjHH76NWt/HMuUcEHmlqP4z9K1WP5xf2qImcV2MKTqehPXrVwmwchs4rDb/m1/r3rQPiH0/2qCS0THqRyeg9+amiu4O4+nvivE7fsmtP/AGT+2agCWn263FxHEpyXYBWJwPp7/voxK8MREaW8Ruom9ZCliSOPoRj39vnQu2/OL+3TFpPV/wDwN/rNFAZdBKl7b3DPFLCJBst2DHHXhW7Yx3xXxtYVkhgS1aVmCjzSSDjB4OMjP8q2aN/nNM+jfwerv/l5v20/1NRAW6bfR3FtKIJBKNmfs5YNyP1ff3otZX/5GIqyFASjqxAKtx0+Xekvw3/6ov8A+f4CnCx/zF3/AOb/AGFEgRMvmBWRhv5Vs8Z+tANU1E7Ht1iYXAfaqXBCKR1yCSM/x5+taI/8vcftyUteKP8A3FoX7dz/AKBQYzGk5cn/2Q==" id="239" name="Google Shape;239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3.gstatic.com/images?q=tbn:ANd9GcSFUsbiw6ZZ4SaDiwyN-8DNf-Kg_UGiwpSv_VhXpByakA-f0We1sA"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37" y="1628775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1.gstatic.com/images?q=tbn:ANd9GcQFFAux6bx0v89CmRSjYJg-IUE74H2-k1uvKNa5ePF8_BKRDGgR" id="241" name="Google Shape;241;p32"/>
          <p:cNvPicPr preferRelativeResize="0"/>
          <p:nvPr/>
        </p:nvPicPr>
        <p:blipFill rotWithShape="1">
          <a:blip r:embed="rId4">
            <a:alphaModFix/>
          </a:blip>
          <a:srcRect b="8332" l="0" r="0" t="0"/>
          <a:stretch/>
        </p:blipFill>
        <p:spPr>
          <a:xfrm>
            <a:off x="5508625" y="1628775"/>
            <a:ext cx="1943100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SRWs_Da4XBz_EnFd1QzX_I5M_FFzL9NeIZFWwPJDsXOYkInW0H" id="242" name="Google Shape;24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1850" y="4183062"/>
            <a:ext cx="2663825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3.gstatic.com/images?q=tbn:ANd9GcTDAW3MWb_KlZDUWeU6SXVUkiE53gox_RuRLSeKLtSrTNuYuzNF1Q" id="243" name="Google Shape;243;p32"/>
          <p:cNvPicPr preferRelativeResize="0"/>
          <p:nvPr/>
        </p:nvPicPr>
        <p:blipFill rotWithShape="1">
          <a:blip r:embed="rId6">
            <a:alphaModFix/>
          </a:blip>
          <a:srcRect b="9280" l="0" r="0" t="0"/>
          <a:stretch/>
        </p:blipFill>
        <p:spPr>
          <a:xfrm>
            <a:off x="6156325" y="4221162"/>
            <a:ext cx="2016125" cy="1830387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g;base64,/9j/4AAQSkZJRgABAQAAAQABAAD/2wCEAAkGBhQRERMUEhMWFRUVGRkYFBYXFR0YGhwdGRgbFxoZGBoYHiYeGxovGhgbITAgIycpLDAsGB4xNTAqNSYrLSkBCQoKDQsNGg8PGi0kHiQ0LCwwLCkwLCksKjQsLywsMC4sLCksLDQsLCwsLCwsNSksLCwsLCwsLCwsLCwsNCwsKf/AABEIAF4AXgMBIgACEQEDEQH/xAAbAAACAwEBAQAAAAAAAAAAAAAFBgMEBwIAAf/EADsQAAECAwUFBgQEBQUAAAAAAAECEQADIQQFEjFBBlFhcZEiMoGhsfATUsHRByNC4RRygpKiFSRDYvH/xAAaAQEBAQEBAQEAAAAAAAAAAAAFBAMCBgEA/8QAKBEAAQQBBAEEAQUAAAAAAAAAAQACAwQRBRIhMRMiQWGxgRQyQ1Fx/9oADAMBAAIRAxEAPwDb4HXre4kigxKOQfzMWLwtglSyo6Zc4Q7deBclVSrzf3lB1y34vQ3v6Xxx2jKt2zaCaSfzMLOwTSoDsdcooC+JoUD8aZ/cdE4sstYV7z2gwLwpRiUcJqaajcSSzjiDwipbL6WEulBwhQDEd5wkKr/QByMHgSv5JWJL1pV17ZKBCZ4cfMAxHMZEecOEqYFAEFwagxil23j8Qb3qeer6DgI0LYm9cQVJVmntJ5ZEchFlWy7f43rpj8nBTZEcyaB7rEdpn4RTM5feAdqthUCE9dSxqDuEdW7zYPSO1XHEZEX/ANQqwT/kPvHcu3JJYuk7lBvPKFyRKj6m1KBqSQcwa6wYzVZRy5VGoD0mt4+wNsdrZquk0G8HcYJCHoJ2zN3BQuaWnCX9q5vZQne5Pgw+sZ9eltKErUyS2jgPVtc+XmIe9sC3wzp2h6GEG8bJjCklwFA1BJPgdYEtc2Tn4WEh5GVDsbc6rVM+NMU4/S1AfCDP4gWDBZjgAoxOkAtjb7NmnGQtmyBycs7wT/EW/wAKs+FCg6tx01MUNA5XfAKUdnLRQZk6liB6ZcHjQdkLThtUsfMFJ/xJ+kZ5s9IxBIcMcqA08a9CY0DZGx/7qUzMnErokj6xP/O3H9hTsOZOE33raqsaucI5Cp86RTlpiW8pPaB0dST1xCI5SoMsOc6Vxen4gBHwuJ/ZB3H6/wDsVkzMRp1i9aJwCSMLuIHy0tGLy0Ywt2FXrCDibRTv94YbJMxIB4V8KQu2FJxp4VPKD9hSyBxc9S8M6QXbjhQ28ZVe/Lv+NKKf1CqeY++UZ1baggvR3H05xqrQsbS7KfGJmSSEzNUnuq+yuMJW6xf62jlGSN3DhZNfF2qUoFBwqGIkipKm+zAniBkIHT7oWpZKiQl2CXLVdOe6jcjDdarsnylNMkrB/lJBfNilx5x5N0WiaDhkTSD/ANCBm+ZYRAHSN4xysAXjjCH3fYBKD9P348RSNG2Du0hCpyh3qI5DM+P0ihcewSyQq0kAU/LSXJb5jl4CHqVLCQAAwFABFdWs8P8AJItYmEclC74sWKo1bwUKDwIo/KBh7Jw7s4aFJeB1rurEXAD9D118YmvaeXO8kaThn2jaUHmryiEhiPKCEy6VEjsq8CkjfmTFyy3WdeyOBc9dINbp873YxhUGwxo7UVgsr04uo+ifekGQI4kyQkMAwiSPS1Kwrsx7o+R+85XJUwilbLyShOJSkoT8yvoI+W22hAUpR7KM21O6M92ivsWmYhScSQnEkA8aEx1LLjpV1KjrD/hMF67aSUFISpc3EzGWWSOZDexA+w7cuoBaFIxHC6VlTF2DuGPg+kKoZBfRJ8iR1y84+KlBROE0DelS8QmQnlPN06BrdpH5WuWa8DktuCvvu5ikEAYyG5drFWcqQoGZLzNajez50IpGl3JbxMQGViBAUg70nKK4Zt3CDu0n1jz0iZMBrVtAzlDBI/5FZH+UCqo+3/aTSUC2IEzDuSNPE05AwmWy2CasFIISAAlJ08Bk8R3rxi9DO1zUq+U5d0j52iBbtzFvXsgJGbRfsN7hfdmOfkXn1hVQjd++8x5QzBIALeVB4wS268HJKRdSjIwE/wBntgVQhlbj6jeIswmXReBKxLUoknuE5gjIE7mhtstoxpB8DzGcPVLXmGD2h54DE7CV9rpxFkmFJAZbqc5jEQRxOkIM6Y1aO1W3tm2QLVjQto7vMxE6UGdTLQ+Wbt/cPOMuJLAYgz1U+YDinBwWjOXOcL0elbfGf9RCw2FU8TCCkFIri1o704DyivawZTDFQhKksQQoFwCQWOm70iCz3ouS4R+sd0pBc6EgxW/i1TCpSy6yGcnKugGQag3RjxhJhsnkyf2r1ptbUZuyBzYaxof4cW17PKDgsoppoCSwPGMx+CpSmSComgAz8I0v8PLrXKCUqDHvqG5wcIPGP0RIeMKbVdn6bB7RHaFz/EEGoKE/0gCnJyesLkpNfeXCGXaWyqKpqRmrCtI3sGPmMuMKiF4ebMeED3ciY7kfSx4eEckoBwqosZLRzoFOOOjR63y0pJTUkakjX20DJFvINKGoanvNj4R4ziSXzHXfWkcvkY5gAC6bG8PzlSImqSoEUKapL++PWHu65rqWNCEq60+kJFilY5iA2IEh/VzupDrc3a+IvQnCnkn9z5RdpwcZAAo9Qwpb1sJWkFPfRUcQzEe9QIzDau5UoabJSpn/ADEM4Qal8JqA/rGvQOvG5kzTiBwL+YVf+ZJoYdmizyFFUtmB3wsBXaHIY5ajrHInFhwbWmeXWsa3a9jy6nl2dWKhLFJIO/sn1iOxbCSwQUyZIL5kqXnmWIqYiMTl6FurwjnCWNk9mgTLnzHUo1loAyzYnfvHCNSui7fhJL95RdXRmEeu66Uya95XzH0A0EEIshhDeSvPXLjrLyfZD72uz4yQxZaaoVuO48N8Jt43eVqIIEuYKEGgU+oOvAxoTRSvC60TgyxlkRQjkYnu0hYGR39ritZMJ+FlqpKkqwqSQz5+8omlS1KICUl8svfWHVez84NgmpUNMaS/I4Ymk3JM/XNCRulpbzU/pAzdOm3Yx9JU6i3GfdDbru4gBKQ0xQ/MUC4QHPsD6Q12ezhCUpTQAACObJZEy04Uht+pPEk5mJ4fq1RA35Q00xldlf/Z" id="244" name="Google Shape;244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RERMUEhMWFRUVGRkYFBYXFR0YGhwdGRgbFxoZGBoYHiYeGxovGhgbITAgIycpLDAsGB4xNTAqNSYrLSkBCQoKDQsNGg8PGi0kHiQ0LCwwLCkwLCksKjQsLywsMC4sLCksLDQsLCwsLCwsNSksLCwsLCwsLCwsLCwsNCwsKf/AABEIAF4AXgMBIgACEQEDEQH/xAAbAAACAwEBAQAAAAAAAAAAAAAFBgMEBwIAAf/EADsQAAECAwUFBgQEBQUAAAAAAAECEQADIQQFEjFBBlFhcZEiMoGhsfATUsHRByNC4RRygpKiFSRDYvH/xAAaAQEBAQEBAQEAAAAAAAAAAAAFBAMCBgEA/8QAKBEAAQQBBAEEAQUAAAAAAAAAAQACAwQRBRIhMRMiQWGxgRQyQ1Fx/9oADAMBAAIRAxEAPwDb4HXre4kigxKOQfzMWLwtglSyo6Zc4Q7deBclVSrzf3lB1y34vQ3v6Xxx2jKt2zaCaSfzMLOwTSoDsdcooC+JoUD8aZ/cdE4sstYV7z2gwLwpRiUcJqaajcSSzjiDwipbL6WEulBwhQDEd5wkKr/QByMHgSv5JWJL1pV17ZKBCZ4cfMAxHMZEecOEqYFAEFwagxil23j8Qb3qeer6DgI0LYm9cQVJVmntJ5ZEchFlWy7f43rpj8nBTZEcyaB7rEdpn4RTM5feAdqthUCE9dSxqDuEdW7zYPSO1XHEZEX/ANQqwT/kPvHcu3JJYuk7lBvPKFyRKj6m1KBqSQcwa6wYzVZRy5VGoD0mt4+wNsdrZquk0G8HcYJCHoJ2zN3BQuaWnCX9q5vZQne5Pgw+sZ9eltKErUyS2jgPVtc+XmIe9sC3wzp2h6GEG8bJjCklwFA1BJPgdYEtc2Tn4WEh5GVDsbc6rVM+NMU4/S1AfCDP4gWDBZjgAoxOkAtjb7NmnGQtmyBycs7wT/EW/wAKs+FCg6tx01MUNA5XfAKUdnLRQZk6liB6ZcHjQdkLThtUsfMFJ/xJ+kZ5s9IxBIcMcqA08a9CY0DZGx/7qUzMnErokj6xP/O3H9hTsOZOE33raqsaucI5Cp86RTlpiW8pPaB0dST1xCI5SoMsOc6Vxen4gBHwuJ/ZB3H6/wDsVkzMRp1i9aJwCSMLuIHy0tGLy0Ywt2FXrCDibRTv94YbJMxIB4V8KQu2FJxp4VPKD9hSyBxc9S8M6QXbjhQ28ZVe/Lv+NKKf1CqeY++UZ1baggvR3H05xqrQsbS7KfGJmSSEzNUnuq+yuMJW6xf62jlGSN3DhZNfF2qUoFBwqGIkipKm+zAniBkIHT7oWpZKiQl2CXLVdOe6jcjDdarsnylNMkrB/lJBfNilx5x5N0WiaDhkTSD/ANCBm+ZYRAHSN4xysAXjjCH3fYBKD9P348RSNG2Du0hCpyh3qI5DM+P0ihcewSyQq0kAU/LSXJb5jl4CHqVLCQAAwFABFdWs8P8AJItYmEclC74sWKo1bwUKDwIo/KBh7Jw7s4aFJeB1rurEXAD9D118YmvaeXO8kaThn2jaUHmryiEhiPKCEy6VEjsq8CkjfmTFyy3WdeyOBc9dINbp873YxhUGwxo7UVgsr04uo+ifekGQI4kyQkMAwiSPS1Kwrsx7o+R+85XJUwilbLyShOJSkoT8yvoI+W22hAUpR7KM21O6M92ivsWmYhScSQnEkA8aEx1LLjpV1KjrD/hMF67aSUFISpc3EzGWWSOZDexA+w7cuoBaFIxHC6VlTF2DuGPg+kKoZBfRJ8iR1y84+KlBROE0DelS8QmQnlPN06BrdpH5WuWa8DktuCvvu5ikEAYyG5drFWcqQoGZLzNajez50IpGl3JbxMQGViBAUg70nKK4Zt3CDu0n1jz0iZMBrVtAzlDBI/5FZH+UCqo+3/aTSUC2IEzDuSNPE05AwmWy2CasFIISAAlJ08Bk8R3rxi9DO1zUq+U5d0j52iBbtzFvXsgJGbRfsN7hfdmOfkXn1hVQjd++8x5QzBIALeVB4wS268HJKRdSjIwE/wBntgVQhlbj6jeIswmXReBKxLUoknuE5gjIE7mhtstoxpB8DzGcPVLXmGD2h54DE7CV9rpxFkmFJAZbqc5jEQRxOkIM6Y1aO1W3tm2QLVjQto7vMxE6UGdTLQ+Wbt/cPOMuJLAYgz1U+YDinBwWjOXOcL0elbfGf9RCw2FU8TCCkFIri1o704DyivawZTDFQhKksQQoFwCQWOm70iCz3ouS4R+sd0pBc6EgxW/i1TCpSy6yGcnKugGQag3RjxhJhsnkyf2r1ptbUZuyBzYaxof4cW17PKDgsoppoCSwPGMx+CpSmSComgAz8I0v8PLrXKCUqDHvqG5wcIPGP0RIeMKbVdn6bB7RHaFz/EEGoKE/0gCnJyesLkpNfeXCGXaWyqKpqRmrCtI3sGPmMuMKiF4ebMeED3ciY7kfSx4eEckoBwqosZLRzoFOOOjR63y0pJTUkakjX20DJFvINKGoanvNj4R4ziSXzHXfWkcvkY5gAC6bG8PzlSImqSoEUKapL++PWHu65rqWNCEq60+kJFilY5iA2IEh/VzupDrc3a+IvQnCnkn9z5RdpwcZAAo9Qwpb1sJWkFPfRUcQzEe9QIzDau5UoabJSpn/ADEM4Qal8JqA/rGvQOvG5kzTiBwL+YVf+ZJoYdmizyFFUtmB3wsBXaHIY5ajrHInFhwbWmeXWsa3a9jy6nl2dWKhLFJIO/sn1iOxbCSwQUyZIL5kqXnmWIqYiMTl6FurwjnCWNk9mgTLnzHUo1loAyzYnfvHCNSui7fhJL95RdXRmEeu66Uya95XzH0A0EEIshhDeSvPXLjrLyfZD72uz4yQxZaaoVuO48N8Jt43eVqIIEuYKEGgU+oOvAxoTRSvC60TgyxlkRQjkYnu0hYGR39ritZMJ+FlqpKkqwqSQz5+8omlS1KICUl8svfWHVez84NgmpUNMaS/I4Ymk3JM/XNCRulpbzU/pAzdOm3Yx9JU6i3GfdDbru4gBKQ0xQ/MUC4QHPsD6Q12ezhCUpTQAACObJZEy04Uht+pPEk5mJ4fq1RA35Q00xldlf/Z" id="245" name="Google Shape;245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RERMUEhMWFRUVGRkYFBYXFR0YGhwdGRgbFxoZGBoYHiYeGxovGhgbITAgIycpLDAsGB4xNTAqNSYrLSkBCQoKDQsNGg8PGi0kHiQ0LCwwLCkwLCksKjQsLywsMC4sLCksLDQsLCwsLCwsNSksLCwsLCwsLCwsLCwsNCwsKf/AABEIAF4AXgMBIgACEQEDEQH/xAAbAAACAwEBAQAAAAAAAAAAAAAFBgMEBwIAAf/EADsQAAECAwUFBgQEBQUAAAAAAAECEQADIQQFEjFBBlFhcZEiMoGhsfATUsHRByNC4RRygpKiFSRDYvH/xAAaAQEBAQEBAQEAAAAAAAAAAAAFBAMCBgEA/8QAKBEAAQQBBAEEAQUAAAAAAAAAAQACAwQRBRIhMRMiQWGxgRQyQ1Fx/9oADAMBAAIRAxEAPwDb4HXre4kigxKOQfzMWLwtglSyo6Zc4Q7deBclVSrzf3lB1y34vQ3v6Xxx2jKt2zaCaSfzMLOwTSoDsdcooC+JoUD8aZ/cdE4sstYV7z2gwLwpRiUcJqaajcSSzjiDwipbL6WEulBwhQDEd5wkKr/QByMHgSv5JWJL1pV17ZKBCZ4cfMAxHMZEecOEqYFAEFwagxil23j8Qb3qeer6DgI0LYm9cQVJVmntJ5ZEchFlWy7f43rpj8nBTZEcyaB7rEdpn4RTM5feAdqthUCE9dSxqDuEdW7zYPSO1XHEZEX/ANQqwT/kPvHcu3JJYuk7lBvPKFyRKj6m1KBqSQcwa6wYzVZRy5VGoD0mt4+wNsdrZquk0G8HcYJCHoJ2zN3BQuaWnCX9q5vZQne5Pgw+sZ9eltKErUyS2jgPVtc+XmIe9sC3wzp2h6GEG8bJjCklwFA1BJPgdYEtc2Tn4WEh5GVDsbc6rVM+NMU4/S1AfCDP4gWDBZjgAoxOkAtjb7NmnGQtmyBycs7wT/EW/wAKs+FCg6tx01MUNA5XfAKUdnLRQZk6liB6ZcHjQdkLThtUsfMFJ/xJ+kZ5s9IxBIcMcqA08a9CY0DZGx/7qUzMnErokj6xP/O3H9hTsOZOE33raqsaucI5Cp86RTlpiW8pPaB0dST1xCI5SoMsOc6Vxen4gBHwuJ/ZB3H6/wDsVkzMRp1i9aJwCSMLuIHy0tGLy0Ywt2FXrCDibRTv94YbJMxIB4V8KQu2FJxp4VPKD9hSyBxc9S8M6QXbjhQ28ZVe/Lv+NKKf1CqeY++UZ1baggvR3H05xqrQsbS7KfGJmSSEzNUnuq+yuMJW6xf62jlGSN3DhZNfF2qUoFBwqGIkipKm+zAniBkIHT7oWpZKiQl2CXLVdOe6jcjDdarsnylNMkrB/lJBfNilx5x5N0WiaDhkTSD/ANCBm+ZYRAHSN4xysAXjjCH3fYBKD9P348RSNG2Du0hCpyh3qI5DM+P0ihcewSyQq0kAU/LSXJb5jl4CHqVLCQAAwFABFdWs8P8AJItYmEclC74sWKo1bwUKDwIo/KBh7Jw7s4aFJeB1rurEXAD9D118YmvaeXO8kaThn2jaUHmryiEhiPKCEy6VEjsq8CkjfmTFyy3WdeyOBc9dINbp873YxhUGwxo7UVgsr04uo+ifekGQI4kyQkMAwiSPS1Kwrsx7o+R+85XJUwilbLyShOJSkoT8yvoI+W22hAUpR7KM21O6M92ivsWmYhScSQnEkA8aEx1LLjpV1KjrD/hMF67aSUFISpc3EzGWWSOZDexA+w7cuoBaFIxHC6VlTF2DuGPg+kKoZBfRJ8iR1y84+KlBROE0DelS8QmQnlPN06BrdpH5WuWa8DktuCvvu5ikEAYyG5drFWcqQoGZLzNajez50IpGl3JbxMQGViBAUg70nKK4Zt3CDu0n1jz0iZMBrVtAzlDBI/5FZH+UCqo+3/aTSUC2IEzDuSNPE05AwmWy2CasFIISAAlJ08Bk8R3rxi9DO1zUq+U5d0j52iBbtzFvXsgJGbRfsN7hfdmOfkXn1hVQjd++8x5QzBIALeVB4wS268HJKRdSjIwE/wBntgVQhlbj6jeIswmXReBKxLUoknuE5gjIE7mhtstoxpB8DzGcPVLXmGD2h54DE7CV9rpxFkmFJAZbqc5jEQRxOkIM6Y1aO1W3tm2QLVjQto7vMxE6UGdTLQ+Wbt/cPOMuJLAYgz1U+YDinBwWjOXOcL0elbfGf9RCw2FU8TCCkFIri1o704DyivawZTDFQhKksQQoFwCQWOm70iCz3ouS4R+sd0pBc6EgxW/i1TCpSy6yGcnKugGQag3RjxhJhsnkyf2r1ptbUZuyBzYaxof4cW17PKDgsoppoCSwPGMx+CpSmSComgAz8I0v8PLrXKCUqDHvqG5wcIPGP0RIeMKbVdn6bB7RHaFz/EEGoKE/0gCnJyesLkpNfeXCGXaWyqKpqRmrCtI3sGPmMuMKiF4ebMeED3ciY7kfSx4eEckoBwqosZLRzoFOOOjR63y0pJTUkakjX20DJFvINKGoanvNj4R4ziSXzHXfWkcvkY5gAC6bG8PzlSImqSoEUKapL++PWHu65rqWNCEq60+kJFilY5iA2IEh/VzupDrc3a+IvQnCnkn9z5RdpwcZAAo9Qwpb1sJWkFPfRUcQzEe9QIzDau5UoabJSpn/ADEM4Qal8JqA/rGvQOvG5kzTiBwL+YVf+ZJoYdmizyFFUtmB3wsBXaHIY5ajrHInFhwbWmeXWsa3a9jy6nl2dWKhLFJIO/sn1iOxbCSwQUyZIL5kqXnmWIqYiMTl6FurwjnCWNk9mgTLnzHUo1loAyzYnfvHCNSui7fhJL95RdXRmEeu66Uya95XzH0A0EEIshhDeSvPXLjrLyfZD72uz4yQxZaaoVuO48N8Jt43eVqIIEuYKEGgU+oOvAxoTRSvC60TgyxlkRQjkYnu0hYGR39ritZMJ+FlqpKkqwqSQz5+8omlS1KICUl8svfWHVez84NgmpUNMaS/I4Ymk3JM/XNCRulpbzU/pAzdOm3Yx9JU6i3GfdDbru4gBKQ0xQ/MUC4QHPsD6Q12ezhCUpTQAACObJZEy04Uht+pPEk5mJ4fq1RA35Q00xldlf/Z" id="246" name="Google Shape;246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RERMUEhMWFRUVGRkYFBYXFR0YGhwdGRgbFxoZGBoYHiYeGxovGhgbITAgIycpLDAsGB4xNTAqNSYrLSkBCQoKDQsNGg8PGi0kHiQ0LCwwLCkwLCksKjQsLywsMC4sLCksLDQsLCwsLCwsNSksLCwsLCwsLCwsLCwsNCwsKf/AABEIAF4AXgMBIgACEQEDEQH/xAAbAAACAwEBAQAAAAAAAAAAAAAFBgMEBwIAAf/EADsQAAECAwUFBgQEBQUAAAAAAAECEQADIQQFEjFBBlFhcZEiMoGhsfATUsHRByNC4RRygpKiFSRDYvH/xAAaAQEBAQEBAQEAAAAAAAAAAAAFBAMCBgEA/8QAKBEAAQQBBAEEAQUAAAAAAAAAAQACAwQRBRIhMRMiQWGxgRQyQ1Fx/9oADAMBAAIRAxEAPwDb4HXre4kigxKOQfzMWLwtglSyo6Zc4Q7deBclVSrzf3lB1y34vQ3v6Xxx2jKt2zaCaSfzMLOwTSoDsdcooC+JoUD8aZ/cdE4sstYV7z2gwLwpRiUcJqaajcSSzjiDwipbL6WEulBwhQDEd5wkKr/QByMHgSv5JWJL1pV17ZKBCZ4cfMAxHMZEecOEqYFAEFwagxil23j8Qb3qeer6DgI0LYm9cQVJVmntJ5ZEchFlWy7f43rpj8nBTZEcyaB7rEdpn4RTM5feAdqthUCE9dSxqDuEdW7zYPSO1XHEZEX/ANQqwT/kPvHcu3JJYuk7lBvPKFyRKj6m1KBqSQcwa6wYzVZRy5VGoD0mt4+wNsdrZquk0G8HcYJCHoJ2zN3BQuaWnCX9q5vZQne5Pgw+sZ9eltKErUyS2jgPVtc+XmIe9sC3wzp2h6GEG8bJjCklwFA1BJPgdYEtc2Tn4WEh5GVDsbc6rVM+NMU4/S1AfCDP4gWDBZjgAoxOkAtjb7NmnGQtmyBycs7wT/EW/wAKs+FCg6tx01MUNA5XfAKUdnLRQZk6liB6ZcHjQdkLThtUsfMFJ/xJ+kZ5s9IxBIcMcqA08a9CY0DZGx/7qUzMnErokj6xP/O3H9hTsOZOE33raqsaucI5Cp86RTlpiW8pPaB0dST1xCI5SoMsOc6Vxen4gBHwuJ/ZB3H6/wDsVkzMRp1i9aJwCSMLuIHy0tGLy0Ywt2FXrCDibRTv94YbJMxIB4V8KQu2FJxp4VPKD9hSyBxc9S8M6QXbjhQ28ZVe/Lv+NKKf1CqeY++UZ1baggvR3H05xqrQsbS7KfGJmSSEzNUnuq+yuMJW6xf62jlGSN3DhZNfF2qUoFBwqGIkipKm+zAniBkIHT7oWpZKiQl2CXLVdOe6jcjDdarsnylNMkrB/lJBfNilx5x5N0WiaDhkTSD/ANCBm+ZYRAHSN4xysAXjjCH3fYBKD9P348RSNG2Du0hCpyh3qI5DM+P0ihcewSyQq0kAU/LSXJb5jl4CHqVLCQAAwFABFdWs8P8AJItYmEclC74sWKo1bwUKDwIo/KBh7Jw7s4aFJeB1rurEXAD9D118YmvaeXO8kaThn2jaUHmryiEhiPKCEy6VEjsq8CkjfmTFyy3WdeyOBc9dINbp873YxhUGwxo7UVgsr04uo+ifekGQI4kyQkMAwiSPS1Kwrsx7o+R+85XJUwilbLyShOJSkoT8yvoI+W22hAUpR7KM21O6M92ivsWmYhScSQnEkA8aEx1LLjpV1KjrD/hMF67aSUFISpc3EzGWWSOZDexA+w7cuoBaFIxHC6VlTF2DuGPg+kKoZBfRJ8iR1y84+KlBROE0DelS8QmQnlPN06BrdpH5WuWa8DktuCvvu5ikEAYyG5drFWcqQoGZLzNajez50IpGl3JbxMQGViBAUg70nKK4Zt3CDu0n1jz0iZMBrVtAzlDBI/5FZH+UCqo+3/aTSUC2IEzDuSNPE05AwmWy2CasFIISAAlJ08Bk8R3rxi9DO1zUq+U5d0j52iBbtzFvXsgJGbRfsN7hfdmOfkXn1hVQjd++8x5QzBIALeVB4wS268HJKRdSjIwE/wBntgVQhlbj6jeIswmXReBKxLUoknuE5gjIE7mhtstoxpB8DzGcPVLXmGD2h54DE7CV9rpxFkmFJAZbqc5jEQRxOkIM6Y1aO1W3tm2QLVjQto7vMxE6UGdTLQ+Wbt/cPOMuJLAYgz1U+YDinBwWjOXOcL0elbfGf9RCw2FU8TCCkFIri1o704DyivawZTDFQhKksQQoFwCQWOm70iCz3ouS4R+sd0pBc6EgxW/i1TCpSy6yGcnKugGQag3RjxhJhsnkyf2r1ptbUZuyBzYaxof4cW17PKDgsoppoCSwPGMx+CpSmSComgAz8I0v8PLrXKCUqDHvqG5wcIPGP0RIeMKbVdn6bB7RHaFz/EEGoKE/0gCnJyesLkpNfeXCGXaWyqKpqRmrCtI3sGPmMuMKiF4ebMeED3ciY7kfSx4eEckoBwqosZLRzoFOOOjR63y0pJTUkakjX20DJFvINKGoanvNj4R4ziSXzHXfWkcvkY5gAC6bG8PzlSImqSoEUKapL++PWHu65rqWNCEq60+kJFilY5iA2IEh/VzupDrc3a+IvQnCnkn9z5RdpwcZAAo9Qwpb1sJWkFPfRUcQzEe9QIzDau5UoabJSpn/ADEM4Qal8JqA/rGvQOvG5kzTiBwL+YVf+ZJoYdmizyFFUtmB3wsBXaHIY5ajrHInFhwbWmeXWsa3a9jy6nl2dWKhLFJIO/sn1iOxbCSwQUyZIL5kqXnmWIqYiMTl6FurwjnCWNk9mgTLnzHUo1loAyzYnfvHCNSui7fhJL95RdXRmEeu66Uya95XzH0A0EEIshhDeSvPXLjrLyfZD72uz4yQxZaaoVuO48N8Jt43eVqIIEuYKEGgU+oOvAxoTRSvC60TgyxlkRQjkYnu0hYGR39ritZMJ+FlqpKkqwqSQz5+8omlS1KICUl8svfWHVez84NgmpUNMaS/I4Ymk3JM/XNCRulpbzU/pAzdOm3Yx9JU6i3GfdDbru4gBKQ0xQ/MUC4QHPsD6Q12ezhCUpTQAACObJZEy04Uht+pPEk5mJ4fq1RA35Q00xldlf/Z" id="247" name="Google Shape;247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portal.mrpet.si/images/HTMLTextAdvanced/ercnkpabjzzegi45jeg4syir_vitamini.jpg" id="248" name="Google Shape;24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1725" y="1628775"/>
            <a:ext cx="1728787" cy="172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 in evkariontska celica</a:t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457200" y="1600200"/>
            <a:ext cx="8229600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Celica je osnovna gradbena in funkcionalna enota vseh organizmov. 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b="0" l="19810" r="20758" t="0"/>
          <a:stretch/>
        </p:blipFill>
        <p:spPr>
          <a:xfrm>
            <a:off x="571500" y="2857500"/>
            <a:ext cx="2786062" cy="221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7687" y="2643187"/>
            <a:ext cx="407352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Celica</a:t>
            </a:r>
            <a:endParaRPr/>
          </a:p>
        </p:txBody>
      </p:sp>
      <p:sp>
        <p:nvSpPr>
          <p:cNvPr id="264" name="Google Shape;264;p34"/>
          <p:cNvSpPr txBox="1"/>
          <p:nvPr>
            <p:ph idx="1" type="body"/>
          </p:nvPr>
        </p:nvSpPr>
        <p:spPr>
          <a:xfrm>
            <a:off x="179387" y="1600200"/>
            <a:ext cx="8640762" cy="2405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Arial"/>
              <a:buChar char="•"/>
            </a:pPr>
            <a:r>
              <a:rPr b="1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Osnovna gradbena enota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Vsi organizmi vsebujejo celice. Organizem je lahko zgrajen iz ene celice (enocelični organizem) ali iz več celic (večcelični organizem).</a:t>
            </a:r>
            <a:endParaRPr/>
          </a:p>
          <a:p>
            <a:pPr indent="-171450" lvl="0" marL="3429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3429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alaeos.info/eukarya/alveolata/images/Paramecium.gif" id="265" name="Google Shape;2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3033712"/>
            <a:ext cx="3816350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R1nYTP3brnlsmZv9T2JzGpp-8fAm4bGql4Pt84urhNlWMPnbtq9A" id="266" name="Google Shape;26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7" y="3644900"/>
            <a:ext cx="4092575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hQSERQUExQUFRUWFhUXFxcWFRUaFhcVGBQVFRUdFxUYGyYfGBojGhcWIC8gIycpLC0sFx4xNTAqNSYrLCkBCQoKDgwOGg8PGikdHyUsLCwqKiksKSksLCwsLCkpLCkpLCwsKSkpKSkpKSksLCwsKSkpKSkpLCwpKSksKSkpKf/AABEIAP8AxgMBIgACEQEDEQH/xAAcAAABBAMBAAAAAAAAAAAAAAAAAQIDBAUGBwj/xAA7EAABAwIDBQYEBQQCAgMAAAABAAIRAyEEMUESUWFxgQUGkaGx8AciwdETMkLh8RRScoIjYpLCFTM0/8QAGgEAAwEBAQEAAAAAAAAAAAAAAAECAwQFBv/EACgRAQACAQQCAQQBBQAAAAAAAAABAhEDBCExEkFREyJxkbEyM2GBof/aAAwDAQACEQMRAD8A7TKJSJVDmyWUSkSpgu0iUiVUeSyiVTx/aTaOztZOMcuatsdIlKLRM4gRbnB0o2kIVqzIlEoQgciUShCByJRKEIHIlEoQgciUbSEIHIlLKRCD5LKJSIQMyWUJEIGZMhEJ+ykhRhGDYQnQiE8DBESl2UkIGGv99DFAHXbbHg5P7pdqirS2SfmZY8tCoO/X/wCYf5t9HLTOxu13UXhzTrcaETkvN1NT6evlhecXy6ylVfC4kPY1zTIcARyIkKaV6UTl0RJyE2USnlWTkJsolGSychNlJKMjJ8olMQlkZPlEpiEZGT5RKYlRkZOlEpqEZGTkJqEZGT4QlSJrwREJUIIkJEqbUfAlE8FLTfiRiCKdNoP6iS3eIseQPqucuxnvy9Y8VsHe/t7+oqyyzWiBvIzk6Z6LXmhrrHPVeDr389SZhx2nylmO73fJ+Gc620CANkkxINjwtI/hb72b36w9VoLnCm4mIPkZjIrlgpACDB9fBIKwbkQPP05KtPc3ocTaOnbqfadJzQ8PbskwDIieanbVByItmuH/APyLiNkSRMgT8sxcxOdlYwna9VhJD3NJGyYOY5/XMLojffML+pb4dqBSrlPZ3euvSAAdLQZ2TB5ic44LaMN8QqZnbY5u7IzwMZHyXRTd0t3wcake23IWI7M70Ua1muh39rrH91k6VdrhLSCN4XRW9bdS0i0T0kRCJQrMQiEIQBCIQhACIQhAEIQhASJEITaBIhR1q4Y0ucYAEknIBHXaZktWsGglxAAzJMDxXPe+feovcaVM2abua781t40Enmou+Xe0vLqdN7XUiG3GpzN+doWk1Kk5jx/ZeTud15fZXpzXv5cQfUrCZ01/ZMdUAyhROEj7FV9pwtcjmPZ5Lz0Qc7FTPHnrnyUrXwLgef3VYyIOl8p5odW6+QR2pYOKAyE8Lx9z4pXdoXIv0875+SpSTYR4z5SlDDedr/U2+iYXRiHZxAHT1UtPGm505rGbOdiP8on1KGVG6jLSc+VkiZen2kCQLnx62OSy2B7zVabCynUhrjuuM5g6Sta/DDmzEbok70ja8e4PHgnEzXoYdG7L+IT2ANrM2oB+YG53TNltPYfeiniG5hr5I2Cb77b7Li9HEE2PTKArmDxrmODmuIc0ggiMwV003V698jytDuwKWVqHdbvk2q0MquH4u1A02gcvstta5erp6sXjMN62iTkJJRK1UVCSUSmCoSSlQDpQkQVR5ErVe/3af4eH2AYL5GWbR+a+mbVke3u8lPChu2HEumAI0jOSN4XJ+2O3qld5L3EjaJDZkN37I3fZefutesVmkdsdS/pSc4k3PKYVd+KzvHvUplbEaZ9bKo5xJzAHD+V5LGIwlNe+QPUwfqpTXB0+pnWVRc08OcEH9k5kgZW42keUeqZp61SWnPx3fyo2vm1/edv5TqbryJjlkOSga5xkSbWMOge7JQa42kQRbxb14KN1En9APOQfSFFTIE3AtnIJvyE3TS0bn82kfeysJBTF/lDeU7xnb3CVoIygdQP3TWuJGpEj81/C6RxGoJ4Az5GPVT7B1aqQIdPDauOm5Oa8AXnxKpnDzMExnBEajpNwmOfuceRB/hPxyFqdRMbreisU8XkMhxiVQaN5dwhv7z5JW0zYzIk63m2+6WAzlHEkQbyLjmuqdz+81OrTZSLiarW/NII1jM5nJcbovOtj7yk2WT7Ox5pva9hu0gmZGRnPdZVo6s6VswXU5h3mUq1Xuv3wGIBFTZY4XibRwJzMraAV7WnqReMw2raJOlEpEq1UJSpEIyD0hKVYzt/tcYei55N4IbxdBIHkne0ViZk5nHLm/f8A7VFavssdIYC0WjZcDDs87gXWplxFoJKs9p4zbqPfbacSSQLSb2G7gsbUedeuXovnrW8rTaXJ3OSupB+vW3Hx5qIv2TDpG4b53ff0TmVDoOp+2/mpKlDaFzBzG8cx+n2UlDbGs8gYt1UDqI535knjuhRfi7JjXn9dU78SNOedxusmE9N/IRrNgeHHiq2KMP2rGfXXzT3NJ+YSeenOPZ3qLECWjfOnH7R5o9g78W2cTu/c318En4n/AF67Wz5AH1Siro3a3CI+/wBEt8to8i0R6J9GUTAnjmZ3DPonh7tCSNYh3hnZLWZEC3hr04qq6I/NB6jzSiAtU61jlmL5bzf9lHA/uB8T9ITA8wMtT8xHDWRuQHReR0IPkCUYCxswLuA4GwPU2SVXgAazJ05ZjkozWBH5T4j0/dNNMAAiZM7ozjSb2SwEzYz9N6mpHQZ7j+1yqDKm+55m/VSbcZzwmJhLBstharmEQZMiI0K673W70txQcA0tLQJkgzOtuIK4pRrjIHp/KzfYfahpVWvEwHAuAN3AGSONtCtNLVnSsnrmHcQUqp9mY8VqTagEBwkK2vcic8tonJUJEJmkJXNfiL29tOFJjwWD87dnJ7Sf1Eem4rfO3Kzm0KrmGHBjiDbMC2a4Z2hjnVKji47RJlxOvPTyXHvdSYjwj2z1beldxtI9PqqjqU5GPr0srDjMwIHX34Ku98RblxXlsohE0FpiY5ajSSrFJ8Zz9TuCa6oHCDE6Hjw+yjbUv8xytA9Bv6pqTVsPti0TpGm6T7zVEMixkHXh9z74LIUjOh2dw15mL+nqm4jCTcEyN0eE7/cphXYxzbmRvJ14R9FO2mSHQdmWkRv1gWzkBVmNg5XGe791ZYScyJ3bvtvSkKdJ5OngCD4qak4yPzcpmehUGIbDz4iNAb5KWm6xMwMr5X/ZOQlqE6894+uqgqP/AMfOfJOpmNwnW30umwXOgkEcxIGt80oB7qDjoLAZzqJzy11jqkpki0DpBjoOKa9ocZdzjN3IBPpQ7g3iAY6jJP0Z7qpBuf8AyaCfGJSYqsIbe8aSLSVHVc4CziW6at6T9EMowZdnA+UafKDfdnlnySx7CIDUxw3H30TPxN+virFVwO4dPsmU8MXHORv/AHTifkG0Wk+/fisjQrEaeclN/C2QNfTru8imsqifXkotOQ6j8Pu9BeBQfAAAFOAZd+YukznF1voXBuyMc9lVrqbtkzG0IsDnmLCMzuXccBiGvYC1wcIzGRXpbTVm0eM+jpPOFlCRC7mrFd79r+kq7JE7JkGPmb+oX1LZjiuHVm6RJC7x3kwrKmGqNeYbsk7UTskXBjgQuGYhmw7x5ed15u+jGpH4Y6vaoL8I9+KnogGzmzOm7d1UVWBeL6/WFCK+1YSJsYyjLJcSVmrgGH8pPKxHRUauAc29iOFyQrJds2m+/dbhkp6dSbRI9UzY+nidqNroBv8ApzzVltSLHLcNd07/AECgx3ZuZbmNJufsVUp15sdPfNV2F6q2biJ3iw5XOfFQU6l/f8lIyr/2Eabv5Uj2A3FoyJPqI80gjx+QPTLqPr4JGmAL8TY65aJ7aW1LXTYTAE3beI4iVFTdJuT0yR6wEpcNTfkSloNzPhaM89N0+ITXVJy9B+6s2awWGpM3zsBY8CeqQVajhlHWZHgIUtOAJi0Z6jpl6KNp2zeI1tEdTdS1twcQdJyPKbdCmFZxk/LMExP3H0UlX8xzF/C6jaYcLX8ct8qzhcPAE28JPMaDifNEmYyi51oniPrvV1tINGXvXLIpwrNaOHDT373KpXxcG33lSElV8XB8QqzGnMwAffvooDitfqpqBL+W8pzGAvUasaLr3w+7VbUwwY0GadiTkSSXW4LjkgWW8/DLtDZrFhP5gdlo1cLkm0CGgq9vfx1ILqXVUJAUL2stjq7JaREyCIym29cH7YY0PeG7QgkDaA2mwYgxabLvZXGu/OGFPG1RnJDjtD+4T/sOP2K5d9XiLI1Y4iWqtaTkellBiKgFwIdkY1/firFSxsABuAt4JrYOjfALyvbOFShi1KC7kDnB9mFJi8OD8wgHXjz48VSFa52tMxu4eivvoMnRfa5gZRv5BQY7AB1xY+84VctJuJ+3VTUcWRbLed/7JBj3AtMH0z5e96no1IPhy9VlK1BrxDgMptmCdx+nosVWwppne3eB6jQqs5Nkqddog7IMeI5Ec8r33LHGmWPLRBgnTduCmwmItu971FjhOyf9Zvm3f0jxUx2DqIDjBt71S18VP5YA0BAJjIacEyi+Gk/6jrn5T4oADjkfOfsmaSlRttTA9UVGy3aPzbrWRVdtEASQNPsRkOiicC0yCJ3ESI4jXcgJcGSZcSJbYEZybAeEmeCfUqkZTPjO+eKWk75BE3lxEWGYHMWPigV4u0efuUvYRVKp1MT681Thz/lHnpx/hWHg1DoBqdI0Mb1YFJrBY3ib+o4qs+P5JXb2df8AN9PJWoiwuEUn7/557ilfUE5X81nMzPZm31z9Vs3cbEmniqcNkuOxp+rO5yAz6dDq4rLbvhzgXvxbSJDWgucdCIgN6n0duKKRPlH5TLsbMkiVqF77VMVyb4lYRwxQc91NzXNAAaQ1waP7mzOcw6/RdaK5f8Uezf8AmbU2HQ5sOcI2XOGXIgRnn0Kx3v8Ab/2er00J1IHMkDSCmuwzNHOPh9k820J4bxyVWrUIytC8ZhCYhotJI4xPooa+FY4S2xGsmOo+yjbidJvx3fUptSmTkR9f4TjOVGsqlpg2j138VKXA5Z7+O6FVqB2ThMZEZjrry9FEMQWm4jXI38Vp456C7Sr7GYt1urdHEbVtToMr88+qoMq7dtdyYQW6jzUYCzUwl5Z/47/8Tryz5qLEO2mGM8/Cx+ngnNrg2Mz71GqvUXidpwkj9WTrbzk7qOqJnHIY8gtAadM53mCZ9Oikp04G0YO6LCBnlmmPbD3Ndcg5+nP9078UZkXtb1n3CZnNadBE6H3f1soHtLiAbnQ7wc5jX1UlV9rkn1jopcHhrF5k5gWI2jGe+Bv3xxg6BjnCYE6AROQAA8RfqkdxtwGfU/p9YUzrDMNG4WPV2ZWMxGIBsPLUeCdYyFr+pAyAtwy4cktCkXmSIE6jxumYLs4vMmYGZV6u8MEDLzSnEdAypAEC87s/uovwwLkmdcvfvgmtovmSCJ38U51szJUAAgH6rovwpw5NSo+DAYBOgkgwN7jHgBvXOmH3r4LrXwtZ/wAVQ7RJ2ha8NtPKT6ALXQjOpCfbeghAQvbbJlpXxMwbDQbUcXhzXQNm4O1mHCYGWfS8rdVie8vZ/wCNhqrJDZbm4S0R81/DMZZpbivlpzCrRmHCfxbyp/6sajKyrVqUOIkWOYuOn3Vao13OL2XgOaGQikc2tnl6I/paO7lc9Vhn1nDMFMHaB981cVlTObLRkbdPqmYigHi95vfw9wsUzHhW6WJacpJ4KZiYClXwLm3bfhr0tdMpVVl9gke/RR1ez2RJJneI9E/LPYUPwznbfmrOFrzwHvVDsE4WaQ7hk7w/dVarCDrI0NvJEYkLfaAnZfa3yu/9fK3+qrtcIJy5/X+VM2rttLSNnaG855tPj6lUqYMwBJkCLyDMDzTrHGAsYegXkgmGtuTqBOQ4kxHMq9XxEC0WEADRul/G+pJKicRTaGNgxmdHHU/QcJ3lU3Mky423C/ilH3TkI6jqlU2ED16QrmH7PY0S4h0Zjj6+arPxoFmDyTWUXOMuOyPcW+6vn8EyRxgFmZaDglptDbm58hy4rHuxYbZvLeTzMX5C3NRf1JOkf4hT4SeVvF4vcYVWninEwE5nZ03c6OGatMwUZXG8ozWsCTcLTv8AMZ3z5ruPcLDFmDpy1rZl0N3E2Ls/mIj3lxRrQHAAbrXXeO6uHczCUWvaGu2B8oEbIzAjfGfGV0bSM3mRXtl0JEL1MtkyRwSoW63LviF3P2D+NQpHZuXlps08GRYeXJaBTfp42Xo5zZXGO+/c6phqhqtcX03EnaJG0CSTsm/zc48F4262/hPnXpheuOYa+aAduP8ACgxNAD9LY4AKEV75+wruHxI1vxP2XEmGIqVQP0jw+igdj3RA35fsthfSpPzAUL8LSb+kT1VxMR3BMEztAjVTM7VibElZIup2hrZGsJS2laQ309E/Ks+gxrO1dCOfJWW9pNcIOX9rhLemo6EKao+i0flHvmofxGn8lMR/c8ejZv18EsV7wZKeH2j/AMc8sx4kSOvirdLC7JLz8pIyJAgxDj9LLLd1ewHYutsNJ2Wj53/pZvgC20dAOJOSm7y93CX1nUhLaBh0/wBs7M8fy3PHgotFpx8SIaz/AExP6wPCdyGdljM35u+w+qjfhQ8RPI6jhvWLxOHqUzdxjfMralc+wz9NrG5R/qI8zLvDepqrWOzAJ8L8dDzK1ynj3MH1181Ke1ptKJ07DhlzSaMmt8genvVRVcWxtgBxj9ljm4hzrA3k55Kzg8Rs5tnmPHNTNZjsJKeIBMAFTveIyI3KY4klv5bch9FP2X2G7EVRTYCXGYEgZCTckZZrPHPA7WO6vYxr4mmza2byXNnaAHzHZjI2zMD0PeKbIELX+5/dIYKmQX7b3fmMAAaw3XxPQLYwvV22jOnGZ7lda4CEIXWpKhCFq1IVS7V7MZXpOp1BLXDcLHQidQbq6Uim0RaMSlw/vF3FxFAvd+HtUm5PJYflGUwbE7oWptB3AXN9YXpstWvdsdxcNiCC5rmET/8AXstF7kluyRPGJXm6mzmP6P8ArKdP4cHqODfyjwkynUx+JnMdQV0Dtj4WVmFz6VRrmAEhoD/xI0aG3BOQmeNlgqfw9x1TKk5vEuazw2iD5LlnRvHGEeMw189ns/S53U/VVq+DeHANE525c+vgsu/utiab3M/DqEtcR8rHubItYgXuDdZLAfDnH1c2FgOryG25TteSVa2mcRGRy1RmDdmYOevsrZu6/cWvi3DNtMH5nkfKN4b/AHO5ZakLf+7nwsoUYdXis/8Atv8Ahjobu6wOC3enSDQAAABYACABwAyXZp7aZ5v+lxT5Y7sXsOnhKIpUhAGZP5nHUk71hu7GGDquLJAIdUc0gixG1UkHhBW01DZa/wBzBNKo/wDvqvPp91WpWPq0iPWRPblXfTu27B13N2SabiXU3XuNxO8ZHodVgcPimus69znvyXortTsmliKZp1WhzTodDvBzB4hc37X+DbpnD1gczFQEOzsNpog+AWWrtpic1KazHMNHGGom+zfyQaNDLYb4fZZTFfDbHU3QKZdOrIc3xBt1gpx+FuPMf8YE/wDdluY2lzfTv/n9Snn4YSn2SxwPzkGSYEb0rq4p2meYErYKPwxx07Jp8JNRkeIJPkpcJ8LMU98VGBgj8xfTc0HiGmTPBL6d57if0MT8NUOJ2jMzwErtvcDsQUcLTc9jPxXguLg1kgOJLRttztGpWP7vfC2jQc19V34rgLsLWmnta5iXAG4mFu7WxYLv2+hNJ8rKrWY7LCEsIhdmGhEJYQgkiEIWrUhQgoSSQoQhIEQhCRBCEIAQhIkSl2xiNihUduY4+RhVO6tHZwtPiJ8SSo++FaMK/e7Zb4uE+QKyfZ1HYpsb/a1o8AuXvX/Efyj2soQhdSwhCEgEIQmAhCEgEIQgBCEIJIhCFq1IUiUpEkhCEJAiEISIIQhIBIUJr3QiSlq/e+uHVMNQGb6knkIHT8x8Fs7AtN7Nq/1PaT6mbKIhp0kfL5kuPQLcwuTQ+6bX+Z/hnXnk5CRKupoEIQmAhCEgEIQgBCEIAQhCAkQhBWrQhQgoSSQoQUJAiEISIJEqRIiErW+8faNZ4fRwzNp5aQXaMnr+aMlm8bVI2WjNxIB0ECSVJh8OGCBz4knMk6krG8Tb7YTMZlq/cTu1XwrHms8S/ZhgA+WJkk7zOUmIO9bahCulIpGIMIlCFQKhCEzCEkJUgEIQgBCEJgIQhAf/2Q==" id="267" name="Google Shape;267;p3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hQSERQUExQUFRUWFhUXFxcWFRUaFhcVGBQVFRUdFxUYGyYfGBojGhcWIC8gIycpLC0sFx4xNTAqNSYrLCkBCQoKDgwOGg8PGikdHyUsLCwqKiksKSksLCwsLCkpLCkpLCwsKSkpKSkpKSksLCwsKSkpKSkpLCwpKSksKSkpKf/AABEIAP8AxgMBIgACEQEDEQH/xAAcAAABBAMBAAAAAAAAAAAAAAAAAQIDBAUGBwj/xAA7EAABAwIDBQYEBQQCAgMAAAABAAIRAyEEMUESUWFxgQUGkaGx8AciwdETMkLh8RRScoIjYpLCFTM0/8QAGgEAAwEBAQEAAAAAAAAAAAAAAAECAwQFBv/EACgRAQACAQQCAQQBBQAAAAAAAAABAhEDBCExEkFREyJxkbEyM2GBof/aAAwDAQACEQMRAD8A7TKJSJVDmyWUSkSpgu0iUiVUeSyiVTx/aTaOztZOMcuatsdIlKLRM4gRbnB0o2kIVqzIlEoQgciUShCByJRKEIHIlEoQgciUbSEIHIlLKRCD5LKJSIQMyWUJEIGZMhEJ+ykhRhGDYQnQiE8DBESl2UkIGGv99DFAHXbbHg5P7pdqirS2SfmZY8tCoO/X/wCYf5t9HLTOxu13UXhzTrcaETkvN1NT6evlhecXy6ylVfC4kPY1zTIcARyIkKaV6UTl0RJyE2USnlWTkJsolGSychNlJKMjJ8olMQlkZPlEpiEZGT5RKYlRkZOlEpqEZGTkJqEZGT4QlSJrwREJUIIkJEqbUfAlE8FLTfiRiCKdNoP6iS3eIseQPqucuxnvy9Y8VsHe/t7+oqyyzWiBvIzk6Z6LXmhrrHPVeDr389SZhx2nylmO73fJ+Gc620CANkkxINjwtI/hb72b36w9VoLnCm4mIPkZjIrlgpACDB9fBIKwbkQPP05KtPc3ocTaOnbqfadJzQ8PbskwDIieanbVByItmuH/APyLiNkSRMgT8sxcxOdlYwna9VhJD3NJGyYOY5/XMLojffML+pb4dqBSrlPZ3euvSAAdLQZ2TB5ic44LaMN8QqZnbY5u7IzwMZHyXRTd0t3wcake23IWI7M70Ua1muh39rrH91k6VdrhLSCN4XRW9bdS0i0T0kRCJQrMQiEIQBCIQhACIQhAEIQhASJEITaBIhR1q4Y0ucYAEknIBHXaZktWsGglxAAzJMDxXPe+feovcaVM2abua781t40Enmou+Xe0vLqdN7XUiG3GpzN+doWk1Kk5jx/ZeTud15fZXpzXv5cQfUrCZ01/ZMdUAyhROEj7FV9pwtcjmPZ5Lz0Qc7FTPHnrnyUrXwLgef3VYyIOl8p5odW6+QR2pYOKAyE8Lx9z4pXdoXIv0875+SpSTYR4z5SlDDedr/U2+iYXRiHZxAHT1UtPGm505rGbOdiP8on1KGVG6jLSc+VkiZen2kCQLnx62OSy2B7zVabCynUhrjuuM5g6Sta/DDmzEbok70ja8e4PHgnEzXoYdG7L+IT2ANrM2oB+YG53TNltPYfeiniG5hr5I2Cb77b7Li9HEE2PTKArmDxrmODmuIc0ggiMwV003V698jytDuwKWVqHdbvk2q0MquH4u1A02gcvstta5erp6sXjMN62iTkJJRK1UVCSUSmCoSSlQDpQkQVR5ErVe/3af4eH2AYL5GWbR+a+mbVke3u8lPChu2HEumAI0jOSN4XJ+2O3qld5L3EjaJDZkN37I3fZefutesVmkdsdS/pSc4k3PKYVd+KzvHvUplbEaZ9bKo5xJzAHD+V5LGIwlNe+QPUwfqpTXB0+pnWVRc08OcEH9k5kgZW42keUeqZp61SWnPx3fyo2vm1/edv5TqbryJjlkOSga5xkSbWMOge7JQa42kQRbxb14KN1En9APOQfSFFTIE3AtnIJvyE3TS0bn82kfeysJBTF/lDeU7xnb3CVoIygdQP3TWuJGpEj81/C6RxGoJ4Az5GPVT7B1aqQIdPDauOm5Oa8AXnxKpnDzMExnBEajpNwmOfuceRB/hPxyFqdRMbreisU8XkMhxiVQaN5dwhv7z5JW0zYzIk63m2+6WAzlHEkQbyLjmuqdz+81OrTZSLiarW/NII1jM5nJcbovOtj7yk2WT7Ox5pva9hu0gmZGRnPdZVo6s6VswXU5h3mUq1Xuv3wGIBFTZY4XibRwJzMraAV7WnqReMw2raJOlEpEq1UJSpEIyD0hKVYzt/tcYei55N4IbxdBIHkne0ViZk5nHLm/f8A7VFavssdIYC0WjZcDDs87gXWplxFoJKs9p4zbqPfbacSSQLSb2G7gsbUedeuXovnrW8rTaXJ3OSupB+vW3Hx5qIv2TDpG4b53ff0TmVDoOp+2/mpKlDaFzBzG8cx+n2UlDbGs8gYt1UDqI535knjuhRfi7JjXn9dU78SNOedxusmE9N/IRrNgeHHiq2KMP2rGfXXzT3NJ+YSeenOPZ3qLECWjfOnH7R5o9g78W2cTu/c318En4n/AF67Wz5AH1Siro3a3CI+/wBEt8to8i0R6J9GUTAnjmZ3DPonh7tCSNYh3hnZLWZEC3hr04qq6I/NB6jzSiAtU61jlmL5bzf9lHA/uB8T9ITA8wMtT8xHDWRuQHReR0IPkCUYCxswLuA4GwPU2SVXgAazJ05ZjkozWBH5T4j0/dNNMAAiZM7ozjSb2SwEzYz9N6mpHQZ7j+1yqDKm+55m/VSbcZzwmJhLBstharmEQZMiI0K673W70txQcA0tLQJkgzOtuIK4pRrjIHp/KzfYfahpVWvEwHAuAN3AGSONtCtNLVnSsnrmHcQUqp9mY8VqTagEBwkK2vcic8tonJUJEJmkJXNfiL29tOFJjwWD87dnJ7Sf1Eem4rfO3Kzm0KrmGHBjiDbMC2a4Z2hjnVKji47RJlxOvPTyXHvdSYjwj2z1beldxtI9PqqjqU5GPr0srDjMwIHX34Ku98RblxXlsohE0FpiY5ajSSrFJ8Zz9TuCa6oHCDE6Hjw+yjbUv8xytA9Bv6pqTVsPti0TpGm6T7zVEMixkHXh9z74LIUjOh2dw15mL+nqm4jCTcEyN0eE7/cphXYxzbmRvJ14R9FO2mSHQdmWkRv1gWzkBVmNg5XGe791ZYScyJ3bvtvSkKdJ5OngCD4qak4yPzcpmehUGIbDz4iNAb5KWm6xMwMr5X/ZOQlqE6894+uqgqP/AMfOfJOpmNwnW30umwXOgkEcxIGt80oB7qDjoLAZzqJzy11jqkpki0DpBjoOKa9ocZdzjN3IBPpQ7g3iAY6jJP0Z7qpBuf8AyaCfGJSYqsIbe8aSLSVHVc4CziW6at6T9EMowZdnA+UafKDfdnlnySx7CIDUxw3H30TPxN+virFVwO4dPsmU8MXHORv/AHTifkG0Wk+/fisjQrEaeclN/C2QNfTru8imsqifXkotOQ6j8Pu9BeBQfAAAFOAZd+YukznF1voXBuyMc9lVrqbtkzG0IsDnmLCMzuXccBiGvYC1wcIzGRXpbTVm0eM+jpPOFlCRC7mrFd79r+kq7JE7JkGPmb+oX1LZjiuHVm6RJC7x3kwrKmGqNeYbsk7UTskXBjgQuGYhmw7x5ed15u+jGpH4Y6vaoL8I9+KnogGzmzOm7d1UVWBeL6/WFCK+1YSJsYyjLJcSVmrgGH8pPKxHRUauAc29iOFyQrJds2m+/dbhkp6dSbRI9UzY+nidqNroBv8ApzzVltSLHLcNd07/AECgx3ZuZbmNJufsVUp15sdPfNV2F6q2biJ3iw5XOfFQU6l/f8lIyr/2Eabv5Uj2A3FoyJPqI80gjx+QPTLqPr4JGmAL8TY65aJ7aW1LXTYTAE3beI4iVFTdJuT0yR6wEpcNTfkSloNzPhaM89N0+ITXVJy9B+6s2awWGpM3zsBY8CeqQVajhlHWZHgIUtOAJi0Z6jpl6KNp2zeI1tEdTdS1twcQdJyPKbdCmFZxk/LMExP3H0UlX8xzF/C6jaYcLX8ct8qzhcPAE28JPMaDifNEmYyi51oniPrvV1tINGXvXLIpwrNaOHDT373KpXxcG33lSElV8XB8QqzGnMwAffvooDitfqpqBL+W8pzGAvUasaLr3w+7VbUwwY0GadiTkSSXW4LjkgWW8/DLtDZrFhP5gdlo1cLkm0CGgq9vfx1ILqXVUJAUL2stjq7JaREyCIym29cH7YY0PeG7QgkDaA2mwYgxabLvZXGu/OGFPG1RnJDjtD+4T/sOP2K5d9XiLI1Y4iWqtaTkellBiKgFwIdkY1/firFSxsABuAt4JrYOjfALyvbOFShi1KC7kDnB9mFJi8OD8wgHXjz48VSFa52tMxu4eivvoMnRfa5gZRv5BQY7AB1xY+84VctJuJ+3VTUcWRbLed/7JBj3AtMH0z5e96no1IPhy9VlK1BrxDgMptmCdx+nosVWwppne3eB6jQqs5Nkqddog7IMeI5Ec8r33LHGmWPLRBgnTduCmwmItu971FjhOyf9Zvm3f0jxUx2DqIDjBt71S18VP5YA0BAJjIacEyi+Gk/6jrn5T4oADjkfOfsmaSlRttTA9UVGy3aPzbrWRVdtEASQNPsRkOiicC0yCJ3ESI4jXcgJcGSZcSJbYEZybAeEmeCfUqkZTPjO+eKWk75BE3lxEWGYHMWPigV4u0efuUvYRVKp1MT681Thz/lHnpx/hWHg1DoBqdI0Mb1YFJrBY3ib+o4qs+P5JXb2df8AN9PJWoiwuEUn7/557ilfUE5X81nMzPZm31z9Vs3cbEmniqcNkuOxp+rO5yAz6dDq4rLbvhzgXvxbSJDWgucdCIgN6n0duKKRPlH5TLsbMkiVqF77VMVyb4lYRwxQc91NzXNAAaQ1waP7mzOcw6/RdaK5f8Uezf8AmbU2HQ5sOcI2XOGXIgRnn0Kx3v8Ab/2er00J1IHMkDSCmuwzNHOPh9k820J4bxyVWrUIytC8ZhCYhotJI4xPooa+FY4S2xGsmOo+yjbidJvx3fUptSmTkR9f4TjOVGsqlpg2j138VKXA5Z7+O6FVqB2ThMZEZjrry9FEMQWm4jXI38Vp456C7Sr7GYt1urdHEbVtToMr88+qoMq7dtdyYQW6jzUYCzUwl5Z/47/8Tryz5qLEO2mGM8/Cx+ngnNrg2Mz71GqvUXidpwkj9WTrbzk7qOqJnHIY8gtAadM53mCZ9Oikp04G0YO6LCBnlmmPbD3Ndcg5+nP9078UZkXtb1n3CZnNadBE6H3f1soHtLiAbnQ7wc5jX1UlV9rkn1jopcHhrF5k5gWI2jGe+Bv3xxg6BjnCYE6AROQAA8RfqkdxtwGfU/p9YUzrDMNG4WPV2ZWMxGIBsPLUeCdYyFr+pAyAtwy4cktCkXmSIE6jxumYLs4vMmYGZV6u8MEDLzSnEdAypAEC87s/uovwwLkmdcvfvgmtovmSCJ38U51szJUAAgH6rovwpw5NSo+DAYBOgkgwN7jHgBvXOmH3r4LrXwtZ/wAVQ7RJ2ha8NtPKT6ALXQjOpCfbeghAQvbbJlpXxMwbDQbUcXhzXQNm4O1mHCYGWfS8rdVie8vZ/wCNhqrJDZbm4S0R81/DMZZpbivlpzCrRmHCfxbyp/6sajKyrVqUOIkWOYuOn3Vao13OL2XgOaGQikc2tnl6I/paO7lc9Vhn1nDMFMHaB981cVlTObLRkbdPqmYigHi95vfw9wsUzHhW6WJacpJ4KZiYClXwLm3bfhr0tdMpVVl9gke/RR1ez2RJJneI9E/LPYUPwznbfmrOFrzwHvVDsE4WaQ7hk7w/dVarCDrI0NvJEYkLfaAnZfa3yu/9fK3+qrtcIJy5/X+VM2rttLSNnaG855tPj6lUqYMwBJkCLyDMDzTrHGAsYegXkgmGtuTqBOQ4kxHMq9XxEC0WEADRul/G+pJKicRTaGNgxmdHHU/QcJ3lU3Mky423C/ilH3TkI6jqlU2ED16QrmH7PY0S4h0Zjj6+arPxoFmDyTWUXOMuOyPcW+6vn8EyRxgFmZaDglptDbm58hy4rHuxYbZvLeTzMX5C3NRf1JOkf4hT4SeVvF4vcYVWninEwE5nZ03c6OGatMwUZXG8ozWsCTcLTv8AMZ3z5ruPcLDFmDpy1rZl0N3E2Ls/mIj3lxRrQHAAbrXXeO6uHczCUWvaGu2B8oEbIzAjfGfGV0bSM3mRXtl0JEL1MtkyRwSoW63LviF3P2D+NQpHZuXlps08GRYeXJaBTfp42Xo5zZXGO+/c6phqhqtcX03EnaJG0CSTsm/zc48F4262/hPnXpheuOYa+aAduP8ACgxNAD9LY4AKEV75+wruHxI1vxP2XEmGIqVQP0jw+igdj3RA35fsthfSpPzAUL8LSb+kT1VxMR3BMEztAjVTM7VibElZIup2hrZGsJS2laQ309E/Ks+gxrO1dCOfJWW9pNcIOX9rhLemo6EKao+i0flHvmofxGn8lMR/c8ejZv18EsV7wZKeH2j/AMc8sx4kSOvirdLC7JLz8pIyJAgxDj9LLLd1ewHYutsNJ2Wj53/pZvgC20dAOJOSm7y93CX1nUhLaBh0/wBs7M8fy3PHgotFpx8SIaz/AExP6wPCdyGdljM35u+w+qjfhQ8RPI6jhvWLxOHqUzdxjfMralc+wz9NrG5R/qI8zLvDepqrWOzAJ8L8dDzK1ynj3MH1181Ke1ptKJ07DhlzSaMmt8genvVRVcWxtgBxj9ljm4hzrA3k55Kzg8Rs5tnmPHNTNZjsJKeIBMAFTveIyI3KY4klv5bch9FP2X2G7EVRTYCXGYEgZCTckZZrPHPA7WO6vYxr4mmza2byXNnaAHzHZjI2zMD0PeKbIELX+5/dIYKmQX7b3fmMAAaw3XxPQLYwvV22jOnGZ7lda4CEIXWpKhCFq1IVS7V7MZXpOp1BLXDcLHQidQbq6Uim0RaMSlw/vF3FxFAvd+HtUm5PJYflGUwbE7oWptB3AXN9YXpstWvdsdxcNiCC5rmET/8AXstF7kluyRPGJXm6mzmP6P8ArKdP4cHqODfyjwkynUx+JnMdQV0Dtj4WVmFz6VRrmAEhoD/xI0aG3BOQmeNlgqfw9x1TKk5vEuazw2iD5LlnRvHGEeMw189ns/S53U/VVq+DeHANE525c+vgsu/utiab3M/DqEtcR8rHubItYgXuDdZLAfDnH1c2FgOryG25TteSVa2mcRGRy1RmDdmYOevsrZu6/cWvi3DNtMH5nkfKN4b/AHO5ZakLf+7nwsoUYdXis/8Atv8Ahjobu6wOC3enSDQAAABYACABwAyXZp7aZ5v+lxT5Y7sXsOnhKIpUhAGZP5nHUk71hu7GGDquLJAIdUc0gixG1UkHhBW01DZa/wBzBNKo/wDvqvPp91WpWPq0iPWRPblXfTu27B13N2SabiXU3XuNxO8ZHodVgcPimus69znvyXortTsmliKZp1WhzTodDvBzB4hc37X+DbpnD1gczFQEOzsNpog+AWWrtpic1KazHMNHGGom+zfyQaNDLYb4fZZTFfDbHU3QKZdOrIc3xBt1gpx+FuPMf8YE/wDdluY2lzfTv/n9Snn4YSn2SxwPzkGSYEb0rq4p2meYErYKPwxx07Jp8JNRkeIJPkpcJ8LMU98VGBgj8xfTc0HiGmTPBL6d57if0MT8NUOJ2jMzwErtvcDsQUcLTc9jPxXguLg1kgOJLRttztGpWP7vfC2jQc19V34rgLsLWmnta5iXAG4mFu7WxYLv2+hNJ8rKrWY7LCEsIhdmGhEJYQgkiEIWrUhQgoSSQoQhIEQhCRBCEIAQhIkSl2xiNihUduY4+RhVO6tHZwtPiJ8SSo++FaMK/e7Zb4uE+QKyfZ1HYpsb/a1o8AuXvX/Efyj2soQhdSwhCEgEIQmAhCEgEIQgBCEIJIhCFq1IUiUpEkhCEJAiEISIIQhIBIUJr3QiSlq/e+uHVMNQGb6knkIHT8x8Fs7AtN7Nq/1PaT6mbKIhp0kfL5kuPQLcwuTQ+6bX+Z/hnXnk5CRKupoEIQmAhCEgEIQgBCEIAQhCAkQhBWrQhQgoSSQoQUJAiEISIJEqRIiErW+8faNZ4fRwzNp5aQXaMnr+aMlm8bVI2WjNxIB0ECSVJh8OGCBz4knMk6krG8Tb7YTMZlq/cTu1XwrHms8S/ZhgA+WJkk7zOUmIO9bahCulIpGIMIlCFQKhCEzCEkJUgEIQgBCEJgIQhAf/2Q==" id="268" name="Google Shape;268;p3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hQSERQUExQUFRUWFhUXFxcWFRUaFhcVGBQVFRUdFxUYGyYfGBojGhcWIC8gIycpLC0sFx4xNTAqNSYrLCkBCQoKDgwOGg8PGikdHyUsLCwqKiksKSksLCwsLCkpLCkpLCwsKSkpKSkpKSksLCwsKSkpKSkpLCwpKSksKSkpKf/AABEIAP8AxgMBIgACEQEDEQH/xAAcAAABBAMBAAAAAAAAAAAAAAAAAQIDBAUGBwj/xAA7EAABAwIDBQYEBQQCAgMAAAABAAIRAyEEMUESUWFxgQUGkaGx8AciwdETMkLh8RRScoIjYpLCFTM0/8QAGgEAAwEBAQEAAAAAAAAAAAAAAAECAwQFBv/EACgRAQACAQQCAQQBBQAAAAAAAAABAhEDBCExEkFREyJxkbEyM2GBof/aAAwDAQACEQMRAD8A7TKJSJVDmyWUSkSpgu0iUiVUeSyiVTx/aTaOztZOMcuatsdIlKLRM4gRbnB0o2kIVqzIlEoQgciUShCByJRKEIHIlEoQgciUbSEIHIlLKRCD5LKJSIQMyWUJEIGZMhEJ+ykhRhGDYQnQiE8DBESl2UkIGGv99DFAHXbbHg5P7pdqirS2SfmZY8tCoO/X/wCYf5t9HLTOxu13UXhzTrcaETkvN1NT6evlhecXy6ylVfC4kPY1zTIcARyIkKaV6UTl0RJyE2USnlWTkJsolGSychNlJKMjJ8olMQlkZPlEpiEZGT5RKYlRkZOlEpqEZGTkJqEZGT4QlSJrwREJUIIkJEqbUfAlE8FLTfiRiCKdNoP6iS3eIseQPqucuxnvy9Y8VsHe/t7+oqyyzWiBvIzk6Z6LXmhrrHPVeDr389SZhx2nylmO73fJ+Gc620CANkkxINjwtI/hb72b36w9VoLnCm4mIPkZjIrlgpACDB9fBIKwbkQPP05KtPc3ocTaOnbqfadJzQ8PbskwDIieanbVByItmuH/APyLiNkSRMgT8sxcxOdlYwna9VhJD3NJGyYOY5/XMLojffML+pb4dqBSrlPZ3euvSAAdLQZ2TB5ic44LaMN8QqZnbY5u7IzwMZHyXRTd0t3wcake23IWI7M70Ua1muh39rrH91k6VdrhLSCN4XRW9bdS0i0T0kRCJQrMQiEIQBCIQhACIQhAEIQhASJEITaBIhR1q4Y0ucYAEknIBHXaZktWsGglxAAzJMDxXPe+feovcaVM2abua781t40Enmou+Xe0vLqdN7XUiG3GpzN+doWk1Kk5jx/ZeTud15fZXpzXv5cQfUrCZ01/ZMdUAyhROEj7FV9pwtcjmPZ5Lz0Qc7FTPHnrnyUrXwLgef3VYyIOl8p5odW6+QR2pYOKAyE8Lx9z4pXdoXIv0875+SpSTYR4z5SlDDedr/U2+iYXRiHZxAHT1UtPGm505rGbOdiP8on1KGVG6jLSc+VkiZen2kCQLnx62OSy2B7zVabCynUhrjuuM5g6Sta/DDmzEbok70ja8e4PHgnEzXoYdG7L+IT2ANrM2oB+YG53TNltPYfeiniG5hr5I2Cb77b7Li9HEE2PTKArmDxrmODmuIc0ggiMwV003V698jytDuwKWVqHdbvk2q0MquH4u1A02gcvstta5erp6sXjMN62iTkJJRK1UVCSUSmCoSSlQDpQkQVR5ErVe/3af4eH2AYL5GWbR+a+mbVke3u8lPChu2HEumAI0jOSN4XJ+2O3qld5L3EjaJDZkN37I3fZefutesVmkdsdS/pSc4k3PKYVd+KzvHvUplbEaZ9bKo5xJzAHD+V5LGIwlNe+QPUwfqpTXB0+pnWVRc08OcEH9k5kgZW42keUeqZp61SWnPx3fyo2vm1/edv5TqbryJjlkOSga5xkSbWMOge7JQa42kQRbxb14KN1En9APOQfSFFTIE3AtnIJvyE3TS0bn82kfeysJBTF/lDeU7xnb3CVoIygdQP3TWuJGpEj81/C6RxGoJ4Az5GPVT7B1aqQIdPDauOm5Oa8AXnxKpnDzMExnBEajpNwmOfuceRB/hPxyFqdRMbreisU8XkMhxiVQaN5dwhv7z5JW0zYzIk63m2+6WAzlHEkQbyLjmuqdz+81OrTZSLiarW/NII1jM5nJcbovOtj7yk2WT7Ox5pva9hu0gmZGRnPdZVo6s6VswXU5h3mUq1Xuv3wGIBFTZY4XibRwJzMraAV7WnqReMw2raJOlEpEq1UJSpEIyD0hKVYzt/tcYei55N4IbxdBIHkne0ViZk5nHLm/f8A7VFavssdIYC0WjZcDDs87gXWplxFoJKs9p4zbqPfbacSSQLSb2G7gsbUedeuXovnrW8rTaXJ3OSupB+vW3Hx5qIv2TDpG4b53ff0TmVDoOp+2/mpKlDaFzBzG8cx+n2UlDbGs8gYt1UDqI535knjuhRfi7JjXn9dU78SNOedxusmE9N/IRrNgeHHiq2KMP2rGfXXzT3NJ+YSeenOPZ3qLECWjfOnH7R5o9g78W2cTu/c318En4n/AF67Wz5AH1Siro3a3CI+/wBEt8to8i0R6J9GUTAnjmZ3DPonh7tCSNYh3hnZLWZEC3hr04qq6I/NB6jzSiAtU61jlmL5bzf9lHA/uB8T9ITA8wMtT8xHDWRuQHReR0IPkCUYCxswLuA4GwPU2SVXgAazJ05ZjkozWBH5T4j0/dNNMAAiZM7ozjSb2SwEzYz9N6mpHQZ7j+1yqDKm+55m/VSbcZzwmJhLBstharmEQZMiI0K673W70txQcA0tLQJkgzOtuIK4pRrjIHp/KzfYfahpVWvEwHAuAN3AGSONtCtNLVnSsnrmHcQUqp9mY8VqTagEBwkK2vcic8tonJUJEJmkJXNfiL29tOFJjwWD87dnJ7Sf1Eem4rfO3Kzm0KrmGHBjiDbMC2a4Z2hjnVKji47RJlxOvPTyXHvdSYjwj2z1beldxtI9PqqjqU5GPr0srDjMwIHX34Ku98RblxXlsohE0FpiY5ajSSrFJ8Zz9TuCa6oHCDE6Hjw+yjbUv8xytA9Bv6pqTVsPti0TpGm6T7zVEMixkHXh9z74LIUjOh2dw15mL+nqm4jCTcEyN0eE7/cphXYxzbmRvJ14R9FO2mSHQdmWkRv1gWzkBVmNg5XGe791ZYScyJ3bvtvSkKdJ5OngCD4qak4yPzcpmehUGIbDz4iNAb5KWm6xMwMr5X/ZOQlqE6894+uqgqP/AMfOfJOpmNwnW30umwXOgkEcxIGt80oB7qDjoLAZzqJzy11jqkpki0DpBjoOKa9ocZdzjN3IBPpQ7g3iAY6jJP0Z7qpBuf8AyaCfGJSYqsIbe8aSLSVHVc4CziW6at6T9EMowZdnA+UafKDfdnlnySx7CIDUxw3H30TPxN+virFVwO4dPsmU8MXHORv/AHTifkG0Wk+/fisjQrEaeclN/C2QNfTru8imsqifXkotOQ6j8Pu9BeBQfAAAFOAZd+YukznF1voXBuyMc9lVrqbtkzG0IsDnmLCMzuXccBiGvYC1wcIzGRXpbTVm0eM+jpPOFlCRC7mrFd79r+kq7JE7JkGPmb+oX1LZjiuHVm6RJC7x3kwrKmGqNeYbsk7UTskXBjgQuGYhmw7x5ed15u+jGpH4Y6vaoL8I9+KnogGzmzOm7d1UVWBeL6/WFCK+1YSJsYyjLJcSVmrgGH8pPKxHRUauAc29iOFyQrJds2m+/dbhkp6dSbRI9UzY+nidqNroBv8ApzzVltSLHLcNd07/AECgx3ZuZbmNJufsVUp15sdPfNV2F6q2biJ3iw5XOfFQU6l/f8lIyr/2Eabv5Uj2A3FoyJPqI80gjx+QPTLqPr4JGmAL8TY65aJ7aW1LXTYTAE3beI4iVFTdJuT0yR6wEpcNTfkSloNzPhaM89N0+ITXVJy9B+6s2awWGpM3zsBY8CeqQVajhlHWZHgIUtOAJi0Z6jpl6KNp2zeI1tEdTdS1twcQdJyPKbdCmFZxk/LMExP3H0UlX8xzF/C6jaYcLX8ct8qzhcPAE28JPMaDifNEmYyi51oniPrvV1tINGXvXLIpwrNaOHDT373KpXxcG33lSElV8XB8QqzGnMwAffvooDitfqpqBL+W8pzGAvUasaLr3w+7VbUwwY0GadiTkSSXW4LjkgWW8/DLtDZrFhP5gdlo1cLkm0CGgq9vfx1ILqXVUJAUL2stjq7JaREyCIym29cH7YY0PeG7QgkDaA2mwYgxabLvZXGu/OGFPG1RnJDjtD+4T/sOP2K5d9XiLI1Y4iWqtaTkellBiKgFwIdkY1/firFSxsABuAt4JrYOjfALyvbOFShi1KC7kDnB9mFJi8OD8wgHXjz48VSFa52tMxu4eivvoMnRfa5gZRv5BQY7AB1xY+84VctJuJ+3VTUcWRbLed/7JBj3AtMH0z5e96no1IPhy9VlK1BrxDgMptmCdx+nosVWwppne3eB6jQqs5Nkqddog7IMeI5Ec8r33LHGmWPLRBgnTduCmwmItu971FjhOyf9Zvm3f0jxUx2DqIDjBt71S18VP5YA0BAJjIacEyi+Gk/6jrn5T4oADjkfOfsmaSlRttTA9UVGy3aPzbrWRVdtEASQNPsRkOiicC0yCJ3ESI4jXcgJcGSZcSJbYEZybAeEmeCfUqkZTPjO+eKWk75BE3lxEWGYHMWPigV4u0efuUvYRVKp1MT681Thz/lHnpx/hWHg1DoBqdI0Mb1YFJrBY3ib+o4qs+P5JXb2df8AN9PJWoiwuEUn7/557ilfUE5X81nMzPZm31z9Vs3cbEmniqcNkuOxp+rO5yAz6dDq4rLbvhzgXvxbSJDWgucdCIgN6n0duKKRPlH5TLsbMkiVqF77VMVyb4lYRwxQc91NzXNAAaQ1waP7mzOcw6/RdaK5f8Uezf8AmbU2HQ5sOcI2XOGXIgRnn0Kx3v8Ab/2er00J1IHMkDSCmuwzNHOPh9k820J4bxyVWrUIytC8ZhCYhotJI4xPooa+FY4S2xGsmOo+yjbidJvx3fUptSmTkR9f4TjOVGsqlpg2j138VKXA5Z7+O6FVqB2ThMZEZjrry9FEMQWm4jXI38Vp456C7Sr7GYt1urdHEbVtToMr88+qoMq7dtdyYQW6jzUYCzUwl5Z/47/8Tryz5qLEO2mGM8/Cx+ngnNrg2Mz71GqvUXidpwkj9WTrbzk7qOqJnHIY8gtAadM53mCZ9Oikp04G0YO6LCBnlmmPbD3Ndcg5+nP9078UZkXtb1n3CZnNadBE6H3f1soHtLiAbnQ7wc5jX1UlV9rkn1jopcHhrF5k5gWI2jGe+Bv3xxg6BjnCYE6AROQAA8RfqkdxtwGfU/p9YUzrDMNG4WPV2ZWMxGIBsPLUeCdYyFr+pAyAtwy4cktCkXmSIE6jxumYLs4vMmYGZV6u8MEDLzSnEdAypAEC87s/uovwwLkmdcvfvgmtovmSCJ38U51szJUAAgH6rovwpw5NSo+DAYBOgkgwN7jHgBvXOmH3r4LrXwtZ/wAVQ7RJ2ha8NtPKT6ALXQjOpCfbeghAQvbbJlpXxMwbDQbUcXhzXQNm4O1mHCYGWfS8rdVie8vZ/wCNhqrJDZbm4S0R81/DMZZpbivlpzCrRmHCfxbyp/6sajKyrVqUOIkWOYuOn3Vao13OL2XgOaGQikc2tnl6I/paO7lc9Vhn1nDMFMHaB981cVlTObLRkbdPqmYigHi95vfw9wsUzHhW6WJacpJ4KZiYClXwLm3bfhr0tdMpVVl9gke/RR1ez2RJJneI9E/LPYUPwznbfmrOFrzwHvVDsE4WaQ7hk7w/dVarCDrI0NvJEYkLfaAnZfa3yu/9fK3+qrtcIJy5/X+VM2rttLSNnaG855tPj6lUqYMwBJkCLyDMDzTrHGAsYegXkgmGtuTqBOQ4kxHMq9XxEC0WEADRul/G+pJKicRTaGNgxmdHHU/QcJ3lU3Mky423C/ilH3TkI6jqlU2ED16QrmH7PY0S4h0Zjj6+arPxoFmDyTWUXOMuOyPcW+6vn8EyRxgFmZaDglptDbm58hy4rHuxYbZvLeTzMX5C3NRf1JOkf4hT4SeVvF4vcYVWninEwE5nZ03c6OGatMwUZXG8ozWsCTcLTv8AMZ3z5ruPcLDFmDpy1rZl0N3E2Ls/mIj3lxRrQHAAbrXXeO6uHczCUWvaGu2B8oEbIzAjfGfGV0bSM3mRXtl0JEL1MtkyRwSoW63LviF3P2D+NQpHZuXlps08GRYeXJaBTfp42Xo5zZXGO+/c6phqhqtcX03EnaJG0CSTsm/zc48F4262/hPnXpheuOYa+aAduP8ACgxNAD9LY4AKEV75+wruHxI1vxP2XEmGIqVQP0jw+igdj3RA35fsthfSpPzAUL8LSb+kT1VxMR3BMEztAjVTM7VibElZIup2hrZGsJS2laQ309E/Ks+gxrO1dCOfJWW9pNcIOX9rhLemo6EKao+i0flHvmofxGn8lMR/c8ejZv18EsV7wZKeH2j/AMc8sx4kSOvirdLC7JLz8pIyJAgxDj9LLLd1ewHYutsNJ2Wj53/pZvgC20dAOJOSm7y93CX1nUhLaBh0/wBs7M8fy3PHgotFpx8SIaz/AExP6wPCdyGdljM35u+w+qjfhQ8RPI6jhvWLxOHqUzdxjfMralc+wz9NrG5R/qI8zLvDepqrWOzAJ8L8dDzK1ynj3MH1181Ke1ptKJ07DhlzSaMmt8genvVRVcWxtgBxj9ljm4hzrA3k55Kzg8Rs5tnmPHNTNZjsJKeIBMAFTveIyI3KY4klv5bch9FP2X2G7EVRTYCXGYEgZCTckZZrPHPA7WO6vYxr4mmza2byXNnaAHzHZjI2zMD0PeKbIELX+5/dIYKmQX7b3fmMAAaw3XxPQLYwvV22jOnGZ7lda4CEIXWpKhCFq1IVS7V7MZXpOp1BLXDcLHQidQbq6Uim0RaMSlw/vF3FxFAvd+HtUm5PJYflGUwbE7oWptB3AXN9YXpstWvdsdxcNiCC5rmET/8AXstF7kluyRPGJXm6mzmP6P8ArKdP4cHqODfyjwkynUx+JnMdQV0Dtj4WVmFz6VRrmAEhoD/xI0aG3BOQmeNlgqfw9x1TKk5vEuazw2iD5LlnRvHGEeMw189ns/S53U/VVq+DeHANE525c+vgsu/utiab3M/DqEtcR8rHubItYgXuDdZLAfDnH1c2FgOryG25TteSVa2mcRGRy1RmDdmYOevsrZu6/cWvi3DNtMH5nkfKN4b/AHO5ZakLf+7nwsoUYdXis/8Atv8Ahjobu6wOC3enSDQAAABYACABwAyXZp7aZ5v+lxT5Y7sXsOnhKIpUhAGZP5nHUk71hu7GGDquLJAIdUc0gixG1UkHhBW01DZa/wBzBNKo/wDvqvPp91WpWPq0iPWRPblXfTu27B13N2SabiXU3XuNxO8ZHodVgcPimus69znvyXortTsmliKZp1WhzTodDvBzB4hc37X+DbpnD1gczFQEOzsNpog+AWWrtpic1KazHMNHGGom+zfyQaNDLYb4fZZTFfDbHU3QKZdOrIc3xBt1gpx+FuPMf8YE/wDdluY2lzfTv/n9Snn4YSn2SxwPzkGSYEb0rq4p2meYErYKPwxx07Jp8JNRkeIJPkpcJ8LMU98VGBgj8xfTc0HiGmTPBL6d57if0MT8NUOJ2jMzwErtvcDsQUcLTc9jPxXguLg1kgOJLRttztGpWP7vfC2jQc19V34rgLsLWmnta5iXAG4mFu7WxYLv2+hNJ8rKrWY7LCEsIhdmGhEJYQgkiEIWrUhQgoSSQoQhIEQhCRBCEIAQhIkSl2xiNihUduY4+RhVO6tHZwtPiJ8SSo++FaMK/e7Zb4uE+QKyfZ1HYpsb/a1o8AuXvX/Efyj2soQhdSwhCEgEIQmAhCEgEIQgBCEIJIhCFq1IUiUpEkhCEJAiEISIIQhIBIUJr3QiSlq/e+uHVMNQGb6knkIHT8x8Fs7AtN7Nq/1PaT6mbKIhp0kfL5kuPQLcwuTQ+6bX+Z/hnXnk5CRKupoEIQmAhCEgEIQgBCEIAQhCAkQhBWrQhQgoSSQoQUJAiEISIJEqRIiErW+8faNZ4fRwzNp5aQXaMnr+aMlm8bVI2WjNxIB0ECSVJh8OGCBz4knMk6krG8Tb7YTMZlq/cTu1XwrHms8S/ZhgA+WJkk7zOUmIO9bahCulIpGIMIlCFQKhCEzCEkJUgEIQgBCEJgIQhAf/2Q==" id="269" name="Google Shape;269;p3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2.arnes.si/~opoljanelj/projekti/gozdna_pot/lipa_list.jpg" id="270" name="Google Shape;270;p34"/>
          <p:cNvPicPr preferRelativeResize="0"/>
          <p:nvPr/>
        </p:nvPicPr>
        <p:blipFill rotWithShape="1">
          <a:blip r:embed="rId5">
            <a:alphaModFix/>
          </a:blip>
          <a:srcRect b="0" l="0" r="5204" t="3678"/>
          <a:stretch/>
        </p:blipFill>
        <p:spPr>
          <a:xfrm rot="-8940000">
            <a:off x="7316787" y="3162300"/>
            <a:ext cx="1439862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idx="1" type="body"/>
          </p:nvPr>
        </p:nvSpPr>
        <p:spPr>
          <a:xfrm>
            <a:off x="395287" y="476250"/>
            <a:ext cx="3889375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Osnovna funkcionalna enota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 celici potekajo temeljni življenjski procesi, kot so sinteza in razgradnja snovi (metabolizem), transport snovi in </a:t>
            </a:r>
            <a:r>
              <a:rPr b="0" i="0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pretvarjanje energije iz ene oblike v drugo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vedez.dzs.si/dslike/949/fotosinteza2.JPG" id="277" name="Google Shape;27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5950" y="765175"/>
            <a:ext cx="4106862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 in evkariontska celica </a:t>
            </a:r>
            <a:endParaRPr/>
          </a:p>
        </p:txBody>
      </p:sp>
      <p:graphicFrame>
        <p:nvGraphicFramePr>
          <p:cNvPr id="284" name="Google Shape;284;p36"/>
          <p:cNvGraphicFramePr/>
          <p:nvPr/>
        </p:nvGraphicFramePr>
        <p:xfrm>
          <a:off x="684212" y="1700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{DC868FC8-D246-46B9-9ACB-2DBBB1235914}</a:tableStyleId>
              </a:tblPr>
              <a:tblGrid>
                <a:gridCol w="3708400"/>
                <a:gridCol w="3708400"/>
              </a:tblGrid>
              <a:tr h="116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Prokariontska celica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Evkariontska celica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4E3"/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manjša, preprostejša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večja in bolj kompleksna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4E3"/>
                    </a:solidFill>
                  </a:tcPr>
                </a:tc>
              </a:tr>
              <a:tr h="116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 samo v enocelični obliki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organizmi so lahko večcelični,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4E3"/>
                    </a:solidFill>
                  </a:tcPr>
                </a:tc>
              </a:tr>
              <a:tr h="66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bakterije in arheje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rastline in živali</a:t>
                      </a:r>
                      <a:endParaRPr/>
                    </a:p>
                  </a:txBody>
                  <a:tcPr marT="45725" marB="45725" marR="0" marL="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457200" y="274637"/>
            <a:ext cx="62023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Prokariontska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celica</a:t>
            </a:r>
            <a:endParaRPr/>
          </a:p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468312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evolucijsko najstarejši tip celice.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Obdana je s celično membrano (plazmalemo), ki je lahko zelo nagubana.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notranjosti posamezni deli citoplazme niso povsem ločeni od drugih delov z membrano →prokariontska celica nima membranskih organelov.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Tako tudi DNA ni obdana z membrano – prokariontska celica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nima jedra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danes živečimi organizmi imajo takšno celico bakterije in arheje. Vsi prokariontski organizmi so enoceličarji. 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1.gstatic.com/images?q=tbn:ANd9GcRrjJoR-n1lYNUDifqaBV3i0-A9gBS4REPOElS1YCiqDmcP2INd" id="292" name="Google Shape;29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62" y="0"/>
            <a:ext cx="2663825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Prokariontska celica</a:t>
            </a:r>
            <a:endParaRPr/>
          </a:p>
        </p:txBody>
      </p:sp>
      <p:sp>
        <p:nvSpPr>
          <p:cNvPr descr="data:image/jpg;base64,/9j/4AAQSkZJRgABAQAAAQABAAD/2wCEAAkGBhQSEBUUERAWEhUTFRsVGRcYFxQXGxUVFRgdGhUXGRIaGyceFxkkGRkWIC8gIycpLCwsGCAxNTAqNSYrLykBCQoKDgwOGQ8PGikcHB4sLSkxKSwsKikpNTUqKTUsKSwpNDUpKTU1KSwpLDUpKSsqKSkqNS0pNSwtKSkpNSkpKf/AABEIAMgAyAMBIgACEQEDEQH/xAAbAAEAAgMBAQAAAAAAAAAAAAAABAUBAgMGB//EADkQAAIBAwMCBQMCBAUDBQAAAAECEQADIQQSMQVBBhMiUWEycYEjkUJSobEHFDPB8ENi4RUWctHx/8QAGQEBAQEBAQEAAAAAAAAAAAAAAAECAwQF/8QAIxEBAQACAQQBBQEAAAAAAAAAAAECETEDEiFB8CIyYaHhBP/aAAwDAQACEQMRAD8A+G0pSgUpSgUpSgUpSgUpSgUpSgUpSgUpSgUpSgUpSgUrMVigUpSgUpSgUpSgUpSgUpSgUpSgUpSgUpSgUpSgUpSgUpSgVsq1gCpQQ2wG4YiR8D+b7+374gUHG4ke89/j4rlWZrFApSlApSlApSlApSlApSlApSlApSlApSlApSlArdB8VpUzTKRauPntbkGMtJII7jajY+1BDrtptMzmFE4/AHuTwB8mttJpC7QPYkn2Uck/YV21WqEFLUhJkzy5z6m/cwO0n3NBlSqkbPW/diPSuOw7xn1HHxiai3rkkn/9Pyc8n711jany4/ZZ5/MfsPkVytadnMKJP9h7k8Afeg5xSK7m2ojc0/C/23HAx961/wAx7CPnv+9Bqbcc4+O/7VqWrBNYoFKUoFKUoFKUoFKUoFKUoFKUoFKVmKDFKyBQigAVP1VgqlpI9RBuR6plyAo2n/tVSIGd32jTpeh8xvVhF9TtwFVfq9REA5AHyRVncuqm686qLj/6duMIvAJURkAEQQAPYzgIetAsp5Qgs0NcMCQcEICCZAjPzUe3pdoD3BAIlR3fMY7hZn1fGM1ff+3hpk87XlQ7jcmnLHzGJgg3EXNtTPDFTE8YBqHDXSb19jDHk8uR/Co+P2FUc1TzC1y420c4ABY/yovAjHwBXC9rCRAAVRkKJiffPJ+a0v3pPsOw9hXezocBrjbFPxLNzlUJG4Y5kD5qCKaxUq7qBkW0CjIzDMQY5Yj47AVEoFK3S3PH/Pz2rY2wOSPxn3oOVKUoFKUoFKUoFKUoFK2VZ4rG2gRWVWpGlueXcBIBAwQcgg4IPuP+CvW+HfB1y7fFyxHloGNzzDs8kbSDNwwszMGQcSY5oPKXbA8lHUzkqwxgySvyZE/tXe902LCXd07lOIOCHiP6nj+U+1fVei+Hel6dXS4/+auSd6EsLMmCoDgfqAcb1IGCQKsV1i6Wyo2WjauDds8pdrghl+lwRtEQoOR6smTV0m3xvT9KYqXGdtk3WHsN2wY/IP5mtOj9Fuai4tu0oZ3O1QSFyMk57AV9y6f4u8+zd8zpy+Veu+WLjW0dXc4zbCr3xMsSz/irDwv4b0lm3cO5EvbRNxBt8pT/AAbJPpDAEkd+9NG3yHqRs6BfKWLl0KJO3aQZkevcZPP27diIfSrfl2212ohpJSypUMGukNDwT6VQjHvHxB9Je/wkujUPcv30uaYevz7Z3LcWYiZMN7iTkHJxVF4m6paNwQoK2wUs25lFQEQxHdmiT2iBGBQUrWmuTf1L/U0mSd9zuYntMCT7k5g1zazcvywUKi4EkKiADA3HE8fJJ+a7WQbm7UagllBjM+tsws8x7++fYkQtZ1B7p9ZECYUABVBMwFGAJJoqT5tqyfR+u/8AMyxbXIgqjZfg5aBn6TUG/fZzLmSff+3wPjtUq1oAq7rzbQQCqiNzgmJzhRyc/wDkav1QjFtRaHbaPVkQf1D6jP3qDmugaJYbByC3pkROJye3ArUui8es+5wPiByfzHPFcXuE5JJPuc/1rSg63LxPfHt2H4rlSlApSlApSlApSlArMV2tWC30qT2gZOZ7cnipOlW3c9Nw7G7OMj7Mvftmg5afTXAA6KTBJBGY2ZJgSQBjJEc+xqwsWLd9c/pOJEqAQTEgFZETkAg9u8Zm9H8M32cpaTexiGQq2MgfpkjcJjIyBn3B+q9K6WNJpSdSLd7UMqMyv5Nw6eOF7u8ZyTAwB3qyI830Xw9bspau9T1Fs2jbHlpsLXrqz6kCPbkWiJO4ZEypzV5r+vWHKpZULp2ILoqQrITLyjQSwURJ9pGRin1fia/buu4vMrXFAUggFBOSpE8jcO3M15jX9ZuRFkM124fU+WaDnmJ3EySxyfjk1Fp1DVLauHyrAVRwjFm4iAxJ9Q471F0vUtQqt51xbgvAECQ3l+WSAEX/AKfcQIkGt9drrt/abloBlRUYqCS5URufn1kAT9q52ensysxEQOO+TAIXkxM8dqlsbnTyvpbaWw9u35qIWc99sKgaeWIgEwcnmIE1YdL0t0Ojai8BYht6qACQQctdOTkrjj1e9edt9N1Fm7Z1F9ibKPtQEkEekn/SOQpG7sZ+an9T6mji2i3SUI3v6YZXyILZJA5jMGT3mrLtyuWrp70a+xd0F6wt1bXmnywxnal5lOzc4/hOwiBgAEZ4HxW54XeyWOuBtETCSCzFfqByYgD3kkjjJH0LpmsIAQWFS09ouHYTcYkkBUIYk9xJ4E44rj/ir0hLpTUb0seYNt6SJNxfVFsYBBDqzcZOJyArUfKtZrDdYYhR6VQcKOwA7n+9S7dlLAm6u+6eLZ+lV/7oOSfjgfJEZudQt2pGnTJH1tkj7cR+wqrvXixLMZJMmstNtRqGdizGSea40pQKUpQKUpQKUpQKUpQK6W0nFaCpdjy2+qVxyDifcyCfb/7FByXTOGgKd3Ydz7QO/wCK9L4U0z62+LQRblyN3rGNqiCxcHcu0Z5jHuADY+FOg3dQdlu8m22oebqEgKe8AODkwPeTMRXttJ4pt9PdNKotsFUPduxuwJZbSK+WO6IBIAme8ixEXqh0/T0uf+ng+dta2t0sX2hpDEKZCsBxmqe74ivX7duy9zy05f1Md7/xXbmOwzAGMnJIrfqmrva0rdFtZuSAiKqxBOFUZYTu59X4qjXXNbW5b8pCzjbvZZdAcME3SoJGJIJEyINVFlo/E+nd2ZkKutyUMI4KkyytaYFT8cxxkRGGu6U6q68XRaYMVClVIdvgRCyTA/HGKrNNpkS2PTBIJnG4iTndEATPaTFXnT+lojWGuWbxe6yuigoV2hgSXOySIiEETJyKxbFvR7spN63+VbrLZt3OC4tnbAUMgIO2CCwn1CYHNXH+aL2th1G4XbywxC2wi2wFuBbayQAGHcfnFdtRst7wPShNw+lwzMqkqTO1jBA9x9UfFH1KKEHlAMJIUEtAbBWARDFdq++Z7iuO6+pOnjPqvzaKms3L6wvlAMqgg/8AUcAFohiFMRPc85MadV6i1nqAsW7VgoltVYvbXa9uAzOVn6yOCM1I0z2NRZ1D7ity0gCszJ5btb5G1RIG8rtOVwOIivLWb72XYpcKkgqWRvqU8jcOe1dMJeXz/wDRjjepNXjf7eg1HUFUo2lXIHJAWGMlgstAQj9yfmrTx/qrOo6Xo7uohXbfs5Vk9KLAU5YGFY4PAAIxMLwlobep9G9JBRiwJhQzEMhWPU3DiOyxycRPHPVzdNuwVU3LO+LbAbSrZBVxBDbFQmecdlz0cZNPnd/ZA2Fie5MAfhRJ/M/io9dLpM5Xb8AR/SudRspSlApSlApSlApSlArKrNYrINBKtabmbbGBMrntj3Ef8mrjpPSEdlCX7ZBJxdtvBI4/09zcZIxFU+jYiSLoQjImckccCJyeeM19c8KdIax0sai5cG66Z2+ZjYpZbcKCd25pPxtn3qwWGmsaXp/TzZF/1ek3FV/XcuvIUAMjRbADxj+YmC0V8+1t3czXNpPu2SBPAJ7e34+9T0azd1Dee7ot27u9MEZAUSxJg9p24AzM421+utqb+m0bXBbki55httuFsxulFEAkYiSRFVi79K3qHURcFlNPaNoWgSzsxYszEljwIEEDAkwPYALi+rLlj3YkyT3PuTNb6TQFdpgSRMnhR2MHlsTGcVY6DWXrN4bLhMoMjeFCtAJLQAsyBJiJrnc9PXh0LbJeamP05g5RlZQiBWYgruYAB1DnBhmAx7d6zY8OMwYo5aFhSxuNknKJM427+2SPipxvNdNsor+kKh8weU4IEsCCFLLNxeO6nkTO3Vr72jbtOxDuxMsxYIOEIUAkQCdpAkzEEiuPPh6u7CWW3z84R7FvYUtAIphbQCRu3Ow3ElcrmeCP4jVJ1Oy6Owuny2uDLuNp2sM7LczBBGTAjA2gGut7qjBWJ1RTy8FQWId3SIBnbC5OAZYk8AGqbqXUfPuLJZgihAzH1so9zx3MCMCOYzvDHbl1uvNSRKGmAtt5d+2y2nRUtw36o5LQ0EjdMzH8XEVP0nR2vrulJa4VYEqgBAnMAKoIBiOYPtVNc0Ze4PJXysiApdjOBgmTJMcfjsK994W6avmPpnlmtgvdNzbKyQNxKj0QGUfUQB3NdpNPn/Vd3K7Y8LagacXibZ2aa2SUUgG7eb6UChhOAxnM7IHx8y6/1BtU7XWYF4lxGwmDAJTgsAYMdvsa9J4z62oLpZtC2LFzG6QXaDbuORP1yFx/CFj3nw+tv723T9WSPYn6hPfP96VpGZyec1rSlRSlKUClKUClKUClKUCuiKDy0Z9j/tXOtkNBe+GumJe1KWwxbcwEHanfmTOAASYgx3r6D4p8wAWLF0BGvOz7mA3hY8ncxPIXcDxJyZOa8d/h71BLeusu1lSqMCxJYmZ/TCrMlt8RGT9pr1fVLWpshrrvvK3D+rHqYtubdMyPpPHYxkGrErynWdI9i6yPO5DB/wDkOeQO8j57VG6fuLGJJIJP2GWkDMRWLxZmdbYJUy8GW2gCSd2T2iT7/mmn0pgll+kAwcSD3juOKlax1vy9vrekIllLvnqYRT5KqxkMoAJcwJICEiRVqjs9hbZCWxwoJQsfM5Lgdiu7gcxjivFaPWeYAjXPLLOMosE/w7ZBwTPuP24udRrjGyyHYFQ24BcKwhZc+lfSox3g++fP70+pljhlO+edcLPqVu3YB2lWFgRJZVQM2VDbVlW3Fv2EcSK7q9lDprt99QTcV1t+kf6mQjAXjjAEws4YyCK87e1gSWUYVuezXF+lRPKKfVnuPtUTpPSb+rO1JYICZadoxhRjLNwFGT+MdMcfLyZ5duOMv3NLaG6Vn9O0G27trMqbv5iBknAzzjgDFhZ0i+abdlGuSxZXgsBbGQWMQIA9R7EGrDpHTbzaLUKl1BaRgXXEs3aD9h8fSa56PUtZKC3Z812MIsA5PBA9xyCRA+wrpHimdyt36egHRLjXybOGY+giVILCDAUmADIiTwRPNUXifqR0+lNu3dW6924wv3QgHmbChRA+CUBJPbcVB7Yu/EPjp9Gy2EZTdk3LtwkN67h3tbHcHKgtweAQBn5z1Fv0mhpC3IA7/qCQfvFpcZ5NVpCu6sMXZhlxnJ+vndPfvP3/ADUI0JrFRSlKUClKUClKUClKUClKUCsrWKyDQWnS70XEMwqMCF7u0jEAZnEj2xX1PxHo11+itX9PcUbHcNCwpfaPMAnIiAR2ieK+NC4fftH4r2XgDrXkORcZmt3Au5BlvQ36RWeIZiIHO4iImqMaomwY3sV5hCybyQRluSAGI/Me5qs6l1Qu5ZR5ZYkmCc/Ydh8du1fQPF/hsNAV1yGuKSJlCBkHsfSPwcV4K3auLIQSWG04UyDgjIwD/sPaiO3SOnXry3GswTbUu2VBC94BHJg4FWljxsltV2aYFhb2ks0qboiH2DtuG7BEzkGqJepMLWxcAggkYYg5K7xyueD/AOKkau3Za1a8q0yOAfMYmQ5MRH9fbkCsWedudyzmU3x/PbXRa5zeW/ct+cFbKkekn+WIjuDx7V0t2t15ngpLM0J6YDGdo7R2/wBu1WHSLwRED3HK2t7KhC7AxUnB+W2kiMxzjN/07wiWS0++fOk+jMLCkNv4zLe8FT9q3puzeXdeXXwhasX7hsQxZy77CWKeYEnzS/do3DbzyZgxWfEXV7Wms3LOncG+oBZgQQoBG9Vu8Exgifce9Q9T1Oz09NXZ04YO1iTdJO7dchQAwI2ABuAMnk4E/O7HU2DAkiMTH7FgRwY5Pei6SPE+qFzUlh3S3M/zC2oOKgXdRNsLnB98QBjEciTmeIwIznqA/UbEcR9oG3+kGo01FYpSlApSlApSlApSlApSlApSlApSlBvbI78f7VMXV7YIY8g/Zl+kDPCgiPn2qBW6LNB9B8NXjqrCpqNQyMt1RYJBOH3A2iDE25UQQYUsf5jPfW9CuWN+8bFIZZZW2kjJBPtAJDe4+8eMOt2Ku3G0YiBgggAkZkiTziW98W3QPEl+3p7im55isQFS4C6+nLHacbQDkf270SdKrpcW7alWBlGgjsQGAI9j7d6l9O0F3V3im0oFBLM4aN4EtuEEhmYnnmuV/wDxJ2XD5emtuoXarN5gJjgwrgBfYdoB5rGr8c3Tp0ZWNtmkErDQfplSxlPQHMZglc+xNPQv4SS0267ddPLJdSNqlhakl9kMSvpPE/cV57xh44uDbptMRZspbUMEyXJG4qzknco3DHEj3rzXTOos2oDXHZyx9bMSxIj1EsZP0z7mKga7Vm7cZ25Yk9h/QUFle6mfIMR+p+mRyYBDkjtgwB8GqY1t5piJMcxJiT3j3wP2rSorJrFKUClKUClKUClKUClKUClKUClKUClKUCtkeK1pQbtcJJJySZJ9yam3NUUthVPMHE4gkg/eTz8VAFb3XkyaDSalajUEoi9lBI4n1H3H2FRKyTQbLcj9o/etZrFKBSlKBSlKBSlKBSlKBSlKBSlKBSlKBSlKBSlKBSlKBSlKBSlKBSlKBSlKBSlKBSlKBSlKBSlKBSlKBSlKBSlKD//Z" id="299" name="Google Shape;299;p3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SEBUUERAWEhUTFRsVGRcYFxQXGxUVFRgdGhUXGRIaGyceFxkkGRkWIC8gIycpLCwsGCAxNTAqNSYrLykBCQoKDgwOGQ8PGikcHB4sLSkxKSwsKikpNTUqKTUsKSwpNDUpKTU1KSwpLDUpKSsqKSkqNS0pNSwtKSkpNSkpKf/AABEIAMgAyAMBIgACEQEDEQH/xAAbAAEAAgMBAQAAAAAAAAAAAAAABAUBAgMGB//EADkQAAIBAwMCBQMCBAUDBQAAAAECEQADIQQSMQVBBhMiUWEycYEjkUJSobEHFDPB8ENi4RUWctHx/8QAGQEBAQEBAQEAAAAAAAAAAAAAAAECAwQF/8QAIxEBAQACAQQBBQEAAAAAAAAAAAECETEDEiFB8CIyYaHhBP/aAAwDAQACEQMRAD8A+G0pSgUpSgUpSgUpSgUpSgUpSgUpSgUpSgUpSgUpSgUrMVigUpSgUpSgUpSgUpSgUpSgUpSgUpSgUpSgUpSgUpSgUpSgVsq1gCpQQ2wG4YiR8D+b7+374gUHG4ke89/j4rlWZrFApSlApSlApSlApSlApSlApSlApSlApSlApSlArdB8VpUzTKRauPntbkGMtJII7jajY+1BDrtptMzmFE4/AHuTwB8mttJpC7QPYkn2Uck/YV21WqEFLUhJkzy5z6m/cwO0n3NBlSqkbPW/diPSuOw7xn1HHxiai3rkkn/9Pyc8n711jany4/ZZ5/MfsPkVytadnMKJP9h7k8Afeg5xSK7m2ojc0/C/23HAx961/wAx7CPnv+9Bqbcc4+O/7VqWrBNYoFKUoFKUoFKUoFKUoFKUoFKUoFKVmKDFKyBQigAVP1VgqlpI9RBuR6plyAo2n/tVSIGd32jTpeh8xvVhF9TtwFVfq9REA5AHyRVncuqm686qLj/6duMIvAJURkAEQQAPYzgIetAsp5Qgs0NcMCQcEICCZAjPzUe3pdoD3BAIlR3fMY7hZn1fGM1ff+3hpk87XlQ7jcmnLHzGJgg3EXNtTPDFTE8YBqHDXSb19jDHk8uR/Co+P2FUc1TzC1y420c4ABY/yovAjHwBXC9rCRAAVRkKJiffPJ+a0v3pPsOw9hXezocBrjbFPxLNzlUJG4Y5kD5qCKaxUq7qBkW0CjIzDMQY5Yj47AVEoFK3S3PH/Pz2rY2wOSPxn3oOVKUoFKUoFKUoFKUoFK2VZ4rG2gRWVWpGlueXcBIBAwQcgg4IPuP+CvW+HfB1y7fFyxHloGNzzDs8kbSDNwwszMGQcSY5oPKXbA8lHUzkqwxgySvyZE/tXe902LCXd07lOIOCHiP6nj+U+1fVei+Hel6dXS4/+auSd6EsLMmCoDgfqAcb1IGCQKsV1i6Wyo2WjauDds8pdrghl+lwRtEQoOR6smTV0m3xvT9KYqXGdtk3WHsN2wY/IP5mtOj9Fuai4tu0oZ3O1QSFyMk57AV9y6f4u8+zd8zpy+Veu+WLjW0dXc4zbCr3xMsSz/irDwv4b0lm3cO5EvbRNxBt8pT/AAbJPpDAEkd+9NG3yHqRs6BfKWLl0KJO3aQZkevcZPP27diIfSrfl2212ohpJSypUMGukNDwT6VQjHvHxB9Je/wkujUPcv30uaYevz7Z3LcWYiZMN7iTkHJxVF4m6paNwQoK2wUs25lFQEQxHdmiT2iBGBQUrWmuTf1L/U0mSd9zuYntMCT7k5g1zazcvywUKi4EkKiADA3HE8fJJ+a7WQbm7UagllBjM+tsws8x7++fYkQtZ1B7p9ZECYUABVBMwFGAJJoqT5tqyfR+u/8AMyxbXIgqjZfg5aBn6TUG/fZzLmSff+3wPjtUq1oAq7rzbQQCqiNzgmJzhRyc/wDkav1QjFtRaHbaPVkQf1D6jP3qDmugaJYbByC3pkROJye3ArUui8es+5wPiByfzHPFcXuE5JJPuc/1rSg63LxPfHt2H4rlSlApSlApSlApSlArMV2tWC30qT2gZOZ7cnipOlW3c9Nw7G7OMj7Mvftmg5afTXAA6KTBJBGY2ZJgSQBjJEc+xqwsWLd9c/pOJEqAQTEgFZETkAg9u8Zm9H8M32cpaTexiGQq2MgfpkjcJjIyBn3B+q9K6WNJpSdSLd7UMqMyv5Nw6eOF7u8ZyTAwB3qyI830Xw9bspau9T1Fs2jbHlpsLXrqz6kCPbkWiJO4ZEypzV5r+vWHKpZULp2ILoqQrITLyjQSwURJ9pGRin1fia/buu4vMrXFAUggFBOSpE8jcO3M15jX9ZuRFkM124fU+WaDnmJ3EySxyfjk1Fp1DVLauHyrAVRwjFm4iAxJ9Q471F0vUtQqt51xbgvAECQ3l+WSAEX/AKfcQIkGt9drrt/abloBlRUYqCS5URufn1kAT9q52ensysxEQOO+TAIXkxM8dqlsbnTyvpbaWw9u35qIWc99sKgaeWIgEwcnmIE1YdL0t0Ojai8BYht6qACQQctdOTkrjj1e9edt9N1Fm7Z1F9ibKPtQEkEekn/SOQpG7sZ+an9T6mji2i3SUI3v6YZXyILZJA5jMGT3mrLtyuWrp70a+xd0F6wt1bXmnywxnal5lOzc4/hOwiBgAEZ4HxW54XeyWOuBtETCSCzFfqByYgD3kkjjJH0LpmsIAQWFS09ouHYTcYkkBUIYk9xJ4E44rj/ir0hLpTUb0seYNt6SJNxfVFsYBBDqzcZOJyArUfKtZrDdYYhR6VQcKOwA7n+9S7dlLAm6u+6eLZ+lV/7oOSfjgfJEZudQt2pGnTJH1tkj7cR+wqrvXixLMZJMmstNtRqGdizGSea40pQKUpQKUpQKUpQKUpQK6W0nFaCpdjy2+qVxyDifcyCfb/7FByXTOGgKd3Ydz7QO/wCK9L4U0z62+LQRblyN3rGNqiCxcHcu0Z5jHuADY+FOg3dQdlu8m22oebqEgKe8AODkwPeTMRXttJ4pt9PdNKotsFUPduxuwJZbSK+WO6IBIAme8ixEXqh0/T0uf+ng+dta2t0sX2hpDEKZCsBxmqe74ivX7duy9zy05f1Md7/xXbmOwzAGMnJIrfqmrva0rdFtZuSAiKqxBOFUZYTu59X4qjXXNbW5b8pCzjbvZZdAcME3SoJGJIJEyINVFlo/E+nd2ZkKutyUMI4KkyytaYFT8cxxkRGGu6U6q68XRaYMVClVIdvgRCyTA/HGKrNNpkS2PTBIJnG4iTndEATPaTFXnT+lojWGuWbxe6yuigoV2hgSXOySIiEETJyKxbFvR7spN63+VbrLZt3OC4tnbAUMgIO2CCwn1CYHNXH+aL2th1G4XbywxC2wi2wFuBbayQAGHcfnFdtRst7wPShNw+lwzMqkqTO1jBA9x9UfFH1KKEHlAMJIUEtAbBWARDFdq++Z7iuO6+pOnjPqvzaKms3L6wvlAMqgg/8AUcAFohiFMRPc85MadV6i1nqAsW7VgoltVYvbXa9uAzOVn6yOCM1I0z2NRZ1D7ity0gCszJ5btb5G1RIG8rtOVwOIivLWb72XYpcKkgqWRvqU8jcOe1dMJeXz/wDRjjepNXjf7eg1HUFUo2lXIHJAWGMlgstAQj9yfmrTx/qrOo6Xo7uohXbfs5Vk9KLAU5YGFY4PAAIxMLwlobep9G9JBRiwJhQzEMhWPU3DiOyxycRPHPVzdNuwVU3LO+LbAbSrZBVxBDbFQmecdlz0cZNPnd/ZA2Fie5MAfhRJ/M/io9dLpM5Xb8AR/SudRspSlApSlApSlApSlArKrNYrINBKtabmbbGBMrntj3Ef8mrjpPSEdlCX7ZBJxdtvBI4/09zcZIxFU+jYiSLoQjImckccCJyeeM19c8KdIax0sai5cG66Z2+ZjYpZbcKCd25pPxtn3qwWGmsaXp/TzZF/1ek3FV/XcuvIUAMjRbADxj+YmC0V8+1t3czXNpPu2SBPAJ7e34+9T0azd1Dee7ot27u9MEZAUSxJg9p24AzM421+utqb+m0bXBbki55httuFsxulFEAkYiSRFVi79K3qHURcFlNPaNoWgSzsxYszEljwIEEDAkwPYALi+rLlj3YkyT3PuTNb6TQFdpgSRMnhR2MHlsTGcVY6DWXrN4bLhMoMjeFCtAJLQAsyBJiJrnc9PXh0LbJeamP05g5RlZQiBWYgruYAB1DnBhmAx7d6zY8OMwYo5aFhSxuNknKJM427+2SPipxvNdNsor+kKh8weU4IEsCCFLLNxeO6nkTO3Vr72jbtOxDuxMsxYIOEIUAkQCdpAkzEEiuPPh6u7CWW3z84R7FvYUtAIphbQCRu3Ow3ElcrmeCP4jVJ1Oy6Owuny2uDLuNp2sM7LczBBGTAjA2gGut7qjBWJ1RTy8FQWId3SIBnbC5OAZYk8AGqbqXUfPuLJZgihAzH1so9zx3MCMCOYzvDHbl1uvNSRKGmAtt5d+2y2nRUtw36o5LQ0EjdMzH8XEVP0nR2vrulJa4VYEqgBAnMAKoIBiOYPtVNc0Ze4PJXysiApdjOBgmTJMcfjsK994W6avmPpnlmtgvdNzbKyQNxKj0QGUfUQB3NdpNPn/Vd3K7Y8LagacXibZ2aa2SUUgG7eb6UChhOAxnM7IHx8y6/1BtU7XWYF4lxGwmDAJTgsAYMdvsa9J4z62oLpZtC2LFzG6QXaDbuORP1yFx/CFj3nw+tv723T9WSPYn6hPfP96VpGZyec1rSlRSlKUClKUClKUClKUCuiKDy0Z9j/tXOtkNBe+GumJe1KWwxbcwEHanfmTOAASYgx3r6D4p8wAWLF0BGvOz7mA3hY8ncxPIXcDxJyZOa8d/h71BLeusu1lSqMCxJYmZ/TCrMlt8RGT9pr1fVLWpshrrvvK3D+rHqYtubdMyPpPHYxkGrErynWdI9i6yPO5DB/wDkOeQO8j57VG6fuLGJJIJP2GWkDMRWLxZmdbYJUy8GW2gCSd2T2iT7/mmn0pgll+kAwcSD3juOKlax1vy9vrekIllLvnqYRT5KqxkMoAJcwJICEiRVqjs9hbZCWxwoJQsfM5Lgdiu7gcxjivFaPWeYAjXPLLOMosE/w7ZBwTPuP24udRrjGyyHYFQ24BcKwhZc+lfSox3g++fP70+pljhlO+edcLPqVu3YB2lWFgRJZVQM2VDbVlW3Fv2EcSK7q9lDprt99QTcV1t+kf6mQjAXjjAEws4YyCK87e1gSWUYVuezXF+lRPKKfVnuPtUTpPSb+rO1JYICZadoxhRjLNwFGT+MdMcfLyZ5duOMv3NLaG6Vn9O0G27trMqbv5iBknAzzjgDFhZ0i+abdlGuSxZXgsBbGQWMQIA9R7EGrDpHTbzaLUKl1BaRgXXEs3aD9h8fSa56PUtZKC3Z812MIsA5PBA9xyCRA+wrpHimdyt36egHRLjXybOGY+giVILCDAUmADIiTwRPNUXifqR0+lNu3dW6924wv3QgHmbChRA+CUBJPbcVB7Yu/EPjp9Gy2EZTdk3LtwkN67h3tbHcHKgtweAQBn5z1Fv0mhpC3IA7/qCQfvFpcZ5NVpCu6sMXZhlxnJ+vndPfvP3/ADUI0JrFRSlKUClKUClKUClKUClKUCsrWKyDQWnS70XEMwqMCF7u0jEAZnEj2xX1PxHo11+itX9PcUbHcNCwpfaPMAnIiAR2ieK+NC4fftH4r2XgDrXkORcZmt3Au5BlvQ36RWeIZiIHO4iImqMaomwY3sV5hCybyQRluSAGI/Me5qs6l1Qu5ZR5ZYkmCc/Ydh8du1fQPF/hsNAV1yGuKSJlCBkHsfSPwcV4K3auLIQSWG04UyDgjIwD/sPaiO3SOnXry3GswTbUu2VBC94BHJg4FWljxsltV2aYFhb2ks0qboiH2DtuG7BEzkGqJepMLWxcAggkYYg5K7xyueD/AOKkau3Za1a8q0yOAfMYmQ5MRH9fbkCsWedudyzmU3x/PbXRa5zeW/ct+cFbKkekn+WIjuDx7V0t2t15ngpLM0J6YDGdo7R2/wBu1WHSLwRED3HK2t7KhC7AxUnB+W2kiMxzjN/07wiWS0++fOk+jMLCkNv4zLe8FT9q3puzeXdeXXwhasX7hsQxZy77CWKeYEnzS/do3DbzyZgxWfEXV7Wms3LOncG+oBZgQQoBG9Vu8Exgifce9Q9T1Oz09NXZ04YO1iTdJO7dchQAwI2ABuAMnk4E/O7HU2DAkiMTH7FgRwY5Pei6SPE+qFzUlh3S3M/zC2oOKgXdRNsLnB98QBjEciTmeIwIznqA/UbEcR9oG3+kGo01FYpSlApSlApSlApSlApSlApSlApSlBvbI78f7VMXV7YIY8g/Zl+kDPCgiPn2qBW6LNB9B8NXjqrCpqNQyMt1RYJBOH3A2iDE25UQQYUsf5jPfW9CuWN+8bFIZZZW2kjJBPtAJDe4+8eMOt2Ku3G0YiBgggAkZkiTziW98W3QPEl+3p7im55isQFS4C6+nLHacbQDkf270SdKrpcW7alWBlGgjsQGAI9j7d6l9O0F3V3im0oFBLM4aN4EtuEEhmYnnmuV/wDxJ2XD5emtuoXarN5gJjgwrgBfYdoB5rGr8c3Tp0ZWNtmkErDQfplSxlPQHMZglc+xNPQv4SS0267ddPLJdSNqlhakl9kMSvpPE/cV57xh44uDbptMRZspbUMEyXJG4qzknco3DHEj3rzXTOos2oDXHZyx9bMSxIj1EsZP0z7mKga7Vm7cZ25Yk9h/QUFle6mfIMR+p+mRyYBDkjtgwB8GqY1t5piJMcxJiT3j3wP2rSorJrFKUClKUClKUClKUClKUClKUClKUClKUCtkeK1pQbtcJJJySZJ9yam3NUUthVPMHE4gkg/eTz8VAFb3XkyaDSalajUEoi9lBI4n1H3H2FRKyTQbLcj9o/etZrFKBSlKBSlKBSlKBSlKBSlKBSlKBSlKBSlKBSlKBSlKBSlKBSlKBSlKBSlKBSlKBSlKBSlKBSlKBSlKBSlKBSlKD//Z" id="300" name="Google Shape;300;p3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SEBUUERAWEhUTFRsVGRcYFxQXGxUVFRgdGhUXGRIaGyceFxkkGRkWIC8gIycpLCwsGCAxNTAqNSYrLykBCQoKDgwOGQ8PGikcHB4sLSkxKSwsKikpNTUqKTUsKSwpNDUpKTU1KSwpLDUpKSsqKSkqNS0pNSwtKSkpNSkpKf/AABEIAMgAyAMBIgACEQEDEQH/xAAbAAEAAgMBAQAAAAAAAAAAAAAABAUBAgMGB//EADkQAAIBAwMCBQMCBAUDBQAAAAECEQADIQQSMQVBBhMiUWEycYEjkUJSobEHFDPB8ENi4RUWctHx/8QAGQEBAQEBAQEAAAAAAAAAAAAAAAECAwQF/8QAIxEBAQACAQQBBQEAAAAAAAAAAAECETEDEiFB8CIyYaHhBP/aAAwDAQACEQMRAD8A+G0pSgUpSgUpSgUpSgUpSgUpSgUpSgUpSgUpSgUpSgUrMVigUpSgUpSgUpSgUpSgUpSgUpSgUpSgUpSgUpSgUpSgUpSgVsq1gCpQQ2wG4YiR8D+b7+374gUHG4ke89/j4rlWZrFApSlApSlApSlApSlApSlApSlApSlApSlApSlArdB8VpUzTKRauPntbkGMtJII7jajY+1BDrtptMzmFE4/AHuTwB8mttJpC7QPYkn2Uck/YV21WqEFLUhJkzy5z6m/cwO0n3NBlSqkbPW/diPSuOw7xn1HHxiai3rkkn/9Pyc8n711jany4/ZZ5/MfsPkVytadnMKJP9h7k8Afeg5xSK7m2ojc0/C/23HAx961/wAx7CPnv+9Bqbcc4+O/7VqWrBNYoFKUoFKUoFKUoFKUoFKUoFKUoFKVmKDFKyBQigAVP1VgqlpI9RBuR6plyAo2n/tVSIGd32jTpeh8xvVhF9TtwFVfq9REA5AHyRVncuqm686qLj/6duMIvAJURkAEQQAPYzgIetAsp5Qgs0NcMCQcEICCZAjPzUe3pdoD3BAIlR3fMY7hZn1fGM1ff+3hpk87XlQ7jcmnLHzGJgg3EXNtTPDFTE8YBqHDXSb19jDHk8uR/Co+P2FUc1TzC1y420c4ABY/yovAjHwBXC9rCRAAVRkKJiffPJ+a0v3pPsOw9hXezocBrjbFPxLNzlUJG4Y5kD5qCKaxUq7qBkW0CjIzDMQY5Yj47AVEoFK3S3PH/Pz2rY2wOSPxn3oOVKUoFKUoFKUoFKUoFK2VZ4rG2gRWVWpGlueXcBIBAwQcgg4IPuP+CvW+HfB1y7fFyxHloGNzzDs8kbSDNwwszMGQcSY5oPKXbA8lHUzkqwxgySvyZE/tXe902LCXd07lOIOCHiP6nj+U+1fVei+Hel6dXS4/+auSd6EsLMmCoDgfqAcb1IGCQKsV1i6Wyo2WjauDds8pdrghl+lwRtEQoOR6smTV0m3xvT9KYqXGdtk3WHsN2wY/IP5mtOj9Fuai4tu0oZ3O1QSFyMk57AV9y6f4u8+zd8zpy+Veu+WLjW0dXc4zbCr3xMsSz/irDwv4b0lm3cO5EvbRNxBt8pT/AAbJPpDAEkd+9NG3yHqRs6BfKWLl0KJO3aQZkevcZPP27diIfSrfl2212ohpJSypUMGukNDwT6VQjHvHxB9Je/wkujUPcv30uaYevz7Z3LcWYiZMN7iTkHJxVF4m6paNwQoK2wUs25lFQEQxHdmiT2iBGBQUrWmuTf1L/U0mSd9zuYntMCT7k5g1zazcvywUKi4EkKiADA3HE8fJJ+a7WQbm7UagllBjM+tsws8x7++fYkQtZ1B7p9ZECYUABVBMwFGAJJoqT5tqyfR+u/8AMyxbXIgqjZfg5aBn6TUG/fZzLmSff+3wPjtUq1oAq7rzbQQCqiNzgmJzhRyc/wDkav1QjFtRaHbaPVkQf1D6jP3qDmugaJYbByC3pkROJye3ArUui8es+5wPiByfzHPFcXuE5JJPuc/1rSg63LxPfHt2H4rlSlApSlApSlApSlArMV2tWC30qT2gZOZ7cnipOlW3c9Nw7G7OMj7Mvftmg5afTXAA6KTBJBGY2ZJgSQBjJEc+xqwsWLd9c/pOJEqAQTEgFZETkAg9u8Zm9H8M32cpaTexiGQq2MgfpkjcJjIyBn3B+q9K6WNJpSdSLd7UMqMyv5Nw6eOF7u8ZyTAwB3qyI830Xw9bspau9T1Fs2jbHlpsLXrqz6kCPbkWiJO4ZEypzV5r+vWHKpZULp2ILoqQrITLyjQSwURJ9pGRin1fia/buu4vMrXFAUggFBOSpE8jcO3M15jX9ZuRFkM124fU+WaDnmJ3EySxyfjk1Fp1DVLauHyrAVRwjFm4iAxJ9Q471F0vUtQqt51xbgvAECQ3l+WSAEX/AKfcQIkGt9drrt/abloBlRUYqCS5URufn1kAT9q52ensysxEQOO+TAIXkxM8dqlsbnTyvpbaWw9u35qIWc99sKgaeWIgEwcnmIE1YdL0t0Ojai8BYht6qACQQctdOTkrjj1e9edt9N1Fm7Z1F9ibKPtQEkEekn/SOQpG7sZ+an9T6mji2i3SUI3v6YZXyILZJA5jMGT3mrLtyuWrp70a+xd0F6wt1bXmnywxnal5lOzc4/hOwiBgAEZ4HxW54XeyWOuBtETCSCzFfqByYgD3kkjjJH0LpmsIAQWFS09ouHYTcYkkBUIYk9xJ4E44rj/ir0hLpTUb0seYNt6SJNxfVFsYBBDqzcZOJyArUfKtZrDdYYhR6VQcKOwA7n+9S7dlLAm6u+6eLZ+lV/7oOSfjgfJEZudQt2pGnTJH1tkj7cR+wqrvXixLMZJMmstNtRqGdizGSea40pQKUpQKUpQKUpQKUpQK6W0nFaCpdjy2+qVxyDifcyCfb/7FByXTOGgKd3Ydz7QO/wCK9L4U0z62+LQRblyN3rGNqiCxcHcu0Z5jHuADY+FOg3dQdlu8m22oebqEgKe8AODkwPeTMRXttJ4pt9PdNKotsFUPduxuwJZbSK+WO6IBIAme8ixEXqh0/T0uf+ng+dta2t0sX2hpDEKZCsBxmqe74ivX7duy9zy05f1Md7/xXbmOwzAGMnJIrfqmrva0rdFtZuSAiKqxBOFUZYTu59X4qjXXNbW5b8pCzjbvZZdAcME3SoJGJIJEyINVFlo/E+nd2ZkKutyUMI4KkyytaYFT8cxxkRGGu6U6q68XRaYMVClVIdvgRCyTA/HGKrNNpkS2PTBIJnG4iTndEATPaTFXnT+lojWGuWbxe6yuigoV2hgSXOySIiEETJyKxbFvR7spN63+VbrLZt3OC4tnbAUMgIO2CCwn1CYHNXH+aL2th1G4XbywxC2wi2wFuBbayQAGHcfnFdtRst7wPShNw+lwzMqkqTO1jBA9x9UfFH1KKEHlAMJIUEtAbBWARDFdq++Z7iuO6+pOnjPqvzaKms3L6wvlAMqgg/8AUcAFohiFMRPc85MadV6i1nqAsW7VgoltVYvbXa9uAzOVn6yOCM1I0z2NRZ1D7ity0gCszJ5btb5G1RIG8rtOVwOIivLWb72XYpcKkgqWRvqU8jcOe1dMJeXz/wDRjjepNXjf7eg1HUFUo2lXIHJAWGMlgstAQj9yfmrTx/qrOo6Xo7uohXbfs5Vk9KLAU5YGFY4PAAIxMLwlobep9G9JBRiwJhQzEMhWPU3DiOyxycRPHPVzdNuwVU3LO+LbAbSrZBVxBDbFQmecdlz0cZNPnd/ZA2Fie5MAfhRJ/M/io9dLpM5Xb8AR/SudRspSlApSlApSlApSlArKrNYrINBKtabmbbGBMrntj3Ef8mrjpPSEdlCX7ZBJxdtvBI4/09zcZIxFU+jYiSLoQjImckccCJyeeM19c8KdIax0sai5cG66Z2+ZjYpZbcKCd25pPxtn3qwWGmsaXp/TzZF/1ek3FV/XcuvIUAMjRbADxj+YmC0V8+1t3czXNpPu2SBPAJ7e34+9T0azd1Dee7ot27u9MEZAUSxJg9p24AzM421+utqb+m0bXBbki55httuFsxulFEAkYiSRFVi79K3qHURcFlNPaNoWgSzsxYszEljwIEEDAkwPYALi+rLlj3YkyT3PuTNb6TQFdpgSRMnhR2MHlsTGcVY6DWXrN4bLhMoMjeFCtAJLQAsyBJiJrnc9PXh0LbJeamP05g5RlZQiBWYgruYAB1DnBhmAx7d6zY8OMwYo5aFhSxuNknKJM427+2SPipxvNdNsor+kKh8weU4IEsCCFLLNxeO6nkTO3Vr72jbtOxDuxMsxYIOEIUAkQCdpAkzEEiuPPh6u7CWW3z84R7FvYUtAIphbQCRu3Ow3ElcrmeCP4jVJ1Oy6Owuny2uDLuNp2sM7LczBBGTAjA2gGut7qjBWJ1RTy8FQWId3SIBnbC5OAZYk8AGqbqXUfPuLJZgihAzH1so9zx3MCMCOYzvDHbl1uvNSRKGmAtt5d+2y2nRUtw36o5LQ0EjdMzH8XEVP0nR2vrulJa4VYEqgBAnMAKoIBiOYPtVNc0Ze4PJXysiApdjOBgmTJMcfjsK994W6avmPpnlmtgvdNzbKyQNxKj0QGUfUQB3NdpNPn/Vd3K7Y8LagacXibZ2aa2SUUgG7eb6UChhOAxnM7IHx8y6/1BtU7XWYF4lxGwmDAJTgsAYMdvsa9J4z62oLpZtC2LFzG6QXaDbuORP1yFx/CFj3nw+tv723T9WSPYn6hPfP96VpGZyec1rSlRSlKUClKUClKUClKUCuiKDy0Z9j/tXOtkNBe+GumJe1KWwxbcwEHanfmTOAASYgx3r6D4p8wAWLF0BGvOz7mA3hY8ncxPIXcDxJyZOa8d/h71BLeusu1lSqMCxJYmZ/TCrMlt8RGT9pr1fVLWpshrrvvK3D+rHqYtubdMyPpPHYxkGrErynWdI9i6yPO5DB/wDkOeQO8j57VG6fuLGJJIJP2GWkDMRWLxZmdbYJUy8GW2gCSd2T2iT7/mmn0pgll+kAwcSD3juOKlax1vy9vrekIllLvnqYRT5KqxkMoAJcwJICEiRVqjs9hbZCWxwoJQsfM5Lgdiu7gcxjivFaPWeYAjXPLLOMosE/w7ZBwTPuP24udRrjGyyHYFQ24BcKwhZc+lfSox3g++fP70+pljhlO+edcLPqVu3YB2lWFgRJZVQM2VDbVlW3Fv2EcSK7q9lDprt99QTcV1t+kf6mQjAXjjAEws4YyCK87e1gSWUYVuezXF+lRPKKfVnuPtUTpPSb+rO1JYICZadoxhRjLNwFGT+MdMcfLyZ5duOMv3NLaG6Vn9O0G27trMqbv5iBknAzzjgDFhZ0i+abdlGuSxZXgsBbGQWMQIA9R7EGrDpHTbzaLUKl1BaRgXXEs3aD9h8fSa56PUtZKC3Z812MIsA5PBA9xyCRA+wrpHimdyt36egHRLjXybOGY+giVILCDAUmADIiTwRPNUXifqR0+lNu3dW6924wv3QgHmbChRA+CUBJPbcVB7Yu/EPjp9Gy2EZTdk3LtwkN67h3tbHcHKgtweAQBn5z1Fv0mhpC3IA7/qCQfvFpcZ5NVpCu6sMXZhlxnJ+vndPfvP3/ADUI0JrFRSlKUClKUClKUClKUClKUCsrWKyDQWnS70XEMwqMCF7u0jEAZnEj2xX1PxHo11+itX9PcUbHcNCwpfaPMAnIiAR2ieK+NC4fftH4r2XgDrXkORcZmt3Au5BlvQ36RWeIZiIHO4iImqMaomwY3sV5hCybyQRluSAGI/Me5qs6l1Qu5ZR5ZYkmCc/Ydh8du1fQPF/hsNAV1yGuKSJlCBkHsfSPwcV4K3auLIQSWG04UyDgjIwD/sPaiO3SOnXry3GswTbUu2VBC94BHJg4FWljxsltV2aYFhb2ks0qboiH2DtuG7BEzkGqJepMLWxcAggkYYg5K7xyueD/AOKkau3Za1a8q0yOAfMYmQ5MRH9fbkCsWedudyzmU3x/PbXRa5zeW/ct+cFbKkekn+WIjuDx7V0t2t15ngpLM0J6YDGdo7R2/wBu1WHSLwRED3HK2t7KhC7AxUnB+W2kiMxzjN/07wiWS0++fOk+jMLCkNv4zLe8FT9q3puzeXdeXXwhasX7hsQxZy77CWKeYEnzS/do3DbzyZgxWfEXV7Wms3LOncG+oBZgQQoBG9Vu8Exgifce9Q9T1Oz09NXZ04YO1iTdJO7dchQAwI2ABuAMnk4E/O7HU2DAkiMTH7FgRwY5Pei6SPE+qFzUlh3S3M/zC2oOKgXdRNsLnB98QBjEciTmeIwIznqA/UbEcR9oG3+kGo01FYpSlApSlApSlApSlApSlApSlApSlBvbI78f7VMXV7YIY8g/Zl+kDPCgiPn2qBW6LNB9B8NXjqrCpqNQyMt1RYJBOH3A2iDE25UQQYUsf5jPfW9CuWN+8bFIZZZW2kjJBPtAJDe4+8eMOt2Ku3G0YiBgggAkZkiTziW98W3QPEl+3p7im55isQFS4C6+nLHacbQDkf270SdKrpcW7alWBlGgjsQGAI9j7d6l9O0F3V3im0oFBLM4aN4EtuEEhmYnnmuV/wDxJ2XD5emtuoXarN5gJjgwrgBfYdoB5rGr8c3Tp0ZWNtmkErDQfplSxlPQHMZglc+xNPQv4SS0267ddPLJdSNqlhakl9kMSvpPE/cV57xh44uDbptMRZspbUMEyXJG4qzknco3DHEj3rzXTOos2oDXHZyx9bMSxIj1EsZP0z7mKga7Vm7cZ25Yk9h/QUFle6mfIMR+p+mRyYBDkjtgwB8GqY1t5piJMcxJiT3j3wP2rSorJrFKUClKUClKUClKUClKUClKUClKUClKUCtkeK1pQbtcJJJySZJ9yam3NUUthVPMHE4gkg/eTz8VAFb3XkyaDSalajUEoi9lBI4n1H3H2FRKyTQbLcj9o/etZrFKBSlKBSlKBSlKBSlKBSlKBSlKBSlKBSlKBSlKBSlKBSlKBSlKBSlKBSlKBSlKBSlKBSlKBSlKBSlKBSlKBSlKD//Z" id="301" name="Google Shape;301;p3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redboxdirect.com/imgs/database/small.275small.960Bacteria%20Cell.jpg" id="302" name="Google Shape;3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062" y="2060575"/>
            <a:ext cx="3240087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ellsalive.com/cells/cellpix/bactcell.jpg" id="303" name="Google Shape;30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2060575"/>
            <a:ext cx="5364162" cy="324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Evkariontska celica</a:t>
            </a:r>
            <a:endParaRPr/>
          </a:p>
        </p:txBody>
      </p:sp>
      <p:sp>
        <p:nvSpPr>
          <p:cNvPr id="310" name="Google Shape;310;p39"/>
          <p:cNvSpPr txBox="1"/>
          <p:nvPr>
            <p:ph idx="1" type="body"/>
          </p:nvPr>
        </p:nvSpPr>
        <p:spPr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Evolucijsko se je razvila iz prokariontske celice.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Obdana je s celično membrano (plazmalemo).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http://www2.arnes.si/~sskkssb34/osoli/predmeti/biologija/slike/celica.png" id="311" name="Google Shape;31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2997200"/>
            <a:ext cx="52006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idx="1" type="body"/>
          </p:nvPr>
        </p:nvSpPr>
        <p:spPr>
          <a:xfrm>
            <a:off x="468312" y="404812"/>
            <a:ext cx="822960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notranjosti evkariontske celice so posamezni deli citoplazme povsem ločeni od drugih delov z membrano – pravimo, da ima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evkariontska celica membranske organele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DNA je obdana z membrano –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evkariontska celica ima jedro.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protoktisti (alge), glive, rastline, živali.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evkariontskimi organizmi najdemo enoceličarje (npr. paramecij, evglena, kvasovke) in večceličarje.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RUUExQUFBQUFBUUFBUVFRAUFRUVFRQVFBUUFRUYHCYeFxkjGRUUHy8gIycpLCwsFR4xNTAqNSYrLCkBCQoKDgwOGA8PGikkHyUpKSwqKSwpLCksLCwsKSwsLCksKSksLCwpLCkpLCwsKSkqKSwsKSwsKSwsLCkpKSwpLP/AABEIALsBDgMBIgACEQEDEQH/xAAaAAADAQEBAQAAAAAAAAAAAAABAgMEAAUG/8QANxAAAQMCBQIEBAUEAgMBAAAAAQACESExAwQSQVFhcSKBkfAFMqGxE0JSYsEUctHxI+EVgpIG/8QAGgEAAwEBAQEAAAAAAAAAAAAAAAECAwQFBv/EAC0RAAICAQQBAwIEBwAAAAAAAAABAgMRBBIhMUETIlFxgTJhofAFFCNCkbHh/9oADAMBAAIRAxEAPwD7gFdqU9S7UvXwfPldS7UpakZQBSV2pTldqTEV1Lg5SlHUgCmpDUklCUwKakJSal0oAeV2pT1LpQMfUhqSSgXIEPKEpJU3gwbH9ItHcipQ38AUc+1Jk9KdV0pZSDEnlMChKQlcSlJTEElISulKSgDiUhXEpSUwAUhKLikJTEcSpkokqZKAOJSOK4lTc5MDnOU3Fc4pC5AH1OpdqUtSOpYlFdS7UpakdSAK6kNSnqXakAU1LtSlqRBQBXUulRdijap+iwZvOG25NBN+y57r1WjSMcm7EzYG43WV3xCsX4MU6V6k0WNrdQkmgNxJDTwR8zafcKjx2FazBo7ilRtUTvK4ZTtny3j6FfQJ+LQYM8RG4vX+Fows/JvQTPrF15OLhmaD/YtzIG1CtOFgkTtEgdA2AAYnezRFrFYU2XrOf1Fk9TDzGqCDRUOIZHHP8LxhmtJ0nbtbkwYHmZW7L4wNokmT3Xo6e+NvHlEtGo4qRuYJ+1Zn6oT1Paad+66V1JEjfiEm3nP0iF2pISllWuAKakCUmpAlUIbUlLkspSUCCXJSUpcke9GcAMXqLsVRxsdR1lcs9TziJooLyaXYqT8VY8d7gPe6xtzhn3wuaWv9OSjJdhhHrF6UlZvxE7cRehXdGfRDjgYlTJRJUyVsSfTBy7Upal2pYlFdSOpS1LtSAK6l2pT1Li5AFC+LqZxiTEU5p6Rc90jRv6i4PU9U6jGeWUDEcGgkb139hedh1JM9KEkdAQPED1B7rXmzI38jH12WXBmgEz5B0SJIe35mDeakrz7fdd9EaLo0at60kidBIr4gHcRtssGP8X0OLWgHTy4tBnYETUDm61h3buNIBmsxtK8/NfDg5+oOIm4AEE8kbmFhqYWSivTeBnoYGI17dTbGRaI6U6pnUNSD6ekmwmOqjlmhoDRNOd6zKo8/WOFv/byJHgZ0va6K3psJ3jVEk1JNKBetkMQwK1F4HS9zvN1hzGfYCRMbGpHkS0Gdzfor5cmffrW3QTYLx9K4V2N1vyJ/me5h2omlZ8sfCqBy+rTMx3FLqQ1rJmM1xbmHR6gLK22NffY0smtz0hxV5tXVmexBG5uJkRWrd2gHdTLR6TyRSK9gDDt5sDC4paqxc8Iraep+KuGIF5YJmhI+sX2rtNBqJj8qf+rj5uYnadx76K461r8a4+ULaegXLLmXoszAKz4z6/6H1XRfP2LHkIrkDRPpNB9dvVZM9nQ2AAHTwWEAAipoCJgxt3K2ap6xWBOLaCSG0AIpWaSEmPg6qPBMEfMBiV5DmwdZnqAFx2VOdbjF4KPPyOaOIT4QARS25rpEGSeoFlo/pt421WxLTDQNTfC2d70qIVG4IAIAALqHxTJmxxGw4ujagCD3CpgRJeZ0iIo3V8xB3kIqp9OtKby15Bin3EQTFTP+KJC+OOyji44FzG1T5uNQQdqwCVJ2P7p/Cj1VBqSYYN4clJUcviSFQlezGWVkyfB9DqXalIOR1KQK6kdSlqRlAFNS4EqepdKQysri5TDlwckMXMNELHhuFuPFEEtGmuqBVpFhEi5W26yY2FBkCaikmKV2XBqa2peovuUmPri5E7+KTMTWRWPsVDGf3jy9wj/UUuaiNx+5zvmpwOOy8T4zmDAgwCTqIAkTUTBJBjakrz9VeowK74PZy+J/HqqY2LT/ADM9No5Xjf8A5/MudqLjIpUEGC78tdwA4mbL0sa1OtpIA5BqCw0pQip2VRm3Smu8C6PFdkX1bHhJ+YEtityQYIrNRaV7LMINAaLAAR4QaACDAIOxmd7rPh0PUbw2QbRIiWm3YBbsnhTfmyy0Wny8JeeRNm3CoAnCWUJX0RBPNY2lvsLIxoBrAduf+RjwaSDpnYyJPFE+cdUczHebDzshhvpAJpTTIaAONPG2r80SvNk99svy4NV0F/UV61gyDAcax/heB8X164JOmhbV8DgyLG4XvOG307KbgsdRp1dHGRmX4eHaBrEE3Fa30zuevdQzuJBtwKxSNjbeKCgjlbXO909wvBz+ZJfDpa6fCQ8wW7S3UB1mvC5dZHbUooMHq5LEIvPQlpHnX/C1OM1+wH8rHgYYDBIaHQJEYIMwJpVxdapKuwyPZXRQpRjs+OSSrsSnIkRIxNIO04YuTyIA3SvAtAGwkhp0l1tDOouTWVkzmbLRIBJmLgEA/v8AyN6BRyecOqKAQCdLThMqTuZ1Ek/LvErRalKxV/IYN5dfmDTwkwXR8g8MdV5vxjEIaNNRqIPj0QA22pvytib1stL8WkUilJwhMfMA0UZBuZKAxSdzvak7+GJaJ5ctbUrIuGRo8jIk6jp/E0aZJJdpFQ0OkAk8xeqti4ZGxHcNH2W0kft5BAECbFup2lw03iaqbmiKNAHQfyKHyXB/KxUVHInyHJ0WglQy4VSV9BSsQSM32e7qR1KQcu1KgLakv4lbE+lPXZIXIMcd4PUU+izbyysFwUQVEvgGbD/a8j4l8TfHhOlpiLguG8kGWiRb+QuPVaxUJ4WX/oajk9vEzDGHxOA7nbmLwp/+Qw/18bOubC268HJYwJiI5jfqTuepqtWcnQ7SKme9b17Lijq7p1+ov8YKSR7GFih1WkO7EFMeq+TyeE4vETG5ktIjf0ovbwcw4UJ1DoCXT0gAQFrptbOcc2Rx+/glx+C+Nkwbb/UcLJiZR0zvWDwT02AFIXoMxQRQz1TSumWkqt9y/QR57A4RTmu4pAqLeUJm4Tj035vQj0C3aQmlJaKPlsMmbCyYudrLUlJXFy64QjBYihDFyUlKXIalYjPm/dGkmdq2m3ZBmJ16WaWzvBLi4tE0G0K2OyQsuuLxNoI1U/SAxvhFqiq822Pp2N+GaRZY+7iOPNTcVjz+cOG2dpAkgMjbVBECTQA8So/D88XkiQYAqBHMCkT3iqwepXqenj7lGjFKLHxvEV+k1nw+pAskxnADfyI/u/V6eysLc9BAqDamr6AyHVMwQVlO6NU0peRI9PFfsSYoDV/cSHOIIIqCOLVCOAKLM0hxoB5WE1pQEV2W1rYC9HR17m5v6IiTMuYwqRt725WVrWsFBF6yJrc6jFYoIt0XpPCx5nKyKKbtNJZlAFIynMdfqQI9TQi5uSE7XRWxvYgwBFhUCSIkOUG5LSffdaGYZj39lw0wuX41yUefj5pwJEHv2pNac2hasCSBPvyVRl61CqGrp02hcZOcn2JyOaICUlElISvXMz2dSOpS1I6lL6KQ5r/uE2o8+ZM+ZO6n3t1XF0WtCyb2psolm3ajEAi/O8jePuRSyR+CHXUP6gCXGBe0ER/cIB8vMlLgfEmuIEETIBuCbrxYTi3iXbLyLjZluHQCsdEcLNByTN/D9TpETYqmVyQaOu6iNV3qd4iTybMOyZ4nt1m3Zc0UXEL0nHgon+JorPhOxJa1os2BBMmtFuwsWQsT6VkiNw3We+neBwmyeJ/d/wC0aj1MW7J6d7ZuH3JkbpXSkBXSu8zHBXSk1IPKljRzsVTGMp4xWbUsd/Jrt4PRa9JjYAPvbhJgFWlbOKmsMy6MOLhHgelKAxQ0ivBWdh0iAIArAsOAG8bmsumCQvUKm4Bcdmji+U8DUmea7EmhqLc9Ola/MI2BECscPJCZi/3tXbzF1vxMQDZY8xivkQPK8zaOfJeddGEPc05YLNuE0BPrXn5V7usdrbTOwmi0OxDf3wu2rUzcU8YJwW1oOUS9c3Eld9VymS4jEJSiSkJWxJxKQlElIUgA4qZKLkhKBnrSiCpalzmSKiR6hZyY0Va0VtW67EsphqcFJx3RwB4WfxzJAmCN3Fx6xIEDyT/Cck5vicffK1uwgHkc1HzEnoKwABJV2kQvnaNNssbl2a98CvxkHZ0NFRJ/jlcWKeYyQdHRdW23a8Pknk15TNh4kUVyVjymW0DutBeuuOdqyNBe+KyQOZgdJd+VJkiCTUHqHuxPV5ukdicGthpe1h6ghwNb7K+UG8k8TFvIQlT7rc/CFLo0yuQ0oQu/cvkjDGlAISgU2hAc1TGGqoXUbEXuOaE0pdSGpWiWOSs+NibKsrJjOqubUywsFRAGRU/Z0U2JFRWLAoPYIrBvT/jIIHFIfJoBqB5T64jY0imlxP5QBVrzwDQXKy55h0wGySRDQS3VH5GiCHGaksgUXLP2wbSyV5DAHFKmA2giC7wtJiaXnrCLSTtWlAJMnj8swLjVG9V5+Ww36mkjS2JbIc0lxJAmQTqFZMaaCVtLG7xBpJOHBE+KHBkOLyBIBWNE5WRzJYG0Y8xmItMbRMAWvAVcDGKbGaD15rhmvHhvAoQAFFnksKXKm/t4ZP5Ho6kpKVpouJX0eTMBKQlElISgAEpCUSUhKBnohyEAnafrCSUumTJE8GPssZdjRoanlSa6brjihTKyMew25Gx8HUNxwRcLK3EIJ1U4rTYCPLZaBirnAOEFcdqhY90XhlpNHmH4h4yDAgG4dNpHmf5XoZXG1NnvH8LJi/CASDeLA23ig2qe6s3CeBGnakHcER1tPr0XHTTfVJueXn7jbRr17+/qg/EAvNLxQj9zTupta7iJJ32NxaqIaGeJxk2DZAnin+Ji63m5qOXwv34DI+ump7obb8vi4gaQ6enn1Um/Ey6jfC21Q2ftQgj63QxWF/zWIIArDQdoIEjeb9VHL/DyHAkgxblcm25yil+Hz/0DV+HuSSaXJvBNe5P0XBrhZx+kkm4E7/uO1IVAeEQV2qqPgZ2FmDMO5iQSWzFgYrHKu10rO/Dn7ClgdmiRHdDBeeDQxOkhs8NmpA5IW1VjjLZL7ESRqlAlLqXLuIGlAuQlDUmAS5ZsY1r9pV5UcUTVc2og5R4HFnNdAuADergIN/CQQZPhgQaXQcQP2gion8MRYF0y1gFIaHSSkD49uFfL7pXYkWPJFCZ5cWgeMkn81VyqaxyWMXCZECakj8TDJ2ktxKOgwAxxkmvCU4kTWDQXLCSBZxq0PEzpZFvNSOPHItdxcbkky4lppu0SBvQLJmsUhpi8ARW3BBLhFRUc1KzsujGOVyBsfiTeT/cQ4jvHiaexI5OyliM9yvOyesukkwLkk34HHZbhUystPJ3YbXI2sGjDoFxK4IEr3TIBKQlcSlKAASkJRJSFAzaCkY0TIO9YJ9ChKBJ2j0k+VaLmtltW4pFXv26eiQDkj18qc32SNO5ie8dbRdRzb3NI0yBMGKVJMAyCRIiKVruF5lk3CLljLLXJrin+he943EVRxHQJ2M9BtME1gCFHKudB1CCK7g2JM0oYH5mmlYTY7JmtYrUDvuHxUDTbtZVPLrylzgCuHmpputLXrzsHKFpk0PURPYSS41uaLUx9VtorZtbbOyJI0hYcbOBz7yBQAOLh1lhALXbX5Wpx92WVzdYqZvZ/4kdC7+Fnr98mow77CJfCxZorSvLxMz+EQ1tzNTW3Rasnm9bZIg9LKKrM+x9rspGTO597XENMD3VbMpmHOAmp5si/ADrhPh4cKK6pxtcm+BY5Ke7T5pdImYE2kvcTAqGgR4aVg8pyf9mfqRZTcOnIkwbXBcRJM1kdlvPtY+Rs0tdRckZZHUvVMgkoakENSYhkpKBCDkhksTDWPNtJFKH/ABZby5I5srju0isTxwVuPIww7f373Vne+FsOCEDhhcsP4dtW3IZRmZhlXa2EyBK9GqmNaE2cSlJXEpSVuIBKUokpCgYCUhKJKUpAaA5B5SByMrj1K/pvBSHGLEE085HSbDaxkQqNcRF29w4AbFoc3TNYAkWkcry34Lw6hibGRPMAHfyN7JszmxhwAACQCR/yM1CIqKbVrbheXXqMRcrFg1x8HpigrA6BoA7aQRNRtXZY/iGfdhxFBWptN/1EXkwK0HCGUzYcJItsA2lKVmBO1qKuMRy3ipA0m8SR4R0pM3Wtz9WvMWJcE8jnNQJMXrRrP/owJHQCZnZbBiAmluk/eB9FiBIIAgAfpoO4qRHBvcLVgzMlLQtyms+EQzU6yjO9zFgaRvDBRrRStN1QOUcWn9pvYinIjxdAd12auD4mvAkZ8Yh1xX6+q2YAa1uzR1oFnDBfgE06XPAAkCTG68/POcXgtPygihEg8iaH/teSrHRFyby2ykme7tPNiK0SY+Y0tk/ZYfhTS1kG52JBi33KvmGhwLXTHS9DtSjoBMGDTquudjdeVw8DKYOekgAEGJprcIib4YqfLcJmCTYU3AcJ7y4z51WDK5FoPhb50IHJb4WmfLzXp4TQ0QFpo65ySnZ46JkypK4lLrQleqZj6kCUupLKBjlyUlDUhqTEEuQJQJSkpgElLKBKBKAOJSuKBKUlABJSkrkpKBnEpC5cSllAAJSkokpCUDwOHJ5UA5MHLNrIys9+De3YGqz4uA122k/ta0GKmgGkl3WIglUJQwyePOeY2/7XBdp93gtMzYmabhAANE1vqcb1gOJptWaAWW3BzuoB0kTNnPnofmIJHBFjTcJMXAmh/hFuXErmjpbstLoMoVziSKUm1u/YdFtwbKTWBVBXo0UKlYRLeSqMqWpHUugjBLFyn6THQiRSop3qoOyxJlzZ5hxqPOak1JW0PTArjt0VVnLRWTMxj4gNHcx3PhFCDwdqWVGZX9RmwiIFLd4jdWDk0q4aWuPjP1DIzRC7Uk1Lta6SSmpDUkD10pgOSgXJSUutIB9SEoEoauU0ASUsriUpKoApSVxKBKAASlJRJSkoAEoFcSgSkMBSlEpSUDASkJRJSkoGTa5OHKLE4UgywKKm1EFDArhxsI6GPMmE+s9PKFFMFAFg9NqSEUTMVIBwUZSIpkscORCRqMoApK4FSCcIDA4cu1JWrggBtSOtK26BSAbVC7UlaZSseTM7EhAFINzulLhyBsJ3PAStFT2HPVFMMHErpXFKqEElIUyCAFQKJQKAFQK4rigYpSkpikKBgKQpykKBn//Z" id="317" name="Google Shape;317;p40"/>
          <p:cNvSpPr txBox="1"/>
          <p:nvPr/>
        </p:nvSpPr>
        <p:spPr>
          <a:xfrm>
            <a:off x="63500" y="-862012"/>
            <a:ext cx="257175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icroscopy-uk.org.uk/mag/imgdec03/volvoxbirth2.jpg" id="318" name="Google Shape;3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2" y="2925762"/>
            <a:ext cx="2774950" cy="1920875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hQSEBUUExQVFRUWGBwXFxcYGRwZGhoeICEdICAdHx8dGyYgHBwjHB8fHy8gIycpLCwsGh8xNTAqNSYrLCkBCQoKDgwOGg8PGi8lHyQsLCkvKiksLCwsLCwsKiwsLCwsKiwsLCwsLCwsLCwsLCwsLCwsLCwsLCwsLCwsLCksKf/AABEIAMIBAwMBIgACEQEDEQH/xAAbAAACAgMBAAAAAAAAAAAAAAAEBQMGAAECB//EAEAQAAIBAgQEBAMGBAYCAQUBAAECEQMhAAQSMQVBUWEGEyJxMoGRFCNCobHBB1Lh8BUzYnLR8SSCsmOSotLiNP/EABoBAAMBAQEBAAAAAAAAAAAAAAECAwQABQb/xAAxEQABAwQBAgQFAgcBAAAAAAABAAIRAxIhMUEEURMiYXEygZGh8LHxBRQjQsHR4RX/2gAMAwEAAhEDEQA/AKdm1/8AGOr0ggQN4HInuRf54Spl0MhFLnq3/AxcFyIr5QKI1NuTsL8z0AxXKTGhUYJflMRI6jtiDTgxtEgoTK02V4Ig+0YYtlag5r1ib4b0D51KSsMvP9hhZkMxSSqWrKX6AYS8n5JAShTXOmTyPK+O/J9GuT8+eGXEOK06iBUo6WJj5dcD/ZyNMLNvSO+CHGJIhUB5Q1DKVallUyL4JOZdylN1BVbbQfrh7kOJ1KCHUELNuJH9/LAv2ha9TUygWNlMXxI1DOQucBCC4jl6A9KIxI5zjRyill0qYAAg8sHZSiA4i/4oPL3jlgV+DvUr+pjDGYHpEYLDPK5oG13SRqZBUK19jb6DDDiAaq4bywDYKALnA+WyYpnSHm9pMkYe8CR1r6lAdl2U9TscBzWjzFamkjASEmsKhVk0dSbRhvw1csLHXUqk3FNZPzOLWeGHM3rAu7XIUwoxDnMl5Kimj01vsFIPzIXEi5sQg7zGTkpOmUquzARRowbuNTfIKf3xVPFfBa1DSIqEEag1wCP9u4x61TOnLg00UvMtpF1t3vvjzrPZqpUrL5tR2dDABkzJ2vvh6RIyVG502lJPDAqawTRAUC7Mu/aTzw346teqsInlUyb6eZ5kld8Ns94yYTTbSqUjBIWST7YsHCOI+dQpuEtVby6ZIK6m2I6TY79D0x0G66FUuAGV5VlK/lagSpcLE9PfAQ4s5GgmmxawF/ltj0HiH8La+ZrMwprSBuVYgTf8MEiT3xUM14Nrw1U0Xp00fy5IgKwkR1NxfocascqJAXHEXzmYpmkKKPpiXRANJ7XxWNdbL1dJUqw5NPP+98Xvh/EcxSCqWUKebAYDzmQSs/m1Xd2jZVgAdpG364VjiMEYUw13OlVKdM1KkoCzC7QLG39jElPg5v5pKsBIE/riw1coir92DTJ2aZY/p+mJDm1aGZTqBAJbY/KJGGc8gYRIISvL8FUUkcB6qsSCswAw7DruMNRUcIhXRTLqSIF1AJEyQeh6bY7o5FtVj6fjbdQCO3U7fTHX2nSQFWBEH8+ZsL3whcFYNxKgGXNcIKnqUP6qhkmSoAAHO98E8OepQbSRpGsAtTF3EwVPMew7zgbhWVCvVdqhVNPO7MfwgL1nnyxwePGSFJUkSsQzg/7iZE9u2OunAUw5spmay03JsoMg0xAYi+8WTmN5ttgLNccDHRJVdoW2kdv7viv1sySevO/XHS8U8s7IdgQyg3HMTttywgaSl8QlMsx5rIHCutNbz2ECTfmYG2B83XAX0kvoIBBuJN4/M7dMcHj6vGulsLaWItuRB1DAWZpIdTI5AJuriL9iCRP0xQDOV12VDXzvqM27atu2Mw+p5FQoHkJWsPvBrGrvjeKXNRgqz0KQFF6AaWglm7/y/L9fbCLO5dqfpZbiPcA3GDuDZv1RsQTMjkf6z9cY+YX1I7A35i4HKT0GM2QU5acQuKNBlphdQUt6j1A5D9/pjg8JEJcAxPvghUVjJ9RJFwdvkOXLGUXo02AcAzJuSAPphJMyEPDdchsplkD7iTv2GDct6zZTpYnSRyvE9r43m69PQVFGmrESGQzqA6E74XDPsygBJ5BRI03m3zvhyZVCIXScGc1tFRwoDmWayiB+Xzwwy3CKam7AnsYBwOpaqz6/iYAEna3M8sE8N4azOiKfxgHYySYHqAME7CcBxMpgwxK6yGWVqrIrAXEdO5xZsr4MV21GoZG0Db/nC/hfhauarVaaaUqOUpkkD4Z1E8wtjHce02upwvyaVUisrNSUsVuCYBO3xdLxF+2M1QVQ7y6VabGFoJOUiz3hzy9mTSR6pFx+2K/lcyKNRRSd2Ukl3iSMWfiGXqV8nSYvToVa5haLG7KbAFuRNjEcxcYqvE/BebpITTpajNzRYtfnIHw/pi1MPc2HoVWhpkJ/4Y4+WBdXGnXpKtAPyJ3w8zXHMvUgQoabmRy6dceO5XJ5sAoVZEMN6hG+xk8j1GGH+GN8VR40iSRv0AAG5PXBdTaMEqIcAvVsjxKlSDMhJ6zt/wBYS8V4UcyPPpikEDnWztpK7XHMi/K+I+DZpMvkC9enUaqR90zzBH4bgiAbzNzHTBeR43ls1l5qUEbM+ZpFJZXzGIAkgQCCZknaMdDWY5Wun076gvgxMT+fqmb5WllKVXyqa5oMv3pIBOluRAnULHnYG+OqHHsq1JkpGrRUD0pTQwsX1CFKi5vJj2xTs7Tr5bMPRd/KNQqCAxKlW2MjcDbrvh7mPtnDUUhqD0tViPiM7giQT+f5Ykar5PYbXqf+dSa1oBBc74cxI+hG9Qu+F8Zq5mKVRgGU6xV+EjT05Xnbvg7McUC0qmVcioIaKkyGJkgtH4pie4nFY4Yy6w9QMVYnUFtY+14mNsNc4aRZWoqQIuhmxHve++Ea4xtbK3R0hVstxvAwD7/40nPFuI0GyflCKjFCoYqsqRsxsIgxYYqfHPD80Fq5ZmqaYVkH+aJ5mFgpq6C0jviz8RztCtQGhQr6h6dMGNoMW9r8sFZfj32Sn5T0wWC+lkAAvybYzPMTi9/mycLyX9K00/Iw3ycFeS5ltbIChJBjVf6W79hgWozKB6TY21fO+849K43wUZ4itR0h0p/eKpVQImDJAvuCegF8eVZ9o1mxBHKY33B54uILZC8uqCw2uEELulxEByDFxp5m/L5DHQ4mKYBX1MGNjBQC8TzYyZ6WwkGeDH0gCbYFr5kgn3wxZJ0sxcSnLZrUxYife4Ht2xBmsobaVklQfruPeR+eF9LNszDSpJjYDpi2cNqpUALLoMxbYx+m+2EILMpIPAVa+xsW0kFLAyZjlYW3nf2OAANBLVFsCFIBg3m/5YvvHUpPTDq4bTYgNyNpIF7Yk4lwnLGiigAAqAGG9rgnrvzxQPARLmgKjZFAxBuBf3tf68vnhh/hqKja3ZZEgC89D3GBhknBkHaCLEHkdjhlRrDMDRWB9K3vEwYEG/OZI2Go3xxmZCIYVWg8W8wjt/ZxvDuoUQ6WVQQBIASBbYTJI7k3xmKSrWBWPiHC6tKorMrqxWWEbxzB/bC+u3qDObMYAEyfbDmr/FmrmUFOvQRiLAgkX2mDtiE0qRKVJ5SoiwvBg9Qf2xnODkIslyDzJqldKlKKgREw08vnjhOEBUpsWjdmYnVe230xJWQ6oCgBmiwnnEe5nfG62VCrMlYAJBmDPU7zG/S2BJVgAOEbQp02jQmsmIuBG9wOXP6Y0cmajAICGiNrzue5PPtGN8Md3qogtqIBJiDO0E8vfF64cBlsw9NzTpZsqTl2YnywvcxGqxJjl8xhIMqvEAJZw3wuKeYVc8lQB/gFP1+aRup0aiIF+WHXC+KU8sc4tI0hRpohpyCAamkiGJF39IJWNyTzwu4x4rzuXUPmKFI03YmlUUhgGkMGW8zFxMTzwvPi4Uc3VekTVoZmNRrrbVtNh6lUHYC+OL40tdLon1BJE44OMET7GEzfiYejw9ayuA9Q1daEMWYljp0gSJJEjoefLjimZds7UrEur5dAy0qyyXAJLD0RKj4hc98Jc1TpolI0Kdf7R5nmU6vl6EYzOlFP4REi3WcM/wDEKTUxWavVfOsCkIAGBP4dOn4b6evS2Elek3pw2HNG5Gu53zAjBP2Uv2lqmeTMKKdZzQFQqrBAp2sblmHe84l4FXX7RoFSoy5glqi0yy6GJJiTBIA3NvmLYEyORrNQZypASn5RCqghVb1B9V9VwQRjvMcWUUlpUZCwA2pVmQZB1C8g4HqtBoh8025/txoR39uIj3TGtm6Ncaa2Wq1K5SDVUS0D4SBsvS4i5k4rvh/gtNcvVzOep1hp0miGlEcHoQbknbsJveLEtB8vRMUper6UrK2rVImNJGxE+98R8QzlLysrRroarI41UwTAAlYIH44IsenfDXRteVV6FlRwNIYng7jZ9Bwsp+IqGd+6clMrSTWykmSZgD2UXgbwOmKXks+2WrCpSUNpJjV069jHPFt8TcBy9HMUXYMi1mIIMBRYaBAAAHLnFpx3maA4h5lVHSlSoUtK/dgazBJ6QoiJ5dN8K5pJztbelq0qbYANjhmdDjiZJP2SXjGer8RbzPKJ8tQDoBMC5kn3543kMnmM6SNRqGmNUMwt7TzMcsA8O4zXpU3pq2lKok2vcRIPcW+uHHC1yYoB6j1BWE6lRoLiTCwNtgZ+uJWgmSvUqE9OyGsGDDIFxHedIvw5nssRorqFIIbVMFhtH6WwVQqUWzBBISnJiLSB0nrv9cVynQZy706bFEljz0r3PYYa8E4BVzNN6iMhVSRDSCY35Yds6ClXosZfUdUicZOiUybJB63l0m1Bj6STy7xiYcJdCdQFQUvwap1Lc+nt2te2FvDcnUzX+UACkT6tJm5kX6Yioq7MyK1QugIIEktBiPTYwST8jgH0Czua6bQ8YGZ3741IRtTxEwJp5WmFkggwSYsWBBn0k74pn8S+A+VmfTBpVU1KPN1mZBY3AKrJgbj0/LFv4B59OpVakJq019VJgQzKd4tYiAdsKOOqOI1nBTy6pTTRloUMCTD2iGEjaxjvhqdS3DufovO6/pL58IYaJJmSdb/X6ry+jw1GJHqVgJk8zjrM8GKRrkEqD/6nY/MXwxr0aupkrBFZGK6Ykkz1U7DtI2xPxkJUr6qZLqqIqrEAgKqztJM7DG+4rwbUlyh0iAW0i5VbFvdiJw2yGZ80+WsIXKrpnrz2F4BxHlqbLLOQqC3qHXkP+RiZq1OjmAaYJMnTuRFiCJ5wRJwrsokENwrRmeE0aSCE1MBZjM/9dsJeL0CiHUKmiPS4ItJ6dIsMA5vxgz+lUPOST0/bCivmK+ZKKC+lz6QJIaN5jp7YQUzysrWunKkqKzFQtXzBJUmJItK/UD2tibinA6lAoC6MzepCp2UkmTa3WLxJxzw2oVLTFgAQNrHflPpH54YPU8x2q1GBUCwAkt6ZCgDYDblc98U0tDRwgBSY7LSIkgF1loFr3/sYzDLLZ5GQFqYn5/3tjMLc7sqWDug89RUVoEHU1veb9ow04pQQ0jDj7ttQCzMExHvIBwh4nSmrvKSANPIW2+Rw14PW0VSSLAWHKBH59/fAjAKUGVYfDvh+pXgmViCsrED/AJ53xZK38PGKkrUOoA2uRvIm+JeDeIqKMupwNUGTYS1/YHFjz/GjSZG1IEZgpYmBLWXa+/baTsMZTkzP0VLjoKoZXwnXyqOTSNWvpJoEaSFNvUZghhcgX2wPx6vW4hlWerlHGYy4CvVuqqoGppBI9ZmYvAOHPFuFjMimaubak4qMpa5psR8TU9oAC7HmbnrXuHUcy7ZinSzI8rzAWqMxBaCYYEAm8Tbe2Lu7L0ujYIvkSO8943z7LM54grNlqaV6LltWhn+EsggmmAP9MHURN7YK49xStmcvQzEUEpU3Ap0Z1NqmLggDSIFhaMR0eL5+kftzJrV18vzGFiAbWEHcbnfHHDPCFOrl0rPU9dWoAtNYW2r1QTYHSCY2AHyxIgr1WtpUwHvAEHYzkzIjj3RPEs9n61UZY+SWEVA1OLAc9RPpmBIMTbELrTptW1vWp5tKkq7EHXMSCVsDuZ788Qca4WMlmVXLZg+oEG+koCYhiLbXn54mORoUamlf/KapSEETKuTygmbe/wAsTggrZSDA1pZ8JEgNbBOczOI9OU7SnTGXZab1cw9fUWgmxSCW07gTBk7iMRZLjPl5c0fKUhpknvziJt1nljXDszWJWio8uqCFLfCdIkwwj8O872wXls6crWYFUqHYsIO8GQT+4xb7LKWxcxwuM3ATk8A4gREQllDLFkb7wLouEZiJ/wBo2n/nBtBNApmlUp1atdgNLrLIRzkkwR3F+WBc3mfNqipVssgEgWC/0H6YIrcFoVM0Eo1SEKatYIYgidiCOgPUThD6K1RwiKhiQScSMDRPvnutcezdXPN9kqg5dAFJIWQGH4m/+mSdgRHpM2jFJ4TkMw9d8rT85lF9BBSQCLsCfQCDPO8b4uz56ooRaX3qtrFQnTrfSwVv/QiNPucGeLvNy9ShnaVDWKNJlqgEI+kwQzaVIhSpm5An3ws3TKx+L4FrWNAB0J/uHOc5KW8ByVGnmxRq0lbXlk9BlyH/ABb3VrH25DCXiuWQZt6WWDONWlREtPMd4Mie2BqeVzedLZxxAlRr+AfygiLkA2JHPFp8K5b7NnKtOqqGvpU0mdmVdiSQdMwRAkjlGCATjhaRUPT3VS+51sFs84/RJOE8TzdM1aVNRD+lg4A0kysEmBJAIjqPli2+GeHfZSaRZq5nzPuSAgGk2ZpDMSVn5Ac4xX+J1a1ao1WotJx5pogiohpqxEqvqFr3LfiJjYRiXOKzU6Vel5dNkYUalOnV0mQ2kc9MxbUOt5icDRUK/wDXEYbduM5jEnfpx6pxw2nQoVKlEhlq1HOkswlf5NLzDD1au5jpjfA86Mmx9HmVm+MrUB033YQFAn/VgSjXFfNK1Cm/lCn5dVXXUEBsdNyQew98deHs15NHMKKigBhc3bfTqAO8C+5uNsMDBlRfSJY66SSGyJzuMxqO3OE9zuWL683lSWqFdARx6TFp5XBFpMWwkaMhTpvUpt9sLswKwwcH4gQDp06TFoIPacRVgadIuuvyWjRJ+Ig8wDMW1XFzgXJeJalKorsSwB1aTcCQRKz8JAMcxjnETPP5lNS6WoWEMNzfoSAMNJ9ORH/K34vpUzWbMUqYp0qiBlIAGswNUCYW9iFAvPOcU6qlYiKaGnO8Cx7gxqAGPV/GeToV8gtXLpSOmpefS1LWbgQIAJuQ0DmDa/mjZhgkawsTDHkWmwO2w3xpacA7XgPbDi2CI4O0sOXLSKhI07MTv2I3npfDGnR8w06a9ANRP4d5+siMC8SB8qmAP5zq6bAAcp3+uIctmSpMHkYJ2GwJPbD7GFA4mE8zOWy9AqFLSxCuYEDqRYnblMQcF8T4cKWXZqIFgGV0tMXt8sUqtmyZYHaIa+/+nphhwzxBUFF0FSSVPoK6pPMgz6WCnV0MfUWHZUPNjKBzufIQAAa2N2688T6tWWZSdLodX+9diPcEgxzH+0YV5xCSpXnbSNwfpz5YKyWSYmDq0zGrTInoOuLECE4JlaXL6xqsZ6kTjMMG4XG8k84Bj++WMwLgmtU1doBIpjSpgH3/AK8sQ0qxNtrx/f64mbLuNZmApIZTbnH9cccMyiAuztt6gQdr7nrOwGJgiFQgmEXwZalTMJqlx+IDm2wMY9P4iMvmMt9ibVSr0GJKBdbMRMaYgHVIO8gHbfFM8O0lrVKla6UaBV6jJ8XqNlUC5MTJ2EEk4Y1eN0KVcvllZw9IrUNWDU1MTqYNFm0mJFvfEzjJWrpqJe6WzjPzU1Lga0Puc353mRqpU0ZWQ6rBZEwzMIP+3Eh4QlOpQp16deg5aGeRfkNCwOceok/PEme8M1l0Ojmo/l+c2kyKSAjRDEy0Cb/6bbYHzeUzVdKdZ9bh28um3ORJhQL7zfscJC9yi6+DeIMzxnMQPvlS8e4BUylJFeuHDkxTViQIvtsb9sC5zwnmaK0tVtb6aaBwW1GDsDY/8XxteE5nMU6lYK9RadmcmSIvAkyY3ttON8PzlGq7HOvVJVAKZTcGd9rnb3ueWJO9Qt1N1RjMEOIm6BJk6gD7+i1k8rQoVaiZxauoWhIs3czfkfnibL5oUqxfKl9IEAuBMEXmNr8xGOeD8XpoKwrUvMaoph2gkGGgydjJmcM/DXij7NRdVp6nZuaiCLCJ36nnvhZarVDVAcSwu0InymdkDiF1lWrZqq1SGd4BJTcACOXa2Jspm6ARhUSoXaQCIhe99zPLA3A+K1Mm7/d+ogCCShXc9Oh6Y3l+KMKzVaShOZHxKAe52vzwwcAPVTex7i5rWw0AWkGJ9ESnFKnk+QAugyTaWP8A11xDw/IVSVrUyEWnUA8xvhU7+qAYXkSbXwRlPEhp5nz2GokaSEgcgLcuU4WZ7jTEVlVVVa7aiOa9QD0PPCOc3ZXNp1csYwCYJOxnDvoFYcpw31ZmpqWq2krUQJp0MbiHJ0yriJB/lvhdmuH5nzFy2dqFqeZGnUpDCQVNrWMiNraiRgTjmdbJ5fyKeYpVqdVZOkeoE6SbzsY/M7YrHE/FD1noFgVaiAupWMsJBm+zdx26Ym4ifZTpdLVePEkFpkAxBEDBGoz6K0N4fzGSGtswz5eg33VEfEWY+kGFuJJPPawB234hYLnaVWtlnYMkAPLJVfSICagCqyRFpBwXmvF9KvTKIj0tLeYzIQAVQzAgfEz+kcpMk4rOUzLVPITNvUp0KclKkGVVQTCWhmJCibxAxfB0sFBlQkvqDIkHuQRxGzPz+yYNka+QzHmNlUendmFnWC2+7RAhQTyn3xJwarUFVs3TyiVKTMy+Wl9BsPhubgxMczEYk4tTzbhEbOU6grOESmrAWOzNCgAdd747fga5Wn9pyuaDBYFRVZWk7cvSRPUWwhH0Wtj2uZDyC92MXQR2PYk8rrgudzGWrPTSk0n1eU3xL0O1rG5jBSZRnzjtVNIH0swN0YhVGm/Mjc9ZOF2WIK+eczqrvAZBMhTY37D8Iw4RKIrIFJamSJJIBm4uYiJj5HBaJT1rQ9zwIcWkEgHY3v7d1I+XLFtGjyqZNRUqbTF1EEkgX7YCznCXel5w0ARspAsLE6fcYZcWahTaKaK0fi1Erf2O4nl0xBwnLs1KutPTrIWQfiKjUSB05YcgTChTqOawVW4GNjic8/OVTs0XRXCsyh1KOAdweR6jCDiS0yultUmLiN+e1z9MWPP1izaIkk2jf2wp4rlHpag6ujASRBDfQ74z0n2O9F6H8S6JvUUbxF4E+4SutRXSp2AMafxG8jrFjHW2A85wYsfS4UC9xpMf6gBy+nS+OqGaLARaSQBzuPy98C5xKsMZZoidMkAX3jkCN++PQbdO18CSSi+IcK1Ul0RCNp6agQDqHQ6pEHqMKafC3p6amtUlrHUJEe3P+zg7L5qpFISIqQCrXEhtN1O4sDhdxD754p3gkAHcCTAF+e88yTirbtFE2nKmqVRUOq2tzELIUATMXIHL6dzg+kSSgGwgi8/ljWeyK0iKY3piHI/Ex3+m2J+H5QarNDC4A6C+FJlc0GU/p0ARJZp52xmB8yCGMMkW39vbGYhBWm1qWUqnmuC0DzDblzknvvgxsqpJBJ0gkgKOW1x74E4nX8pKKj4kBDHubkfKw+RwNl+KP+EgMT/LyN9+k4paScKTXgYKuPAMzSoozaDWDslIKCyrFzBmJmNtjzthxlOKpmKD0srkVVzS0u9iFUmSSxiOsm8gdMDcG4wOHig5+/SqhaoREJVMalWRbSoAIkE7zsMZmsxSejTOV1faqpqNWWmGkq2ospAtpAt8p54VxjErf07ZbJGzgzj5j5KHIZmtlShq02anUQHy3Jh6ew9gO/I7QcTqucah51NCtFajVlKhfSZIJH4iBMbRbEjcQzBXzqdTzj5J8yVvRQkgruACSJnf0g7YGyOfzDImUNXyKZDA6vSNJBJ1W23iBN98RLgF6rQ4i8NbPO9CZx3/AFU3CvGlbLpFOPUSzAgKik7aQv1vzws4ZWp+etTMAumolwtpm/yE9OWCOI8QTyUy1MK4RtRqhYLGLgWBKgmJNzAwCjcsTc+CMr0unpMLXOa20u55jg+ie+JeKZWqaYy1LQFB1kKRO0b78+XPHObpU3zKjIipeNM76r7Tyjr3wvy+WZp0IzAb6VJj3gWwZw/NZnJ1RVC6dYga1sVsbE7H2xxdOSmbT8JltN0kA4J2T3THgjJ9sannlJYD8bRcRv19O3XEGT441EZhKYAp1iwE7qLgAC/Ijnywu4ln3r1y7euo52UTsLADsBiah4ldKD0QUCNqkFZa9jee3yxM1f8AOUT0znCXCZDZbMARyEe2by/+HeWChr6pmPWL7TG2nqeuNZ3ieSGQVUXXmDBYmZVp9U/6YsAOvzwmy3Dq9ajUq0kLU6XxkEW57bmBe2DMzw/7EuWziOmYpllYgCIO8EE84MHqMAPeRMYj7Jn06LHW+IS64ugHZibTGvmq9xCi+kOUZEYkoSDpMbgE7xtiTwamTfMP9saFRdaAtpViPwkj1HeQBvGHHizi2bzeSNU0VTJisShEAi5AtM7sZItJ7YTeEeCUGGrOg0qVVwqVSCJgaoUmwDc3uIBG5GKMpgGR91LquudU6e13lMkeUyR/3urXxPiWV+0NTFY08uaIDICSrvqgD0bBAo6CAORJI3iTxsucoCiaKgo1qikwAJHpBvBEbx7WwgPhv7ipmaLq9JKpRVMltOqAxsBBtt15YL4pxRK6KlHKpR0epyoMkwAZ3IUdzzxYSsFKhSvYRLo51B9U28NeAPtWXNZ6y00kqoiTYxJkiBhPX4YlHMPT8xHVYJemZ1CwheWoAzH+k3wXwjxcFofZsyrNSEAMhKsAPw25Had/ecQZrPZZMxTbLU28qnpLBjLOQZO5gdNhhHAEQtfT1eoFZ4qTGYAAiOM902p8Qy/kmmlGKgIAqMZLDmd7T0jb2wemQqij5pX0GOd4NgY/lJtOMoivxOqrpTpUqdMFdWgETHSDJiOsY3RzdbKa8rXB0mRt+EzJQ8wTBg7X2wYjPCn4rosZ8cy5pMmOY/0phUpItOqjanUgvSIA+l+Xftywx4r4kpVAlWkCKwsWgqCOjA7/AN3wm4Zw6pmHZaQB0iTJAtyxrUuWzJXNq2lFmFvqa0D/AGkXn5Y6THokfQpuf5nFzmybRuDxH56rocNpsBnFqBCldWqIY9A1AyOZveO/bBP8RK+WrZUVRVFSorCmjIQR1Ia+0DlsT3wh4iPPqVqmXpOKI0lgBt7gHaZPbtiyeDHyxoirURQ2WJDsVuQ3wmRuo1H4gdt8TYZJb35R6lhpBnUuJJafhESARhp+ePYrxynltNYsbhYIUb/9T+/TE2TygqrXI+PT6YmSxYdOXxDp6hhl4yzKNm6lWggpo5gBRaPlsDcxtfCzhFfRqAe7oWB2ggNBn/dFvfGkSRIK+Y6toZ1JbEDcdpEx8lHkXDEIIpmmUYjrc6j35GD0xFwqj5b1KoUeldILbS0gNE7jeeUTjWdyA9L6gCy3G15JMfkItscS1eH1DTooqu2gCrUEWJ5AnssbnYmO95UIOkDRHmOSNSkE+xPXsf7thohKe9gJO2++FuXy7krIqSecbkn6fOeWGS5atIV1ULPNl1GLTZpgbyBFsByA7LirxZtRlEJk9f8A9hjMcVUWfjpnvP8A/ON4XHZCwrWZorr01NRj16uRm5Y+5tHfEa3qUwAAdu1pj5YaZJVqfdOGlFBZhBgz8PabCMBGidSuL+srEcrEQOW+GBymhXbh3GqP2VqOaRSlITSibM2oFiBuZPtcWtiHhFDQMrXyzBXAfzalRtFIOYhJmxgxHMwdr4V5WojEGosqresD8Y6dt/0wdwhKS1ajUcwKKo/pVhqQgG5IYgj0/wDteOuJOFxlaqVXw2kft+ZWDPa9NDKeaXrKqVgxB1vJmCDEGTM8vng2vmxSqeRxCkzOgVQ4e6JuIAswgmJ/aMb8TPmctTpFPLAp1NaNSSGHpF+djeRebTiujxEK+ap1c5qKjStSAQSq/uT+vLEHN4/ZelRrh+eM8+af2xCc8W41lnSilCiaeidbkCXMKJNzzBtPPD/jJyuZRnWMsyICmpdHmAcojtAIn9hXuBZrhrHMLXJhmigxLDShkk/7lEbzJgDfAj5utm815NB6mYCyKOsgHSoAm8AWUe8TucAgxnMqzajS9oa4i2TJ9cn0PzTfh3iypQyz0VCaX1SWH8wgz1ttf64XrnqtWkQoqOlISdyqDaegtacCcK46MlnT9poazT1KaZj0tyPQx+8jBub/AIgVmrZmrl0dUq0wHDetUiFJj4VBFvmMJaS3zH5LUaradQmkwGc3E4n9kf4U8aJk1eaOqozSKgIkCPhvtf6zfbGcA8SUKTVc3mCXzOuVSAQ2rcxAHaeXS+IuG+DzW4aMzVqUadNKdSoDTBao0SQHvFoItcWnbFa8J1spUzEZ2o1OkELSOZEemwJuJ2vbBDaggdkr6vTP8RwJk4dHYcD3TGj4rrUnqmgxprVYsR8RFzFzzgwbXgYDyHDa+YrU8us6jOhajFQouSROwiTYX74N4zxajQ4itbIU1qUKHlmQG0sYJadU3jn1WcC+IvGb5rMJmW1U6ipoVaLFSol51MRuQ0QORuZwRRPJSv8A4lTp+amwAkbO5iBj/qIPhGsEqNmKkUcvmFouoaQCWQORfSoCkEnfa28Nm4VS4hl0pUcwimjU8unTZhZebX9TSJIiZg9YXzbNZplHqLMGaYJm/M35mwJ3xZ24etbK0czl/u2AFJac6nJDONQIvM7GBsb2xp8MNbK8n+bdVqiXRzrlGuc1kRUoKwakzP8AhDghSyk89N0Jj/TPKcN+CcQqcN05ipRFelmaQmTdZvBMG5BBvvPbBvhp83lKtelXRNC0xUfSQREEEqty2qCDA+Ikn4sLch/EAUsmcuKCVDDLNS6wSY3MkAQII/CNowohuVqNR1QWhoMxMc/6SrJrSr5htTrlqRLMNUsFE2W25/4w6pcDy9OvXpVq4RUQeWxtrdoK2E+kA3/UYUeFOC0syWV660ng+WD+IhSxtvG30PbGvD/hnMZ1iKCrpUhWcmFE7d9ugwo+q9N1bJHiWhoH7z9uVNwzj+Yy4ZaVUqrXI/Ix0kW+WIzxkvUBqu73/mkgdATiDxFwKtknFOtpJZdSspkEfQHfti8VvDGS/wAINTRpqikH1kyxeAY3gqZiwi46YQNJkdlR/U9PSLagEl5iQuM/l6VOnSzWVrFVbT6S3qv1HNZF+YOOP8fDZijXrqpCWaF1Ai8MQZJIkddsUbL1QYWQt922HU+2PSch/D2k2XVkzWqoYJYEGkZ7bxeJ/wCcKLnnyhLVbQ6Zo/mHS4yJjMH/AEpm8V0cvVrtRKhWUOiwwRqkeqIWwIgXtPviq5vh9dqFbNoAlMuwemCQQpIMwd1BIHbE9HMZYZaulQ/+SGPltBIlSAALRczM2iMC8c8dZrM0xSqFQn4ggjV7zJjsMK94I85+Q7qnT9O5j/6DZyA5zuQANDme/BVUrUqhUlNZA9T6TB0i0km0AkXO04iVpou/lICtkUQxMiCCeQE6jECSLXwwe6EoCxQamGoKNMgWJO8nbCqlnhUdSAFRgFuwi9rr2Yhp7Yr08li8b+NBv80Y7BRcJywqlFqrpXzGZmkSFABbnyA/M444/mqnnQzllqIK2kyAuu4B7hYM77YlzlOpSRKdNXRmOho+Ekm6Dm99yLcrxOCvFig5p6dMQabJQG2wUKNuWpX/ACxrnK8NVs8UNhBECBEi3zN8NuGZzXcLemCSxMenaLC8YAzGXVxUsQEFniAxDKGv/wCwIA2Hvjjh9U0qtJgRpKxPI7rB5wSP35YYgEYQaSDlMVSotlyvmD+eXM9dmjfGY0aym9OoUU3CEtKzeNsZhIP5KtaPyE++0rmYUN5WYldrLUI2mbBo+uAs0dFQoabqxYMwi4bpE7X5dcCVArJBEOLq4NmP8p6dj0OGfD+LNU8tK2io4BgnVIA5auYEY6IWdoUmXygn01IfmJIkcwQYv0xKmTUPr1JpaZ076jYNfYx8sDUiSzlW0qj6jH4ROxPO157d8SUEdn+EKbAMCsMOcgGL77c8LlWHdG5Hiw1VVcs6sIUzIUAzAk2jbT9Dgul5dSmXYADWFA6gwAYN/i36R3wDmqLJsgBY+qwBaL+mTt1iTOBGpFYT1KWgzNzva4A58sdtLAKvS+FMtpCPSploJkAAn5i+BMh4a+y1tWUrvSqMpWDpcEb7MOVjOK9wPidWk+rUdEaIqGwW1lva95GCaviGotU1UUWtqbaLSBeTty/bAAg5S+cYBRPEvAGuoarVnd2aWLgGY6xHYR0xFmfDldKLhcy4Wr6KlNUVE0i4EC3LkJ3k4ky3jSo4IbSCCSrAH1WLBSvaANU3kWE46yPi5KlItUAVoJAuByhRN5O8++Oc0j4Uwq1YglVxPC4b0qWYAwRqNjhnl+DgMEgKQLQAP0uTbCrLeJ3yzklVCMbmN99u46mcWpsoXKtM2Ee2EeHBcaju6rWf4aFaS2q0ibyML8/W9B0IFMG++LbW4WJ74VcRyMDDNHdLdKoqVtQLkyw5dv8AvFj8J52nl8vValFXMMDqBU+inBBKkGAwJBJ6WHPFUzyGnWYAxf8AI4vHgPLSGcgAaFQEDcEkkxjW4S1Ta610rvhWWzfFMwEaoSy0oLv/ACC41QJaSeczM8sZk/DhXPplMy4oy0M+42kQf9W0nYm+0Yb8br5tK61crC6UNNWWFYrb0kEwYiRis162a4hmGYq1SqqjUoEEBYG3uZ+eMbmhe5RruOWkAR9CrB444Llcq1E5WrqLA6116iIj1WFpJI+VsE+CvGq5MVEdTDHUGFzsBBHykG+K5w/wfm67aUokXgloUA956C8CTgepwqulepQCM9SmTqCAvERe3K4v3xPzA3ALUPDqUvBqPnmVYfG3iv7dVVgCqIulZiTNyTHKbAdu8AXOeK6tXLJQqLS0pAQgEEQNNrxfc9cD5Twjm6kk0jTUAsWqekAC5t8X0HI9MFVvBdTQzJVWoVUEKFZWYmLDUBsD7naJwrrytdN3SssbPw691a6XgKiOEtWZ4rBPPDDppkIRe0c+pntipcH4jm0//wAxrEJyVS6jsRBEHphRT4rXpo1EvUCkaShtbeL3A5xi1eC/4krkMu9MUmdzU17jSRpA9wRH54EAkcJSatOk41AKhLsDsE18E5FeIZrMHNCXKSbaCGNtQAgAiPzxWeN8PbL16lJrlDBI2I3BHYiD88TDh+er5vzUSplzm3fSdRRSDLEajcgC/wApGLHkfC2XrJUSrnQ+bWUVi8rIVfSdUsQt1m03jbCupXtiM907ev8A5aqXOd5SBDRmIx8htU2kpGWzLrOoIoAG8a1mL2/ocV1eFNTAzC0mNOCLRAaLaunJsX7j/CKeXqZujTU6RlwGJvrZIJN9gTBjbFOrVwx0rrHmorEBohgYWBsTsu3M41UgWNtXznWV/Hqmp+QsfiuYOSVlIKU6gCtY1DzWR1U8+3acD1M0pMuJdrGbCSJ1SL8zPQk8sT1aSlSqrdiUUQAYFy3Yt/MdgT2xpagNMVDLEek6IUdrwxt8PtpnFBCyhsSo/MCiHRlpuApAOonuAGv7yMEccyCiimiioVACHBLyDHpho2ZtUESNV7FSenyjeWK1N1VSzAm5J0xadO0HsLiJtiavT00lqByKb0U8zVtKnn1cWAi/yJwJyCE4bO0lpKzqGYU5iL+Wu1og7QBGMx1R4npEB1AvuFm5m9jzxmKT6IWHutUYggTpCyZN7flsfzwdQqXVtQEfCLLJ2jsBt8sL6L1PSoCgQQ08oYm572tiVmcWNQAC3T8uVuWCVMJ2KzMIYjSqyVRZ5gTtfffGlSQ0OHgCVK+o/I9rmDywIfTQbzagOuNF/UQO28HqemIX4uSywo0qQRaL2Em19ueEDSmLkXla5M04cQZAAMk+xO//ADg/OZs0RpqOGJAIUCwkyRPWMLG4m1QVBTUSVCh1gGZH5G4/6wBQYlhrXzCb+tmgd7fphrO6FxOkbVzxqkgGTYg7aR7R+eDqdEKVEgad9V9UmDbp77yMLPt+hiFSmf8ASQfrE/FzjlgxfETaR92m/IReZvIM9hOOhGYROb4gSwj0qCCZYbnccudt+WBauWhdWnaAJkdevfn3x1Q4q9SAGgTLSq8unpGOHRqbEnRPIMSZHIrY364ELru6XV6ZdV1A6iSBq6AA49J8KVxVydJ+enSfdfT+2PN+L566Rb0t9TbF2/hXmNeVqIb+XUt7MB+4OHLZCi4qxV6Awn4hQtiwZhMKs5TthIXAryzxPkoqqQJmRHWMW/wBQ05QsfxufooC/qDhX4qyRIJAMhgRG/8AcHFp4VlTRy1JCIKqJ9zc/rizNJXbTOnUsRvIgyJwNxKkGWUmnUggsh0EqYlZA29I3xvLVJnGZhsKWApmuI0lFLJV6eutSzLo59M7yFWBqAEWEgEQb7YVUMznctXNWn5juR94+n4gQAIIGoCAOl1w9ytY6mUGxifzxuszAwu9j9NvpiDxBWhtY8pXkmqZ2rTWpnqieZZyyaQrAgqhg3Ms3qPz3xNn+KZjL1gBnaNfy3e7LpFxBZiANdzYSRI6YmTIy0kSQfzwt/iBx+pTp0qdNaaq+rVCiTECB0F9u2A0XGAn8eOMI7O+L/Nq0TmqdGqlBSAKSmotRtpZj+EA2ANiPlhjwfhVHM1KX2KnSo1A2pmqHzgSFEKtMkwpLTcyCvbFU4H4mrU8uaJuxI9ZA9KnexE6gBvy+mFOXztSjmahBZGJI9LFTvIg/LfvOD4c7XDqXAQ3C9AyGZ+312pZ7OkhGc01pjy9UFqepLDfSYG8N3wAM7TGRq0kjSldGGjUClwoapquyNLAi+m19sV3MJQqIG1FamwgyCJG4Nw1yZBIJ6YKp5oUvRM6hpKOSI5bQBpNifUeR5DCkZkLg4kQdKfwxUIrVaFQs2qnUIBYsTqEE2MGAN+gwty1EhaZiRpkARJINr9L8u3thtw/hpq5kI4jVZYGkOGHWbIZBBkm1xvCWvTVUpEg6tPMwOYN4v0meu2+DM6SxBymVHLf+OxqBdRawUlvToM3O5kqbC8DpgesQhAXSG0ksNLagCZg7AGQDB2jGZ3P6fsyKxKEAmTcBzAAPL0ruBYgT0xxw3LilmCWYHTGiTAIInU3UGRbnfpgepTDKaZfhoRCaxX1gAo0MqAwdVS48uT6YBm83wqzBo6dNQswMz5YZVsSILMbm0WUA26WGPFKjVDMHXNSqW2YNIUGJIhYCwJBLQIJwY1Z6iD7oa6pCqziQQLQbQTJ1QbGAYtfoIOUQZBhc/Zxy9A5LpDQPctc/l0tjMCU80I9SMW3M6pk3xrAn3TBh7prxTLLTqEQILahpFwL3N7mf0wvzaBW+EGPhkCG/eP7OJc1l9Tq0ajBUb2gdu35YGyS6zJ/CSWMk6Zt137chiwCzNd5F0gdizvFh6iRt8+R6AYXnNeY2lVMdR7YKzldWGkHRR58yxE9+p7YJpaUBVTFuwMQb9+na2HmEkyYWq1NaL6Q+gCmqi0gneSRf8Rm3MYKy7hrDQSY1aWgxz3vf5b4XVXNRyXAbYA/pHyxldiBYSOkwMdwuuAMI/N5O5ZkbU0m5gXM8uU439hW9rx+9/7OEmaaFgVCWgkos253vGJcnxao0BiIsCRv7e+A5ruEHPP9qahEtETENHKORwp4nm2LQpNhy59APpgnMZlWUaQSSQCbyBN8Q18uCVNoG/8ATBaOSozLpKDzgkgGRpUT9JOLt/B5/XmFt6lRonpqG3z37YpGafWSttXtb2n2xYP4WVSnEFkqA1N1iQSTYgW9pxZqc6XrdanbCnM0xN9hfDurthTm+2Ec2ErSq1m4NUMBYNz98Ms9UsBzOAs1Svhe+fUeifgGkAm5PP3/AK4DHQCExCZZR5aBiXM7W9hgDhebA1FtyCV/f8sM6lQaRBEi+KCEUtyCkVDPMfvgl/8AM7WxxpVdiWbmbwO07Ykp1hrG3P8ApjPUbJRCLoUot3xTvHGaTWpMeg+n3kE/ti0ZvO6AT2EfTHnXGaheuoPX9cBjcpjpGrnh5XnWP3bek/hZiVU9yIkfLCfM1RrZtM6dOkjcDSNMg7grE7QcNOO5orTpUUUI50udAiYBVbcibnuSD0wnz9BUKjVLhfvIMhTtp7kCJ5TPTDtC5N6z+ahaEEKu9jI0wR1JEg/7ROIuLj0h2JJYk+okkAWAmdpnvfBWT4frpKQFIZR8TD0iIJMm0MWIPcDE3GMzoqAgOaclNypgBVsDeRE98SnMBWiRKh4H4xqKygtrCkMA1oINoZRqEfPDZEpMQxctSZf8trwZJIBmVYEkSIN+hvVsnRRMyhb4GZfi5CRMjn7Ya8SU03qBB92TqRwJAHIEc1It88B4F0BSLzoprmcrTFMS8qGtIDFbAi4JI6wQIOrriCg1OfVt5Ypr5g0M8a9IAkkC6iZ5fLCv7U3l66YCsILMpOwBAPMHuIBHbEKZw1WCtQLyDYAmTO4jva3W98LaeVcOwp6yVA0UabCPSRD/AJ6lsd9j8sR0s5LeqoV0ED1GdPI3N4JvI9o2w2y6/aAQsIyCI9UBQOTyWBH8pMHpckBZguE1hVqMRHrUMfnKzcxAMSQRhgZXEQh62cbUdFY6ZMX5fO+MwPT8VVgACFHYJ/XGYe13ZJe3uicjXNVaksUFiDP1n6D6YXVeLBCFQen97f3OGFTiCNWpon+WRoYkbyNgYHP2/LABpqKYAFvMIJ52A/WRigCgsGddoIIUXJJ/riRGIGosGMjYCwvJ2vbA2ZuVC7ETHW8Thl5aIhDrqJHLcH39sEoqDJZkSyndY9iOUfKMd1qxAIIA6/PEWTRPhAvMQTJAvz9scZhJUA/qb3/vvgRlSIyo6SBSGPpP1kdzG2JKtaLgqym0g7ewjfEdVgB6iJiwkxiKlTJBMgncRsN8NhUTTN5kU9LiGFS5i4mBPt1jviA54GNKxvHOcQFCKcaecgb8t/nf8sRCo0AAREyx3+nIX98clgKEsQ155wP3w28PZ0081Rqn0gVFmbSJE78oJxHRoLZwCsEfFzgTv17HEGaHqAMhYI18wbm/zse2CCmhe85ip3wsqvffFT4R42p06ApuZZfQvtErJ7GUnsMGcG8UpXQMYVpiCefbDOykAhNMxl7zik8dSpTzJIpsUMHWBN+nYzfFpzfiCmqMZuJhTuSOnWcIuLeIYRAh+8gaj8vbmZ9sT0mVdOYqGqxFTSANKg33Em3fF98IcJqVaAeux0mfxQfy+Eb98UbOcUasAWOtgL2ssHYdRaSb4eeGPEJRTTtDmwHWw+gH6YYOAOUS0xhXPjBQUCqAALe3bFSOb9UdsN/t8jSIJNo/v6zivZoaGMGcM7zJRhS5vOnf+xisUcu1fNoomJlv9o3nt74Oz+csROBqP3WVqVTIaqfKQ9vxN1I5dL9cTIgJhlCVOJPWqVCtpBIP44AsJ3FgNoxFw3hgq1ANQWHCHuLyfkAflgLJuUqBhyO/LFi4VlSKNWoPiCQojdnEfXST9cB3lGEzRKK4BUZ8xMW0FwtoVSzaR9G1exxPxo1ZYGCDqqAlJCsYGnURaRpBAO6j578MhKCs4YPUMlZupZVJF/5Q3PmUXrjeY1olV1ZlmmxqU5Y3YD1wxAKSG9VyDI5g4gT5lcfCqiWYsrMJOsAkbyN+fPFg45TNHMVlpMYhdIuQDpUsACLiSeW2FFTMqykhbkjUdyztuRyA+KAOo3w149mmGaD02b/JVqZFiYta55KRfp3xQySpQOUNw/Oszs5dbCGMR29Qi8i3UxiLOv5jqUYhgFQEcgLQAtlO3p5zO5wMaxqUpmIaHJtuDHvseW+GPh6ktNgWU6yCVUg6RIB1TsZjSBNrnkMcfLlddiEbRzn3bIxVFZrgQToUyxM7uzQJnkRtvHRDVKpKw+qZTbUp3HpkC2x6hTjeZoKEhjsQYNzFzE8pa5/3dsTcJ4mwhQoCoTrf4dMXkgXI5CL7DnhJxIQuOwoa/hFWYtpq3v6YAvfZrg9QZgyJO+Mw6peI6cWdFHRpke98Zid1RDxPQfdUCkYFplb262/OcNuI0x5h9R0GCRv8QBkdxOOG4GbmmwcE2vEj+mJuJZMlqZAj0Kp6Tz2t0xskJUI9LSdTQSfTTg2ufi9gLR37YIOqNU+kGB3jc4ErmG0xt8II+HuffePbGspWJABJJuZ7Wt+R/LBCCnKQBpsOmO6sETzEkf388DZqtUBkEe39d8cVc2BIAJkXJ/btgQuIBXFUekEj0mwj98TJlyE1AgDuSBfnjvKZLUNUjSRER/fvbBLPK/CCv93x0wlc9Lvitr02gTN/1tOJ1yb6Jbb8hyuTzwcuTViuoAAkdBz2mMWrJ5ekgZVIhSZWNQBMmJ57GBhC9Kag7Km5lyKYVFMafVcRMnYTv3+XuMmcZvTa4Nj1AP0kQcOvF/BSrLUW6NuE2Q2vbYHpywPwigNElYZp3uTEDpb2wZxKe8RISxqKlCWEG+x39sEUck6ECNgLlgvfae/5Y5ztZFaAPYxItyHSPbGDMhqbJqk6tSmw2F17z+ww3CfBXT09TGHZoO0z9DyP93xuq0AcwbcxP133wFRqxJBOxM94sP8AvBNJCQzwzMYVfmJMdIX9cAohbp1yHUTZrRadvbbttfEVPOlGGm8EEDrI7e+JOI5XS+pb3XSOc6QCIHfGqiMsESGC6SoWfljkUVR46dYYkyJtNhNr+374b0uKUqg9RCxtJie84QUuGM6yaRQnaQQrH53B/LHWX4JVJIMCN5It2tthg4BJEpzWyCuAKUOSeogiwsfecC8ZWnUqeQCJp+lWBs17jeJ6YP4NkPKptVYpq/y6QPwgkXYyOW+Bq1PLOwZydQsQCJb63MDY77b4kXSU7R3STiOSYaQEIXVe1weQI5Wxa8r8BRVDRK3/AA76ibGWiwN49VtjiNvECBlRULMYC+Zex5Gb2698CUfE5kxoQlplQwbvBFup+eEMuCcQDhM+G5d/NpmGVbnYIDALBRI3lQIJO52M4jynCMwPtNTy9dYEBGLBi0tDCA1gU/m5W54Fq8UrndvUNzAMi95uWNp7DaeQ44ufUfOdfSNEzY9ZQbKBtzPbAgoruvlQMzTRiraTLgC2qBf2gge4OIeJ5epVK1EAJR3IG8oGMCBtt9GB54jqtAljVYsAVUtAOrZmAmJ3C7kEE23gTiJWwY33EW2/O3TrjoI0uc4cqDLq8FaoZdUQRYjoZO+5E98MBTanuWMnQqgAzES0KSJggbzPtiNyWVfKsxOkif07X27HAqFalULqOimIDEgSo3IJ29UsAOR7Yf4lPaK+0qWbWpLbhLjbYE7gCALdL4lUrAV1Rda+pRI9omwgQd7kH5x0Mxf7ol3U3YiyqTeCfUQLGLC+2EtSuxaD8YJ6H3Fv7364AbKOGhPjw2nJ+9O+2iY7STeNsZisis380fP+mMw/hHulvHZOcgfuSeepL8+eD+CMTUaTNxv88bxmGKVMq6gu0iYdgJ6AWGI6eXX+VfjjYbWtjMZgJSgOJUVn4RueWEddfQPnjMZhkQnrWpNH8n7Y2gsPYYzGYUrMUlVzqYSY6cueLN4J2T5n/wDLGYzBOlWp8KseeX/PHIIsDldb/U4qlf445XxrGYgxZwlPGBYe374SE/rjWMxoZ8K1N0E4oqC1xywyoICyggRO3LGYzAKqmudoqqnSAthsI/TElIfD/fLGsZiZRSnP1CNUEiDa+2+NZ6ofsiXN3ee8RE9cZjMEIBb8TGKSRb1D/wCI/fFam088bxmGZpB+wrfoHk0zAnSL8/jXCni9oAsOnLGsZibFZ6WVqpGmCRsd+dsN6CDVRsLswPcWtjMZhzpTCP8AESgV0gfgP/xY/rfFXyA+7qdlEf8A3LjMZgM+FdV2nXDKpKEkknS1yb/DjKKj7TQEWOm3Lp+lsZjMKNlIxOs1l1CwFUBqzgiBBAAgHqBhl4k4dSFehFNBKsTCjv2xmMxAnP1S1viC86zqAVGsNzjWMxmNoXL/2Q==" id="319" name="Google Shape;319;p40"/>
          <p:cNvSpPr txBox="1"/>
          <p:nvPr/>
        </p:nvSpPr>
        <p:spPr>
          <a:xfrm>
            <a:off x="63500" y="-893762"/>
            <a:ext cx="2466975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learnenglishorstarve.files.wordpress.com/2012/03/fungus-amanita-muscaria-red.jpg" id="320" name="Google Shape;320;p40"/>
          <p:cNvPicPr preferRelativeResize="0"/>
          <p:nvPr/>
        </p:nvPicPr>
        <p:blipFill rotWithShape="1">
          <a:blip r:embed="rId4">
            <a:alphaModFix/>
          </a:blip>
          <a:srcRect b="7443" l="4479" r="12668" t="2986"/>
          <a:stretch/>
        </p:blipFill>
        <p:spPr>
          <a:xfrm>
            <a:off x="2914650" y="4217987"/>
            <a:ext cx="2663825" cy="2163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vmarket.si/image/data/aloe-vera-main.png" id="321" name="Google Shape;32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0425" y="3716337"/>
            <a:ext cx="2892425" cy="206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Evkariontska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celica</a:t>
            </a:r>
            <a:endParaRPr/>
          </a:p>
        </p:txBody>
      </p:sp>
      <p:sp>
        <p:nvSpPr>
          <p:cNvPr descr="data:image/jpg;base64,/9j/4AAQSkZJRgABAQAAAQABAAD/2wCEAAkGBhQSEBQUERQWFRUVGBgYFhYXGRgaGBgYGBQYFBcXGBgaHCYeGB0jGhgXIC8gIykpLSwtFx8xNTAqNSYrLCkBCQoKCgwKGQoOGSkYEhgpKSkpKSkpKSkpKSkpKSkpKSkpKSkpKSkpKSkpKSkpKSkpKSkpKSkpKSkpKSkpKSkpKf/AABEIAMEBBgMBIgACEQEDEQH/xAAbAAACAgMBAAAAAAAAAAAAAAAABgQFAgMHAf/EAEoQAAIBAgQDBQMHBwoGAgMAAAECEQADBBIhMQUTQQYiUWFxMoGRFCNCUqGxwQczQ3KCkrIVJFNiorPC0dLwJTRUY3OT4fEWNXT/xAAUAQEAAAAAAAAAAAAAAAAAAAAA/8QAFBEBAAAAAAAAAAAAAAAAAAAAAP/aAAwDAQACEQMRAD8A7jRRRQFFFFAVTdpeOvhlU27QuliZBZ1gbZsy23EAkEzBy5iAxAU3NUParht++Ldu2LbWS031ZyjXApVltTkYZGM5wd1GXZiQFjwvi1u+me20rCnNDBSGtrcDIzAZ1yuveGnTcEA4pxi1h7bXLz5UUqCQCxGd1trooJ1ZgPfSTxfsDibz3nR7Vo4i46XQCWjC3sLhrN5QSmrB8PIELII7y7VG49+TrF37+dWsABrkEtlm2b9m5aUqtmZVLQBzM0kA6ToHQsRxO2j20Zu9dc20ABMuttrpBI27iMdY2qRzB4jXaubH8mmJkLbvLatrcLqZDXdbGKttNxLVt3VjeQQzFwOYRcmKnX+xmJfFYa4Fw9pLN2w4S2wAt27dko9lIsBn7xYgllGVgCoigfMwmOtQMVx6zbupaZiXuDMoVHeQLiWiSVUgAPcQEnaZOgJC5xzsbevPjcjWwcSoFvEEtzrIFkWjZUBfzZIZpDD89c7s6mou/k1vG5Ze3y7QVgzjmFoIxOCuzby2UUdzDNAAXWPEkB0g3REyNNDr18Kyrnt/sPifklnDquGARWW7BE335RRMQzNYbKxJZmWCSXPfMauXZ/AvZwmHtXCGe3ato7AkgsltVYgnUyQdTrQWFFFFAUUUUBRRRQRuI8Rt2LTXbzhLaaszbCSAPtIHvrVgONWb2fluDyyA4MqyEgMMysARIIIka1C7acFfF4G9YtFQ9wKAWJAEXFYyQCdgelU2J7IXxzQpt3Rcvpde5cI5t1BadBafNadBy25ZVlXVZEBpdgbr+LRFZnYKqqWYk7KBJY+QFQMN2ow9y6Ldty7MqOCquVyXEuOjFwuUAi0+53AG5AKRwj8md+0iKz29cObN4ki4p/m1ywnLDWRcSCyEw4UgN3ZM1C4j+SrFXLahfk6EYe3ZIDPGZMLjLBbS0NGbEI20+11GodWN0byPDfr4VHwHFLd4MbTSEuXLTaEd+0xR11AmGB1GmlIvaL8nN25fv3MNyrYItGwsqEW4tm/ad7lprFxHB5i9MxjRlivMN2BxloYkpcsM944jll5IsC7fa4eWpQr86jZXkEqVXV1AUB0VXBEgyPKvOYNNRrt5+njSTg+xV8YHG2C622v3jcthWLKEy2JtOVtoArm26tlWMtw6EyD7jOxD3cTbutbtBAtsC0lwqLDW8Qb+a2eSS2clC2Xl62gDmB7oM/COO2cTbFyyxKHKQxR0BDorrlzgZtGG2xkbgip4cSROo3HhXNuz35OMRh+Wbow94JlBtMz5J+RYbD84E2z30azcAEezebvKdDcdney+JtY44i+1tu5iVZkIBfm4i3dtHILSxlRCDmdzJ060DlRRRQFFFFAUUUUBRRRQFFFa7+IVBLsFHiTHuoNlFQmxrsPmrZPgXORftBb+zWu6l4IWuXkQAEsUTYASdXLD7KCxopfwlq8zJz3uhXHcylUggu0XAoBDFMu2ndI0O89uAWj7WdvW7dP+KgsaKqb/AAyxaGYs6DbS7d18gM2p9Kqb3FAjgi81q1uxuXAzmQYy22Vm6A6xM+VA2UUvcI4+95mFuLyoBLZGtTM+yWJVttjlq3w/Ekdsuqv9RxDeo6MPNSRQSqKKKAooooCvJoNc9452qv3cQ9rDPlRSwlYBITR3ZyO4oMjSNus0HQs1Q8Rxmxb9u9bXyLqD8Jrn9vgz3YN17t7rq5W38bmZ29Qora3Z20glhbQeJe4df3kmgbz2xwn9On2/5Vg3bbBj9MPctw/ctKA4bhpjOs+Sv+LGtlrgmHfRXBPgN/gTNA32+1+Eb9Og/WJX+ICtw7SYX/qLP/sT/Ok8dlbf1j/v30f/AIra/wB5v9dA6fy7h/6e1/7E/wA622uJWm9m4h9GU/caQm7JW+h/j/11i/ZNPqqfew+8NQdHDV7XLz2ZKmU5i+aMhj+7at3yvGYcApfZhp3bwPwOckD3OKDpVFKnAO3AuXOTiVFq5IAOoVidl11UnpuD0PSmugKKKKAooooCtOKxa2xLmNYG5JJ2CgasfIUYrEi2hYgmOgEkkmAAOpJIHvqPgsEZ5l2DdPvCA/QTwHifpHXwACPcxd53RMrWlcE5goZhlgnMdUtzIj2iddoqbY4cikNEsPpt3m137x1HoKhcW7R27DC2A128RItJvH1mJ0QeZNVuC7VXxdRcVh0tpcYKjJdzlWM5VcZRv4iaC/4jiTbtO4ElVJA6aDr5dT5TUC5bVotG8bhuqQ4GU93Ke+IHcExHTUDU1Pu49FuJbJOe4CVEE+yJMmIHvqLjg1lP5rYVmZoIGVFGh77bSPTXWgpbnaDK5zc2+bJI7tvlWw2qEuzHU7joNdtq14btDjsUT8nspbWY5lwyPPUb+kfDerBezty4yPibgutmkoZ5SrB0RREmY1PnIOlMCqAAAIA2AoFsdiw5DYm/dvNM75VBOpAA2HkIq0wnZ7D24yWUBHUiT8Wk1Y0UCxx7tgbF3lWrWdhEySBtMLAPQiSYAqPb7aWbgUYqyUBAYMDzFGntd0BkjaYrR254IQ3ym2BqAtzeQQylLgj9UKfKPClhhlJysqEEZeWYnMBMmJIkgTA1BB0oOkYbGZVDq4u4c7PMsnqfpr4k6r1nUi0RwQCDIOoI2Irldjil2xdNy0AhZ+8BPLeRIVkUGWkRn0Ikb9HLs7xpHUNblbbnKbbaGzeiTb/VYajpO3tAAGOiiighcaxvJw924N0RiP1o7v2xXP8As3w9Si5tQfnDPXKxS0D4iVd48SD0ps7d3SME8fSa2PdzFJ+6qbgluEHgLdkfC3mP8VBZVzoYi/iOJorgmL1sKmgWAUZ5UsMwEMIgju7Eky9Wb5tqi37iG47FQQMoZjmYKqydQo8ehNZ38BbcyyAn62ob94QaBY4Lw9G4iCq25z33HcSQctzcAbgkfdVfwbC28l8aWzbwjOrwAQysuVvCdSCCNfdTba4BZViyAqxmWBGYyZMtEmTrqaytcAsKZFsE+J89TtA19KDT2YxNx8Opu6ttPjGnn9pMTHSratOIvraSTsIAAA6mAANBufIVEtXiFe/muMjCRbgd2DGkGPfMRqSd6CxopKD250WfNnUt725XePnrU+zi7iEBWInVVJJEeIkT8F9TQM1FVWF42NBdAWZ7w9nTedTAHiCQOsVa0FHxngqFNBAGg6csnaPC2TGZdhOYQQZvOxfaF7oaxfB51rcndlBy97+sDAPjIPWvHQEEHYyD6EQaosE5tcRsMZlybTnxIHLB945LUHRqKKKAoorTjMQLdtnP0QT9mg950oIpbPdZmMW7PmILxLMfJV09S3gKlYbFLctrctnMrqGU7SCJG+3vqNYwTqlpVYCDN2RJeQS0HoS5kmpwEUCDwnidoK73Lirddi17N3WDz7JB1hRCgeA8ZqZw+2cZdtlAfk9pw7XCCBcdfYRJ1IBMlvKKaMRwizcbNcs23bxZFJ+JFSlWNBQe1rxF8IjO2ygseugEnSs8wmJ18KquKG8t+0wuolgaXAxUZiZESRr0iCuo1nagh4/tV/NubYQmWKEtHcMTqA3eJ0gKTv7qoU41cYZmxF0k7hAsDykOBP7NXPG7RVblloKOC9oLbQLaFvvEMWYKcxgTpBaZGkJwxpYw4uEeGViPczBlA9NKC5fjDRriL4/WUAfEXRW3A9qrysArC+CYC6BjPg2gB8AS0+VVFl3B7mdZk6XkQ/AAfdVlwkm5irXMzGG+nbF0aAtpcHsmQDmjwmgfSJEEb7g/caVeL9kYLNhx3W9q2fce6ZEbDrofHamyig5VjLTWmPdZCZOVgQoOUCSfacAgdBud6uew/CWYXywZbVxUA1PtqSQyk6nLpB6GPDRzxuFLhQtxrcMrEqFOYA6qcwOh+NSaCNw6+XtqW9oSr/rqcre6QfdFSag4fuX7idHAuD1HcePgh/aNTqBf7dWS2CePosh92cD8aXMJctmwUuIWVxZRlClp5llFghdhoZOwHWmvtcs4G/5JPwIP4UmYfiJFkJaBa6bNp/ZJlO6jmZUBspMDNJjQGIoLxLbhzqvKygIgU5gwmSWmCIgARprrWtCr3ifnAbQy65hbfmKGkdLkAb9NaR7meSzrdfLqjvzZhUKIxzCFaOZbYhZJYnVhkO3BWUtXUYpcXJlKZAqE5LUkQ6iQtopbyhtQ+uSIoHnD2MgIzM0szSxkjMZyjTRRsB4VtFQMK6sz3xduMpATln2FZDByrlzZyTB1M6RVzhuDZgDenx5YPd9Hj2z5ezPQxNBSYLmZn5jC4DplQFxM/VVO6I0IJP8An7iOEs3MYWrxLpk1ACiIyjLmDRImB4t403qoUQAABsBoB7thXtBzs8MuqpL5hHVmurH7yqhHlmqMqlDBEBtdYCsfH6sx9IT+uK6bVVxDgSsGNsKCdSh/Nuf6yx3T/XXXxnagS7KFripGacpOsHLIHM1M6A6MJPTvKTTNhrQRFQTCgATvAEa1E4bg0TOVzbkFXgm2R7SDSRrBOpnQyd608V44LLKoUsx8P97/AO9aC1mqDjwyXbTjcXrR9NCP8C/CrPhvEBeTMAV6FTuD/lv8DVd2iScg/wC5Yj1LuPuNB0QUUUUBUDHktctWxsTzH/VtkED1LlPcDU+oWGUm/dY/RCIPcM7fEuP3RQb8XiVt23diAqKWJJgAATqelUfZbjT30v3rmiZpSGVwoC95Rk72kTqJM6b1q7e8Y5WH5an5y6YAUtmyjVyAjB9hAyg6sARBqNxdBhOFFGKq9wBT32WblwywW4iq0gZspIBOUAmgjj8ojmbgs/MSqo5YqHZrjQQxGp5aljbAzKdDuKZ8Rxhfk3PtHOrKDbOoDZvZJmDGsnypcGEycGXKGBYK5lEuNNxgTOQhdmjODIXXWK04W8bmHwtk5/zlxZdgxKrd5Ugj6MO0A6gLrtQSsRw828P8qZjzyVYMd4OgBEdQdR0mNt7/AIngLV+2rX9FUZpLZcoKw0nwgkVG7UN8ytsb3XVB5Sd/jHxrTjbvNMz82p7i9CVPtnxgiFG2mbqIDziPEVu2+WtoNbMa3JUd0gqQo75ggETl6a1Vpgl+ph/faY/abs17ib+ppdvceuMfmsoTozAszecSAo8Nz6UDNh8NbB+cw1l1+taBVh+wSZ9zT5GrjhlnCWluXrOVVg8xpbuhAWIYHVYkmCBSfwXjTM+S5EwSpAgECJBEmCJHqPCKvls5iXtkJciM0TI+rcX6a+R1EmCDQMWC4gl5c1tswBg7gg+DKdVPkRUikL+URhr6lEa3AHNT2rYWdAjj6LAMVzQQVgRJWnxWkSKD2lvtb2s+SZQqkscrElXKZM2VgCgY59tADvNMYYHY0icGVbvF79xtBbDESLYn9GGMOWbuz3gBoYMbUFrwXtCMQbLEKLgY22CsDKvazh1E5gjMgjNB0pnrnHZskXbxBBCm3chTZIj5W8NmSGI5RMQuSJ1muj0FX2o/5LEf+N/4a5/isMHt2lZlyhLcoSRnLWmVREHMIDmIOoGlPva25lwV8/1CPjp+NJtrA821aMLIVAZHeJ5YYZW6CGM7fhQRlwiyQLdmACYK21lgc6jW2D7WskCDrvWq7hzkIQNbVtgrFrRILN/WX2mLQFmYOpAixscKZQJa3p9VSAdNesiddjXmJwLLJUTII0kE+U65vQk/qmgn9j+HkN3yxIOd5zgA/m7ShWOggM0wswCQKcKrOz9sC0YBBLQZ1PdRFEnqQBHxqzoOfflB7ZMGODsAhmBFx2UgZSPZTNAYMDBbUe45hO7E9qMyixe7rKIQsTt9WT4be7pstr2r7MLikzAfOp7J8fLcff8ADQhFNg+y4i4ux9P2dfgekASbbh1ivaWey3aYXPmbpi4PZJ+mImOokCNiZBBBIIZmWgpuK28t0Ho6kH9ZNvipP7gpXukjE3Gt31TMcpU3CrEoTrERljSfM048dT5sN9R1PuJ5bfY5+FI+KS0MRcS815S5LKUFsrEZtjqDvJoLThCMHY3HFxmUEsGzjSABm66VhxrW7ZH/AHsP/eOaz4HbSGa0WNtiCpYAN7IGvuCx5GtXENcRYHjiLI/dXN/joOg0UCigKg8JbMjN9a5cI9A5RY8iFB99ScVeCIzHZVJ+AmtPDlyWLc9EWf3QTQJnGSMTxVLTZWVXVMreCpz7pCsFIP5oSjMNQfomrX8oBPycAZ9S05WQJpbYjmBvaEgQB1idKgdhEa5iMReZSAJEwyhnuXGZjkJcSFVBo+mugms/yjWpNglQYGIAPKzkE2Ds+buyNMsHPtpFBO4o6jh1kN3pW0RlKiTbAufo+6RKxA7pnwrzCcL5F3B2yc2S20kxJfMGdjAA1YzWPIBfB2ToFtoSAmTWM2tvZPzZ06SancavLbxOHdtBDgk7D2KCJ2gvs18Kn6MAT9VrhC5vUZlI/VNZOgCwBAAgDwA0A+Fabcsq3jvevf2Ft3So+I+wVLdZFAv8Ssl7dxV3ZWA9SpApYF0ag6EbqdCp8COlO16zUS7hUY99FYjbMoJHxFBS8AsFrnN+goKqfrFiMxHiABE9ST4U2cPG/uqKlk1Z4SzC0EXiNju3ydmw7H32nzKfi/2VljsW68Ow6Ie/cS0uhIJ7gzAEaiTCzuM2mtZ8au5Uf/wMp9btxUX+FvhWjDoXu4S1GlpEZvIleYR8Vt/GgP5JGBuWHRiQxyXJhZmBIVQBA3gzEDXecuHImHt468EUEXHAyLsAAVWEBMZmkwDqSakdpbua7Zt+BzN5ag/wpcPupd41iSmBsoVUtdY3mzRlLM/zSyGzIxdrQmCIDeEUC2ty61trdkGWYFgcqhlsTmy3Vyk99MRmRgZKrAUMK7QDXM+x+Ck4q4IhbLofnVuMXKKucgKNGW2CpEDvNp1rpVr2R6D7qCn7aH+Y3vRf410pRbGG3ZJgnJbDesWl0H7lM3b9v5i/myfxg/hS7iLUpprrH7vdI+M0HN/5Zvswuc1wx10PdEjYIe7l16j7a6B2c4k12yjPEsO8B7OjFToemm1LLdijJyXMqzoCkso8Acw90j403cF4cLSKiiAoAHoPE9TQXGFxBw9xDJ5N1lRpJ7jkZbba9CQEnzXwFXnEcYbSZwmYAjPBgqmssBHejQxppOulUfFrWbCXlOk2zB8G3Q+5spphw1zMisfpKp+Kg0GVq6GAKkEHYjqKXu1PZvnA3LY74Gq6d8a+R72+4I3GoLBpd0nCksATZJkqJJtzuVHUeQ9N4zW9twwBUgggEEGQQdQQeooOR4hoIcHKU1DaggyYPU+0TO5BLbsx+UPPZTtemJ+buELfUaqY70dV1gmNdCRBBEjWoPbTsoXDXrCy0d+3EhtCCwXqSDDAe0JBB6e9j+xQsuuIuE5ypi2QO5mg7zJI1OswWY6EmgaOJfmbk9FJ+Gv4Ut8Vwlh456gwe7oSfOAASRBM6dfOmTiazYujxtv/AAGkDit0NiSLtvMqhMneKz1OoBndtPI0DHhcmQcuCvSNR5++qzJm4hhh/wB12/dtoP8AAaw7O3FlwiZEOqrmLaiAYJ13J9BA6VuwH/7LD+t/77o/CgfaKKKCDxv/AJa9/wCN/wCE1nilnDuAJJtmAAGnuaDKSAfQmDRxYfMXf1G/hNbcMJtqD1UT+7QKX5OrQTnoVytKSCtpToCuotsTv5BRsCYrV+Um1JskgmExAkWs8ZrURmDBwT9RR3o3ECoeFjhuPfuhLDZUYpayIqnMbQzlWe6VA1Cne6SdjHvF8UmPx9tbQV0QZAxSRPMVrzZlYOEHLFs6AZyNTrQXeDWMdbU/QthdAQNLI6MSR7R3M152+w2e1bURmLQobadDqOokA+6tvE3FnHW7jHKrL3idoAKHXyLW5PhXvaC8r4nDW8w0YE6jcspUepVXMeCmgmcatJbsWydFtOkeU/Na+Oj1pt1s7UDNaW0JzXbiKIMEQ2YsPSJ+FRVLW35dz2tcp2FxR9JfON16GekGg2PaBrV8iFSFu1kGFBqSyBsK32t60s1a7YN1zbWR/SMPoqR7IP12B08ASdO7IQsWDiL4tiIdgSd/mlBCx6jnN+2nSpPCO9jb7mAEzfa3LU+mW0fjWrg7rmxGKEctAwt9BAUbeWRbaiPOouGzW8JcJmbrLbnyUHmH3k3B6xQaMRjWdL9/KTzTy7YA35miiDsRaUe+4RUSyUF6/fuMyjCKqk21K3CyqbKLJ0ud43fa0M2zECrnEAgi2IHye211xDMDdyZoIXVoJUwNTqBSvgMWBhOUoY3XxBYqvPJZbSJEZjDElrQKiQRmnUE0DRwWw64DEu5Yvc5h7yoskLkBBUaqxEyfE6AaU2rtVQ3DhZwQsgroqoSBlBJIDNl1jMSTGupq4oFP8ol75m1b+vcE+gB/EiqvhHEbdx3t9ZYaiNVuuCVncEFYI03G+lSu3bzicInmT8XQfgaWcRhdZtLpEjI3ezEAuBKka5nlSG1MjITmIN/8mxvNSMPgwKR7PadlUAl1aNgLoP5skfNrdKgzBjQQI0Jmt3Ar17E4so+crDMbbu2hByrzFBICAEtlJJOZSR7FA2Yx+cws2iDJ77bhcuse4wT6AbnRitoAABsAAPQCBUfAYEWlgb9TAE+4bAdB0+JMmg8e2GBBAIOhB6jwqjtn5E+Uz8mc91j+idjsfBCep2J8zF9WvEWFdSjiVYQQeooM6xu3AqljsAST5ASah8Lwty0DbYhraxy2k5o17rDbu6QQdfAbVp7QX4thBvddUA8ZI/GJ8iaDLhaO1hjcJLXc7QfohxARfICPjSbaN9rr8liPZOUXVQkm2NcpYE6Rr510O2gEAbCAPQaD7KQ+I8A52R1YK6yDIkEAsv8Av0HnIS+HC9zGGIJLKqiSQdDlaJG+s0cHXNxGyfC3db4u4/xVowWItYYrZzFnJk+8nx852gSSNNAJXZ9Jx6EdLD/30UDvRRRQaMcs2nA+q33Vqw+duW4cC2beqZd2MEMGnSBOlSnWQR46VXYaxzMEEI3tFCN9cmQj40BxDh9jFqyOJyEjMJDIxTdG6HK248a3YHg1myS1tAGO7GS0aaAmSF02GlV/Y/iCvhbSZlNy2ihkBGZY7okTIkCrXBG5kHOCh5M5CSsTpE67RQY4/hyXlyuNjIIMEGI0PoSPfVHj+y+HRAQclwMDac/RYD6IWI03IHhvApmqp47wwXAGJc5dlVVbfrBE/b0oKqxjAlznYzEJ82pChZgA7loUeWw108Iq6s4yxi1dVYXAhAaJEHcFW0181Nc57TWELobS3LhQnOhRUBEgMpdRnJIEZADMakb1Z9m8QcNiS97+bWnItrhiYIdiALzW17uVyCM50BETQNN3hN1T3GFxfBzlcftAEN7wD5mtVvD3z+ij1uLHxUE/ZVvgOJWrwY2XVwrFSVMwwAMH3EH0IPWpNBS2+D3GPzjhB4W9W/fbb3LPnVrhsMttQqAADp95J6k+JrbUaxjM1y4mR1yZe8whWkT3D9KOtArLwrELmwyL81nzBiNIkES2bUAgErEyI21qdxzhzouG5SG4to6r1JlWDGAeqmdPpdNwyUUFXwbhpRGa7+du6uRpEyQog6RJ2O5PlUDhfYizZuBizXAhHLV4ITLlyEk953XKYcmYcimB7yqQCQCxhQSBJgmB4mAT7qzmghcV9hRvNy0PhdVvwqbVYy3G5IvBc3NJOScsKHK76/VnzNWdAhdsW/4jZn6KA/bcb8BVacG/dz90SGYKGykhSqFdROhE97f3AWHapp4j6WP8F3/MVhi+IuzMli5bQIQrMx8p7siPt08DOgVnyDOxGfEZNS0M4RdAdFLDqugEwTPU0+8D4WLFoDKAxgtEbxtpvHj1MnrS92exzXiiXYZ1cZiCIIVTcDaEgjMoGn+dOVB5RNa8RiFRSzsFURJJgCTA+2ua8Y4y2IfM5YJmOUI+ZZVbYIJhrRJGYASJa4o1nUOnA0VzbCC9ZuBku5mJgmATLuqFSrAszA5w25zWxtsXfgXGlxFvMJBG+jQRLBWBZV9rKTHQEUFlVOV5uOH1cOn9u4NPgub3gVbXboVSzbKCT6ASfsqs7OWGFo3H9u8xuN5A6KPQKB8aC1pTx+LFtW1jv3APHR2mPPYeUg02Gue9rfa8hcuaTGmd5+Byz5T40FZZBe4kt3nYHpGUTGWBEAaQT9EelMvZjTiAHjhj/fTVX2ewOZ+ZEAHQSYnQ6Dpr08vSrfs2P+In/wDmP98KB1ooooCoPDRlN1Pq3GI9HAu/exqdUIjJiAel1Y/aSSPeVLfuUCNhQ9jFXeScrDnLtIIt3FvARP8ARtvvpprTZjLme5g7qEwXYESdQ9ptx1gjrVLxNeXxDMdhcsv+zcVrDfaFqynk3FtfRW6rW5+rczIQPGC0e+gusdjBaQuwYgECFBY6kLsPWpFFFAVyvtXwm+3ELl60i3SPmwlyWH5ouWykqIVc2VZMlzprI6pNKvF+MYZbmdc1xwe9yyApZk5QzO2kxtFBC/Jbg7tqzcW7sTbZRuBNtT7W85SkjoROkxTvXPF7W3LahcOlpBpmzZnaEVUzkiA3dUCQOmkxVpwDtfcuXhbvKhVyQjoGHQkEgkyDlbXTpprQN9FaMVadimR8kMC3dDZlgyuvszpr5VD43x1MMst3nPsoNzG58lHU0E3FYtLSl7jKijdmIA+JrDB8StXZ5VxXjfKQSPUdK5pxLiT4p8zsdMwGXKba90RlBkE77iTI6Cp/YiwwxSlAFXKSViDkKLE6mSXO407poOg3MMrFSyglDKkgEqSIJB6aEil/i+JU4xM5PLwttrzwCdToNFkkga6DrTGTSdwzGNfe/wAgxcvMQbg2tWllFM/X3geI8tAZebmvW8vs8tm8PaKBZB12zVNqBw4EvdYkmCtsExrkEsTGk52YH9Wp9BzbtJc/n2KI3S1A9eXbA+16wwqoAVi4p1LMHVpMjZWUARtv0issZZ5mOxa/WIX0OZI+xD8KrMPx+2ncvYe1nQlYXOjsB7J0bvE9Z0mfCgYOxVsDF3wpcqiLBcAGWbUADTTJ9tOtLXZexkuMSMpuKzZddBzAQuuugbb1ploKTtgG+TSjFSGB0JWdwBI0BzFSCSAIknSCl8Pt+25hDlZlMsM65Q2ne1ItZiqtoFYEk710nG4UXbbI2zAg+/8A+dfdSRxHhV60xUoSsE57au2fVbJLgZij5MrEiCYeJNBCdspVCWuZlyjPbVkZpJIUQxyFip90CM4NW3Yq0Oc7KrAZSFaJDpmXIzMR3TAgR7YQE7VE/k83N7N7mkuSkBCwy8o3DcbMQSzHNBfXUSveLbwThXJViVUO5lggAAA2URpHX1Y0FhetBlKsJVgQQdiCII+FeogAAGgAgDyGgr2KKAili5h1uA51BBZmEjxctP3UzO4UEnYAk+gEml60e6NI0H/1QFu2FACgADoKjdlR/Pbs/wBCkf8AsNTVqt7MP/xAjxw+vhIuL8PaoHiiiigKjcQU5MwElCHA8cu4HqJHvqTRQJ3bBZuI6weZYuAHxNsrfWPgfjVhx5FuYe1f6obVxTBPtMo6fre6a08Xwhz2UVWbl3lIABPzN4Nbf0CFvcAvjUO3iS3DjZKPK27gLgd1WtNopMyDoI/3AONtwQCNQRI9DWvF4YXLbISwDAglSVIkRoRsahcHuBc1qfZhk13RtRvvEx8Kl4bEMzOGQoFaFJIIcQDmEbeGvhQK3bPiJRBYWSoUFtTLfRUE7xIkxqaVAZjUsDsAIRu7AthZIB1B8dTNdK4nwC1fYM4IdRAZSVMTMHoROutRbfY7D/TD3OvfdiJ/VBC/ZQIVtSWyW1m4gjLbXNOUxlBGyxrJ209KbOy/ZNrbi/fVFf6KLrB17zHYtGmmwA1NNGGwiW1y21VFHRQAPgK20GnF4kW7bO2ygk+4bDzrlV/iZvs115BcSwGUnJmCpbQSWC6NOgk11LiWD5tp0mMw398j7qTMP2DuZoOQAHQnXuyTlAUjMNfpeWmlBR4XCF8sLzGYkoywGL+zOmoiNW+qIPUV0Ps/wMYa3Ey7Rnb0EADwArVY4P8AJrdx7K86+RvcYAsfqzEIvkP/AJrZxfizIFt2lDX7nsruF8WY+A19Y8jQQe13aHlJyrIzXXhTEnIraEmOpG3mQfAGZgLNnBWVtyAxDNBPedgJaOp3gAbCBVLfwtuzetpceSk4nEOd2IkJ9sgD+t4mpfC8Kb18XrwIdwHVf6OyrTaQ+DMwzn9Q0F/gLJW2oIholo+s3eb+0TUiisXaAT4a0HOODvnxV+59a6wHvN1vuA+NXnyVJzZRMzMDfx9fOqHsxa+bVj9K4x9YslfvJpjoBbuRlf6uungRDfZ9wq/VpEjUHb08aoKk8LxwQi02gP5s9D4256EdB1BgeyaC3ooooCiivaAryvaKCHxW7Fph9aEH7Rg/ZJ91VVe8S4gHbNI5VuYP1nOhYHqAJA8ZY7QaVcZxq6XLIxVANoBEamSd+m/3bEGkVA7Kj+fv/wCAR++oP3V52fxhu2gxM67+OgI++s+ymuOcgGBYUfFww9KB1ooooCiiigi46wTDoJdJKiYzA+0hPgR9oU9KXeDwW4goYlWPMAOmXmWzI12MiCOhWNwabKg3sKUYvb1De3b6N0zLOgb7D18aCHhLBcYW7bZZCAMJ9q2UG0bkNHxrDii37N037TNdtkDmWT9EARmt/iPv+jli+C2cTldCUdBlVl0KRrlKmCpE9IOu9aflGLw/5xefbH0l9sD03+IPm1BccP4gl5A9syD8QfAjoayx19kts1tDcYCQgIGY+EnQUtcxHfnYFgt0+3ZbTmdTpME77GNdwSZzwnHMS7M1sJdUHvWD3L1voQCdHEg6mD0MEUDQhkCRB8PDyr2qvBdo7VxshJt3P6O4Mre6dD7qtKAoorxmAEnQDc0ETi2Ke3ZZrVs3HEZVHUkwJ8hMn/ZqFwzA8jv3cz3rzAMwBaJ1jT2VEanTYdAALXD4hbiK6EMrAFSNiDqCKrOPY1+7Zsfnbumb+jT6Vw+6Y8/SgrsTh7WJxLPlAt2I5rxpcZe8EJ6qhAJ8wPAVe8OtHKXYQ1w5iOoGyqfMKBPnNQ8FgVAWzbHzVmMx+s/tAHx1OY+eUeIq3oCteIWUYeR+6tlFBzbsy/zNoeFxx8bWbT7aYaXuFJybl62R+avL7lbNan4FaYaArG4gYEMJB3BrRxHHcpM0SZhR4k/hoT7qW73H7zCQSoaApAAkkEgLIMjTczFA5WOIXEOvzieBPfHox0YeTQfM7VPt8XtEwWynwfu/DNofca59a4tiYkNm1iCoOxIJ2BiffVjw/j7M/LuKNyMy6LuY0JOmn/3QPK4hTsyn0YH8a1XOJWl3uJ6ZgT8BrVGcOv1V/dH+VZqoGwj00oLJ+MpHdDN7so+LRUDE4p7mjEKv1F6/rMdSPIADxmsa8c6GN4MesaUC3xvFF7gRfZWdJgSB5Dw28vU1W3HCLCgho1iJECZ10JP4/HdjbwF+5uWzArMxlKKFOnQrrPr4VL4VwdrjC5dByAkqDEnWR7v9+gWHBrTW8JJ9ohmE9JHdHwirHsQk3cU/gyWx6W1K/wCVQuN4wJb19fgRlHvfKPQN4VedieHcnBpPtP3z+1GX+yFoL6iiigKKKKAooooI2JwIY5lJRxs67+jDZh5H3RWpsVcQ9+3nX69vU++2df3S1TqKCnxXD8NiddA56qcr6eKneP6wMVR8S7P4q04uWX5hXr+kI6g/W0697wyxADffwqOIdVYf1gD99RhwhR7DOn6rtH7rEr9lAqYTi97GTauW8MWUkZbiuraamFJlT5A+YJBBqXhOFcQsk8p7WXpbdmKr6Egt7pHrVtjuz/NKl7klCCrFYfQ5ozIV0keHpB1qXcW/PdNqPMPP30C3e7SYy02W+lq34OVfln9oMY99WNvEY51DJ8lZT1Bcg+hDRVnewtxxBdQDuAgJPjqxIj3Vrw/BFRQoZ8o2VW5YEmTAthev30HmFxRtWh8pNpGkgLbmMswoVdyYjQVX8N4ZeZ7lxzkNw6uBDlAe5bQH82sbk94+A0NXOF4bbtklEAY7tux9WOp+NSaDG3bCgACAKyoooCiiigRe2PDTYvjFKua24yXlBj2oT7Rlg9GUeNZYHiQZJJLKNrgBM/rqNbbjqCI6jwDreshlKsAQRBBEgg7gjqKUeIfk+GbPhbptH6pJj0DDvAes0GniGGGItRbYEjVSDI2iDH+xS/8AyXft/oydR7Lb90LrGwEba1a3uzGOU/o7vnKlvi6g/bUdeH49d7DH9o/YEvfhQQRwy+ytCGSQe9ImIgR0E/ZFWfDeBMrBrrTHTc7zE7Aanx0MaV4hxY3w173Pc+45q2c7Ff8AS4j94/6KC6oFUD43EA/8tiP7f4Wq9t43EnbDXz65vxtUDBRVCb2L/wCmvfE/6K85eNOgw9zXxd/9a0Fy+CQnMygxtOoE7wDoK04jiSKCR3o3MgKv6znQegk+VQLPZ3G3PaSzb83Oc/Am5+FWuH7BKxDYq894jZR3EHkANQPSKCiweBfH3wFnkIwNxzpmI+io1jukqB0DEnU10hVgQK14bDLbUKihVAgKogAeQFbaAooooCiiigKKKKAooooCiiigKKKKAooooCiiigKKKKAooooCiiigxNemiig8oFFFBkK8NFFBjXpoooPRXooooCiiigKKKKD/2Q==" id="328" name="Google Shape;328;p4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SEBQUERQWFRUVGBgYFhYXGRgaGBgYGBQYFBcXGBgaHCYeGB0jGhgXIC8gIykpLSwtFx8xNTAqNSYrLCkBCQoKCgwKGQoOGSkYEhgpKSkpKSkpKSkpKSkpKSkpKSkpKSkpKSkpKSkpKSkpKSkpKSkpKSkpKSkpKSkpKSkpKf/AABEIAMEBBgMBIgACEQEDEQH/xAAbAAACAgMBAAAAAAAAAAAAAAAABgQFAgMHAf/EAEoQAAIBAgQDBQMHBwoGAgMAAAECEQADBBIhMQUTQQYiUWFxMoGRFCNCUqGxwQczQ3KCkrIVJFNiorPC0dLwJTRUY3OT4fEWNXT/xAAUAQEAAAAAAAAAAAAAAAAAAAAA/8QAFBEBAAAAAAAAAAAAAAAAAAAAAP/aAAwDAQACEQMRAD8A7jRRRQFFFFAVTdpeOvhlU27QuliZBZ1gbZsy23EAkEzBy5iAxAU3NUParht++Ldu2LbWS031ZyjXApVltTkYZGM5wd1GXZiQFjwvi1u+me20rCnNDBSGtrcDIzAZ1yuveGnTcEA4pxi1h7bXLz5UUqCQCxGd1trooJ1ZgPfSTxfsDibz3nR7Vo4i46XQCWjC3sLhrN5QSmrB8PIELII7y7VG49+TrF37+dWsABrkEtlm2b9m5aUqtmZVLQBzM0kA6ToHQsRxO2j20Zu9dc20ABMuttrpBI27iMdY2qRzB4jXaubH8mmJkLbvLatrcLqZDXdbGKttNxLVt3VjeQQzFwOYRcmKnX+xmJfFYa4Fw9pLN2w4S2wAt27dko9lIsBn7xYgllGVgCoigfMwmOtQMVx6zbupaZiXuDMoVHeQLiWiSVUgAPcQEnaZOgJC5xzsbevPjcjWwcSoFvEEtzrIFkWjZUBfzZIZpDD89c7s6mou/k1vG5Ze3y7QVgzjmFoIxOCuzby2UUdzDNAAXWPEkB0g3REyNNDr18Kyrnt/sPifklnDquGARWW7BE335RRMQzNYbKxJZmWCSXPfMauXZ/AvZwmHtXCGe3ato7AkgsltVYgnUyQdTrQWFFFFAUUUUBRRRQRuI8Rt2LTXbzhLaaszbCSAPtIHvrVgONWb2fluDyyA4MqyEgMMysARIIIka1C7acFfF4G9YtFQ9wKAWJAEXFYyQCdgelU2J7IXxzQpt3Rcvpde5cI5t1BadBafNadBy25ZVlXVZEBpdgbr+LRFZnYKqqWYk7KBJY+QFQMN2ow9y6Ldty7MqOCquVyXEuOjFwuUAi0+53AG5AKRwj8md+0iKz29cObN4ki4p/m1ywnLDWRcSCyEw4UgN3ZM1C4j+SrFXLahfk6EYe3ZIDPGZMLjLBbS0NGbEI20+11GodWN0byPDfr4VHwHFLd4MbTSEuXLTaEd+0xR11AmGB1GmlIvaL8nN25fv3MNyrYItGwsqEW4tm/ad7lprFxHB5i9MxjRlivMN2BxloYkpcsM944jll5IsC7fa4eWpQr86jZXkEqVXV1AUB0VXBEgyPKvOYNNRrt5+njSTg+xV8YHG2C622v3jcthWLKEy2JtOVtoArm26tlWMtw6EyD7jOxD3cTbutbtBAtsC0lwqLDW8Qb+a2eSS2clC2Xl62gDmB7oM/COO2cTbFyyxKHKQxR0BDorrlzgZtGG2xkbgip4cSROo3HhXNuz35OMRh+Wbow94JlBtMz5J+RYbD84E2z30azcAEezebvKdDcdney+JtY44i+1tu5iVZkIBfm4i3dtHILSxlRCDmdzJ060DlRRRQFFFFAUUUUBRRRQFFFa7+IVBLsFHiTHuoNlFQmxrsPmrZPgXORftBb+zWu6l4IWuXkQAEsUTYASdXLD7KCxopfwlq8zJz3uhXHcylUggu0XAoBDFMu2ndI0O89uAWj7WdvW7dP+KgsaKqb/AAyxaGYs6DbS7d18gM2p9Kqb3FAjgi81q1uxuXAzmQYy22Vm6A6xM+VA2UUvcI4+95mFuLyoBLZGtTM+yWJVttjlq3w/Ekdsuqv9RxDeo6MPNSRQSqKKKAooooCvJoNc9452qv3cQ9rDPlRSwlYBITR3ZyO4oMjSNus0HQs1Q8Rxmxb9u9bXyLqD8Jrn9vgz3YN17t7rq5W38bmZ29Qora3Z20glhbQeJe4df3kmgbz2xwn9On2/5Vg3bbBj9MPctw/ctKA4bhpjOs+Sv+LGtlrgmHfRXBPgN/gTNA32+1+Eb9Og/WJX+ICtw7SYX/qLP/sT/Ok8dlbf1j/v30f/AIra/wB5v9dA6fy7h/6e1/7E/wA622uJWm9m4h9GU/caQm7JW+h/j/11i/ZNPqqfew+8NQdHDV7XLz2ZKmU5i+aMhj+7at3yvGYcApfZhp3bwPwOckD3OKDpVFKnAO3AuXOTiVFq5IAOoVidl11UnpuD0PSmugKKKKAooooCtOKxa2xLmNYG5JJ2CgasfIUYrEi2hYgmOgEkkmAAOpJIHvqPgsEZ5l2DdPvCA/QTwHifpHXwACPcxd53RMrWlcE5goZhlgnMdUtzIj2iddoqbY4cikNEsPpt3m137x1HoKhcW7R27DC2A128RItJvH1mJ0QeZNVuC7VXxdRcVh0tpcYKjJdzlWM5VcZRv4iaC/4jiTbtO4ElVJA6aDr5dT5TUC5bVotG8bhuqQ4GU93Ke+IHcExHTUDU1Pu49FuJbJOe4CVEE+yJMmIHvqLjg1lP5rYVmZoIGVFGh77bSPTXWgpbnaDK5zc2+bJI7tvlWw2qEuzHU7joNdtq14btDjsUT8nspbWY5lwyPPUb+kfDerBezty4yPibgutmkoZ5SrB0RREmY1PnIOlMCqAAAIA2AoFsdiw5DYm/dvNM75VBOpAA2HkIq0wnZ7D24yWUBHUiT8Wk1Y0UCxx7tgbF3lWrWdhEySBtMLAPQiSYAqPb7aWbgUYqyUBAYMDzFGntd0BkjaYrR254IQ3ym2BqAtzeQQylLgj9UKfKPClhhlJysqEEZeWYnMBMmJIkgTA1BB0oOkYbGZVDq4u4c7PMsnqfpr4k6r1nUi0RwQCDIOoI2Irldjil2xdNy0AhZ+8BPLeRIVkUGWkRn0Ikb9HLs7xpHUNblbbnKbbaGzeiTb/VYajpO3tAAGOiiighcaxvJw924N0RiP1o7v2xXP8As3w9Si5tQfnDPXKxS0D4iVd48SD0ps7d3SME8fSa2PdzFJ+6qbgluEHgLdkfC3mP8VBZVzoYi/iOJorgmL1sKmgWAUZ5UsMwEMIgju7Eky9Wb5tqi37iG47FQQMoZjmYKqydQo8ehNZ38BbcyyAn62ob94QaBY4Lw9G4iCq25z33HcSQctzcAbgkfdVfwbC28l8aWzbwjOrwAQysuVvCdSCCNfdTba4BZViyAqxmWBGYyZMtEmTrqaytcAsKZFsE+J89TtA19KDT2YxNx8Opu6ttPjGnn9pMTHSratOIvraSTsIAAA6mAANBufIVEtXiFe/muMjCRbgd2DGkGPfMRqSd6CxopKD250WfNnUt725XePnrU+zi7iEBWInVVJJEeIkT8F9TQM1FVWF42NBdAWZ7w9nTedTAHiCQOsVa0FHxngqFNBAGg6csnaPC2TGZdhOYQQZvOxfaF7oaxfB51rcndlBy97+sDAPjIPWvHQEEHYyD6EQaosE5tcRsMZlybTnxIHLB945LUHRqKKKAoorTjMQLdtnP0QT9mg950oIpbPdZmMW7PmILxLMfJV09S3gKlYbFLctrctnMrqGU7SCJG+3vqNYwTqlpVYCDN2RJeQS0HoS5kmpwEUCDwnidoK73Lirddi17N3WDz7JB1hRCgeA8ZqZw+2cZdtlAfk9pw7XCCBcdfYRJ1IBMlvKKaMRwizcbNcs23bxZFJ+JFSlWNBQe1rxF8IjO2ygseugEnSs8wmJ18KquKG8t+0wuolgaXAxUZiZESRr0iCuo1nagh4/tV/NubYQmWKEtHcMTqA3eJ0gKTv7qoU41cYZmxF0k7hAsDykOBP7NXPG7RVblloKOC9oLbQLaFvvEMWYKcxgTpBaZGkJwxpYw4uEeGViPczBlA9NKC5fjDRriL4/WUAfEXRW3A9qrysArC+CYC6BjPg2gB8AS0+VVFl3B7mdZk6XkQ/AAfdVlwkm5irXMzGG+nbF0aAtpcHsmQDmjwmgfSJEEb7g/caVeL9kYLNhx3W9q2fce6ZEbDrofHamyig5VjLTWmPdZCZOVgQoOUCSfacAgdBud6uew/CWYXywZbVxUA1PtqSQyk6nLpB6GPDRzxuFLhQtxrcMrEqFOYA6qcwOh+NSaCNw6+XtqW9oSr/rqcre6QfdFSag4fuX7idHAuD1HcePgh/aNTqBf7dWS2CePosh92cD8aXMJctmwUuIWVxZRlClp5llFghdhoZOwHWmvtcs4G/5JPwIP4UmYfiJFkJaBa6bNp/ZJlO6jmZUBspMDNJjQGIoLxLbhzqvKygIgU5gwmSWmCIgARprrWtCr3ifnAbQy65hbfmKGkdLkAb9NaR7meSzrdfLqjvzZhUKIxzCFaOZbYhZJYnVhkO3BWUtXUYpcXJlKZAqE5LUkQ6iQtopbyhtQ+uSIoHnD2MgIzM0szSxkjMZyjTRRsB4VtFQMK6sz3xduMpATln2FZDByrlzZyTB1M6RVzhuDZgDenx5YPd9Hj2z5ezPQxNBSYLmZn5jC4DplQFxM/VVO6I0IJP8An7iOEs3MYWrxLpk1ACiIyjLmDRImB4t403qoUQAABsBoB7thXtBzs8MuqpL5hHVmurH7yqhHlmqMqlDBEBtdYCsfH6sx9IT+uK6bVVxDgSsGNsKCdSh/Nuf6yx3T/XXXxnagS7KFripGacpOsHLIHM1M6A6MJPTvKTTNhrQRFQTCgATvAEa1E4bg0TOVzbkFXgm2R7SDSRrBOpnQyd608V44LLKoUsx8P97/AO9aC1mqDjwyXbTjcXrR9NCP8C/CrPhvEBeTMAV6FTuD/lv8DVd2iScg/wC5Yj1LuPuNB0QUUUUBUDHktctWxsTzH/VtkED1LlPcDU+oWGUm/dY/RCIPcM7fEuP3RQb8XiVt23diAqKWJJgAATqelUfZbjT30v3rmiZpSGVwoC95Rk72kTqJM6b1q7e8Y5WH5an5y6YAUtmyjVyAjB9hAyg6sARBqNxdBhOFFGKq9wBT32WblwywW4iq0gZspIBOUAmgjj8ojmbgs/MSqo5YqHZrjQQxGp5aljbAzKdDuKZ8Rxhfk3PtHOrKDbOoDZvZJmDGsnypcGEycGXKGBYK5lEuNNxgTOQhdmjODIXXWK04W8bmHwtk5/zlxZdgxKrd5Ugj6MO0A6gLrtQSsRw828P8qZjzyVYMd4OgBEdQdR0mNt7/AIngLV+2rX9FUZpLZcoKw0nwgkVG7UN8ytsb3XVB5Sd/jHxrTjbvNMz82p7i9CVPtnxgiFG2mbqIDziPEVu2+WtoNbMa3JUd0gqQo75ggETl6a1Vpgl+ph/faY/abs17ib+ppdvceuMfmsoTozAszecSAo8Nz6UDNh8NbB+cw1l1+taBVh+wSZ9zT5GrjhlnCWluXrOVVg8xpbuhAWIYHVYkmCBSfwXjTM+S5EwSpAgECJBEmCJHqPCKvls5iXtkJciM0TI+rcX6a+R1EmCDQMWC4gl5c1tswBg7gg+DKdVPkRUikL+URhr6lEa3AHNT2rYWdAjj6LAMVzQQVgRJWnxWkSKD2lvtb2s+SZQqkscrElXKZM2VgCgY59tADvNMYYHY0icGVbvF79xtBbDESLYn9GGMOWbuz3gBoYMbUFrwXtCMQbLEKLgY22CsDKvazh1E5gjMgjNB0pnrnHZskXbxBBCm3chTZIj5W8NmSGI5RMQuSJ1muj0FX2o/5LEf+N/4a5/isMHt2lZlyhLcoSRnLWmVREHMIDmIOoGlPva25lwV8/1CPjp+NJtrA821aMLIVAZHeJ5YYZW6CGM7fhQRlwiyQLdmACYK21lgc6jW2D7WskCDrvWq7hzkIQNbVtgrFrRILN/WX2mLQFmYOpAixscKZQJa3p9VSAdNesiddjXmJwLLJUTII0kE+U65vQk/qmgn9j+HkN3yxIOd5zgA/m7ShWOggM0wswCQKcKrOz9sC0YBBLQZ1PdRFEnqQBHxqzoOfflB7ZMGODsAhmBFx2UgZSPZTNAYMDBbUe45hO7E9qMyixe7rKIQsTt9WT4be7pstr2r7MLikzAfOp7J8fLcff8ADQhFNg+y4i4ux9P2dfgekASbbh1ivaWey3aYXPmbpi4PZJ+mImOokCNiZBBBIIZmWgpuK28t0Ho6kH9ZNvipP7gpXukjE3Gt31TMcpU3CrEoTrERljSfM048dT5sN9R1PuJ5bfY5+FI+KS0MRcS815S5LKUFsrEZtjqDvJoLThCMHY3HFxmUEsGzjSABm66VhxrW7ZH/AHsP/eOaz4HbSGa0WNtiCpYAN7IGvuCx5GtXENcRYHjiLI/dXN/joOg0UCigKg8JbMjN9a5cI9A5RY8iFB99ScVeCIzHZVJ+AmtPDlyWLc9EWf3QTQJnGSMTxVLTZWVXVMreCpz7pCsFIP5oSjMNQfomrX8oBPycAZ9S05WQJpbYjmBvaEgQB1idKgdhEa5iMReZSAJEwyhnuXGZjkJcSFVBo+mugms/yjWpNglQYGIAPKzkE2Ds+buyNMsHPtpFBO4o6jh1kN3pW0RlKiTbAufo+6RKxA7pnwrzCcL5F3B2yc2S20kxJfMGdjAA1YzWPIBfB2ToFtoSAmTWM2tvZPzZ06SancavLbxOHdtBDgk7D2KCJ2gvs18Kn6MAT9VrhC5vUZlI/VNZOgCwBAAgDwA0A+Fabcsq3jvevf2Ft3So+I+wVLdZFAv8Ssl7dxV3ZWA9SpApYF0ag6EbqdCp8COlO16zUS7hUY99FYjbMoJHxFBS8AsFrnN+goKqfrFiMxHiABE9ST4U2cPG/uqKlk1Z4SzC0EXiNju3ydmw7H32nzKfi/2VljsW68Ow6Ie/cS0uhIJ7gzAEaiTCzuM2mtZ8au5Uf/wMp9btxUX+FvhWjDoXu4S1GlpEZvIleYR8Vt/GgP5JGBuWHRiQxyXJhZmBIVQBA3gzEDXecuHImHt468EUEXHAyLsAAVWEBMZmkwDqSakdpbua7Zt+BzN5ag/wpcPupd41iSmBsoVUtdY3mzRlLM/zSyGzIxdrQmCIDeEUC2ty61trdkGWYFgcqhlsTmy3Vyk99MRmRgZKrAUMK7QDXM+x+Ck4q4IhbLofnVuMXKKucgKNGW2CpEDvNp1rpVr2R6D7qCn7aH+Y3vRf410pRbGG3ZJgnJbDesWl0H7lM3b9v5i/myfxg/hS7iLUpprrH7vdI+M0HN/5Zvswuc1wx10PdEjYIe7l16j7a6B2c4k12yjPEsO8B7OjFToemm1LLdijJyXMqzoCkso8Acw90j403cF4cLSKiiAoAHoPE9TQXGFxBw9xDJ5N1lRpJ7jkZbba9CQEnzXwFXnEcYbSZwmYAjPBgqmssBHejQxppOulUfFrWbCXlOk2zB8G3Q+5spphw1zMisfpKp+Kg0GVq6GAKkEHYjqKXu1PZvnA3LY74Gq6d8a+R72+4I3GoLBpd0nCksATZJkqJJtzuVHUeQ9N4zW9twwBUgggEEGQQdQQeooOR4hoIcHKU1DaggyYPU+0TO5BLbsx+UPPZTtemJ+buELfUaqY70dV1gmNdCRBBEjWoPbTsoXDXrCy0d+3EhtCCwXqSDDAe0JBB6e9j+xQsuuIuE5ypi2QO5mg7zJI1OswWY6EmgaOJfmbk9FJ+Gv4Ut8Vwlh456gwe7oSfOAASRBM6dfOmTiazYujxtv/AAGkDit0NiSLtvMqhMneKz1OoBndtPI0DHhcmQcuCvSNR5++qzJm4hhh/wB12/dtoP8AAaw7O3FlwiZEOqrmLaiAYJ13J9BA6VuwH/7LD+t/77o/CgfaKKKCDxv/AJa9/wCN/wCE1nilnDuAJJtmAAGnuaDKSAfQmDRxYfMXf1G/hNbcMJtqD1UT+7QKX5OrQTnoVytKSCtpToCuotsTv5BRsCYrV+Um1JskgmExAkWs8ZrURmDBwT9RR3o3ECoeFjhuPfuhLDZUYpayIqnMbQzlWe6VA1Cne6SdjHvF8UmPx9tbQV0QZAxSRPMVrzZlYOEHLFs6AZyNTrQXeDWMdbU/QthdAQNLI6MSR7R3M152+w2e1bURmLQobadDqOokA+6tvE3FnHW7jHKrL3idoAKHXyLW5PhXvaC8r4nDW8w0YE6jcspUepVXMeCmgmcatJbsWydFtOkeU/Na+Oj1pt1s7UDNaW0JzXbiKIMEQ2YsPSJ+FRVLW35dz2tcp2FxR9JfON16GekGg2PaBrV8iFSFu1kGFBqSyBsK32t60s1a7YN1zbWR/SMPoqR7IP12B08ASdO7IQsWDiL4tiIdgSd/mlBCx6jnN+2nSpPCO9jb7mAEzfa3LU+mW0fjWrg7rmxGKEctAwt9BAUbeWRbaiPOouGzW8JcJmbrLbnyUHmH3k3B6xQaMRjWdL9/KTzTy7YA35miiDsRaUe+4RUSyUF6/fuMyjCKqk21K3CyqbKLJ0ud43fa0M2zECrnEAgi2IHye211xDMDdyZoIXVoJUwNTqBSvgMWBhOUoY3XxBYqvPJZbSJEZjDElrQKiQRmnUE0DRwWw64DEu5Yvc5h7yoskLkBBUaqxEyfE6AaU2rtVQ3DhZwQsgroqoSBlBJIDNl1jMSTGupq4oFP8ol75m1b+vcE+gB/EiqvhHEbdx3t9ZYaiNVuuCVncEFYI03G+lSu3bzicInmT8XQfgaWcRhdZtLpEjI3ezEAuBKka5nlSG1MjITmIN/8mxvNSMPgwKR7PadlUAl1aNgLoP5skfNrdKgzBjQQI0Jmt3Ar17E4so+crDMbbu2hByrzFBICAEtlJJOZSR7FA2Yx+cws2iDJ77bhcuse4wT6AbnRitoAABsAAPQCBUfAYEWlgb9TAE+4bAdB0+JMmg8e2GBBAIOhB6jwqjtn5E+Uz8mc91j+idjsfBCep2J8zF9WvEWFdSjiVYQQeooM6xu3AqljsAST5ASah8Lwty0DbYhraxy2k5o17rDbu6QQdfAbVp7QX4thBvddUA8ZI/GJ8iaDLhaO1hjcJLXc7QfohxARfICPjSbaN9rr8liPZOUXVQkm2NcpYE6Rr510O2gEAbCAPQaD7KQ+I8A52R1YK6yDIkEAsv8Av0HnIS+HC9zGGIJLKqiSQdDlaJG+s0cHXNxGyfC3db4u4/xVowWItYYrZzFnJk+8nx852gSSNNAJXZ9Jx6EdLD/30UDvRRRQaMcs2nA+q33Vqw+duW4cC2beqZd2MEMGnSBOlSnWQR46VXYaxzMEEI3tFCN9cmQj40BxDh9jFqyOJyEjMJDIxTdG6HK248a3YHg1myS1tAGO7GS0aaAmSF02GlV/Y/iCvhbSZlNy2ihkBGZY7okTIkCrXBG5kHOCh5M5CSsTpE67RQY4/hyXlyuNjIIMEGI0PoSPfVHj+y+HRAQclwMDac/RYD6IWI03IHhvApmqp47wwXAGJc5dlVVbfrBE/b0oKqxjAlznYzEJ82pChZgA7loUeWw108Iq6s4yxi1dVYXAhAaJEHcFW0181Nc57TWELobS3LhQnOhRUBEgMpdRnJIEZADMakb1Z9m8QcNiS97+bWnItrhiYIdiALzW17uVyCM50BETQNN3hN1T3GFxfBzlcftAEN7wD5mtVvD3z+ij1uLHxUE/ZVvgOJWrwY2XVwrFSVMwwAMH3EH0IPWpNBS2+D3GPzjhB4W9W/fbb3LPnVrhsMttQqAADp95J6k+JrbUaxjM1y4mR1yZe8whWkT3D9KOtArLwrELmwyL81nzBiNIkES2bUAgErEyI21qdxzhzouG5SG4to6r1JlWDGAeqmdPpdNwyUUFXwbhpRGa7+du6uRpEyQog6RJ2O5PlUDhfYizZuBizXAhHLV4ITLlyEk953XKYcmYcimB7yqQCQCxhQSBJgmB4mAT7qzmghcV9hRvNy0PhdVvwqbVYy3G5IvBc3NJOScsKHK76/VnzNWdAhdsW/4jZn6KA/bcb8BVacG/dz90SGYKGykhSqFdROhE97f3AWHapp4j6WP8F3/MVhi+IuzMli5bQIQrMx8p7siPt08DOgVnyDOxGfEZNS0M4RdAdFLDqugEwTPU0+8D4WLFoDKAxgtEbxtpvHj1MnrS92exzXiiXYZ1cZiCIIVTcDaEgjMoGn+dOVB5RNa8RiFRSzsFURJJgCTA+2ua8Y4y2IfM5YJmOUI+ZZVbYIJhrRJGYASJa4o1nUOnA0VzbCC9ZuBku5mJgmATLuqFSrAszA5w25zWxtsXfgXGlxFvMJBG+jQRLBWBZV9rKTHQEUFlVOV5uOH1cOn9u4NPgub3gVbXboVSzbKCT6ASfsqs7OWGFo3H9u8xuN5A6KPQKB8aC1pTx+LFtW1jv3APHR2mPPYeUg02Gue9rfa8hcuaTGmd5+Byz5T40FZZBe4kt3nYHpGUTGWBEAaQT9EelMvZjTiAHjhj/fTVX2ewOZ+ZEAHQSYnQ6Dpr08vSrfs2P+In/wDmP98KB1ooooCoPDRlN1Pq3GI9HAu/exqdUIjJiAel1Y/aSSPeVLfuUCNhQ9jFXeScrDnLtIIt3FvARP8ARtvvpprTZjLme5g7qEwXYESdQ9ptx1gjrVLxNeXxDMdhcsv+zcVrDfaFqynk3FtfRW6rW5+rczIQPGC0e+gusdjBaQuwYgECFBY6kLsPWpFFFAVyvtXwm+3ELl60i3SPmwlyWH5ouWykqIVc2VZMlzprI6pNKvF+MYZbmdc1xwe9yyApZk5QzO2kxtFBC/Jbg7tqzcW7sTbZRuBNtT7W85SkjoROkxTvXPF7W3LahcOlpBpmzZnaEVUzkiA3dUCQOmkxVpwDtfcuXhbvKhVyQjoGHQkEgkyDlbXTpprQN9FaMVadimR8kMC3dDZlgyuvszpr5VD43x1MMst3nPsoNzG58lHU0E3FYtLSl7jKijdmIA+JrDB8StXZ5VxXjfKQSPUdK5pxLiT4p8zsdMwGXKba90RlBkE77iTI6Cp/YiwwxSlAFXKSViDkKLE6mSXO407poOg3MMrFSyglDKkgEqSIJB6aEil/i+JU4xM5PLwttrzwCdToNFkkga6DrTGTSdwzGNfe/wAgxcvMQbg2tWllFM/X3geI8tAZebmvW8vs8tm8PaKBZB12zVNqBw4EvdYkmCtsExrkEsTGk52YH9Wp9BzbtJc/n2KI3S1A9eXbA+16wwqoAVi4p1LMHVpMjZWUARtv0issZZ5mOxa/WIX0OZI+xD8KrMPx+2ncvYe1nQlYXOjsB7J0bvE9Z0mfCgYOxVsDF3wpcqiLBcAGWbUADTTJ9tOtLXZexkuMSMpuKzZddBzAQuuugbb1ploKTtgG+TSjFSGB0JWdwBI0BzFSCSAIknSCl8Pt+25hDlZlMsM65Q2ne1ItZiqtoFYEk710nG4UXbbI2zAg+/8A+dfdSRxHhV60xUoSsE57au2fVbJLgZij5MrEiCYeJNBCdspVCWuZlyjPbVkZpJIUQxyFip90CM4NW3Yq0Oc7KrAZSFaJDpmXIzMR3TAgR7YQE7VE/k83N7N7mkuSkBCwy8o3DcbMQSzHNBfXUSveLbwThXJViVUO5lggAAA2URpHX1Y0FhetBlKsJVgQQdiCII+FeogAAGgAgDyGgr2KKAili5h1uA51BBZmEjxctP3UzO4UEnYAk+gEml60e6NI0H/1QFu2FACgADoKjdlR/Pbs/wBCkf8AsNTVqt7MP/xAjxw+vhIuL8PaoHiiiigKjcQU5MwElCHA8cu4HqJHvqTRQJ3bBZuI6weZYuAHxNsrfWPgfjVhx5FuYe1f6obVxTBPtMo6fre6a08Xwhz2UVWbl3lIABPzN4Nbf0CFvcAvjUO3iS3DjZKPK27gLgd1WtNopMyDoI/3AONtwQCNQRI9DWvF4YXLbISwDAglSVIkRoRsahcHuBc1qfZhk13RtRvvEx8Kl4bEMzOGQoFaFJIIcQDmEbeGvhQK3bPiJRBYWSoUFtTLfRUE7xIkxqaVAZjUsDsAIRu7AthZIB1B8dTNdK4nwC1fYM4IdRAZSVMTMHoROutRbfY7D/TD3OvfdiJ/VBC/ZQIVtSWyW1m4gjLbXNOUxlBGyxrJ209KbOy/ZNrbi/fVFf6KLrB17zHYtGmmwA1NNGGwiW1y21VFHRQAPgK20GnF4kW7bO2ygk+4bDzrlV/iZvs115BcSwGUnJmCpbQSWC6NOgk11LiWD5tp0mMw398j7qTMP2DuZoOQAHQnXuyTlAUjMNfpeWmlBR4XCF8sLzGYkoywGL+zOmoiNW+qIPUV0Ps/wMYa3Ey7Rnb0EADwArVY4P8AJrdx7K86+RvcYAsfqzEIvkP/AJrZxfizIFt2lDX7nsruF8WY+A19Y8jQQe13aHlJyrIzXXhTEnIraEmOpG3mQfAGZgLNnBWVtyAxDNBPedgJaOp3gAbCBVLfwtuzetpceSk4nEOd2IkJ9sgD+t4mpfC8Kb18XrwIdwHVf6OyrTaQ+DMwzn9Q0F/gLJW2oIholo+s3eb+0TUiisXaAT4a0HOODvnxV+59a6wHvN1vuA+NXnyVJzZRMzMDfx9fOqHsxa+bVj9K4x9YslfvJpjoBbuRlf6uungRDfZ9wq/VpEjUHb08aoKk8LxwQi02gP5s9D4256EdB1BgeyaC3ooooCiivaAryvaKCHxW7Fph9aEH7Rg/ZJ91VVe8S4gHbNI5VuYP1nOhYHqAJA8ZY7QaVcZxq6XLIxVANoBEamSd+m/3bEGkVA7Kj+fv/wCAR++oP3V52fxhu2gxM67+OgI++s+ymuOcgGBYUfFww9KB1ooooCiiigi46wTDoJdJKiYzA+0hPgR9oU9KXeDwW4goYlWPMAOmXmWzI12MiCOhWNwabKg3sKUYvb1De3b6N0zLOgb7D18aCHhLBcYW7bZZCAMJ9q2UG0bkNHxrDii37N037TNdtkDmWT9EARmt/iPv+jli+C2cTldCUdBlVl0KRrlKmCpE9IOu9aflGLw/5xefbH0l9sD03+IPm1BccP4gl5A9syD8QfAjoayx19kts1tDcYCQgIGY+EnQUtcxHfnYFgt0+3ZbTmdTpME77GNdwSZzwnHMS7M1sJdUHvWD3L1voQCdHEg6mD0MEUDQhkCRB8PDyr2qvBdo7VxshJt3P6O4Mre6dD7qtKAoorxmAEnQDc0ETi2Ke3ZZrVs3HEZVHUkwJ8hMn/ZqFwzA8jv3cz3rzAMwBaJ1jT2VEanTYdAALXD4hbiK6EMrAFSNiDqCKrOPY1+7Zsfnbumb+jT6Vw+6Y8/SgrsTh7WJxLPlAt2I5rxpcZe8EJ6qhAJ8wPAVe8OtHKXYQ1w5iOoGyqfMKBPnNQ8FgVAWzbHzVmMx+s/tAHx1OY+eUeIq3oCteIWUYeR+6tlFBzbsy/zNoeFxx8bWbT7aYaXuFJybl62R+avL7lbNan4FaYaArG4gYEMJB3BrRxHHcpM0SZhR4k/hoT7qW73H7zCQSoaApAAkkEgLIMjTczFA5WOIXEOvzieBPfHox0YeTQfM7VPt8XtEwWynwfu/DNofca59a4tiYkNm1iCoOxIJ2BiffVjw/j7M/LuKNyMy6LuY0JOmn/3QPK4hTsyn0YH8a1XOJWl3uJ6ZgT8BrVGcOv1V/dH+VZqoGwj00oLJ+MpHdDN7so+LRUDE4p7mjEKv1F6/rMdSPIADxmsa8c6GN4MesaUC3xvFF7gRfZWdJgSB5Dw28vU1W3HCLCgho1iJECZ10JP4/HdjbwF+5uWzArMxlKKFOnQrrPr4VL4VwdrjC5dByAkqDEnWR7v9+gWHBrTW8JJ9ohmE9JHdHwirHsQk3cU/gyWx6W1K/wCVQuN4wJb19fgRlHvfKPQN4VedieHcnBpPtP3z+1GX+yFoL6iiigKKKKAooooI2JwIY5lJRxs67+jDZh5H3RWpsVcQ9+3nX69vU++2df3S1TqKCnxXD8NiddA56qcr6eKneP6wMVR8S7P4q04uWX5hXr+kI6g/W0697wyxADffwqOIdVYf1gD99RhwhR7DOn6rtH7rEr9lAqYTi97GTauW8MWUkZbiuraamFJlT5A+YJBBqXhOFcQsk8p7WXpbdmKr6Egt7pHrVtjuz/NKl7klCCrFYfQ5ozIV0keHpB1qXcW/PdNqPMPP30C3e7SYy02W+lq34OVfln9oMY99WNvEY51DJ8lZT1Bcg+hDRVnewtxxBdQDuAgJPjqxIj3Vrw/BFRQoZ8o2VW5YEmTAthev30HmFxRtWh8pNpGkgLbmMswoVdyYjQVX8N4ZeZ7lxzkNw6uBDlAe5bQH82sbk94+A0NXOF4bbtklEAY7tux9WOp+NSaDG3bCgACAKyoooCiiigRe2PDTYvjFKua24yXlBj2oT7Rlg9GUeNZYHiQZJJLKNrgBM/rqNbbjqCI6jwDreshlKsAQRBBEgg7gjqKUeIfk+GbPhbptH6pJj0DDvAes0GniGGGItRbYEjVSDI2iDH+xS/8AyXft/oydR7Lb90LrGwEba1a3uzGOU/o7vnKlvi6g/bUdeH49d7DH9o/YEvfhQQRwy+ytCGSQe9ImIgR0E/ZFWfDeBMrBrrTHTc7zE7Aanx0MaV4hxY3w173Pc+45q2c7Ff8AS4j94/6KC6oFUD43EA/8tiP7f4Wq9t43EnbDXz65vxtUDBRVCb2L/wCmvfE/6K85eNOgw9zXxd/9a0Fy+CQnMygxtOoE7wDoK04jiSKCR3o3MgKv6znQegk+VQLPZ3G3PaSzb83Oc/Am5+FWuH7BKxDYq894jZR3EHkANQPSKCiweBfH3wFnkIwNxzpmI+io1jukqB0DEnU10hVgQK14bDLbUKihVAgKogAeQFbaAooooCiiigKKKKAooooCiiigKKKKAooooCiiigKKKKAooooCiiigxNemiig8oFFFBkK8NFFBjXpoooPRXooooCiiigKKKKD/2Q==" id="329" name="Google Shape;329;p4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varog.si/biologija/econtent/multimedia/48/7748/00_podlaga_celica_rastlinska_zivalska.jpg" id="330" name="Google Shape;33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1412875"/>
            <a:ext cx="6985000" cy="515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Organizmi so sestavljeni iz biogenih elementov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457200" y="1600200"/>
            <a:ext cx="562768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življenje organizmov je potrebnih 25/92 naravnih elementov →biogeni elementi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H, O, C, N sestavljajo do 97% mase večine elementov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Makroelementi →več kot 1%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Mikroelementi →se pojavljajo v sledeh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Elementi so v celicah redko v elementarnem stanju, vezani so v več tisoč kombinacijah in s tem spojinah (anorganske, organske)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1.gstatic.com/images?q=tbn:ANd9GcSJQ1Nl9GWg2BS41frzA1MvvdCdF81rpk68MP4NJt2xWgz3pQSTZQ" id="163" name="Google Shape;163;p24"/>
          <p:cNvPicPr preferRelativeResize="0"/>
          <p:nvPr/>
        </p:nvPicPr>
        <p:blipFill rotWithShape="1">
          <a:blip r:embed="rId3">
            <a:alphaModFix/>
          </a:blip>
          <a:srcRect b="6476" l="5837" r="3677" t="3897"/>
          <a:stretch/>
        </p:blipFill>
        <p:spPr>
          <a:xfrm>
            <a:off x="5456237" y="2706687"/>
            <a:ext cx="3687762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Razlike med rastlinsko in živalsko celico</a:t>
            </a:r>
            <a:endParaRPr/>
          </a:p>
        </p:txBody>
      </p:sp>
      <p:sp>
        <p:nvSpPr>
          <p:cNvPr id="337" name="Google Shape;337;p42"/>
          <p:cNvSpPr txBox="1"/>
          <p:nvPr/>
        </p:nvSpPr>
        <p:spPr>
          <a:xfrm>
            <a:off x="395287" y="6550025"/>
            <a:ext cx="85328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http://www.tutorvista.com/content/biology/the-fundamental-unit-of-life/cell-structure-and-function.php</a:t>
            </a:r>
            <a:endParaRPr/>
          </a:p>
        </p:txBody>
      </p:sp>
      <p:pic>
        <p:nvPicPr>
          <p:cNvPr descr="http://www2.pef.uni-lj.si/kemija/pai/celica-tkiva/Slika1.png" id="338" name="Google Shape;33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000" y="2577300"/>
            <a:ext cx="5306650" cy="370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2"/>
          <p:cNvSpPr txBox="1"/>
          <p:nvPr/>
        </p:nvSpPr>
        <p:spPr>
          <a:xfrm>
            <a:off x="999925" y="1452725"/>
            <a:ext cx="69900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Rastlinska celica: vakuola, celična stena, kloroplasti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Živalska celica: centrioli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1" type="body"/>
          </p:nvPr>
        </p:nvSpPr>
        <p:spPr>
          <a:xfrm>
            <a:off x="311150" y="366712"/>
            <a:ext cx="8229600" cy="579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Zunanji del celice je 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celična membrana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ki prepušča v ali iz celice le določene snovi. 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937" y="1951037"/>
            <a:ext cx="6040437" cy="420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/>
          <p:nvPr/>
        </p:nvSpPr>
        <p:spPr>
          <a:xfrm>
            <a:off x="1403350" y="3933825"/>
            <a:ext cx="1081087" cy="3587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6227762" y="5373687"/>
            <a:ext cx="1081087" cy="3587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1" type="body"/>
          </p:nvPr>
        </p:nvSpPr>
        <p:spPr>
          <a:xfrm>
            <a:off x="457200" y="620712"/>
            <a:ext cx="8229600" cy="55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notranjosti celice sta citoplazma in jedro.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Citoplazma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sestoji iz citosola in celičnih vključkov: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Citosol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pretežno iz vode in v njej raztopljenih snovi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Celični vključki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opravljajo natančno določene naloge. </a:t>
            </a:r>
            <a:r>
              <a:rPr lang="en-US"/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menujemo jih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organeli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type="title"/>
          </p:nvPr>
        </p:nvSpPr>
        <p:spPr>
          <a:xfrm>
            <a:off x="457200" y="1519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Organeli</a:t>
            </a:r>
            <a:endParaRPr/>
          </a:p>
        </p:txBody>
      </p:sp>
      <p:sp>
        <p:nvSpPr>
          <p:cNvPr id="358" name="Google Shape;358;p45"/>
          <p:cNvSpPr txBox="1"/>
          <p:nvPr>
            <p:ph idx="1" type="body"/>
          </p:nvPr>
        </p:nvSpPr>
        <p:spPr>
          <a:xfrm>
            <a:off x="192250" y="1238400"/>
            <a:ext cx="53358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Jedro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vsebuje dedno snov, ki nosi informacije o zgradbi in delovanju celice oz. organizma.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mitohondrijih 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potekajo procesi, v katerih se iz hrane sprošča energija, ki je potrebna za delovanje, rast in razvoj celice.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njem poteka celično dihanje.</a:t>
            </a:r>
            <a:endParaRPr/>
          </a:p>
        </p:txBody>
      </p:sp>
      <p:pic>
        <p:nvPicPr>
          <p:cNvPr id="359" name="Google Shape;359;p45"/>
          <p:cNvPicPr preferRelativeResize="0"/>
          <p:nvPr/>
        </p:nvPicPr>
        <p:blipFill rotWithShape="1">
          <a:blip r:embed="rId3">
            <a:alphaModFix/>
          </a:blip>
          <a:srcRect b="0" l="0" r="46380" t="0"/>
          <a:stretch/>
        </p:blipFill>
        <p:spPr>
          <a:xfrm>
            <a:off x="5773175" y="2310000"/>
            <a:ext cx="3140025" cy="40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5933550" y="3812950"/>
            <a:ext cx="799200" cy="3603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5"/>
          <p:cNvSpPr txBox="1"/>
          <p:nvPr/>
        </p:nvSpPr>
        <p:spPr>
          <a:xfrm>
            <a:off x="5709125" y="3374100"/>
            <a:ext cx="1079400" cy="3603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325" y="4548400"/>
            <a:ext cx="4130325" cy="22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1" type="body"/>
          </p:nvPr>
        </p:nvSpPr>
        <p:spPr>
          <a:xfrm>
            <a:off x="312737" y="990600"/>
            <a:ext cx="38989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Rastlinska celica ima mehurčku podobno strukturo, imenovano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vakuola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ki vsebuje celični sok, kateri sestoji pretežno iz vode. 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 rastline v vakuolah nimajo dovolj vode, ovenijo.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46"/>
          <p:cNvPicPr preferRelativeResize="0"/>
          <p:nvPr/>
        </p:nvPicPr>
        <p:blipFill rotWithShape="1">
          <a:blip r:embed="rId3">
            <a:alphaModFix/>
          </a:blip>
          <a:srcRect b="0" l="51234" r="0" t="0"/>
          <a:stretch/>
        </p:blipFill>
        <p:spPr>
          <a:xfrm>
            <a:off x="4643437" y="990600"/>
            <a:ext cx="3313112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6"/>
          <p:cNvSpPr txBox="1"/>
          <p:nvPr/>
        </p:nvSpPr>
        <p:spPr>
          <a:xfrm>
            <a:off x="4356100" y="4149725"/>
            <a:ext cx="1079500" cy="3587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1" type="body"/>
          </p:nvPr>
        </p:nvSpPr>
        <p:spPr>
          <a:xfrm>
            <a:off x="323850" y="404812"/>
            <a:ext cx="4608512" cy="57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Rastlinske celice so obdane s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celično steno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Zaradi trdne celične stene imajo rastlinske celice določeno obliko.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rastlinskih celicah so organeli, imenovani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kloroplasti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Običajno so majhni, podobni zrnom in so zaradi zelenega barvila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klorofila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zelene barve. 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47"/>
          <p:cNvPicPr preferRelativeResize="0"/>
          <p:nvPr/>
        </p:nvPicPr>
        <p:blipFill rotWithShape="1">
          <a:blip r:embed="rId3">
            <a:alphaModFix/>
          </a:blip>
          <a:srcRect b="0" l="51234" r="0" t="0"/>
          <a:stretch/>
        </p:blipFill>
        <p:spPr>
          <a:xfrm>
            <a:off x="4643437" y="990600"/>
            <a:ext cx="3313112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7"/>
          <p:cNvSpPr txBox="1"/>
          <p:nvPr/>
        </p:nvSpPr>
        <p:spPr>
          <a:xfrm>
            <a:off x="5076825" y="4508500"/>
            <a:ext cx="1079500" cy="36036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5110162" y="5033962"/>
            <a:ext cx="1333500" cy="36036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idx="1" type="body"/>
          </p:nvPr>
        </p:nvSpPr>
        <p:spPr>
          <a:xfrm>
            <a:off x="395287" y="692150"/>
            <a:ext cx="3455987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Ribosomi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 njih poteka sinteza beljeakovin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Golgijev aparat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-je skladišče nerabnih snovi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48"/>
          <p:cNvPicPr preferRelativeResize="0"/>
          <p:nvPr/>
        </p:nvPicPr>
        <p:blipFill rotWithShape="1">
          <a:blip r:embed="rId3">
            <a:alphaModFix/>
          </a:blip>
          <a:srcRect b="0" l="51234" r="0" t="0"/>
          <a:stretch/>
        </p:blipFill>
        <p:spPr>
          <a:xfrm>
            <a:off x="4356100" y="1001712"/>
            <a:ext cx="360045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8"/>
          <p:cNvSpPr txBox="1"/>
          <p:nvPr/>
        </p:nvSpPr>
        <p:spPr>
          <a:xfrm>
            <a:off x="7019925" y="1001712"/>
            <a:ext cx="1081087" cy="62706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8"/>
          <p:cNvSpPr txBox="1"/>
          <p:nvPr/>
        </p:nvSpPr>
        <p:spPr>
          <a:xfrm>
            <a:off x="4716462" y="1125537"/>
            <a:ext cx="1333500" cy="3587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ORGANSKE MOLEKULE</a:t>
            </a:r>
            <a:endParaRPr/>
          </a:p>
        </p:txBody>
      </p:sp>
      <p:sp>
        <p:nvSpPr>
          <p:cNvPr id="392" name="Google Shape;392;p49"/>
          <p:cNvSpPr txBox="1"/>
          <p:nvPr>
            <p:ph idx="1" type="body"/>
          </p:nvPr>
        </p:nvSpPr>
        <p:spPr>
          <a:xfrm>
            <a:off x="755650" y="1905000"/>
            <a:ext cx="81375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BIOKEMIČNA DIVERZITETA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ŠTIRI OSNOVNE SKUPINE ORGANSKIH SNOVI</a:t>
            </a:r>
            <a:endParaRPr/>
          </a:p>
        </p:txBody>
      </p:sp>
      <p:pic>
        <p:nvPicPr>
          <p:cNvPr descr="hexamer" id="393" name="Google Shape;393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5" y="4581525"/>
            <a:ext cx="14732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na" id="394" name="Google Shape;39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4652962"/>
            <a:ext cx="1368425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pids" id="395" name="Google Shape;39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950" y="4581525"/>
            <a:ext cx="15113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uktoza-p" id="396" name="Google Shape;39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212" y="4652962"/>
            <a:ext cx="1943100" cy="125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49"/>
          <p:cNvCxnSpPr/>
          <p:nvPr/>
        </p:nvCxnSpPr>
        <p:spPr>
          <a:xfrm flipH="1">
            <a:off x="1619250" y="3716337"/>
            <a:ext cx="865187" cy="504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8" name="Google Shape;398;p49"/>
          <p:cNvCxnSpPr/>
          <p:nvPr/>
        </p:nvCxnSpPr>
        <p:spPr>
          <a:xfrm>
            <a:off x="5148262" y="3573462"/>
            <a:ext cx="647700" cy="86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99" name="Google Shape;399;p49"/>
          <p:cNvCxnSpPr/>
          <p:nvPr/>
        </p:nvCxnSpPr>
        <p:spPr>
          <a:xfrm>
            <a:off x="6516687" y="3644900"/>
            <a:ext cx="1008062" cy="6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0" name="Google Shape;400;p49"/>
          <p:cNvCxnSpPr/>
          <p:nvPr/>
        </p:nvCxnSpPr>
        <p:spPr>
          <a:xfrm>
            <a:off x="3851275" y="3500437"/>
            <a:ext cx="0" cy="9366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1" name="Google Shape;401;p49"/>
          <p:cNvSpPr txBox="1"/>
          <p:nvPr/>
        </p:nvSpPr>
        <p:spPr>
          <a:xfrm>
            <a:off x="539750" y="5949950"/>
            <a:ext cx="23764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OGLJIKOVI HIDRATI</a:t>
            </a:r>
            <a:endParaRPr/>
          </a:p>
        </p:txBody>
      </p:sp>
      <p:sp>
        <p:nvSpPr>
          <p:cNvPr id="402" name="Google Shape;402;p49"/>
          <p:cNvSpPr txBox="1"/>
          <p:nvPr/>
        </p:nvSpPr>
        <p:spPr>
          <a:xfrm>
            <a:off x="2843212" y="5949950"/>
            <a:ext cx="1873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BELJAKOVINE</a:t>
            </a:r>
            <a:endParaRPr/>
          </a:p>
        </p:txBody>
      </p:sp>
      <p:sp>
        <p:nvSpPr>
          <p:cNvPr id="403" name="Google Shape;403;p49"/>
          <p:cNvSpPr txBox="1"/>
          <p:nvPr/>
        </p:nvSpPr>
        <p:spPr>
          <a:xfrm>
            <a:off x="5076825" y="6165850"/>
            <a:ext cx="18002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NUKLEINSKE KISLINE</a:t>
            </a:r>
            <a:endParaRPr/>
          </a:p>
        </p:txBody>
      </p:sp>
      <p:sp>
        <p:nvSpPr>
          <p:cNvPr id="404" name="Google Shape;404;p49"/>
          <p:cNvSpPr txBox="1"/>
          <p:nvPr/>
        </p:nvSpPr>
        <p:spPr>
          <a:xfrm>
            <a:off x="7235825" y="6308725"/>
            <a:ext cx="17287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MAŠČOBE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GRADBENE ZNAČILNOSTI ORG. MOLEKUL</a:t>
            </a:r>
            <a:endParaRPr/>
          </a:p>
        </p:txBody>
      </p:sp>
      <p:sp>
        <p:nvSpPr>
          <p:cNvPr id="411" name="Google Shape;411;p50"/>
          <p:cNvSpPr txBox="1"/>
          <p:nvPr>
            <p:ph idx="1" type="body"/>
          </p:nvPr>
        </p:nvSpPr>
        <p:spPr>
          <a:xfrm>
            <a:off x="611187" y="1905000"/>
            <a:ext cx="81375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MONOMERI </a:t>
            </a:r>
            <a:r>
              <a:rPr lang="en-US" sz="2600"/>
              <a:t>(glukoza, fruktoza, galaktoza)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POLIMERI – BIOPOLIMERI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/>
              <a:t>celuloza, škrob</a:t>
            </a:r>
            <a:endParaRPr/>
          </a:p>
        </p:txBody>
      </p:sp>
      <p:pic>
        <p:nvPicPr>
          <p:cNvPr descr="fruktoza-p" id="412" name="Google Shape;41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862" y="2868324"/>
            <a:ext cx="102552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ukoza" id="413" name="Google Shape;41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0075" y="2798475"/>
            <a:ext cx="8286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673" y="4696050"/>
            <a:ext cx="3044800" cy="20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7063" y="5012650"/>
            <a:ext cx="4634264" cy="15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1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OGLJIKOVI HIDRATI</a:t>
            </a:r>
            <a:endParaRPr/>
          </a:p>
        </p:txBody>
      </p:sp>
      <p:sp>
        <p:nvSpPr>
          <p:cNvPr id="422" name="Google Shape;422;p51"/>
          <p:cNvSpPr txBox="1"/>
          <p:nvPr>
            <p:ph idx="1" type="body"/>
          </p:nvPr>
        </p:nvSpPr>
        <p:spPr>
          <a:xfrm>
            <a:off x="250825" y="1905000"/>
            <a:ext cx="88931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OGLJIK, VODIK IN KISIK (1:2:1)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Delitev CH glede na število C atomov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FF66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MONOSAHARIDI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0" i="0" lang="en-US" sz="23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DISAHARIDI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			</a:t>
            </a:r>
            <a:r>
              <a:rPr b="0" i="0" lang="en-US" sz="23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POLISAHARIDI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/>
              <a:t>glukoza				    saharoza, laktoza			celuloza, škrob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3429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51"/>
          <p:cNvCxnSpPr/>
          <p:nvPr/>
        </p:nvCxnSpPr>
        <p:spPr>
          <a:xfrm>
            <a:off x="3293275" y="3733800"/>
            <a:ext cx="57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4" name="Google Shape;424;p51"/>
          <p:cNvCxnSpPr/>
          <p:nvPr/>
        </p:nvCxnSpPr>
        <p:spPr>
          <a:xfrm>
            <a:off x="6244750" y="3696050"/>
            <a:ext cx="50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sah" id="425" name="Google Shape;42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012" y="4672887"/>
            <a:ext cx="2520950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kt" id="426" name="Google Shape;426;p5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1675" y="5805487"/>
            <a:ext cx="2625600" cy="87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pokusu4_2" id="427" name="Google Shape;427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8025" y="4819650"/>
            <a:ext cx="34099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400" y="5205925"/>
            <a:ext cx="1219200" cy="132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Življenje je odvisno od lastnosti vode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457200" y="1600200"/>
            <a:ext cx="82296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mase vsake žive celice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Poteka večina celičnih reakcij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Začetek življenja v morju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Življenje je odvisno od lastnosti vode (posebnosti)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3.gstatic.com/images?q=tbn:ANd9GcT81Ee179dTrpl40v5GgXqedI7VYpPdgUSgkMdXImFoFRhbI4pZYw"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425" y="3498850"/>
            <a:ext cx="4438650" cy="295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100"/>
              <a:buFont typeface="Calibri"/>
              <a:buNone/>
            </a:pPr>
            <a:r>
              <a:rPr b="1" i="0" lang="en-US" sz="31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POMEN OGLJIKOVIH HIDRATOV:</a:t>
            </a:r>
            <a:endParaRPr/>
          </a:p>
        </p:txBody>
      </p:sp>
      <p:sp>
        <p:nvSpPr>
          <p:cNvPr id="435" name="Google Shape;435;p52"/>
          <p:cNvSpPr txBox="1"/>
          <p:nvPr>
            <p:ph idx="1" type="body"/>
          </p:nvPr>
        </p:nvSpPr>
        <p:spPr>
          <a:xfrm>
            <a:off x="381000" y="1412875"/>
            <a:ext cx="8763000" cy="482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ENERGETSKA ZALOGA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škrob in glikogen</a:t>
            </a:r>
            <a:endParaRPr/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SPROTEN VIR ENERGIJE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  fruktoza, glukoza 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GRADBENI MATERIAL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hitin, celuloza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tatoes" id="436" name="Google Shape;436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175" y="2251075"/>
            <a:ext cx="1225550" cy="85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gljenihidrati2" id="437" name="Google Shape;437;p5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3225" y="2127250"/>
            <a:ext cx="974725" cy="103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ys9001" id="438" name="Google Shape;43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3810000"/>
            <a:ext cx="1800225" cy="1201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ys8995" id="439" name="Google Shape;439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3886200"/>
            <a:ext cx="1536700" cy="1020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op3" id="440" name="Google Shape;440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2200" y="5867400"/>
            <a:ext cx="12001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2_4616" id="441" name="Google Shape;441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8800" y="5953125"/>
            <a:ext cx="1296987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3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MONOSAHARIDI</a:t>
            </a:r>
            <a:endParaRPr/>
          </a:p>
        </p:txBody>
      </p:sp>
      <p:sp>
        <p:nvSpPr>
          <p:cNvPr id="448" name="Google Shape;448;p53"/>
          <p:cNvSpPr txBox="1"/>
          <p:nvPr>
            <p:ph idx="1" type="body"/>
          </p:nvPr>
        </p:nvSpPr>
        <p:spPr>
          <a:xfrm>
            <a:off x="1331912" y="1989137"/>
            <a:ext cx="6092825" cy="37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(</a:t>
            </a: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trioze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ali 7 (</a:t>
            </a: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heptoze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štev. C atomov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(</a:t>
            </a: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pentoze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RIBOZA, DEOKSIRIBOZA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(</a:t>
            </a: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heksoze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GLUKOZA, FRUKTOZA</a:t>
            </a:r>
            <a:endParaRPr/>
          </a:p>
        </p:txBody>
      </p:sp>
      <p:pic>
        <p:nvPicPr>
          <p:cNvPr descr="riboza" id="449" name="Google Shape;449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3500437"/>
            <a:ext cx="1368425" cy="96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uktoza-p" id="450" name="Google Shape;45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825" y="5589587"/>
            <a:ext cx="1655762" cy="1058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ukoza" id="451" name="Google Shape;45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8912" y="5321300"/>
            <a:ext cx="1511300" cy="13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DISAHARIDI</a:t>
            </a:r>
            <a:endParaRPr/>
          </a:p>
        </p:txBody>
      </p:sp>
      <p:sp>
        <p:nvSpPr>
          <p:cNvPr id="458" name="Google Shape;458;p54"/>
          <p:cNvSpPr txBox="1"/>
          <p:nvPr>
            <p:ph idx="1" type="body"/>
          </p:nvPr>
        </p:nvSpPr>
        <p:spPr>
          <a:xfrm>
            <a:off x="169800" y="1905000"/>
            <a:ext cx="8974200" cy="4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ENAKA ALI RAZLIČNA MONOSAHARIDA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SAHAROZA  ALI PESNI SLADKOR        LAKTOZA ALI MLEČNI SLADKOR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Pridobivajo iz sladkorne pese –                   v mleku sesalcev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kuhinjski sladkor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MALTOZA ALI SLADNI SLADKOR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kalečih semenih</a:t>
            </a:r>
            <a:endParaRPr/>
          </a:p>
        </p:txBody>
      </p:sp>
      <p:pic>
        <p:nvPicPr>
          <p:cNvPr descr="sah" id="459" name="Google Shape;459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850" y="3983037"/>
            <a:ext cx="2516187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kt" id="460" name="Google Shape;460;p5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914775"/>
            <a:ext cx="2806700" cy="100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0050" y="5364167"/>
            <a:ext cx="2516175" cy="132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5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POLISAHARIDI</a:t>
            </a:r>
            <a:endParaRPr/>
          </a:p>
        </p:txBody>
      </p:sp>
      <p:sp>
        <p:nvSpPr>
          <p:cNvPr id="468" name="Google Shape;468;p55"/>
          <p:cNvSpPr txBox="1"/>
          <p:nvPr>
            <p:ph idx="1" type="body"/>
          </p:nvPr>
        </p:nvSpPr>
        <p:spPr>
          <a:xfrm>
            <a:off x="1589087" y="2182812"/>
            <a:ext cx="6935787" cy="37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VEČ ENOSTAVNIH SLADKORJEV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ŠKROB                                  GLIKOGEN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                                            v jetrih in mišicah živali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rastlinskih celic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pokusu4_2" id="469" name="Google Shape;469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9262" y="4606925"/>
            <a:ext cx="30670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.PAS-reakcija-glikogen" id="470" name="Google Shape;470;p5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7250" y="4121150"/>
            <a:ext cx="1855787" cy="134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BELJAKOVINE</a:t>
            </a:r>
            <a:endParaRPr/>
          </a:p>
        </p:txBody>
      </p:sp>
      <p:sp>
        <p:nvSpPr>
          <p:cNvPr id="477" name="Google Shape;477;p56"/>
          <p:cNvSpPr txBox="1"/>
          <p:nvPr>
            <p:ph idx="1" type="body"/>
          </p:nvPr>
        </p:nvSpPr>
        <p:spPr>
          <a:xfrm>
            <a:off x="457200" y="1600200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Sestavljene so iz aminokislin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Poznamo 20 aminokislin, ki sintetizirajo na tisoče različnih beljakovin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 aminokisline imajo karboksilno skupino (-COOH) in aminsko skupino (-NH</a:t>
            </a:r>
            <a:r>
              <a:rPr b="0" baseline="-2500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ter stransko skupino označeno z -R</a:t>
            </a:r>
            <a:endParaRPr/>
          </a:p>
        </p:txBody>
      </p:sp>
      <p:pic>
        <p:nvPicPr>
          <p:cNvPr descr="http://upload.wikimedia.org/wikipedia/commons/thumb/c/ce/AminoAcidball.svg/200px-AminoAcidball.svg.png" id="478" name="Google Shape;47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3175" y="4325937"/>
            <a:ext cx="3567112" cy="253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 of Amino Acids." id="484" name="Google Shape;484;p57"/>
          <p:cNvPicPr preferRelativeResize="0"/>
          <p:nvPr/>
        </p:nvPicPr>
        <p:blipFill rotWithShape="1">
          <a:blip r:embed="rId3">
            <a:alphaModFix/>
          </a:blip>
          <a:srcRect b="8574" l="0" r="1288" t="2613"/>
          <a:stretch/>
        </p:blipFill>
        <p:spPr>
          <a:xfrm>
            <a:off x="611187" y="0"/>
            <a:ext cx="5832475" cy="678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8"/>
          <p:cNvSpPr txBox="1"/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Biološka vloga beljakovin</a:t>
            </a:r>
            <a:endParaRPr/>
          </a:p>
        </p:txBody>
      </p:sp>
      <p:sp>
        <p:nvSpPr>
          <p:cNvPr id="491" name="Google Shape;491;p58"/>
          <p:cNvSpPr txBox="1"/>
          <p:nvPr>
            <p:ph idx="1" type="body"/>
          </p:nvPr>
        </p:nvSpPr>
        <p:spPr>
          <a:xfrm>
            <a:off x="457200" y="1341437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Encimi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rubisko (fotosinteza)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Hormoni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inzulin (uravnavanje krvnega sladkorja)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Transportni proteini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hemoglobin (prenaša kisik po krvi)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Založni proteini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jajčni beljak (zarodku omogoča vir dušika)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Gibalni proteini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miozin (krčenje mišic)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Strukturni proteini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kolagen (daje trdnost vezivnemu tkivu: koža, hrustanec …)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Obrambni proteini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protitelesa (ščitijo organizem pred tujki)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Proteini s posebnimi nalogami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toksini(onesposobijo in ubijejo plen)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Signalni proteini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G- proteini (sodelujejo pri uravnavanju celičnih procesov tako, da se vežejo na druge beljakovine)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 txBox="1"/>
          <p:nvPr>
            <p:ph type="title"/>
          </p:nvPr>
        </p:nvSpPr>
        <p:spPr>
          <a:xfrm>
            <a:off x="39528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600"/>
              <a:buFont typeface="Calibri"/>
              <a:buNone/>
            </a:pPr>
            <a:r>
              <a:rPr b="0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Vez med aminokislinami</a:t>
            </a:r>
            <a:endParaRPr/>
          </a:p>
        </p:txBody>
      </p:sp>
      <p:sp>
        <p:nvSpPr>
          <p:cNvPr id="498" name="Google Shape;498;p59"/>
          <p:cNvSpPr txBox="1"/>
          <p:nvPr>
            <p:ph idx="1" type="body"/>
          </p:nvPr>
        </p:nvSpPr>
        <p:spPr>
          <a:xfrm>
            <a:off x="468312" y="1341437"/>
            <a:ext cx="8229600" cy="139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Peptidna vez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Enaka v vseh beljakovinah</a:t>
            </a:r>
            <a:endParaRPr/>
          </a:p>
        </p:txBody>
      </p:sp>
      <p:pic>
        <p:nvPicPr>
          <p:cNvPr descr="Two amino acids are shown next to each other. One loses a hydrogen and oxygen from its carboxyl group (COOH) and the other loses a hydrogen from its amino group (NH2). This reaction produces a molecule of water (H2O) and two amino acids joined by a peptide bond (-CO-NH-). The two joined amino acids are called a dipeptide." id="499" name="Google Shape;49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2328862"/>
            <a:ext cx="583247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beljakovin</a:t>
            </a:r>
            <a:endParaRPr/>
          </a:p>
        </p:txBody>
      </p:sp>
      <p:pic>
        <p:nvPicPr>
          <p:cNvPr descr="A protein depicted as a long unbranched string of linked circles each representing amino acids. One circle is magnified, to show the general structure of an amino acid. This is a simplified model of the repeating structure of protein, illustrating how amino acids are joined together in these molecules." id="506" name="Google Shape;50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1916112"/>
            <a:ext cx="622300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BELJAKOVIN</a:t>
            </a:r>
            <a:endParaRPr/>
          </a:p>
        </p:txBody>
      </p:sp>
      <p:sp>
        <p:nvSpPr>
          <p:cNvPr id="513" name="Google Shape;513;p61"/>
          <p:cNvSpPr txBox="1"/>
          <p:nvPr>
            <p:ph idx="1" type="body"/>
          </p:nvPr>
        </p:nvSpPr>
        <p:spPr>
          <a:xfrm>
            <a:off x="304800" y="1557337"/>
            <a:ext cx="8839200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NAVODILA O ZGRADBI NOSI DNK MOLEKULA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OSNOVNA ENOTA BELJAKOVIN JE AMINOKISLINA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BELJAKOVINE JE ODVISNA OD ZAPOREDJA IN ŠTEVILA AMINOKISLIN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1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BELJAKOVINE SO POLIMERI AMINOKISLIN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 SO ZGRAJENE IZ OGLJIKA, VODIKA, KISIKA, DUŠIKA, (ŽVEPLA)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57200" y="1600200"/>
            <a:ext cx="51943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Vodik in kisik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Polarna molekula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Hidratacijski ovoj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Vodikova vez → visoka vrelišča</a:t>
            </a:r>
            <a:endParaRPr/>
          </a:p>
        </p:txBody>
      </p:sp>
      <p:pic>
        <p:nvPicPr>
          <p:cNvPr descr="http://t0.gstatic.com/images?q=tbn:ANd9GcSYdjZHFQBMPrGFY4A9T4_fOhTmLgaRdPdJgYGXiBBMkdRirFR9"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637" y="908050"/>
            <a:ext cx="2144712" cy="214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ttp://t0.gstatic.com/images?q=tbn:ANd9GcTM6Dpb_05sIHwLRIOHNHUE92zpGj6LnZtTDv1uBXcpAzCb6Q8DVw" id="180" name="Google Shape;180;p26"/>
          <p:cNvPicPr preferRelativeResize="0"/>
          <p:nvPr/>
        </p:nvPicPr>
        <p:blipFill rotWithShape="1">
          <a:blip r:embed="rId4">
            <a:alphaModFix/>
          </a:blip>
          <a:srcRect b="0" l="17829" r="14416" t="0"/>
          <a:stretch/>
        </p:blipFill>
        <p:spPr>
          <a:xfrm>
            <a:off x="6948487" y="3716337"/>
            <a:ext cx="1584325" cy="261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2"/>
          <p:cNvSpPr txBox="1"/>
          <p:nvPr>
            <p:ph type="title"/>
          </p:nvPr>
        </p:nvSpPr>
        <p:spPr>
          <a:xfrm>
            <a:off x="0" y="260350"/>
            <a:ext cx="39608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Zgradba beljakovin</a:t>
            </a:r>
            <a:endParaRPr/>
          </a:p>
        </p:txBody>
      </p:sp>
      <p:sp>
        <p:nvSpPr>
          <p:cNvPr id="520" name="Google Shape;520;p62"/>
          <p:cNvSpPr txBox="1"/>
          <p:nvPr>
            <p:ph idx="1" type="body"/>
          </p:nvPr>
        </p:nvSpPr>
        <p:spPr>
          <a:xfrm>
            <a:off x="468312" y="1916112"/>
            <a:ext cx="3394075" cy="273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Sekundarna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Terciarna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Kvartarna </a:t>
            </a:r>
            <a:endParaRPr/>
          </a:p>
        </p:txBody>
      </p:sp>
      <p:pic>
        <p:nvPicPr>
          <p:cNvPr descr="scan002" id="521" name="Google Shape;521;p62"/>
          <p:cNvPicPr preferRelativeResize="0"/>
          <p:nvPr/>
        </p:nvPicPr>
        <p:blipFill rotWithShape="1">
          <a:blip r:embed="rId3">
            <a:alphaModFix/>
          </a:blip>
          <a:srcRect b="0" l="3175" r="15873" t="2529"/>
          <a:stretch/>
        </p:blipFill>
        <p:spPr>
          <a:xfrm>
            <a:off x="4067175" y="188912"/>
            <a:ext cx="4392612" cy="663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Inzulin </a:t>
            </a:r>
            <a:endParaRPr/>
          </a:p>
        </p:txBody>
      </p:sp>
      <p:sp>
        <p:nvSpPr>
          <p:cNvPr id="528" name="Google Shape;528;p6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G10_019" id="529" name="Google Shape;52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557337"/>
            <a:ext cx="8382000" cy="47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Delovanje visokih temperatur ali kemikalij</a:t>
            </a:r>
            <a:endParaRPr/>
          </a:p>
        </p:txBody>
      </p:sp>
      <p:sp>
        <p:nvSpPr>
          <p:cNvPr id="536" name="Google Shape;536;p64"/>
          <p:cNvSpPr txBox="1"/>
          <p:nvPr>
            <p:ph idx="1" type="body"/>
          </p:nvPr>
        </p:nvSpPr>
        <p:spPr>
          <a:xfrm>
            <a:off x="457200" y="1600200"/>
            <a:ext cx="822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Beljakovina pod vplivom visokih temperatur ali če je izpostavljena kemikalijam </a:t>
            </a:r>
            <a:r>
              <a:rPr b="0" i="0" lang="en-US" sz="2400" u="non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DENATURIRA, 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 za porušenje sekundarne zgradbe.</a:t>
            </a:r>
            <a:endParaRPr/>
          </a:p>
        </p:txBody>
      </p:sp>
      <p:pic>
        <p:nvPicPr>
          <p:cNvPr descr="http://t3.gstatic.com/images?q=tbn:ANd9GcSYhJb72z25KVlQWZrf0nedyYadNWgK_repU980KgFgJDXpFEUF7g" id="537" name="Google Shape;53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3789362"/>
            <a:ext cx="3076575" cy="23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5"/>
          <p:cNvSpPr txBox="1"/>
          <p:nvPr>
            <p:ph idx="1" type="body"/>
          </p:nvPr>
        </p:nvSpPr>
        <p:spPr>
          <a:xfrm>
            <a:off x="468312" y="476250"/>
            <a:ext cx="8229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Termofilni mikroorganizmi zlahka preživijo tudi visoke temperature do 115°C, pa njihove beljakovine ne denaturirajo → ti mikroorganizmi omogočajo, da voda ostane tekoča</a:t>
            </a:r>
            <a:endParaRPr/>
          </a:p>
        </p:txBody>
      </p:sp>
      <p:sp>
        <p:nvSpPr>
          <p:cNvPr descr="data:image/jpg;base64,/9j/4AAQSkZJRgABAQAAAQABAAD/2wCEAAkGBhQSERUUExQWFRUWFxgYFxgYGBoUFxcaFxcXFRUXGBcYHCYfFxokHBUVHy8gJCcpLCwsFR4xNTAqNSYrLCkBCQoKDgwOGg8PGikkHBwpKSkpLCkpKSkpKSkpKSksKSkpKSkpKSkpKSwsKSwsKSkpKSkpKSkpKSwsKSwsLCwsKf/AABEIAMIBAwMBIgACEQEDEQH/xAAbAAACAgMBAAAAAAAAAAAAAAADBAIFAAEGB//EAD4QAAEDAgMFBgQEBQQBBQAAAAEAAhEDIQQSMQVBUWFxBiKBkaGxE8HR8BQy4fEVQlJichYjgqIHQ5KywtL/xAAZAQADAQEBAAAAAAAAAAAAAAAAAQIDBAX/xAAkEQACAgEFAQEAAgMAAAAAAAAAAQIRAxITITFRQWEUIgRSYv/aAAwDAQACEQMRAD8AvsO+WtPED2TAaq3AvP4ZrtYDXfX5qwc6PT2P0XqWeW0Eyriu0W0JpVKdyC8CREWu2TuGaJ+S7jKvMe02K7rrkh9V/IBzREjjN7CNFGSXBUFbPQ9jYgVKLHAz3QCTxAg9bysZjAXvG5rAfOVVdisUThSDJySATqd58j11QdhVy9tRx/o1Omk9YTUuEJx5Z0+Gu1vQHzCMGpXBWIbwpt+Y+SeDVomQznu1e03URRyktzVqckRGUOlzT1B9Cugyrz7ttjQ97XsfZhyuBvlcHH8o3TAN7HdcLt9kYjNSp3JJZJJ47/U+yzjO5NFuNRsbyqixnaEMxtKhNnAzbVxOVt+AIdI19letrtL3MnvNDXEcA7NB/wCpXku0NrA7SNTXJVkEG2WwvEgRHqjJPSuBY46meuALMq3h3h7WuGjgCOhuphq1szB5VvIp5VmVOwBli1kUnVQI5/SUDFYiCOkk9CJ9JSsZN7YUXs9lCpiRZxIAuCSYAnmVQ4jtdRaCc2YgOFr/AMwGvQz4JOaXY0m+i8zgieYHn+6WZiRmPCCekF1/RcRje3bhLabR+ZrpN9AJEDnKosVtWpWcMzibGGjujUmPXesJf5MV0bRwyZ2O1e1bGZ2th7i5pMflAAbmkjodFyeJ2vVrGC4xffAGmg489Uu3Dhu/cL7v+P3uWGpE3187wLrjyZnI6Y41EUI7p8flN0visRAgW0nn1RqzwNd8W80jiDoOairNKItnO3w9k0W798yOHBAwziHuzWLWwBPMW9SnMaWhjMrpJINhYaWvqkx0EbQHvPDy4KrpNy1DPEnX6aJ+viCQYGvXeq9v5pKcf0Aj3SUOmJ8yiVHAEAD57lOlRkTli0jnJ9E7AGKZ4+yxMgt/pHmtosD0HYu3qZwYY4mR3Hf2y0uzf4wn8DtT4lMb4yjrAg9fzeoXkVHGPh4BjML/AHx18yr3Y3aM02gEWsDfgWX/AOnqto5rdM55Yvp6xVxIOZhMdyZGo1nx0K8l25inF744vJgQYkg23Azp14Lq63bSmYgEXvN5BBB5TfXkuAx2MzTOkHS1zx4/oqyzXBOODs7/ALCbQJwtZoNmtOW8ltrzwH6ovZysRSqTcBjRv/oBnpf1XJ9ldrAfGBMA0nxpqIMHjOnRX2Bx7G4d9zmLw0D/ACaxm7SwThLgco8s7tmKaKzpsBTbN5iXGyedimh+SRmy5o5Zss+ZXmnZ/bE164c4tD3NjeIaS25/lFglNm7fc7H1H5v5XNaHm0AnIwlx0nfPknvUZvHYLt9i2nEkw2+jgZJ4tJFp0+ei6TsftlwdTYDmaBULri3dYcoB1IhumpcV5vtTFipVc4GAY56CLp/ZO0iw57y3SDB8PJc25U7N9v8ApR3b+0TWY2u90upuZlIbYmAAIOoiSZ4SvP8AG4xrqp7z3MzkZrZi03v/ACm950TTtq5Kwf8Amg79dCLbrWMlUVfETVceLjoI1M2G7otHOxQhR7tsjbjTh2ukkBoAJ1MQ2TPEn0T+GxY+G12mZx9SV5p2d200MdTaXEF9MNz6kZ8pNtDvV/tXaeXAAB0El8GdbvAjwnRbwycGEocnWfju+DaDTkX1OaCi4jFQCReDHrHzC4Wl2rbSp0we+TRvBFj8RrvCxcqLavaurUzNBLGOnug3iRYnWbck3lSBYmzqcZ2spMyEuzEBpytvJvYnQbgue2t2xrPMMhgDLizibz3iRbcqBrDmAiCMsz1W6Za7ukXabu1MWaB4GfNc8srN1iSG8btRz2w55dfebb46n9EqaEgjQC8eUWG+6XxbsoEW3/QIuEq5iZ0111mN/D9Vg8nNGqVEqWFnUWBby3bzu97LKTJeCNAOccj81NtWzhwJgeCBSYcx8PVKyhoOG7zQaDgRmsQZGnEwOnFEpU9eXkkcNiI7h3N15yZU1Q6I4mnGU8J6aeu9D+ASwOtPW9xGkWUsfiSWjh+ihhavck7hp0vE7laABQdleTa/GSeG9Txb4yTodLRyQPid5GazMBO72AJKVgMMPdPGCZJiwPNBqt0nfN7/AH+ydLcpIAtki+6dPO+qXrvHdOtjJuN8WhUAvUcAQRwMbuSMK5tMfliyUpOM7rCRO7XRPOdIG6fHygdErAg4HizxF/ZYiNHFrp5NkecrSLFZU03XsmKUgEWtHugYWpBTBHDQj9lN0xjZd7hJMq3RS+xPIJJjkN2JIPhxEjqmW1oy66/t11SdQR+0KVV9gi+AGqNVzQcrjvBj58UsyvlcSOa2ysRm3g+CWYbzolz9CjWdP4SoDpb2HRVz3SUxhX95NoYevW99eO5J1Xd77CNiXzMTEmErN04iRa4WqRDriPfUH3TAxLnNILiQDoTYd2CfVVjamg/Uptg/MeKnU0Kh1laL8gB1nfzUqpzaCwafEkg/RJtdLfvTnwT+GeIdOoFhxJBvO4WHkqi2x0RLogkxEAf9psNbx5oGExJzuv8ATUqNe0byQT4kgxbVKUDDXE+XE3+qmbBI3ia2Y77JjAutPWyrSTuvKcwb3aHeLaWCmqQywqv38Sev3ZSbUAcZvAHSY+/JJF8wP7jz3rWcl7o9N9uS2SEWLsUSTF+ht7Kra/vuN7j7Eoz2kfmn3vH6JdupHIcroYG8doNPmpUB/tE6BK4t3dGh3W+qJTqxTIG/Wf3sp+DF2vOYK1p9+mYEZZsG62j5qoD+8Lb+PzVthGy1x4AnW9h6CSgCYcA6MwbLL2MG/wCk6JGvWIHhGg4pjBVhmM8Gj3S9e+/gPVUAOhSBBJMa+g+qsvjgNAJngbHfuj190lQqjKWT+hzDiY6+CYkwJqNi1gJ3W0CKAg7DtcSSWi/9Th6blimWt/rHl+qxPUFlKw3TjK8t+f7ofwL3tH1K3RpmDA5LOSAwvslxqmMljPNSq4UydxgGNN0pjNVHjL9+yjVFh0C2KFyDwnz0RxhZaJP8wHhAM+qVUIUP5etkKU5QwuYwTrrvNs3/AOfVZicBk37pvbeRHM6IATKLhzcdVF1EiVtrCIJHy9VTAniXydIQBqEd1E/m4iUHJfTf8k0ARhgyDCcpPnXfp80rTpEnQo7C7MRuG6L+KhgTDbmZjkrbZtAuBtuk3AAytNzPI681UV2EEiFYUqBLDY6E6cRryT6QMXxLpykSSG33crSgV2ZW3GvgRHJMbQokOIN436xZvPmknuJClpgBamMC85oS5CNhGC5J8OKUugodc2LncT7/AKpjZtNuUvc2QCCehMcLcJ3T0BTw9XvG2toO+eP3uTAokBrQDmJHdHeIEyLRvg6pqXwQ1WEki8wANRu62iVXsjvGNbDiCN4T2KzCmZY60AEg24iY4xrwVVRaTIG/j6TCWrwYHFes7kSoTk4e58EA6gTv1TGKiCQZ9h0HkrATOpjRWOHpOgkaT+55hVbZ3eqtMI5wBuA08xc8In5JtgGw9BhcRL91wWi8SQZGiralUSBu3GU4yjPe0E7plKVaQBEGdfTRK7ANUy5GxrABtzN5+ytiYPDcpsYCWxccN5IE8gFOlWh8SADrIB1168rqWIBmIsY9+axWLsGXd4AkHQtmDzvJHSbaLE6Qysok5rtIHMc51jmi/HDbG5kH76r1T/StDg8jiXFbpdkaP9Nv8z8wpplVH08mrYsZiReT0119VtuIzHTLaOS9fHY+l/QD/wApWDsPTO6Oht7J8+AlH08qp0Jkm5IA8Bw8AttokGwMAg8/vReqHsIzi7pb6KP+h2/1EdYU/wBwqPp5KMrXATEaSOv1RsTj23Ez3C2bHeIg+a9Pf/49p/2k8w338lH/AEHQAvTBM8AEaX9FS9PJBiBBG86nxFvCCpU3gwNYcfK/zK9Wd/4/on/0mjmb+YlYOwrG/lpt66FU78Cl6eX03hoDTl0iTp6IeIqNLmwRE34dV6c/sMSPyR4tKA3sK6/dHopt+Bp/ThaDWg5mxpESOGo3otNhIlo1dJ3RG6N/C3Bdt/oGLuDfAAnkt1OwgLRD3NH+P6ac1FN/CXE4PE7xqTrx4b06S4sABjSd+kGF0juwBzSPiuIGvd9B+yizsXVAgFwjUkNgkeI5XTa4DScw1kuMuk6xY6wYvroFCsBD7AQzTqXaLqn9jnRLIfYkDNkHUlV2K7GYog5aLrjVrhBPiepSp2KmUWIy5gDDfzEknoAkaNKahi8Tp0Ku6XY3GOMuoVC2NfHiJneoO7K1mXdQqs5kGOkwtLa4DkrajOXCT1IF0+yg0uERBHja3uVGjsN8A5HTMXBHHl0TVPZj2iMhMbzfrEBRJgweIphou5sXFtb89J5pGhgQ5hMgQb3N+6DoB69U7iMNUZGZrgCYu0+Oo56qvp1HODmQ65O4+yILgaAVsJlLCbh2XQHfPHoUfGbMIZmBAbHGSeWguit2Y+QSJAjLraOR9kxUoPyEBs+X1TeRIOfCjwuEc4mBcGOc/YVzgsM40T3tMwIMW3nnuS+FwrmE5qbj3pkaotGs5rXw06uvlNgee5U5Jjp+G3YBzWA73z/i0EW55j5COJMIOwz2NAO8A8u8WgXVpQxRa27qkQBAkCLbtEPF1g/eJiLiA0ajQXPgElJWKxP8KWhpym8njw5WsfVWOErUzRqNLRn7mW8uEOdmid0axyVfRzXAcZG6ZBtzMT+iGKNRrs+hg6XN7fNO0AWrXgkAmOTQAtLKeBkSXAdRdYjWFnvTKJOik3CX0CO3dCDiMshxLpHDTxC1EEbhuQWfhZ8ODiPQG6i7GW0MceSQr7eaLCD6/wDxUul2Nc9FnlP2Vss+/sKlbt4jQT4fUrdTbbyLCCp3I+laJeF1SHn0+ZAUnEcfdUA2q7fmJ6j6FLv2o7eB679dynegPbkdLTxbCMwcI5yNOMqWGxrHtzNIIOh3GFyVbariIgep+aCzamQQMjRwiPcpby+BoaO1NQDghvxbARJaCbAE3PRcTU7RkWDm+DQVEdoSdXtHVjfmFWv8Jpenb08XTdcFpHIz+6I2ow6a9QuLobUO51PpkaPYJg7UeNDS8R9Cnq/BcenWkDhfqI8/JRyGfyOvzaempXKt24/+wTwc75kphu1DESfB8T6J3YF89kCcjvIcUu6s0TMzr+Xwmb+apxtbKRDTb+63lAAU37fJFx6j9knJIdFo3FA2y1P/AGuEeNkOrtNgs4u6w6AkB2kJEfMey2dr5mkHTh3T7qdyPpWhjQ2jSNhUHjb3WizDmxLCeYHok620GubDwfAD5EKB2i0wJZyztcQPPTjwT1x9DSy0dRpARmAHoOFjb0WNwlN38rCd9pPsk6dUGCAwwNWkHX1CNRrcA286RBPGx1+9VZPIersluoyttpkDh1M6odbY7SIFOmf+Abz4ER9UJtIC4F/83AnrqPREzHeSD/lmA68UByCq9n6ZbJZTDr2DA4HkJhIjsszUtYQd2QN8O6VZscY/MZndv8yhYmrUbcNLp4OaT17x16JUh2yqq9nG3a2m3LycWwo/6XYBdhdb+of/AGVxSzk95pPOIgxvF+lk3SeBqL+fkhJBbOMf2apO0bBvrlf6g24ykXdkWOMBt+Q3c13ZIdMtHSxkaKRwzIiBH06JaEGo87PY7+x3nHyWL0H+HU+fmsRtoer8LDMtOYCqYbfJMQB6+y23bjj/ACj1+qvWiXBjhwZDgZEcIsVWYjBDMe9Lju1JJPgjVdqk8B4H6qtO1mNJ1k6m0+BmyielrkcbT7Cmllm9wYjf6SPVbaZCVZj2GYPmZUaW0xBuufbb6Rs8iXbHBMFLk80P8eLqu/GAk8fvensT8M3mib2linMEtLPEkfuqRu0X1DDoI4QFLEONQw6/BHwWD5LfHirtHJkzX0KfGIMfp7KYqHepVBBKC2uCR81o4GDmy4wzJAsi4miBFkTBN7gRsTRBWyg6FqYGjTHJGqUgp0aI4KdWmFSgLWyrxFL+4+aSqUjH5neatMRQkFI1cPDbLKUC1NieQn+Y+abAqAWeZ80mCQbwnM9lCgVrZOntBw/NJTdPaDeJCrnRvUS0RYqXii/hpHNJFr+OpyO8J8j5hG/iBFw71HzN/FcxWoT+6C+hb7Kz2Uuma7/p2be0L97/ADAPsVlTbGYzmaDpImen5rLiGtINnx4Ir8XVbocw8QfdRKEvkilmj9R29Pa79Q8eUSmRtipxB8vouAp7cqN1afNOUu043sPmo05V9NdzG/h2527UH8o8h63upDtDcSCLcN64xvalm8H3RaPaJh3O9Qhzyx7RVY39O0Z2gZvJ13n6j0RaG2aTtS0Rx+oXHt2vTdvPiD9Fs4ykd48j9Ev5E12itqD6Z2hxtL+seaxcR/t8QsR/K/5HsL/YvKVFsmFtzISX41olQrbTB0XVHGzjnlRZQIuqDHlsnvEJj8edyo9qPcSZJWrxMw3CwwhMG8qNJkErNm0IYj5blbR4Rk5BKTfkoihcojXQph60M3Ip6lOHFWOBoRvSeJb3rhWNAQskuTNsVxmFsfFU+Fo9/wAV0OKd3SqzBt7x+SbXIJtF1QZDQiOCC2rZbNValamFYouKF8RaNVUOzdTQpWvSkI5ch1DZJqy0yoFLvQExXBUqVMyiVVCiFidSVB0pis1Y4IcUUmVeIqwgjGncYT1Wmq+rSHDmsnAfZp2KJ3n0CF+KdxS9UwUByycSki4pVJ1M+S38BpVTTemWVlNDqhk4VvFROGj8rkMPWxjIUtsWph8tQaQj0cU/Qz98EqMf1K03GOFxfr9VlKNo0jkaLVtapGpP/FYqk7cPD78liw2pHTuHc0uz3F/kEYbAH9R8lbimVvIV078/SXhj4VB2Md0INfY7oPdBV9l4rCAjeZDwROd/CFogtI8EMtV++k4yNBHVVOIwThulbY8nxnNkw6eUKZVmZaeFELpTOVi9YS8ffgmm1EF7bytFypEhKz7FLYax+x6ImdQlVRSGPiLPiJfOszqxjPxVr4iXzrMyBjHxFFzkLOszoA3F1t6hK2SkMhUMqLipvKigLAPCRr0lZFsqBwZ3rN0Go5+tQS5YV0T9neKC7ZU/fgueUkilkKJrUVlMq6/g45rf8LCxeWJpqZUZIUCzkrp2zAtfgApeWIclVTprfwVZuwPNROCWbyoVSKJ9O6xXDtnytJb0TSpHsLMPPJbOEUhiOqIGkqOD0+RZ+HG8fNLOphot8grAsMKpxjokEm/Aa+CQmAq4gk91p6i4+/BDbm1cMvv6WUMJiIsGOB4n5aBaxlB0TmMeaq64M2hPGNm/mkiFj6k75CGyiZ/MV1QdLk87LG3wSyIVSmmm0+qw0layUZbbK5zSFFWXwVv4C03xaGVsHgVpWoprfwUb49DKhZmVs7Bl38soT9l8iFS/yI/Q0S8K/MslN1Nnc/NCOCdyVrLF/RU12DlYCijBu4IjcA5J5I+joXhTp0U2zBQjiis3m8E4sUZQUhQTXw1otWLyWNQF/gobqYTpahvprCfJrGIllutECEZ4QCPJc0uDZRIGAoGoP3RDRJQzTg8Ou9ZOTLUCAeovqckZuHn79UVlADh7LPcN44WxFYrUNH2QsU6zbYO5pU7ybppjt2iWZWstfjADF/l5rtfBXY78Kd6G7BhBGM8kdmJtOqm0KmLV9nyEnicH3SCY6An2Vs3EgrHGUCaOHPZ94eS0d0m0RbXcfqjnYlVpsQRzF/MLqn4YH7+SiKYCt5ZMw2Y2cv8Aw6rP5RHUI42a7fCvalLnCg9sDioc2aLEioGzOaO3BNA0nincvX6IVVihzZoscV8FzhGncFtuHA3QpuEdUEYsGwv4FS5stY0TcOCiWSsLweKgVOovQSNNYKY4BQzQpufGkJ6yXjRmRQyDgsLzz9PktAKtZO2bNIcEJ1AcEx8Pmt/hnHcmsjE8S8FThgovphPuwTtRBGusRrx6SoVMC8AEtMHQi8+SrVIW1HwSGHbv18VF2EBEX+iYyRxlae08/KEtbDZj4V9TDc/vwSb8K69p5zMK2Leiylhi78rSeMNkeijUw2IlN8MjcZ8vZL16biIbrbn96LojhHHRpPgUF+H338oUuxrEinw9Bw1nloPkmQ07wmjSKz4DiJgkcQJHosKdm6ihP4PNYmCRvhYkVR0rK11OrU+/1SYpuDQ46Fbzrtbf0zpfAwqc1JtdBIEKAZO+Vk2OhxlUaG/jEeKYZiY4xz+qq9OqkyvxvKWoNJbDEAmxstZ762VUBYknfw+qnTqcdN/7p6xaCxc5CqPSz63D6e6gcVz8OKNQaSdRx3DzjyQmvJnMI8QfYrfxQfveFEVOI8FOorSacxQyDgiGrG5De64GvG3qpsdGweH0QzHFRdX15eSE6uY+akqibqsaFbDs3EpMuRqGupHNMKHWM3E/X9VjmEm33uW8s77qOYjhPGE0ytI6aQpNzuNpI0seMR5yY0VXVNZ7iA9ouNBDsp3RoCjitvE5uImQtVcU9xJLr9Gj2C6seWEUYTxzbOfx+JqUzlLyYNjmGhB1G/zOiPgu1L5h7paY4AjxCd2zswuY1zYDnDh+YcQ3Un75Kn/g7xPc66+O7iuyMoSXJztTiy//AIoHuBl1jxJ9J5DyRvjv1FQgT+UmbTbXT9VyHxSLnj4eiOMaZkxwsMo4Sfqil8DU32dUMXUE3kHcAIv7Lf4okAE+n0VRhMYXSQ4c2mB4iyfpnMJmI1Gh6X3paR6vw1iQ7RuuupuN+unzQKlRwbOY2G5xt5mEapSAM/EE6hpuY32bcoOMotcIMGdDu53CHFJcApNs5ram0qxdmZWqskQQHkk5TIOUb5OqDS2vinQSXkid5Yb6/l1tyTWOw2Sxg6kEa6cAYKUyun/bqRvuLdLq4sh2HG16n8z6k77k+4lYpM29iGiJpmN5Zcrargm2dYHQXRz+SeqMGRxi97+CxYuTJ2dUehKroFBvzWLFyPs6F0ON0QnrFiiQInx6KNELSxSMyolax91ixAjb3niUTNf/AJfJYsUlI1VN/D6KMrSxAAHb/vel85k3OqxYgok778k1hNfJYsQJFlV0CAdVixUUaao1FixUJh3NiiItLxPkUrNvD5BaWLePwj4yj2q0CIGoSFPU9PksWLqx9HJPsnSPePULpsTqP8AsWK0QypxpiI4BZgj3o3QsWJ/QF9qDvHwVG55BsfuFtYrRL6GKguVtYsTEf//Z" id="544" name="Google Shape;544;p6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g;base64,/9j/4AAQSkZJRgABAQAAAQABAAD/2wCEAAkGBhQSERUUExQWFRUWFxgYFxgYGBoUFxcaFxcXFRUXGBcYHCYfFxokHBUVHy8gJCcpLCwsFR4xNTAqNSYrLCkBCQoKDgwOGg8PGikkHBwpKSkpLCkpKSkpKSkpKSksKSkpKSkpKSkpKSwsKSwsKSkpKSkpKSkpKSwsKSwsLCwsKf/AABEIAMIBAwMBIgACEQEDEQH/xAAbAAACAgMBAAAAAAAAAAAAAAADBAIFAAEGB//EAD4QAAEDAgMFBgQEBQQBBQAAAAEAAhEDIQQSMQVBUWFxBiKBkaGxE8HR8BQy4fEVQlJichYjgqIHQ5KywtL/xAAZAQADAQEBAAAAAAAAAAAAAAAAAQIDBAX/xAAkEQACAgEFAQEAAgMAAAAAAAAAAQIRAxITITFRQWEUIgRSYv/aAAwDAQACEQMRAD8AvsO+WtPED2TAaq3AvP4ZrtYDXfX5qwc6PT2P0XqWeW0Eyriu0W0JpVKdyC8CREWu2TuGaJ+S7jKvMe02K7rrkh9V/IBzREjjN7CNFGSXBUFbPQ9jYgVKLHAz3QCTxAg9bysZjAXvG5rAfOVVdisUThSDJySATqd58j11QdhVy9tRx/o1Omk9YTUuEJx5Z0+Gu1vQHzCMGpXBWIbwpt+Y+SeDVomQznu1e03URRyktzVqckRGUOlzT1B9Cugyrz7ttjQ97XsfZhyuBvlcHH8o3TAN7HdcLt9kYjNSp3JJZJJ47/U+yzjO5NFuNRsbyqixnaEMxtKhNnAzbVxOVt+AIdI19letrtL3MnvNDXEcA7NB/wCpXku0NrA7SNTXJVkEG2WwvEgRHqjJPSuBY46meuALMq3h3h7WuGjgCOhuphq1szB5VvIp5VmVOwBli1kUnVQI5/SUDFYiCOkk9CJ9JSsZN7YUXs9lCpiRZxIAuCSYAnmVQ4jtdRaCc2YgOFr/AMwGvQz4JOaXY0m+i8zgieYHn+6WZiRmPCCekF1/RcRje3bhLabR+ZrpN9AJEDnKosVtWpWcMzibGGjujUmPXesJf5MV0bRwyZ2O1e1bGZ2th7i5pMflAAbmkjodFyeJ2vVrGC4xffAGmg489Uu3Dhu/cL7v+P3uWGpE3187wLrjyZnI6Y41EUI7p8flN0visRAgW0nn1RqzwNd8W80jiDoOairNKItnO3w9k0W798yOHBAwziHuzWLWwBPMW9SnMaWhjMrpJINhYaWvqkx0EbQHvPDy4KrpNy1DPEnX6aJ+viCQYGvXeq9v5pKcf0Aj3SUOmJ8yiVHAEAD57lOlRkTli0jnJ9E7AGKZ4+yxMgt/pHmtosD0HYu3qZwYY4mR3Hf2y0uzf4wn8DtT4lMb4yjrAg9fzeoXkVHGPh4BjML/AHx18yr3Y3aM02gEWsDfgWX/AOnqto5rdM55Yvp6xVxIOZhMdyZGo1nx0K8l25inF744vJgQYkg23Azp14Lq63bSmYgEXvN5BBB5TfXkuAx2MzTOkHS1zx4/oqyzXBOODs7/ALCbQJwtZoNmtOW8ltrzwH6ovZysRSqTcBjRv/oBnpf1XJ9ldrAfGBMA0nxpqIMHjOnRX2Bx7G4d9zmLw0D/ACaxm7SwThLgco8s7tmKaKzpsBTbN5iXGyedimh+SRmy5o5Zss+ZXmnZ/bE164c4tD3NjeIaS25/lFglNm7fc7H1H5v5XNaHm0AnIwlx0nfPknvUZvHYLt9i2nEkw2+jgZJ4tJFp0+ei6TsftlwdTYDmaBULri3dYcoB1IhumpcV5vtTFipVc4GAY56CLp/ZO0iw57y3SDB8PJc25U7N9v8ApR3b+0TWY2u90upuZlIbYmAAIOoiSZ4SvP8AG4xrqp7z3MzkZrZi03v/ACm950TTtq5Kwf8Amg79dCLbrWMlUVfETVceLjoI1M2G7otHOxQhR7tsjbjTh2ukkBoAJ1MQ2TPEn0T+GxY+G12mZx9SV5p2d200MdTaXEF9MNz6kZ8pNtDvV/tXaeXAAB0El8GdbvAjwnRbwycGEocnWfju+DaDTkX1OaCi4jFQCReDHrHzC4Wl2rbSp0we+TRvBFj8RrvCxcqLavaurUzNBLGOnug3iRYnWbck3lSBYmzqcZ2spMyEuzEBpytvJvYnQbgue2t2xrPMMhgDLizibz3iRbcqBrDmAiCMsz1W6Za7ukXabu1MWaB4GfNc8srN1iSG8btRz2w55dfebb46n9EqaEgjQC8eUWG+6XxbsoEW3/QIuEq5iZ0111mN/D9Vg8nNGqVEqWFnUWBby3bzu97LKTJeCNAOccj81NtWzhwJgeCBSYcx8PVKyhoOG7zQaDgRmsQZGnEwOnFEpU9eXkkcNiI7h3N15yZU1Q6I4mnGU8J6aeu9D+ASwOtPW9xGkWUsfiSWjh+ihhavck7hp0vE7laABQdleTa/GSeG9Txb4yTodLRyQPid5GazMBO72AJKVgMMPdPGCZJiwPNBqt0nfN7/AH+ydLcpIAtki+6dPO+qXrvHdOtjJuN8WhUAvUcAQRwMbuSMK5tMfliyUpOM7rCRO7XRPOdIG6fHygdErAg4HizxF/ZYiNHFrp5NkecrSLFZU03XsmKUgEWtHugYWpBTBHDQj9lN0xjZd7hJMq3RS+xPIJJjkN2JIPhxEjqmW1oy66/t11SdQR+0KVV9gi+AGqNVzQcrjvBj58UsyvlcSOa2ysRm3g+CWYbzolz9CjWdP4SoDpb2HRVz3SUxhX95NoYevW99eO5J1Xd77CNiXzMTEmErN04iRa4WqRDriPfUH3TAxLnNILiQDoTYd2CfVVjamg/Uptg/MeKnU0Kh1laL8gB1nfzUqpzaCwafEkg/RJtdLfvTnwT+GeIdOoFhxJBvO4WHkqi2x0RLogkxEAf9psNbx5oGExJzuv8ATUqNe0byQT4kgxbVKUDDXE+XE3+qmbBI3ia2Y77JjAutPWyrSTuvKcwb3aHeLaWCmqQywqv38Sev3ZSbUAcZvAHSY+/JJF8wP7jz3rWcl7o9N9uS2SEWLsUSTF+ht7Kra/vuN7j7Eoz2kfmn3vH6JdupHIcroYG8doNPmpUB/tE6BK4t3dGh3W+qJTqxTIG/Wf3sp+DF2vOYK1p9+mYEZZsG62j5qoD+8Lb+PzVthGy1x4AnW9h6CSgCYcA6MwbLL2MG/wCk6JGvWIHhGg4pjBVhmM8Gj3S9e+/gPVUAOhSBBJMa+g+qsvjgNAJngbHfuj190lQqjKWT+hzDiY6+CYkwJqNi1gJ3W0CKAg7DtcSSWi/9Th6blimWt/rHl+qxPUFlKw3TjK8t+f7ofwL3tH1K3RpmDA5LOSAwvslxqmMljPNSq4UydxgGNN0pjNVHjL9+yjVFh0C2KFyDwnz0RxhZaJP8wHhAM+qVUIUP5etkKU5QwuYwTrrvNs3/AOfVZicBk37pvbeRHM6IATKLhzcdVF1EiVtrCIJHy9VTAniXydIQBqEd1E/m4iUHJfTf8k0ARhgyDCcpPnXfp80rTpEnQo7C7MRuG6L+KhgTDbmZjkrbZtAuBtuk3AAytNzPI681UV2EEiFYUqBLDY6E6cRryT6QMXxLpykSSG33crSgV2ZW3GvgRHJMbQokOIN436xZvPmknuJClpgBamMC85oS5CNhGC5J8OKUugodc2LncT7/AKpjZtNuUvc2QCCehMcLcJ3T0BTw9XvG2toO+eP3uTAokBrQDmJHdHeIEyLRvg6pqXwQ1WEki8wANRu62iVXsjvGNbDiCN4T2KzCmZY60AEg24iY4xrwVVRaTIG/j6TCWrwYHFes7kSoTk4e58EA6gTv1TGKiCQZ9h0HkrATOpjRWOHpOgkaT+55hVbZ3eqtMI5wBuA08xc8In5JtgGw9BhcRL91wWi8SQZGiralUSBu3GU4yjPe0E7plKVaQBEGdfTRK7ANUy5GxrABtzN5+ytiYPDcpsYCWxccN5IE8gFOlWh8SADrIB1168rqWIBmIsY9+axWLsGXd4AkHQtmDzvJHSbaLE6Qysok5rtIHMc51jmi/HDbG5kH76r1T/StDg8jiXFbpdkaP9Nv8z8wpplVH08mrYsZiReT0119VtuIzHTLaOS9fHY+l/QD/wApWDsPTO6Oht7J8+AlH08qp0Jkm5IA8Bw8AttokGwMAg8/vReqHsIzi7pb6KP+h2/1EdYU/wBwqPp5KMrXATEaSOv1RsTj23Ez3C2bHeIg+a9Pf/49p/2k8w338lH/AEHQAvTBM8AEaX9FS9PJBiBBG86nxFvCCpU3gwNYcfK/zK9Wd/4/on/0mjmb+YlYOwrG/lpt66FU78Cl6eX03hoDTl0iTp6IeIqNLmwRE34dV6c/sMSPyR4tKA3sK6/dHopt+Bp/ThaDWg5mxpESOGo3otNhIlo1dJ3RG6N/C3Bdt/oGLuDfAAnkt1OwgLRD3NH+P6ac1FN/CXE4PE7xqTrx4b06S4sABjSd+kGF0juwBzSPiuIGvd9B+yizsXVAgFwjUkNgkeI5XTa4DScw1kuMuk6xY6wYvroFCsBD7AQzTqXaLqn9jnRLIfYkDNkHUlV2K7GYog5aLrjVrhBPiepSp2KmUWIy5gDDfzEknoAkaNKahi8Tp0Ku6XY3GOMuoVC2NfHiJneoO7K1mXdQqs5kGOkwtLa4DkrajOXCT1IF0+yg0uERBHja3uVGjsN8A5HTMXBHHl0TVPZj2iMhMbzfrEBRJgweIphou5sXFtb89J5pGhgQ5hMgQb3N+6DoB69U7iMNUZGZrgCYu0+Oo56qvp1HODmQ65O4+yILgaAVsJlLCbh2XQHfPHoUfGbMIZmBAbHGSeWguit2Y+QSJAjLraOR9kxUoPyEBs+X1TeRIOfCjwuEc4mBcGOc/YVzgsM40T3tMwIMW3nnuS+FwrmE5qbj3pkaotGs5rXw06uvlNgee5U5Jjp+G3YBzWA73z/i0EW55j5COJMIOwz2NAO8A8u8WgXVpQxRa27qkQBAkCLbtEPF1g/eJiLiA0ajQXPgElJWKxP8KWhpym8njw5WsfVWOErUzRqNLRn7mW8uEOdmid0axyVfRzXAcZG6ZBtzMT+iGKNRrs+hg6XN7fNO0AWrXgkAmOTQAtLKeBkSXAdRdYjWFnvTKJOik3CX0CO3dCDiMshxLpHDTxC1EEbhuQWfhZ8ODiPQG6i7GW0MceSQr7eaLCD6/wDxUul2Nc9FnlP2Vss+/sKlbt4jQT4fUrdTbbyLCCp3I+laJeF1SHn0+ZAUnEcfdUA2q7fmJ6j6FLv2o7eB679dynegPbkdLTxbCMwcI5yNOMqWGxrHtzNIIOh3GFyVbariIgep+aCzamQQMjRwiPcpby+BoaO1NQDghvxbARJaCbAE3PRcTU7RkWDm+DQVEdoSdXtHVjfmFWv8Jpenb08XTdcFpHIz+6I2ow6a9QuLobUO51PpkaPYJg7UeNDS8R9Cnq/BcenWkDhfqI8/JRyGfyOvzaempXKt24/+wTwc75kphu1DESfB8T6J3YF89kCcjvIcUu6s0TMzr+Xwmb+apxtbKRDTb+63lAAU37fJFx6j9knJIdFo3FA2y1P/AGuEeNkOrtNgs4u6w6AkB2kJEfMey2dr5mkHTh3T7qdyPpWhjQ2jSNhUHjb3WizDmxLCeYHok620GubDwfAD5EKB2i0wJZyztcQPPTjwT1x9DSy0dRpARmAHoOFjb0WNwlN38rCd9pPsk6dUGCAwwNWkHX1CNRrcA286RBPGx1+9VZPIersluoyttpkDh1M6odbY7SIFOmf+Abz4ER9UJtIC4F/83AnrqPREzHeSD/lmA68UByCq9n6ZbJZTDr2DA4HkJhIjsszUtYQd2QN8O6VZscY/MZndv8yhYmrUbcNLp4OaT17x16JUh2yqq9nG3a2m3LycWwo/6XYBdhdb+of/AGVxSzk95pPOIgxvF+lk3SeBqL+fkhJBbOMf2apO0bBvrlf6g24ykXdkWOMBt+Q3c13ZIdMtHSxkaKRwzIiBH06JaEGo87PY7+x3nHyWL0H+HU+fmsRtoer8LDMtOYCqYbfJMQB6+y23bjj/ACj1+qvWiXBjhwZDgZEcIsVWYjBDMe9Lju1JJPgjVdqk8B4H6qtO1mNJ1k6m0+BmyielrkcbT7Cmllm9wYjf6SPVbaZCVZj2GYPmZUaW0xBuufbb6Rs8iXbHBMFLk80P8eLqu/GAk8fvensT8M3mib2linMEtLPEkfuqRu0X1DDoI4QFLEONQw6/BHwWD5LfHirtHJkzX0KfGIMfp7KYqHepVBBKC2uCR81o4GDmy4wzJAsi4miBFkTBN7gRsTRBWyg6FqYGjTHJGqUgp0aI4KdWmFSgLWyrxFL+4+aSqUjH5neatMRQkFI1cPDbLKUC1NieQn+Y+abAqAWeZ80mCQbwnM9lCgVrZOntBw/NJTdPaDeJCrnRvUS0RYqXii/hpHNJFr+OpyO8J8j5hG/iBFw71HzN/FcxWoT+6C+hb7Kz2Uuma7/p2be0L97/ADAPsVlTbGYzmaDpImen5rLiGtINnx4Ir8XVbocw8QfdRKEvkilmj9R29Pa79Q8eUSmRtipxB8vouAp7cqN1afNOUu043sPmo05V9NdzG/h2527UH8o8h63upDtDcSCLcN64xvalm8H3RaPaJh3O9Qhzyx7RVY39O0Z2gZvJ13n6j0RaG2aTtS0Rx+oXHt2vTdvPiD9Fs4ykd48j9Ev5E12itqD6Z2hxtL+seaxcR/t8QsR/K/5HsL/YvKVFsmFtzISX41olQrbTB0XVHGzjnlRZQIuqDHlsnvEJj8edyo9qPcSZJWrxMw3CwwhMG8qNJkErNm0IYj5blbR4Rk5BKTfkoihcojXQph60M3Ip6lOHFWOBoRvSeJb3rhWNAQskuTNsVxmFsfFU+Fo9/wAV0OKd3SqzBt7x+SbXIJtF1QZDQiOCC2rZbNValamFYouKF8RaNVUOzdTQpWvSkI5ch1DZJqy0yoFLvQExXBUqVMyiVVCiFidSVB0pis1Y4IcUUmVeIqwgjGncYT1Wmq+rSHDmsnAfZp2KJ3n0CF+KdxS9UwUByycSki4pVJ1M+S38BpVTTemWVlNDqhk4VvFROGj8rkMPWxjIUtsWph8tQaQj0cU/Qz98EqMf1K03GOFxfr9VlKNo0jkaLVtapGpP/FYqk7cPD78liw2pHTuHc0uz3F/kEYbAH9R8lbimVvIV078/SXhj4VB2Md0INfY7oPdBV9l4rCAjeZDwROd/CFogtI8EMtV++k4yNBHVVOIwThulbY8nxnNkw6eUKZVmZaeFELpTOVi9YS8ffgmm1EF7bytFypEhKz7FLYax+x6ImdQlVRSGPiLPiJfOszqxjPxVr4iXzrMyBjHxFFzkLOszoA3F1t6hK2SkMhUMqLipvKigLAPCRr0lZFsqBwZ3rN0Go5+tQS5YV0T9neKC7ZU/fgueUkilkKJrUVlMq6/g45rf8LCxeWJpqZUZIUCzkrp2zAtfgApeWIclVTprfwVZuwPNROCWbyoVSKJ9O6xXDtnytJb0TSpHsLMPPJbOEUhiOqIGkqOD0+RZ+HG8fNLOphot8grAsMKpxjokEm/Aa+CQmAq4gk91p6i4+/BDbm1cMvv6WUMJiIsGOB4n5aBaxlB0TmMeaq64M2hPGNm/mkiFj6k75CGyiZ/MV1QdLk87LG3wSyIVSmmm0+qw0layUZbbK5zSFFWXwVv4C03xaGVsHgVpWoprfwUb49DKhZmVs7Bl38soT9l8iFS/yI/Q0S8K/MslN1Nnc/NCOCdyVrLF/RU12DlYCijBu4IjcA5J5I+joXhTp0U2zBQjiis3m8E4sUZQUhQTXw1otWLyWNQF/gobqYTpahvprCfJrGIllutECEZ4QCPJc0uDZRIGAoGoP3RDRJQzTg8Ou9ZOTLUCAeovqckZuHn79UVlADh7LPcN44WxFYrUNH2QsU6zbYO5pU7ybppjt2iWZWstfjADF/l5rtfBXY78Kd6G7BhBGM8kdmJtOqm0KmLV9nyEnicH3SCY6An2Vs3EgrHGUCaOHPZ94eS0d0m0RbXcfqjnYlVpsQRzF/MLqn4YH7+SiKYCt5ZMw2Y2cv8Aw6rP5RHUI42a7fCvalLnCg9sDioc2aLEioGzOaO3BNA0nincvX6IVVihzZoscV8FzhGncFtuHA3QpuEdUEYsGwv4FS5stY0TcOCiWSsLweKgVOovQSNNYKY4BQzQpufGkJ6yXjRmRQyDgsLzz9PktAKtZO2bNIcEJ1AcEx8Pmt/hnHcmsjE8S8FThgovphPuwTtRBGusRrx6SoVMC8AEtMHQi8+SrVIW1HwSGHbv18VF2EBEX+iYyRxlae08/KEtbDZj4V9TDc/vwSb8K69p5zMK2Leiylhi78rSeMNkeijUw2IlN8MjcZ8vZL16biIbrbn96LojhHHRpPgUF+H338oUuxrEinw9Bw1nloPkmQ07wmjSKz4DiJgkcQJHosKdm6ihP4PNYmCRvhYkVR0rK11OrU+/1SYpuDQ46Fbzrtbf0zpfAwqc1JtdBIEKAZO+Vk2OhxlUaG/jEeKYZiY4xz+qq9OqkyvxvKWoNJbDEAmxstZ762VUBYknfw+qnTqcdN/7p6xaCxc5CqPSz63D6e6gcVz8OKNQaSdRx3DzjyQmvJnMI8QfYrfxQfveFEVOI8FOorSacxQyDgiGrG5De64GvG3qpsdGweH0QzHFRdX15eSE6uY+akqibqsaFbDs3EpMuRqGupHNMKHWM3E/X9VjmEm33uW8s77qOYjhPGE0ytI6aQpNzuNpI0seMR5yY0VXVNZ7iA9ouNBDsp3RoCjitvE5uImQtVcU9xJLr9Gj2C6seWEUYTxzbOfx+JqUzlLyYNjmGhB1G/zOiPgu1L5h7paY4AjxCd2zswuY1zYDnDh+YcQ3Un75Kn/g7xPc66+O7iuyMoSXJztTiy//AIoHuBl1jxJ9J5DyRvjv1FQgT+UmbTbXT9VyHxSLnj4eiOMaZkxwsMo4Sfqil8DU32dUMXUE3kHcAIv7Lf4okAE+n0VRhMYXSQ4c2mB4iyfpnMJmI1Gh6X3paR6vw1iQ7RuuupuN+unzQKlRwbOY2G5xt5mEapSAM/EE6hpuY32bcoOMotcIMGdDu53CHFJcApNs5ram0qxdmZWqskQQHkk5TIOUb5OqDS2vinQSXkid5Yb6/l1tyTWOw2Sxg6kEa6cAYKUyun/bqRvuLdLq4sh2HG16n8z6k77k+4lYpM29iGiJpmN5Zcrargm2dYHQXRz+SeqMGRxi97+CxYuTJ2dUehKroFBvzWLFyPs6F0ON0QnrFiiQInx6KNELSxSMyolax91ixAjb3niUTNf/AJfJYsUlI1VN/D6KMrSxAAHb/vel85k3OqxYgok778k1hNfJYsQJFlV0CAdVixUUaao1FixUJh3NiiItLxPkUrNvD5BaWLePwj4yj2q0CIGoSFPU9PksWLqx9HJPsnSPePULpsTqP8AsWK0QypxpiI4BZgj3o3QsWJ/QF9qDvHwVG55BsfuFtYrRL6GKguVtYsTEf//Z" id="545" name="Google Shape;545;p6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2.gstatic.com/images?q=tbn:ANd9GcTKj21O1YoWRbfDEkMBbRS3CKYIZfhOf-u8CkyQoUP63_3s0KqBXavC4uCI" id="546" name="Google Shape;54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420937"/>
            <a:ext cx="3652837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g;base64,/9j/4AAQSkZJRgABAQAAAQABAAD/2wCEAAkGBhQSEBUUEhQUExUUFRgaGBgWFhgXGBwXFRcXFBQUFRcXHCYeFxkjHBcUHy8gIycpLCwsFh4xNTAqNSYrLCkBCQoKDgwOGg8PGiwkHyQsLCwsLCwsLCksKSwsLCwsLCwsLCwsLCwsLCwsLCwsLCwpLCwsLCwpLCwpLCwsLCwsLP/AABEIAJYAyAMBIgACEQEDEQH/xAAcAAABBQEBAQAAAAAAAAAAAAAEAAIDBQYBBwj/xAA6EAABAwIEBAQDBwMEAwEAAAABAAIRAyEEEjFBBVFhcQYTIoEykbEHFEKh0eHwI2LBFTNS8UNygjT/xAAaAQADAQEBAQAAAAAAAAAAAAABAgMEAAUG/8QAKREAAgICAgICAgEEAwAAAAAAAAECEQMhBBITMUFRFCJhcYGRoQUVM//aAAwDAQACEQMRAD8A1HHMU95MusCdOqpjTPVWNVhJPdM8hfWYf0h1PmJy7OwIYc9V00SNfqj2MhFcOoHzBDc/MRNt00szimxYwt0VDcO46B3sCtDhfCrxSzvfldYhsSR3Mq9xGO8stDmFsixOkjZQv4hnBAdcfnyXl5eXkyJUqX+T0IYMcXt3/orWsp0QPNAdOhI1RX3vClhblZ6tdj89lT8QxL3DIXSO17KtNJPDi91cnT/gSXJcHUUXmMdg4MNueUqu86k0f0590EaS6xsXCuuJFL22TfJk/hE9bFOcw3gDb/CM4HjZ9J+LY9OSrXslOoy3SxTywR6NIRZmpWX+OxbWFvODMfqqPEVHV3gAOcTZo37K74HhxVP9eCwaTqTuOy0jqbG04pUxER6Rt9SsPnjgdVb/ANGxY3mXZukec0S5hMHLzB6K1w/iAgQ4SiOLeGjTlzTLYk8xzCDpYBjgPVfefoFslPFlj2ezKo5McqWiSn4hfvBF+4R48TUxENg84VPXwWXsdEO6ih+PhmrR35GSGi+xePZUH+5HQKor4iNHT7oY0lwUiguIl6Y75N+0OdXcbSUm4c6ly5kSNNOuPXyJ5/4LrAcLcYcbMPPU9ui0BcSW5fwiAB/LLPO44RTaMpt/hOb4nIb6WO6mD/hedkhOT2jZjnFejRVWHLcgRoLpLOf629/4HE7HT6pKaxyRTyIb9zJdDZJJspcTwaowwWnuLj8lb5RTe5zAc0wBrvdTN8SDRzS07qr5U7/VaMseNCv2dMzTaC2PD8jGZQGggXi11XOpsc/MIJO2g6e6ibw+oXE5ms/P6KefJ5VT0VwY3ibfsLxdcOOVwBHzjr3VO+i1r/SfTzKsRhYdBc39+ijdwwOkzHskxyUdWNkjKTtIp8bSGaxnqhjRV4eFWtfsFJT4JuTAHMLZHkwiqsyS4+SUvRnvIT8PgC9wa0SStlRwVNoklrp5xoOXRC4ioNaTWtv8QgWGyn+bfpFfwuu5MzWI4a6m8tIuOn5joohSWsdjczYcDJF+3KUE3hlIEeowdpEpocu1+yFnxd/o9EeC4DUyBwIGhg2JH+EfTxFTT0M6ST8yjH4xjBlLtNz10VTWeXXYZEkdyOQ3WPtLK7ka+scUf1BcVWqPcWXdfQD9EJW4Y9nxNI/dabhHD8nqdZx62hHvoB2twqflLG+sVoRcV5F2k9mSbwBxZMidm/zRQ1uCPa3McvsbrWB7GvI0B+S7XxjWtkAEbwuXMyXQ34mIwv3U8ii8JgKZE1HHsFf1sUXAljJHMCwVazCGo8WyzvHzK0rkSnF3oyvDGD1s5TwVEaNLo5/UqIcHzOlo9B3NgOkq7o8GY03l1tTpPbdBY8uaIzTE22v0WdZ23+rf9zRLCq/ZUGYfhDfLAbUI7AEa8iocXga7GgU3h3SAChcFTrCnma2epMfIboxuIxMxkuecfVSfa7tP+tFU1Xp/2spw+t5g85p+qSscS2u8hrmgTvsO52SVf1+WiW/hMTqhB5XKT6hcLgd4v81E9xv3XA4qSHbHGkeZhFsaIu2SN5M/RDCqUvMdz9kHsCaRI6uQ7TRR+e7qmB53UjUvofbJaWKcBAFlw8QfGWMwP/Ifoo5Tcy7X0Nv7EB0jtK4GRp9U7P1XQQuOdHWUXOUb6Jnb2UzXQumud1yk09CSjGQK7Bgm4ce38ujadWk2GgO7lNfWMCDHYJOrDkO5iUzd+zlUfRPXbTcNx7kKSlXpsA9ZPeUAakD4p6FQ4zjlJjPU6mwDcmTbWAkoft8l0/G049JFv8oavXpkG8nb/pZZ3jXCw0h+s7XlvPlrZA8S+1Dh9HWqahLHEhoJMtIHlkGPUZPSxRUVEPaUtGtp8S/DnAA5WTXYkusHNEGZkkrDD7ZuHggBlV4NMk+kCH2Dad/czoIVZR+2ahNQvoumWeWAAZaT/ULnHQxBA6I94IVwmeqGjUIEVp/+P3UJ4K4mXVbnQRr3XnlX7Y8JmDabapbmMuAiGgiH5dTabbRuisN9rWFc0k1XshoIDmm5cSC0RMEWJ7oKaXqSC4/cT0Ck59M+syByBPa2y6zjY3a4HnH0leR+JPtjio9mDcSA5uWpJgwDmsfibJ6aLOcR+1bF1fNaHZWPAAG7QAWmDzdMlTlON7KRjKtaPcvvQaZkxr6iNNCSuL504r4mr4mo01Xlxa0NEWGXsOZuUkssyb9HLFL7PfcXWIJF9VW1cacwBzD2V3XoA/NDNwQJvdU7MnQJ57o1Sp448zIRzMBHZL/ThyXdmDqgJvEXESJtqEdg8YSNFzD8NDZtqjMPQAQbCtHKkkWTHMcBujWhOcJCFhbM5Wq1c1jbsjsC5x1RbsGCpKVEBNYjaQniyzfiGvXbaicsjXl2WoQeMw2ZcnsFnk/FOIcRsWYiqfVYAge5jbon8NxFfOXV3ufVJiS6PT0Gy9BxPh9rhaQeap6HhV2Y5hvYjW3+EG2PoLwVMmmJJMLL+LJYAZGsgLefdi1sQsjxvgj6tYjLLRv3QugpGHbxH/n7W/OVleMj+oSNzqtnx/hMOywfSJIVbiOG0/JY9zWy9wF9RJ2aVPJJploIzGGozP5e2qeGixnutJxDDUWNMNDWkwY1nWNfoq6jgWkAtY4GZP8A67e6lfyVbKyiz1wpbGwtcfujMThS0yGiLHS/eeago0wTFxmm/wCv5pLs5bBnUYInf5qNo166I2u64ETbfp/lcpYYRJN5CNtezgajT9Y6R9UlPRhpA1hwXVzmgn028a900tXH4gX7roqBbaZ5nlExPC4KgULqt0VFg8oSkCoQ9dLkegHJsIa5ONRBGrCjqYiUOjFcw91UJudVxxNtUqGMnom8bE8haZk3Ogm4y6k84IdBlP6CCU2UwVVHVrwJXdQ9yR7whqrBrZCVMdJsnMqEo+NiLO70cdwqg4y+kCTvJ/hQ2P8ABuCrMDXUyI0hxBHuEYAUnF20KcsSZeHJad0Zmv8AZjg4AYc4jQ1CHCejrJ7fs5oGCTUbz9ROmhBbI5LQkz8UFcpNy6AfJZ/BvRpXKi/Znq/2c4YtILXkAx8ZBn3GiDd9lVF49FRzBe0tMD31W2p8Sc0WynuFG/iRJvTb7LvGwrNH4Z5vxD7NqFMT95eTmiwaffrCBP2f0Z//AEVnCNQymNuRuvQuLhjrimQRyF763CrRjHtBDKbWcy5uZx5a2CV45v0VWWPyYseAGudDPvb45UmARzzaQktdi3V6hDS59WTZl8o6lrfiPeySKwz+WFZI/Raux1zAOqkZxoD4pCrC6Duoqrhy+ZXveKJ833ki+HFARIT2Yjmsz57ttupRdCq4D1XPzsllhSWmVjNv2aqlUso6uKhVvD8RPuja2HkSNVmcadGi7RA/EyhH4i+6mGBd2Q2O4a83Dj7K0Ot7ZKXYkBBEypmlsWKqBSdpe25Khq1HNdqq+NP5JdqL41/TIKibjzsqqlj3aEAhEUsVGgU3BIHctqOPmx1RAxIcFSfed4XDjgLXCk4b0Mshb06Inmpw0DRUzMeIsQpGY89ErhIKnFFtmC4aoVW/HFc+980vRh7/AEWZIUZYhaGLCIbWCVqmOnYsq7CjL5SbVQaGQ8hU2O47Ta2aY845oIboAD6nF2kDom+JeNCjSFiTUcKbbwJfaSRpAlY3CYXEPqnDitSqDyiB5YAfb0gsFg13vso5H1NmDF32zYHxB5RIeyjNQTReXkWMTm/vAvA6c0l5pxeliqAH3mazCMoDg9rQdWumAfMBm/dJR9noJVo9FpY1rnObIzifeNSNxsoarnaTM8glhuD5HFzpe4F4YbEtY92fKCPiNwJN7RoujF5HRBlehxpTcE5u2eDyOsZtRVIjLC02P5QicI2dXX6ow1pbmETyTKdAkA2iVp8mtmdt/AXRpkEHZXNCuAFSPe4dk8YgWlZp3ItGbRoSzMLIDEUHExKrmeIAx2X4gjG8RDwS2D0/dT6yiO5pjKlAag3UDeHtiDCd97ABzCJ5FMZiAf8AtUTl8EXshfgGgwAocVg8gk2B3UjMdqTtKaeNsqCIkfybJ1KQOiYPm2aC5D+WSbiEdhn2EWAKWJe0lMpNMRogbgjIsE92EPTsFCce7NGUWGydS4hLriOn7otyEHtwnUpz6DgIuu/fTPREBziFNyaOugJjHSiWZ/4Umu6CylD0kpsdSs61zt/quVKxH7JEb7KB1fLcSfqp9mXg4/JReLJqUiwAzZwPIjReb0a1ZlY5wSQYP4TPtC9fxGIG950nVDUzSLpc1u3/AI2m24kgyoZJ/wAHq8eUEqTMrjcZh6zQzFGqwx6WONmkaEEWdPVJajiOHpVgWeXRLCSBIAcBsQQAkodjWnEqx4tbQqeY8PdTeYfl/DJnzABud7bLXYHB0azW1WZXBwkOnUG4lectxLQHDKL2kw4X1sbH3RvA+IGg0BjiWSYafwyfhH9s6LsWV4/6CcjiLLuPs9Cr4FogNHyUlXBZQOSD4ZxPzKZqCHZT6mg+tth6i3dvUJ9fiuYdFvhPurTPDnB421JUD8RaBv7IGs05ZRL2BxndMFAnU2V1KkR9g1dzWgWuf5ZFYNogeqLqHG4YbLlBxIggoN2cgviTGRYknugahYGm8HudEnYYg3NumqHxOHdOkrk19nNgmLfyd0j9U/CUnSDOmwN07/Si4bBdZh8pBk23AT9kGyeq5zSZBE9dFIzFNtMgganfuE3FNe9thPRLD4AnURz5rrVCNi+8ku1kgSpWVDsSJEGRZG0eHNaQdR1AlTvwE/DP5KbyoFWVb6JEaGTpse3JWDQYE2TKnCwTrfnG6Pw+GJEEKcsiOcGAsjNcEa3/AHXX0zqNPzVr91EJmOa2nTc4kNytJJcYbYczZScwxg/RVik6J59V1oPJT+FeKU8XRFVjSQDlLbA5oktIcQSW8hIuLq34xRpZWOpAtzCcpEW/uvY/kk8mza+FOMbZl8U2Rt2Vb5sEzY8oW54RwVtUXcHS0EeWQbHcu0HaZQ3Evs+c949UN5wCR3AN0raY8OPkSujH/ejIhJaLjngHyqYfRqOeQRIcMp6kfp1XFyLOMo6aPMAw3kE8j15wFGKTiYABM7W0vqUViAddBpN9ecKThlCZl1oMmB9T2Xn+RnvpAbMWQQbhwmC0xGp213+SvOHeJRpWc4Ws4CTOnqjUfmqOo0XyA5pnmZ0hG06bcmU+l5GYyBAi1r3uNOq5ZnDaEyYYZVU1ZrsDxBr/AIHB31+SsqTLXXnOCaWAPa8tdrA5c+i1/B+M52eohxbrFitS5qemeRl/4xreN2vo0FPDgiBC7SwMKPAYpjj6TJ5b9VaeaCOSt5bVpmJ8dp09Fc7D9FGMC4nn0hWAedrqZpQ8ovhbK5nDjuiWcPEaSiSTy+aZUrZJkQRHb1WBlTnnUVbY0eJKWkgSrgh26z+S7TwYCWLxxaYHlvLbuDSSR7KBnH2j/cY6nO5aY+aj+ZC6bLf9bkq6C/LG91PTpBDMx9N4lpnsHfopjiAy5MdZEe6d54faGjxJeqf+AlmGk3johOLY2lh/jcCbelhk3Q9eu6o6GZi4QAAw3BvYxEdZUVPw/XLDnZTBkzn9TyD/AMS0x81jlypy1A9LHwIL/wBB+H43Se7KCW8i6wJ6HSVS+KcDTLH+e+o+jUY6Ayo7O19oLBOVzTu1w2EQisH4Tyk5nZxeWjtYgOcQD/JXKnA6IILcxIP+2XQROv8Aae0pY8vIrWin4WOMrTYzwB4ZAoNfXeaz82am8Oew2AytiwmwuSe9lq+Muc6A0CWGYd6Q8EXNvSXA/wDL/MqsweDbBBYQLHV0fNs5d0a6s8XpvLiPwuIzRpGaPzj3TrlJvY7xUVVbxO/CEebQNNhBu2k8ADe7Bl5aLR8J4u6vTa+mRlcAQHOgkGYc0OuBpGoKrX43zMrPMeyZdlb6ZDbXOUyfVMEX9kBw77wGObRJDPMyy5tPzQwAFhb+ExpBjcBaYyT+STVG9biBcPA6aGx0JjSUlma73tYfN9TmhoafUKfxbtYZFovFp3SVVYtWeE+Y9zvUQfrz1HdSCWiATMg62jtC4ksTRusfmAEgbgySZ5kdAmPe4gFxmDA6DldJJBpUGyOrVcNTJPK1pVvwgOYQZGV42uRtuEklDLqJSGws42pScCCJabkSD+h2Wq4ZxR9Yhkhrj+KAbduaSS6LdUmSnjjL2i3jyBleS+OQHf2VLW8Zh5ijTIdIHrdb8p6pJKUsklGkwY8MPdEzvFRYQH0mudlzfEYgX5aoTHeJauJByBtNzoDZJLYcbZrajVJJCP7LZZRUdxRaYjhHl0/Mkh+Hhhc0kE8yRo7XfVVlF1WpAq1XODhMbR2hcSS5dehISZI2mR/TbYDm50ftqrnhvB3xIcLzFpj5hJJQuijZoqODc0WdcgRyHOybjqlRrZOQj3BSSWyOiHZ0DDFxS8x4G49OthM3UVThraomIMA8tb3jVJJRzLq7QLtbKYMxFLKWupw9xBFzppty5qxZiZeQ78v+raapJLL2dlKR2pRDhpB5jnzPW2qjwmHdRrZi4vpvJDmlxlsi5ZtBsYPKUklqw5JRkqZGYficYWH0khp5WmJEkaTqkkkvV7sgz//Z" id="547" name="Google Shape;547;p6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publications.nigms.nih.gov/thenewgenetics/images/ch3_hotspring.jpg" id="548" name="Google Shape;54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2420937"/>
            <a:ext cx="3638550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Nukleinske kisline</a:t>
            </a:r>
            <a:endParaRPr/>
          </a:p>
        </p:txBody>
      </p:sp>
      <p:sp>
        <p:nvSpPr>
          <p:cNvPr id="555" name="Google Shape;555;p66"/>
          <p:cNvSpPr txBox="1"/>
          <p:nvPr>
            <p:ph idx="1" type="body"/>
          </p:nvPr>
        </p:nvSpPr>
        <p:spPr>
          <a:xfrm>
            <a:off x="457200" y="1600200"/>
            <a:ext cx="8229600" cy="1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Najbolj zapleten biološki polimer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Vsebuje 4 različne nukleotide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t1.gstatic.com/images?q=tbn:ANd9GcR7Gdy2cGgTFUZ_AN9e6D_oTM0EI8hHCUx7G1iJKJ2mGXNOf3RGNQ" id="556" name="Google Shape;55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2" y="2924175"/>
            <a:ext cx="4976812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Zgradba nukleotida</a:t>
            </a:r>
            <a:endParaRPr/>
          </a:p>
        </p:txBody>
      </p:sp>
      <p:sp>
        <p:nvSpPr>
          <p:cNvPr id="563" name="Google Shape;563;p67"/>
          <p:cNvSpPr txBox="1"/>
          <p:nvPr>
            <p:ph idx="1" type="body"/>
          </p:nvPr>
        </p:nvSpPr>
        <p:spPr>
          <a:xfrm>
            <a:off x="395287" y="1844675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Najmanjša gradbena enota NK-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Zgrajen je iz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organske baze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sladkorja pentoze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ostanka fosforjeve kisline</a:t>
            </a:r>
            <a:endParaRPr/>
          </a:p>
        </p:txBody>
      </p:sp>
      <p:pic>
        <p:nvPicPr>
          <p:cNvPr descr="http://t3.gstatic.com/images?q=tbn:ANd9GcSwpuO75djP5qiu7pAMJibSCPqGlWhYVeLzYwfeG8P9Wgkggoalkw" id="564" name="Google Shape;56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8687" y="2276475"/>
            <a:ext cx="3544887" cy="288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Organske baze</a:t>
            </a:r>
            <a:endParaRPr/>
          </a:p>
        </p:txBody>
      </p:sp>
      <p:sp>
        <p:nvSpPr>
          <p:cNvPr id="571" name="Google Shape;571;p68"/>
          <p:cNvSpPr txBox="1"/>
          <p:nvPr>
            <p:ph idx="1" type="body"/>
          </p:nvPr>
        </p:nvSpPr>
        <p:spPr>
          <a:xfrm>
            <a:off x="457200" y="1600200"/>
            <a:ext cx="34671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Ciklične dušikove spojine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pirimidinske baze: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Citozin,Timin/Uracil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purinske baze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Adenin,Gvanin</a:t>
            </a:r>
            <a:endParaRPr/>
          </a:p>
        </p:txBody>
      </p:sp>
      <p:pic>
        <p:nvPicPr>
          <p:cNvPr descr="http://t1.gstatic.com/images?q=tbn:ANd9GcT3ARu2sRJ_pHieMWC35kdlHN8VG-wMRCPsGmMt2PI73r_wpftYzg" id="572" name="Google Shape;5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737" y="1773237"/>
            <a:ext cx="4862512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in RNA</a:t>
            </a:r>
            <a:endParaRPr/>
          </a:p>
        </p:txBody>
      </p:sp>
      <p:sp>
        <p:nvSpPr>
          <p:cNvPr id="579" name="Google Shape;579;p69"/>
          <p:cNvSpPr txBox="1"/>
          <p:nvPr>
            <p:ph idx="1" type="body"/>
          </p:nvPr>
        </p:nvSpPr>
        <p:spPr>
          <a:xfrm>
            <a:off x="457200" y="1600200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Molekulo sestavljata dve verigi, zaviti v obliko dvojne vijačnice, molekule RNA pa so enoverižne.</a:t>
            </a:r>
            <a:endParaRPr/>
          </a:p>
        </p:txBody>
      </p:sp>
      <p:pic>
        <p:nvPicPr>
          <p:cNvPr descr="http://t3.gstatic.com/images?q=tbn:ANd9GcQ-W0YrbjO1cJWP-o3cDlNlDrHE7BC_-JnXyalR4DZyBZf1rcbLPg" id="580" name="Google Shape;58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636837"/>
            <a:ext cx="3529012" cy="4021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RfZJ9U8h-zKw94eXMElU3u27MpH3hqsQxFmoh0ED_oGewJjuLx" id="581" name="Google Shape;58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2492375"/>
            <a:ext cx="3455987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Nastanek dinukleotida</a:t>
            </a:r>
            <a:endParaRPr/>
          </a:p>
        </p:txBody>
      </p:sp>
      <p:sp>
        <p:nvSpPr>
          <p:cNvPr id="588" name="Google Shape;588;p70"/>
          <p:cNvSpPr txBox="1"/>
          <p:nvPr>
            <p:ph idx="1" type="body"/>
          </p:nvPr>
        </p:nvSpPr>
        <p:spPr>
          <a:xfrm>
            <a:off x="539750" y="1916112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Organska baza se veže na 1.C-atom v sladkorju z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glikozidno vezjo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Fosfat se veže na 5.C-atom z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estersko vezjo.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nukleotida se povežeta s fosfodiestersko vezjo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astanek nukleotida" id="589" name="Google Shape;589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24" l="5195" r="0" t="0"/>
          <a:stretch/>
        </p:blipFill>
        <p:spPr>
          <a:xfrm>
            <a:off x="4716462" y="1341437"/>
            <a:ext cx="3954462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kleotidi" id="590" name="Google Shape;590;p7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4532" l="0" r="0" t="2588"/>
          <a:stretch/>
        </p:blipFill>
        <p:spPr>
          <a:xfrm>
            <a:off x="4643437" y="3500437"/>
            <a:ext cx="4105275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DNK</a:t>
            </a:r>
            <a:endParaRPr/>
          </a:p>
        </p:txBody>
      </p:sp>
      <p:sp>
        <p:nvSpPr>
          <p:cNvPr id="597" name="Google Shape;597;p71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Deoksiribonukleinska kislina-zapis vseh genetskih informacij o zgradbi in delovanju celice/organizma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Prisotna v vseh celicah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prokariontskih c.-prosto v citoplazmi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evkariontskih celicah v jedru in celičnih organelih(mitohondrij,plastid)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L.1953 sta jo odkrila Watson in Crick</a:t>
            </a:r>
            <a:endParaRPr/>
          </a:p>
        </p:txBody>
      </p:sp>
      <p:pic>
        <p:nvPicPr>
          <p:cNvPr descr="model DNK 001" id="598" name="Google Shape;598;p7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1977"/>
          <a:stretch/>
        </p:blipFill>
        <p:spPr>
          <a:xfrm>
            <a:off x="5003800" y="1196975"/>
            <a:ext cx="3529012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33CCFF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1524000" y="1905000"/>
            <a:ext cx="70802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tkiva v človeškem telesu vsebujejo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               do             85%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kostno tkivo                     možgansko tkivo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q47-300" id="188" name="Google Shape;18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4292600"/>
            <a:ext cx="2519362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6281282" id="189" name="Google Shape;189;p2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2" y="4275137"/>
            <a:ext cx="2384425" cy="1789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7"/>
          <p:cNvCxnSpPr/>
          <p:nvPr/>
        </p:nvCxnSpPr>
        <p:spPr>
          <a:xfrm flipH="1">
            <a:off x="3492500" y="2492375"/>
            <a:ext cx="1008062" cy="3603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1" name="Google Shape;191;p27"/>
          <p:cNvCxnSpPr/>
          <p:nvPr/>
        </p:nvCxnSpPr>
        <p:spPr>
          <a:xfrm>
            <a:off x="5148262" y="2492375"/>
            <a:ext cx="1079500" cy="43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2" name="Google Shape;192;p27"/>
          <p:cNvCxnSpPr/>
          <p:nvPr/>
        </p:nvCxnSpPr>
        <p:spPr>
          <a:xfrm>
            <a:off x="3203575" y="3357562"/>
            <a:ext cx="0" cy="43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3" name="Google Shape;193;p27"/>
          <p:cNvCxnSpPr/>
          <p:nvPr/>
        </p:nvCxnSpPr>
        <p:spPr>
          <a:xfrm>
            <a:off x="6804025" y="3429000"/>
            <a:ext cx="0" cy="3603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2"/>
          <p:cNvSpPr txBox="1"/>
          <p:nvPr>
            <p:ph type="title"/>
          </p:nvPr>
        </p:nvSpPr>
        <p:spPr>
          <a:xfrm>
            <a:off x="1835150" y="0"/>
            <a:ext cx="6051550" cy="933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DNK</a:t>
            </a:r>
            <a:endParaRPr/>
          </a:p>
        </p:txBody>
      </p:sp>
      <p:sp>
        <p:nvSpPr>
          <p:cNvPr id="605" name="Google Shape;605;p72"/>
          <p:cNvSpPr txBox="1"/>
          <p:nvPr>
            <p:ph idx="1" type="body"/>
          </p:nvPr>
        </p:nvSpPr>
        <p:spPr>
          <a:xfrm>
            <a:off x="395287" y="1268412"/>
            <a:ext cx="410527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Dve polinukleotidni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verigi se ovijata ena okrog druge-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dvojna vijačnica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Pokončna nosilca lestve sta iz fosfatov in  sladkorjev povezanih 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fosfodiesterskimi vezmi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Prečke so zgrajene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organskih baz,ki se povezujejo z vodikovimi vezmi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Povezjejo(parijo) se med seboj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komplementarne baze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A-T    G-C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Zaporedje nukleotidov v eni verigi je poljubno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Zaporedje nukleotidov v eni verigi natančno določa zaporedje v drugi verigi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Verigi sta komplementarni</a:t>
            </a:r>
            <a:endParaRPr/>
          </a:p>
        </p:txBody>
      </p:sp>
      <p:pic>
        <p:nvPicPr>
          <p:cNvPr descr="model DNK" id="606" name="Google Shape;606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994" l="0" r="7782" t="2992"/>
          <a:stretch/>
        </p:blipFill>
        <p:spPr>
          <a:xfrm>
            <a:off x="4716462" y="1196975"/>
            <a:ext cx="4176712" cy="5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3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DNK</a:t>
            </a:r>
            <a:endParaRPr/>
          </a:p>
        </p:txBody>
      </p:sp>
      <p:sp>
        <p:nvSpPr>
          <p:cNvPr id="613" name="Google Shape;613;p73"/>
          <p:cNvSpPr txBox="1"/>
          <p:nvPr>
            <p:ph idx="1" type="body"/>
          </p:nvPr>
        </p:nvSpPr>
        <p:spPr>
          <a:xfrm>
            <a:off x="250825" y="1773237"/>
            <a:ext cx="3673475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Povezovanje komplementarnih baz: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vodikove vezi so šibke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nastanejo zaradi privlaka med H in O ter H in N.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A=T se povezuje z dvema vodikovima vezema, G-C pa s tremi.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Prokarionti imajo več parov C-G-večja stabilnost molekule-življenje v termalnih vrelcih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zni pari" id="614" name="Google Shape;614;p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965" l="0" r="1229" t="1995"/>
          <a:stretch/>
        </p:blipFill>
        <p:spPr>
          <a:xfrm>
            <a:off x="4284662" y="1628775"/>
            <a:ext cx="4679950" cy="34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4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Zgradba DNK</a:t>
            </a:r>
            <a:endParaRPr/>
          </a:p>
        </p:txBody>
      </p:sp>
      <p:sp>
        <p:nvSpPr>
          <p:cNvPr id="621" name="Google Shape;621;p74"/>
          <p:cNvSpPr txBox="1"/>
          <p:nvPr>
            <p:ph idx="1" type="body"/>
          </p:nvPr>
        </p:nvSpPr>
        <p:spPr>
          <a:xfrm>
            <a:off x="468312" y="1916112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Verigi DNA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 nasprotno orientirani-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antiparalelni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 veriga se začenja s 5” koncem,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druga veriga pa s 3”</a:t>
            </a:r>
            <a:endParaRPr/>
          </a:p>
        </p:txBody>
      </p:sp>
      <p:pic>
        <p:nvPicPr>
          <p:cNvPr descr="model DNK 2" id="622" name="Google Shape;622;p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460" l="2705" r="3607" t="2461"/>
          <a:stretch/>
        </p:blipFill>
        <p:spPr>
          <a:xfrm>
            <a:off x="4670425" y="1196975"/>
            <a:ext cx="3992562" cy="547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Razlika med DNA in RNA</a:t>
            </a:r>
            <a:endParaRPr/>
          </a:p>
        </p:txBody>
      </p:sp>
      <p:pic>
        <p:nvPicPr>
          <p:cNvPr descr="RNK,DNK" id="629" name="Google Shape;629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55" l="1537" r="2307" t="0"/>
          <a:stretch/>
        </p:blipFill>
        <p:spPr>
          <a:xfrm>
            <a:off x="1692275" y="1125537"/>
            <a:ext cx="5616575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6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Podvajanje DNA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(semikonzervativna replikacija)</a:t>
            </a:r>
            <a:endParaRPr/>
          </a:p>
        </p:txBody>
      </p:sp>
      <p:sp>
        <p:nvSpPr>
          <p:cNvPr id="636" name="Google Shape;636;p76"/>
          <p:cNvSpPr txBox="1"/>
          <p:nvPr>
            <p:ph idx="1" type="body"/>
          </p:nvPr>
        </p:nvSpPr>
        <p:spPr>
          <a:xfrm>
            <a:off x="323850" y="1916112"/>
            <a:ext cx="4824412" cy="468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podvajanje DNA je povezano z delitvijo celic-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rast,obnova,razmnoževanje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Preden se materinska celica razdeli na dve hčerinski celici-in jim prinese svoj dedni zapis-se mora dedni zapis identično podvojiti(narediti kopijo samega sebe)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DNK se podvojuje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vedno enako: pri    prokariontih v citoplazmi in pri  eukariontih v jedru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podvajanje poteka proti koncu interfaze(v podfazi S)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dvajanje DNA" id="637" name="Google Shape;637;p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8752" r="3028" t="12035"/>
          <a:stretch/>
        </p:blipFill>
        <p:spPr>
          <a:xfrm>
            <a:off x="5795962" y="1628775"/>
            <a:ext cx="2879725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7"/>
          <p:cNvSpPr txBox="1"/>
          <p:nvPr>
            <p:ph type="title"/>
          </p:nvPr>
        </p:nvSpPr>
        <p:spPr>
          <a:xfrm>
            <a:off x="827087" y="188912"/>
            <a:ext cx="7010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Potek podvajanja DNA</a:t>
            </a:r>
            <a:endParaRPr/>
          </a:p>
        </p:txBody>
      </p:sp>
      <p:sp>
        <p:nvSpPr>
          <p:cNvPr id="644" name="Google Shape;644;p77"/>
          <p:cNvSpPr txBox="1"/>
          <p:nvPr>
            <p:ph idx="1" type="body"/>
          </p:nvPr>
        </p:nvSpPr>
        <p:spPr>
          <a:xfrm>
            <a:off x="250825" y="1341437"/>
            <a:ext cx="4826000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1.Encim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helikaza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razvije dvojno vijačnico materinske DNA-med komplementarnimi bazami cepi H-vezi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2.Začne na določenem mestu in cepi do konca molekule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3.Polinukleotidni verigi se postopoma razpirata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4.Razpeti verigi služita kot matrici-ob njima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polimeraza DNA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pripenja ustrezne nukleotide: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A-T  in C-G</a:t>
            </a:r>
            <a:endParaRPr/>
          </a:p>
        </p:txBody>
      </p:sp>
      <p:pic>
        <p:nvPicPr>
          <p:cNvPr descr="podvajanje DNA" id="645" name="Google Shape;645;p7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46031" t="0"/>
          <a:stretch/>
        </p:blipFill>
        <p:spPr>
          <a:xfrm>
            <a:off x="5224462" y="333375"/>
            <a:ext cx="3919537" cy="639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8"/>
          <p:cNvSpPr txBox="1"/>
          <p:nvPr>
            <p:ph idx="1" type="body"/>
          </p:nvPr>
        </p:nvSpPr>
        <p:spPr>
          <a:xfrm>
            <a:off x="457200" y="1052512"/>
            <a:ext cx="4835525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5.Ob stari,razpeti verigi nastaja postopoma nova veriga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6.podvajanje,pri katerem se polovica starega ohrani-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semikonzervativno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podvajanje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7.Samopodvajanje DNA omogoča 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ohranjanje kvalitete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(vrstnega reda nukleotidov) in 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kvantitete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(števila nukleotidov) v hčerinskih celicah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dvajanje DNA" id="651" name="Google Shape;651;p78"/>
          <p:cNvPicPr preferRelativeResize="0"/>
          <p:nvPr/>
        </p:nvPicPr>
        <p:blipFill rotWithShape="1">
          <a:blip r:embed="rId3">
            <a:alphaModFix/>
          </a:blip>
          <a:srcRect b="0" l="58752" r="3028" t="12035"/>
          <a:stretch/>
        </p:blipFill>
        <p:spPr>
          <a:xfrm>
            <a:off x="5651500" y="476250"/>
            <a:ext cx="2879725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Podvojevalne vilice DNA</a:t>
            </a:r>
            <a:endParaRPr/>
          </a:p>
        </p:txBody>
      </p:sp>
      <p:sp>
        <p:nvSpPr>
          <p:cNvPr id="658" name="Google Shape;658;p79"/>
          <p:cNvSpPr txBox="1"/>
          <p:nvPr>
            <p:ph idx="1" type="body"/>
          </p:nvPr>
        </p:nvSpPr>
        <p:spPr>
          <a:xfrm>
            <a:off x="457200" y="1600200"/>
            <a:ext cx="822960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 verigi ne nastajata popolnoma enako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 veriga se sintetizira tekoče-vodilna veriga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druga veriga nastaja po fragmentih(delčkih)-ki jih poveže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ligaza.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nastajata v smeri od 5”proti 3” koncu.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kazakijev fragment" id="659" name="Google Shape;659;p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3938587"/>
            <a:ext cx="7129462" cy="258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0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GENSKI KOD</a:t>
            </a:r>
            <a:endParaRPr/>
          </a:p>
        </p:txBody>
      </p:sp>
      <p:sp>
        <p:nvSpPr>
          <p:cNvPr id="666" name="Google Shape;666;p80"/>
          <p:cNvSpPr txBox="1"/>
          <p:nvPr>
            <p:ph idx="1" type="body"/>
          </p:nvPr>
        </p:nvSpPr>
        <p:spPr>
          <a:xfrm>
            <a:off x="395287" y="1628775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Zaporedje 3 nukleotidov kodira 1AK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DNA-KODOGEN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mRNA-KODON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tRNA -ANTIKODON</a:t>
            </a:r>
            <a:endParaRPr/>
          </a:p>
        </p:txBody>
      </p:sp>
      <p:pic>
        <p:nvPicPr>
          <p:cNvPr descr="genski kod" id="667" name="Google Shape;667;p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998" t="7175"/>
          <a:stretch/>
        </p:blipFill>
        <p:spPr>
          <a:xfrm>
            <a:off x="4140200" y="1341437"/>
            <a:ext cx="4679950" cy="5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1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Sinteza beljakovin</a:t>
            </a:r>
            <a:endParaRPr/>
          </a:p>
        </p:txBody>
      </p:sp>
      <p:sp>
        <p:nvSpPr>
          <p:cNvPr id="674" name="Google Shape;674;p81"/>
          <p:cNvSpPr txBox="1"/>
          <p:nvPr>
            <p:ph idx="1" type="body"/>
          </p:nvPr>
        </p:nvSpPr>
        <p:spPr>
          <a:xfrm>
            <a:off x="539750" y="1916112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Beljakovine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edine molekule,ki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nastanejo po zapisu DNA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proces poteka v dveh korakih.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prepisovanje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(transkripcija)-v jedru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prevajanje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(translacija)-v citoplazmi</a:t>
            </a:r>
            <a:endParaRPr/>
          </a:p>
        </p:txBody>
      </p:sp>
      <p:pic>
        <p:nvPicPr>
          <p:cNvPr descr="genska dogma 1" id="675" name="Google Shape;675;p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572" l="5592" r="3354" t="2381"/>
          <a:stretch/>
        </p:blipFill>
        <p:spPr>
          <a:xfrm>
            <a:off x="4427537" y="1268412"/>
            <a:ext cx="4392612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EDD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9BEDDF"/>
                </a:solidFill>
                <a:latin typeface="Calibri"/>
                <a:ea typeface="Calibri"/>
                <a:cs typeface="Calibri"/>
                <a:sym typeface="Calibri"/>
              </a:rPr>
              <a:t>POMEN VODE: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Biokemijske reakcije – značilne za žive organizme, potekajo v vodnem mediju!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kot REAKTANT, voda v reakcijo vstopa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kot PRODUKT, se sprošča večinoma med celično presnovo –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METABOLNA VODA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kot  VIR KISIKA – fotosintetski organizmi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VIR VODIKOVIH ATOMOV – org. mol.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2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Prepisovanje-transkripcija</a:t>
            </a:r>
            <a:endParaRPr/>
          </a:p>
        </p:txBody>
      </p:sp>
      <p:sp>
        <p:nvSpPr>
          <p:cNvPr id="682" name="Google Shape;682;p82"/>
          <p:cNvSpPr txBox="1"/>
          <p:nvPr>
            <p:ph idx="1" type="body"/>
          </p:nvPr>
        </p:nvSpPr>
        <p:spPr>
          <a:xfrm>
            <a:off x="323850" y="1628775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encim razpre dvojno vijačnico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 kodogeno verigo se začasno vežejo komplementarni RNA-nukleotidi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prepiše se en gen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nastala mRNA se odcepi od kodogene verige in odnese informacijo na ribosom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razpeti verigi se ponovno povežeta in zavijeta v dvojno vijačnico</a:t>
            </a:r>
            <a:endParaRPr/>
          </a:p>
        </p:txBody>
      </p:sp>
      <p:grpSp>
        <p:nvGrpSpPr>
          <p:cNvPr id="683" name="Google Shape;683;p82"/>
          <p:cNvGrpSpPr/>
          <p:nvPr/>
        </p:nvGrpSpPr>
        <p:grpSpPr>
          <a:xfrm>
            <a:off x="3258836" y="846926"/>
            <a:ext cx="5634339" cy="5677700"/>
            <a:chOff x="0" y="0"/>
            <a:chExt cx="2147483647" cy="2147483647"/>
          </a:xfrm>
        </p:grpSpPr>
        <p:pic>
          <p:nvPicPr>
            <p:cNvPr descr="sinteza beljakovin 001" id="684" name="Google Shape;684;p82"/>
            <p:cNvPicPr preferRelativeResize="0"/>
            <p:nvPr/>
          </p:nvPicPr>
          <p:blipFill rotWithShape="1">
            <a:blip r:embed="rId3">
              <a:alphaModFix/>
            </a:blip>
            <a:srcRect b="0" l="10922" r="0" t="4115"/>
            <a:stretch/>
          </p:blipFill>
          <p:spPr>
            <a:xfrm>
              <a:off x="582962293" y="241342229"/>
              <a:ext cx="1564521353" cy="1906141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Google Shape;685;p82"/>
            <p:cNvSpPr/>
            <p:nvPr/>
          </p:nvSpPr>
          <p:spPr>
            <a:xfrm rot="-3960000">
              <a:off x="-147493468" y="489650898"/>
              <a:ext cx="1505343867" cy="649701563"/>
            </a:xfrm>
            <a:prstGeom prst="triangle">
              <a:avLst>
                <a:gd fmla="val 1838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Prevajanje-translacija</a:t>
            </a:r>
            <a:endParaRPr/>
          </a:p>
        </p:txBody>
      </p:sp>
      <p:sp>
        <p:nvSpPr>
          <p:cNvPr id="692" name="Google Shape;692;p83"/>
          <p:cNvSpPr txBox="1"/>
          <p:nvPr>
            <p:ph idx="1" type="body"/>
          </p:nvPr>
        </p:nvSpPr>
        <p:spPr>
          <a:xfrm>
            <a:off x="457200" y="1600200"/>
            <a:ext cx="822960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se zaporedje kodonov na mRNA prevede v specifično zaporedje aminokislin,ki sestavljajo beljakovino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 poteka na ribosomih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anslacija 1" id="693" name="Google Shape;693;p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685" l="47348" r="2081" t="4342"/>
          <a:stretch/>
        </p:blipFill>
        <p:spPr>
          <a:xfrm>
            <a:off x="454025" y="3779837"/>
            <a:ext cx="5341937" cy="30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nslacija 2" id="699" name="Google Shape;699;p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768" l="4240" r="1817" t="5827"/>
          <a:stretch/>
        </p:blipFill>
        <p:spPr>
          <a:xfrm>
            <a:off x="250825" y="260350"/>
            <a:ext cx="7200900" cy="288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lacija 3" id="700" name="Google Shape;700;p8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5826" l="3961" r="5284" t="3884"/>
          <a:stretch/>
        </p:blipFill>
        <p:spPr>
          <a:xfrm>
            <a:off x="179387" y="3429000"/>
            <a:ext cx="3960812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lacija 4" id="701" name="Google Shape;701;p84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7382" l="3168" r="3169" t="5534"/>
          <a:stretch/>
        </p:blipFill>
        <p:spPr>
          <a:xfrm>
            <a:off x="4427537" y="3429000"/>
            <a:ext cx="4308475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5"/>
          <p:cNvSpPr txBox="1"/>
          <p:nvPr>
            <p:ph type="ctrTitle"/>
          </p:nvPr>
        </p:nvSpPr>
        <p:spPr>
          <a:xfrm>
            <a:off x="1643062" y="785812"/>
            <a:ext cx="721518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9600"/>
              <a:buFont typeface="Georgia"/>
              <a:buNone/>
            </a:pPr>
            <a:r>
              <a:rPr b="0" i="0" lang="en-US" sz="9600" u="none" cap="none" strike="noStrike">
                <a:solidFill>
                  <a:srgbClr val="347FD8"/>
                </a:solidFill>
                <a:latin typeface="Georgia"/>
                <a:ea typeface="Georgia"/>
                <a:cs typeface="Georgia"/>
                <a:sym typeface="Georgia"/>
              </a:rPr>
              <a:t>Maščobe</a:t>
            </a:r>
            <a:endParaRPr/>
          </a:p>
        </p:txBody>
      </p:sp>
      <p:pic>
        <p:nvPicPr>
          <p:cNvPr descr="http://www.vitafit.si/wp-content/uploads/2009/03/mascobe.jpg" id="708" name="Google Shape;70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787" y="4286250"/>
            <a:ext cx="3859212" cy="257175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ttps://www.mercator.si/_files/37192/ateroskleroza1.jpg" id="709" name="Google Shape;70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2" y="242887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6"/>
          <p:cNvSpPr/>
          <p:nvPr/>
        </p:nvSpPr>
        <p:spPr>
          <a:xfrm>
            <a:off x="2357437" y="357187"/>
            <a:ext cx="3286125" cy="8572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DELITEV MAŠČOB</a:t>
            </a:r>
            <a:endParaRPr/>
          </a:p>
        </p:txBody>
      </p:sp>
      <p:sp>
        <p:nvSpPr>
          <p:cNvPr id="716" name="Google Shape;716;p86"/>
          <p:cNvSpPr/>
          <p:nvPr/>
        </p:nvSpPr>
        <p:spPr>
          <a:xfrm>
            <a:off x="428625" y="1571625"/>
            <a:ext cx="3357562" cy="1428750"/>
          </a:xfrm>
          <a:prstGeom prst="flowChartPunchedTap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GLEDE NA AGREGATNO STANJE</a:t>
            </a:r>
            <a:endParaRPr/>
          </a:p>
        </p:txBody>
      </p:sp>
      <p:sp>
        <p:nvSpPr>
          <p:cNvPr id="717" name="Google Shape;717;p86"/>
          <p:cNvSpPr txBox="1"/>
          <p:nvPr/>
        </p:nvSpPr>
        <p:spPr>
          <a:xfrm>
            <a:off x="500062" y="3286125"/>
            <a:ext cx="3643312" cy="328612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TRDNE MAŠČOBE ALI MASTI: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SVINJSKA MAST,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MASLO,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LOJ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TEKOČE MASTI  ALI  OLJA: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OLIVNO OLJE,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SONČNIČNO OLJE,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BUČNO OLJE,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RIBJE OLJE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4.slikomat.com/07/0328/37030923lc.jpg" id="718" name="Google Shape;71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5" y="1428750"/>
            <a:ext cx="2690812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ajakaja.files.wordpress.com/2008/02/maslo.jpg" id="719" name="Google Shape;71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4937" y="1357312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urizemnakmetiji.si/1.5%20TurizemNaKmetiji/NalozeneSlike/Image/bucnoOlje.jpg" id="720" name="Google Shape;72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5720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like.planet-lepote.com/xinha/slike/rekreacija/olivno_olje.jpg" id="721" name="Google Shape;721;p86"/>
          <p:cNvPicPr preferRelativeResize="0"/>
          <p:nvPr/>
        </p:nvPicPr>
        <p:blipFill rotWithShape="1">
          <a:blip r:embed="rId6">
            <a:alphaModFix/>
          </a:blip>
          <a:srcRect b="0" l="13192" r="24623" t="0"/>
          <a:stretch/>
        </p:blipFill>
        <p:spPr>
          <a:xfrm>
            <a:off x="6786562" y="1643062"/>
            <a:ext cx="2357437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cle_main_wide" id="722" name="Google Shape;722;p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84662" y="1916112"/>
            <a:ext cx="2290762" cy="341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7"/>
          <p:cNvSpPr/>
          <p:nvPr/>
        </p:nvSpPr>
        <p:spPr>
          <a:xfrm>
            <a:off x="5286375" y="214312"/>
            <a:ext cx="3286125" cy="8572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DELITEV MAŠČOB</a:t>
            </a:r>
            <a:endParaRPr/>
          </a:p>
        </p:txBody>
      </p:sp>
      <p:sp>
        <p:nvSpPr>
          <p:cNvPr id="729" name="Google Shape;729;p87"/>
          <p:cNvSpPr/>
          <p:nvPr/>
        </p:nvSpPr>
        <p:spPr>
          <a:xfrm>
            <a:off x="5214937" y="1500187"/>
            <a:ext cx="3357562" cy="1357312"/>
          </a:xfrm>
          <a:prstGeom prst="flowChartPunchedTape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GLEDE NA IZVOR</a:t>
            </a:r>
            <a:endParaRPr/>
          </a:p>
        </p:txBody>
      </p:sp>
      <p:sp>
        <p:nvSpPr>
          <p:cNvPr id="730" name="Google Shape;730;p87"/>
          <p:cNvSpPr txBox="1"/>
          <p:nvPr/>
        </p:nvSpPr>
        <p:spPr>
          <a:xfrm>
            <a:off x="5286375" y="3071812"/>
            <a:ext cx="3286125" cy="335756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ŽIVALSKE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0" i="0" lang="en-US" sz="27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MAŠČOBE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RASTLINSKE MAŠČOBE</a:t>
            </a:r>
            <a:endParaRPr/>
          </a:p>
        </p:txBody>
      </p:sp>
      <p:pic>
        <p:nvPicPr>
          <p:cNvPr descr="http://healthnews.ediets.com/heart-health/uploaded_images/heart_healthy_secrets_olive_oil_V-708152.jpg" id="731" name="Google Shape;7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037" y="4498975"/>
            <a:ext cx="1871662" cy="2359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2" name="Google Shape;732;p87"/>
          <p:cNvGrpSpPr/>
          <p:nvPr/>
        </p:nvGrpSpPr>
        <p:grpSpPr>
          <a:xfrm>
            <a:off x="0" y="4214812"/>
            <a:ext cx="1357312" cy="2643187"/>
            <a:chOff x="0" y="0"/>
            <a:chExt cx="2147483647" cy="2147483647"/>
          </a:xfrm>
        </p:grpSpPr>
        <p:pic>
          <p:nvPicPr>
            <p:cNvPr descr="http://www.gea.si/images/izdelki/gea/olje_arasidovo_plastenka.jpg" id="733" name="Google Shape;733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147483647" cy="192010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bodieko.si/foto/2009/12/arasidi.jpg" id="734" name="Google Shape;734;p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3664377" y="1581207475"/>
              <a:ext cx="1777980608" cy="5662761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gea.si/izdelki/cekin/images/repica.jpg" id="735" name="Google Shape;73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7312" y="3857625"/>
            <a:ext cx="935037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axximum-portal.com/datoteke/slike/151-kokos_kokosovo_olje_610.jpg" id="736" name="Google Shape;736;p8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0312" y="2714625"/>
            <a:ext cx="2643187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adiimamomleko.com/imagelib/source/slike_porezane/sir.jpg" id="737" name="Google Shape;737;p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875" y="2428875"/>
            <a:ext cx="21717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z-metlika.si/eng/images/meso-levo.jpg" id="738" name="Google Shape;738;p8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4312" y="142875"/>
            <a:ext cx="2214562" cy="2214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eta.finance-on.net/galerije/376/ribe.jpg" id="739" name="Google Shape;739;p87"/>
          <p:cNvPicPr preferRelativeResize="0"/>
          <p:nvPr/>
        </p:nvPicPr>
        <p:blipFill rotWithShape="1">
          <a:blip r:embed="rId10">
            <a:alphaModFix/>
          </a:blip>
          <a:srcRect b="0" l="14736" r="11575" t="0"/>
          <a:stretch/>
        </p:blipFill>
        <p:spPr>
          <a:xfrm>
            <a:off x="2428875" y="0"/>
            <a:ext cx="2500312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ZGRADBA MAŠČOB</a:t>
            </a:r>
            <a:endParaRPr/>
          </a:p>
        </p:txBody>
      </p:sp>
      <p:sp>
        <p:nvSpPr>
          <p:cNvPr id="746" name="Google Shape;746;p88"/>
          <p:cNvSpPr txBox="1"/>
          <p:nvPr>
            <p:ph idx="1" type="body"/>
          </p:nvPr>
        </p:nvSpPr>
        <p:spPr>
          <a:xfrm>
            <a:off x="457200" y="1774825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Maščobe so zgrajene iz glicerola in maščobnih kislin</a:t>
            </a:r>
            <a:endParaRPr/>
          </a:p>
        </p:txBody>
      </p:sp>
      <p:sp>
        <p:nvSpPr>
          <p:cNvPr id="747" name="Google Shape;747;p88"/>
          <p:cNvSpPr txBox="1"/>
          <p:nvPr/>
        </p:nvSpPr>
        <p:spPr>
          <a:xfrm>
            <a:off x="1928812" y="6286500"/>
            <a:ext cx="22145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b="0" i="0" lang="en-US" sz="18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Molekula triglicerida</a:t>
            </a:r>
            <a:endParaRPr/>
          </a:p>
        </p:txBody>
      </p:sp>
      <p:pic>
        <p:nvPicPr>
          <p:cNvPr descr="http://www.kii2.ntf.uni-lj.si/e-kemija/file.php/1/output/derivatiKK/triglicerid2.jpg" id="748" name="Google Shape;74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25" y="3214687"/>
            <a:ext cx="4479925" cy="3643312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8"/>
          <p:cNvSpPr/>
          <p:nvPr/>
        </p:nvSpPr>
        <p:spPr>
          <a:xfrm rot="-3060000">
            <a:off x="3208337" y="3871912"/>
            <a:ext cx="1928812" cy="1265237"/>
          </a:xfrm>
          <a:prstGeom prst="ellipse">
            <a:avLst/>
          </a:prstGeom>
          <a:solidFill>
            <a:schemeClr val="accent1">
              <a:alpha val="4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0" name="Google Shape;750;p88"/>
          <p:cNvCxnSpPr/>
          <p:nvPr/>
        </p:nvCxnSpPr>
        <p:spPr>
          <a:xfrm>
            <a:off x="2000250" y="4143375"/>
            <a:ext cx="1571625" cy="1587"/>
          </a:xfrm>
          <a:prstGeom prst="straightConnector1">
            <a:avLst/>
          </a:prstGeom>
          <a:noFill/>
          <a:ln cap="flat" cmpd="sng" w="28575">
            <a:solidFill>
              <a:srgbClr val="4A7EBB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http://www.articlegems.co.uk/scinet/chemistry/cd/fats1.gif" id="751" name="Google Shape;751;p88"/>
          <p:cNvPicPr preferRelativeResize="0"/>
          <p:nvPr/>
        </p:nvPicPr>
        <p:blipFill rotWithShape="1">
          <a:blip r:embed="rId4">
            <a:alphaModFix/>
          </a:blip>
          <a:srcRect b="11201" l="0" r="60755" t="0"/>
          <a:stretch/>
        </p:blipFill>
        <p:spPr>
          <a:xfrm>
            <a:off x="214312" y="2928937"/>
            <a:ext cx="2071687" cy="2357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88"/>
          <p:cNvCxnSpPr/>
          <p:nvPr/>
        </p:nvCxnSpPr>
        <p:spPr>
          <a:xfrm flipH="1">
            <a:off x="6572250" y="2928937"/>
            <a:ext cx="1643062" cy="714375"/>
          </a:xfrm>
          <a:prstGeom prst="straightConnector1">
            <a:avLst/>
          </a:prstGeom>
          <a:noFill/>
          <a:ln cap="flat" cmpd="sng" w="31750">
            <a:solidFill>
              <a:srgbClr val="4A7EBB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53" name="Google Shape;753;p88"/>
          <p:cNvCxnSpPr/>
          <p:nvPr/>
        </p:nvCxnSpPr>
        <p:spPr>
          <a:xfrm flipH="1">
            <a:off x="6786562" y="3571875"/>
            <a:ext cx="1500187" cy="1214437"/>
          </a:xfrm>
          <a:prstGeom prst="straightConnector1">
            <a:avLst/>
          </a:prstGeom>
          <a:noFill/>
          <a:ln cap="flat" cmpd="sng" w="31750">
            <a:solidFill>
              <a:srgbClr val="4A7EBB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54" name="Google Shape;754;p88"/>
          <p:cNvCxnSpPr/>
          <p:nvPr/>
        </p:nvCxnSpPr>
        <p:spPr>
          <a:xfrm flipH="1">
            <a:off x="6429375" y="4714875"/>
            <a:ext cx="1785937" cy="1500187"/>
          </a:xfrm>
          <a:prstGeom prst="straightConnector1">
            <a:avLst/>
          </a:prstGeom>
          <a:noFill/>
          <a:ln cap="flat" cmpd="sng" w="31750">
            <a:solidFill>
              <a:srgbClr val="4A7EBB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55" name="Google Shape;755;p88"/>
          <p:cNvSpPr txBox="1"/>
          <p:nvPr/>
        </p:nvSpPr>
        <p:spPr>
          <a:xfrm>
            <a:off x="8286750" y="1841500"/>
            <a:ext cx="285750" cy="5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b="1" i="0" lang="en-US" sz="2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MAŠČOBNE  KISLINE</a:t>
            </a:r>
            <a:endParaRPr/>
          </a:p>
        </p:txBody>
      </p:sp>
      <p:sp>
        <p:nvSpPr>
          <p:cNvPr id="756" name="Google Shape;756;p88"/>
          <p:cNvSpPr txBox="1"/>
          <p:nvPr/>
        </p:nvSpPr>
        <p:spPr>
          <a:xfrm>
            <a:off x="285750" y="5143500"/>
            <a:ext cx="25003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b="0" i="0" lang="en-US" sz="18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GLICEROL =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rPr b="0" i="0" lang="en-US" sz="18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PROPAN-1,2,3 - TRIOL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OBLIKE MOLEKUL MAŠČOB</a:t>
            </a:r>
            <a:endParaRPr/>
          </a:p>
        </p:txBody>
      </p:sp>
      <p:pic>
        <p:nvPicPr>
          <p:cNvPr id="763" name="Google Shape;763;p89"/>
          <p:cNvPicPr preferRelativeResize="0"/>
          <p:nvPr/>
        </p:nvPicPr>
        <p:blipFill rotWithShape="1">
          <a:blip r:embed="rId3">
            <a:alphaModFix/>
          </a:blip>
          <a:srcRect b="0" l="0" r="1868" t="0"/>
          <a:stretch/>
        </p:blipFill>
        <p:spPr>
          <a:xfrm>
            <a:off x="0" y="2643187"/>
            <a:ext cx="9001125" cy="264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0"/>
          <p:cNvSpPr txBox="1"/>
          <p:nvPr>
            <p:ph type="title"/>
          </p:nvPr>
        </p:nvSpPr>
        <p:spPr>
          <a:xfrm>
            <a:off x="457200" y="155575"/>
            <a:ext cx="8472487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Nasičene in nenasičene maščobe</a:t>
            </a:r>
            <a:endParaRPr/>
          </a:p>
        </p:txBody>
      </p:sp>
      <p:sp>
        <p:nvSpPr>
          <p:cNvPr id="770" name="Google Shape;770;p90"/>
          <p:cNvSpPr txBox="1"/>
          <p:nvPr>
            <p:ph idx="1" type="body"/>
          </p:nvPr>
        </p:nvSpPr>
        <p:spPr>
          <a:xfrm>
            <a:off x="457200" y="1774825"/>
            <a:ext cx="8229600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Nasičene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maščobe so v trdnem agregatnem stanju (mast, maslo)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Ogljikovi atomi so med seboj povezani z enojnimi vezmi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http://www.kii2.ntf.uni-lj.si/e-kemija/mod/resource/view.php?id=286</a:t>
            </a:r>
            <a:endParaRPr/>
          </a:p>
        </p:txBody>
      </p:sp>
      <p:pic>
        <p:nvPicPr>
          <p:cNvPr id="771" name="Google Shape;771;p90"/>
          <p:cNvPicPr preferRelativeResize="0"/>
          <p:nvPr/>
        </p:nvPicPr>
        <p:blipFill rotWithShape="1">
          <a:blip r:embed="rId4">
            <a:alphaModFix/>
          </a:blip>
          <a:srcRect b="24687" l="22459" r="51757" t="54374"/>
          <a:stretch/>
        </p:blipFill>
        <p:spPr>
          <a:xfrm>
            <a:off x="2071687" y="4071937"/>
            <a:ext cx="478472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Nasičene in nenasičene maščobe</a:t>
            </a:r>
            <a:endParaRPr/>
          </a:p>
        </p:txBody>
      </p:sp>
      <p:sp>
        <p:nvSpPr>
          <p:cNvPr id="778" name="Google Shape;778;p91"/>
          <p:cNvSpPr txBox="1"/>
          <p:nvPr>
            <p:ph idx="1" type="body"/>
          </p:nvPr>
        </p:nvSpPr>
        <p:spPr>
          <a:xfrm>
            <a:off x="457200" y="1774825"/>
            <a:ext cx="8229600" cy="1868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nasičene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maščobe so v tekočem agregatnem stanju (olja)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molekulami ogljika so dvojne vezi</a:t>
            </a:r>
            <a:endParaRPr/>
          </a:p>
        </p:txBody>
      </p:sp>
      <p:pic>
        <p:nvPicPr>
          <p:cNvPr id="779" name="Google Shape;779;p91"/>
          <p:cNvPicPr preferRelativeResize="0"/>
          <p:nvPr/>
        </p:nvPicPr>
        <p:blipFill rotWithShape="1">
          <a:blip r:embed="rId3">
            <a:alphaModFix/>
          </a:blip>
          <a:srcRect b="12810" l="22850" r="47851" t="64688"/>
          <a:stretch/>
        </p:blipFill>
        <p:spPr>
          <a:xfrm>
            <a:off x="1357312" y="3857625"/>
            <a:ext cx="5803900" cy="27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33CCFF"/>
                </a:solidFill>
                <a:latin typeface="Calibri"/>
                <a:ea typeface="Calibri"/>
                <a:cs typeface="Calibri"/>
                <a:sym typeface="Calibri"/>
              </a:rPr>
              <a:t>LASTNOSTI VODE: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POLARNOST MOLEKUL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VODIKOVE VEZI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TOPILO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(sladkorjev, AK, soli)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ELEKTROLITI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snovi,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 v vodi razpadejo na ione. </a:t>
            </a:r>
            <a:endParaRPr/>
          </a:p>
        </p:txBody>
      </p:sp>
      <p:pic>
        <p:nvPicPr>
          <p:cNvPr descr="h2o_2" id="208" name="Google Shape;20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687" y="1052512"/>
            <a:ext cx="22320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-bond5" id="209" name="Google Shape;20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2" y="2708275"/>
            <a:ext cx="1655762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n0065" id="210" name="Google Shape;21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3662" y="5157787"/>
            <a:ext cx="2376487" cy="102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Kako nastanejo maščobe?</a:t>
            </a:r>
            <a:endParaRPr/>
          </a:p>
        </p:txBody>
      </p:sp>
      <p:sp>
        <p:nvSpPr>
          <p:cNvPr id="786" name="Google Shape;786;p92"/>
          <p:cNvSpPr txBox="1"/>
          <p:nvPr>
            <p:ph idx="1" type="body"/>
          </p:nvPr>
        </p:nvSpPr>
        <p:spPr>
          <a:xfrm>
            <a:off x="457200" y="1774825"/>
            <a:ext cx="4614862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◼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Maščobe so </a:t>
            </a:r>
            <a:r>
              <a:rPr b="1" i="1" lang="en-US" sz="3000" u="sng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estri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nastali iz alkohola (propan-1,2,3-triola) in karboksilnih kislin</a:t>
            </a:r>
            <a:endParaRPr/>
          </a:p>
          <a:p>
            <a:pPr indent="-1285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9087" lvl="0" marL="438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◼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Kemijska reakcija, pri kateri nastanejo maščobe se imenuje </a:t>
            </a:r>
            <a:r>
              <a:rPr b="1" i="0" lang="en-US" sz="3000" u="non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ESTRIFIKACIJA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ages2.wikia.nocookie.net/__cb20081130171730/novebiologije/images/7/76/Fat2.jpg" id="787" name="Google Shape;78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5462" y="2786062"/>
            <a:ext cx="4808537" cy="343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3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Kako nastanejo maščobe?</a:t>
            </a:r>
            <a:endParaRPr/>
          </a:p>
        </p:txBody>
      </p:sp>
      <p:pic>
        <p:nvPicPr>
          <p:cNvPr descr="http://images2.wikia.nocookie.net/__cb20081130171730/novebiologije/images/7/76/Fat2.jpg" id="794" name="Google Shape;7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462" y="1643062"/>
            <a:ext cx="6808787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4"/>
          <p:cNvSpPr txBox="1"/>
          <p:nvPr>
            <p:ph type="title"/>
          </p:nvPr>
        </p:nvSpPr>
        <p:spPr>
          <a:xfrm>
            <a:off x="457200" y="155575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Kaj je emulzija?</a:t>
            </a:r>
            <a:endParaRPr/>
          </a:p>
        </p:txBody>
      </p:sp>
      <p:sp>
        <p:nvSpPr>
          <p:cNvPr id="801" name="Google Shape;801;p94"/>
          <p:cNvSpPr txBox="1"/>
          <p:nvPr>
            <p:ph idx="1" type="body"/>
          </p:nvPr>
        </p:nvSpPr>
        <p:spPr>
          <a:xfrm>
            <a:off x="323850" y="1557337"/>
            <a:ext cx="3743325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zmes dveh ne mešljivih tekočin, od katerih je ena dispergirana v drugi,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obliki tekočih kapljic in/ali tekočih kristalov.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 tekočina je hidrofobna (na primer olje), druga pa hidrofilna, običajno voda. </a:t>
            </a:r>
            <a:endParaRPr/>
          </a:p>
        </p:txBody>
      </p:sp>
      <p:pic>
        <p:nvPicPr>
          <p:cNvPr id="802" name="Google Shape;802;p94"/>
          <p:cNvPicPr preferRelativeResize="0"/>
          <p:nvPr/>
        </p:nvPicPr>
        <p:blipFill rotWithShape="1">
          <a:blip r:embed="rId3">
            <a:alphaModFix/>
          </a:blip>
          <a:srcRect b="6776" l="5964" r="6490" t="7556"/>
          <a:stretch/>
        </p:blipFill>
        <p:spPr>
          <a:xfrm>
            <a:off x="4356100" y="1628775"/>
            <a:ext cx="2447925" cy="18907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4"/>
          <p:cNvSpPr txBox="1"/>
          <p:nvPr/>
        </p:nvSpPr>
        <p:spPr>
          <a:xfrm>
            <a:off x="6732587" y="2276475"/>
            <a:ext cx="2232025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Margarina je emulzija vode v olju-vodne kapljice so porazdeljene v olju</a:t>
            </a:r>
            <a:endParaRPr/>
          </a:p>
        </p:txBody>
      </p:sp>
      <p:pic>
        <p:nvPicPr>
          <p:cNvPr id="804" name="Google Shape;804;p94"/>
          <p:cNvPicPr preferRelativeResize="0"/>
          <p:nvPr/>
        </p:nvPicPr>
        <p:blipFill rotWithShape="1">
          <a:blip r:embed="rId4">
            <a:alphaModFix/>
          </a:blip>
          <a:srcRect b="0" l="7762" r="10547" t="0"/>
          <a:stretch/>
        </p:blipFill>
        <p:spPr>
          <a:xfrm>
            <a:off x="4356100" y="3860800"/>
            <a:ext cx="2663825" cy="2141537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94"/>
          <p:cNvSpPr txBox="1"/>
          <p:nvPr/>
        </p:nvSpPr>
        <p:spPr>
          <a:xfrm>
            <a:off x="7235825" y="5445125"/>
            <a:ext cx="11525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Mleko je emulzija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Voski </a:t>
            </a:r>
            <a:endParaRPr/>
          </a:p>
        </p:txBody>
      </p:sp>
      <p:sp>
        <p:nvSpPr>
          <p:cNvPr id="812" name="Google Shape;812;p9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Voski so sestavljeni iz višjih alkoholov in višjih maščobnih kislin kot maščobe.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Voske lahko oblikujemo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Voski so lahko rastlinski ali živalski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95"/>
          <p:cNvSpPr txBox="1"/>
          <p:nvPr/>
        </p:nvSpPr>
        <p:spPr>
          <a:xfrm>
            <a:off x="323850" y="1773237"/>
            <a:ext cx="8426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Voski</a:t>
            </a:r>
            <a:endParaRPr/>
          </a:p>
        </p:txBody>
      </p:sp>
      <p:sp>
        <p:nvSpPr>
          <p:cNvPr id="820" name="Google Shape;820;p9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Rastlinski voski: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Brazilski vosek je umazano rumeno-zelen katerega izločajo nekatere palme,ki rastejo v Braziliji.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krhek in daje lep sijaj.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Uporabljajo ga za loščila in izdelovanje sveč.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Слика:Carnauba.jpg" id="821" name="Google Shape;82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143000"/>
            <a:ext cx="8001000" cy="533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mov list" id="822" name="Google Shape;82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062" y="0"/>
            <a:ext cx="1785937" cy="266382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7"/>
          <p:cNvSpPr txBox="1"/>
          <p:nvPr>
            <p:ph type="title"/>
          </p:nvPr>
        </p:nvSpPr>
        <p:spPr>
          <a:xfrm>
            <a:off x="457200" y="155575"/>
            <a:ext cx="5186362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Voski </a:t>
            </a:r>
            <a:endParaRPr/>
          </a:p>
        </p:txBody>
      </p:sp>
      <p:sp>
        <p:nvSpPr>
          <p:cNvPr id="829" name="Google Shape;829;p97"/>
          <p:cNvSpPr txBox="1"/>
          <p:nvPr>
            <p:ph idx="1" type="body"/>
          </p:nvPr>
        </p:nvSpPr>
        <p:spPr>
          <a:xfrm>
            <a:off x="457200" y="1774825"/>
            <a:ext cx="4043362" cy="243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Živalski voski: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Čebelji vosek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Lanolin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Živalska mast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dobrojutro.net/uploads/image_cache/8173ea35593ce20e6f2c3811c8d3d6bc.jpeg" id="830" name="Google Shape;83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412" y="214312"/>
            <a:ext cx="4573587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lub-srecnih.si/images/novica-1176.jpg" id="831" name="Google Shape;83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14312"/>
            <a:ext cx="1574800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raftster.org/pictures/data/500/medium/Lanolin.JPG" id="832" name="Google Shape;8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2861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:Homelard.jpg" id="833" name="Google Shape;833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25" y="4056062"/>
            <a:ext cx="3786187" cy="25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8"/>
          <p:cNvSpPr txBox="1"/>
          <p:nvPr>
            <p:ph type="title"/>
          </p:nvPr>
        </p:nvSpPr>
        <p:spPr>
          <a:xfrm>
            <a:off x="457200" y="155575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Kvarjenje maščob</a:t>
            </a:r>
            <a:endParaRPr/>
          </a:p>
        </p:txBody>
      </p:sp>
      <p:sp>
        <p:nvSpPr>
          <p:cNvPr id="840" name="Google Shape;840;p98"/>
          <p:cNvSpPr txBox="1"/>
          <p:nvPr>
            <p:ph idx="1" type="body"/>
          </p:nvPr>
        </p:nvSpPr>
        <p:spPr>
          <a:xfrm>
            <a:off x="214312" y="1500187"/>
            <a:ext cx="8501062" cy="214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Maščobe </a:t>
            </a:r>
            <a:r>
              <a:rPr b="1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se kvarijo na dva načina</a:t>
            </a:r>
            <a:r>
              <a:rPr b="0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Zaradi delovanja mikroorganizmov v hrani. Do tega pride predvsem v živilih, ki vsebujejo maščobe in vodo (mleko in mlečni izdelki).</a:t>
            </a:r>
            <a:endParaRPr/>
          </a:p>
          <a:p>
            <a:pPr indent="-18415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0" i="0" sz="25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ncrypted-tbn1.gstatic.com/images?q=tbn:ANd9GcQ6xDV6nhuVjqDZlC5TbnqnpkKAnbB0SH0L8G73sDhyxiEiAUHsEg" id="841" name="Google Shape;8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62" y="3000375"/>
            <a:ext cx="3143250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7FD8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47FD8"/>
                </a:solidFill>
                <a:latin typeface="Calibri"/>
                <a:ea typeface="Calibri"/>
                <a:cs typeface="Calibri"/>
                <a:sym typeface="Calibri"/>
              </a:rPr>
              <a:t>Kvarjenje maščob</a:t>
            </a:r>
            <a:endParaRPr/>
          </a:p>
        </p:txBody>
      </p:sp>
      <p:sp>
        <p:nvSpPr>
          <p:cNvPr id="847" name="Google Shape;847;p99"/>
          <p:cNvSpPr txBox="1"/>
          <p:nvPr>
            <p:ph idx="1" type="body"/>
          </p:nvPr>
        </p:nvSpPr>
        <p:spPr>
          <a:xfrm>
            <a:off x="457200" y="1285875"/>
            <a:ext cx="8229600" cy="528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Drug način je oksidativna razgradnja maščob (avtooksidacija, žarkost). To je reakcija nenasičenih maščob s kisikom.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Kvarjenje preprečujemo tako, da maščobe hranimo v temi in na hladnem, s čim manjšim dostopom zraka ter dodajanjem snovi, ki zavirajo avtooksidacijo→</a:t>
            </a:r>
            <a:r>
              <a:rPr b="1" i="0" lang="en-US" sz="24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ANTIOKSIDANTI.</a:t>
            </a:r>
            <a:endParaRPr b="1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google.si/url?source=imglanding&amp;ct=img&amp;q=http://farm1.static.flickr.com/28/51078034_23dea63919.jpg&amp;sa=X&amp;ei=A7FyUMKREsqLswbRgIHACw&amp;ved=0CAoQ8wc&amp;usg=AFQjCNEjJ95V-NsbLkFCbE_26oCyIyFtJQ" id="848" name="Google Shape;8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5" y="2214562"/>
            <a:ext cx="3714750" cy="278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Pridobivanje in vloga maščob v prehrani</a:t>
            </a:r>
            <a:endParaRPr/>
          </a:p>
        </p:txBody>
      </p:sp>
      <p:pic>
        <p:nvPicPr>
          <p:cNvPr descr="P1010793" id="855" name="Google Shape;855;p100"/>
          <p:cNvPicPr preferRelativeResize="0"/>
          <p:nvPr/>
        </p:nvPicPr>
        <p:blipFill rotWithShape="1">
          <a:blip r:embed="rId3">
            <a:alphaModFix/>
          </a:blip>
          <a:srcRect b="18454" l="13841" r="18454" t="12302"/>
          <a:stretch/>
        </p:blipFill>
        <p:spPr>
          <a:xfrm>
            <a:off x="1073150" y="1573212"/>
            <a:ext cx="6613525" cy="507206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Značilnosti maščob</a:t>
            </a:r>
            <a:endParaRPr/>
          </a:p>
        </p:txBody>
      </p:sp>
      <p:sp>
        <p:nvSpPr>
          <p:cNvPr id="862" name="Google Shape;862;p101"/>
          <p:cNvSpPr txBox="1"/>
          <p:nvPr>
            <p:ph idx="1" type="body"/>
          </p:nvPr>
        </p:nvSpPr>
        <p:spPr>
          <a:xfrm>
            <a:off x="0" y="1571625"/>
            <a:ext cx="9001125" cy="315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Imajo visoko energijsko vrednost, zato so primerne za skladiščenje zalog hrane. </a:t>
            </a:r>
            <a:r>
              <a:rPr b="1" i="0" lang="en-US" sz="2400" u="none">
                <a:solidFill>
                  <a:srgbClr val="948A54"/>
                </a:solidFill>
                <a:latin typeface="Calibri"/>
                <a:ea typeface="Calibri"/>
                <a:cs typeface="Calibri"/>
                <a:sym typeface="Calibri"/>
              </a:rPr>
              <a:t>Normalno prehranjen človek ima v maščobnem tkivu dovolj zalog, da lahko preživi 2 do 3 mesece stradanja.</a:t>
            </a:r>
            <a:endParaRPr b="1" i="0" sz="2400" u="none">
              <a:solidFill>
                <a:srgbClr val="948A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Rastline jih skladiščijo predvsem v semenih,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živali pa v različnih delih teles, največ pod kožo →</a:t>
            </a:r>
            <a:r>
              <a:rPr b="1" i="0" lang="en-US" sz="25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toplotna izolacija</a:t>
            </a:r>
            <a:endParaRPr/>
          </a:p>
          <a:p>
            <a:pPr indent="-184150" lvl="0" marL="342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i="0" sz="25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mrklja.si/files/smrklja/2007/slider-zdravje-1.jpg" id="863" name="Google Shape;863;p101"/>
          <p:cNvPicPr preferRelativeResize="0"/>
          <p:nvPr/>
        </p:nvPicPr>
        <p:blipFill rotWithShape="1">
          <a:blip r:embed="rId3">
            <a:alphaModFix/>
          </a:blip>
          <a:srcRect b="6817" l="8571" r="7857" t="4545"/>
          <a:stretch/>
        </p:blipFill>
        <p:spPr>
          <a:xfrm>
            <a:off x="5930900" y="3859212"/>
            <a:ext cx="3213100" cy="321151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ttp://1.bp.blogspot.com/_pMJQ-R77eE0/SOnhiuyjziI/AAAAAAAAARs/Mpu5rodTOPw/s400/polar+bear+2.jpg" id="864" name="Google Shape;8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3150" y="4279900"/>
            <a:ext cx="3810000" cy="2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/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Andrea Premik Banič, GJP</a:t>
            </a:r>
            <a:endParaRPr/>
          </a:p>
        </p:txBody>
      </p:sp>
      <p:sp>
        <p:nvSpPr>
          <p:cNvPr id="217" name="Google Shape;217;p30"/>
          <p:cNvSpPr txBox="1"/>
          <p:nvPr>
            <p:ph type="title"/>
          </p:nvPr>
        </p:nvSpPr>
        <p:spPr>
          <a:xfrm>
            <a:off x="1403350" y="26035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PROSTA IN VEZANA VODA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1524000" y="1905000"/>
            <a:ext cx="715168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PROSTA VODA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ves čas v celici na razpolago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biokemijske reakcije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ter" id="219" name="Google Shape;219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3141662"/>
            <a:ext cx="4824412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Prebava maščob</a:t>
            </a:r>
            <a:endParaRPr/>
          </a:p>
        </p:txBody>
      </p:sp>
      <p:sp>
        <p:nvSpPr>
          <p:cNvPr id="871" name="Google Shape;871;p102"/>
          <p:cNvSpPr txBox="1"/>
          <p:nvPr>
            <p:ph idx="1" type="body"/>
          </p:nvPr>
        </p:nvSpPr>
        <p:spPr>
          <a:xfrm>
            <a:off x="214312" y="1428750"/>
            <a:ext cx="5500687" cy="542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Ko maščobo pojemo, jo encimi v prebavnem traktu razgradijo na glicerol in maščobne kisline. </a:t>
            </a:r>
            <a:endParaRPr/>
          </a:p>
          <a:p>
            <a:pPr indent="-19685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99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To se dogaja v želodcu, dvanajsterniku in tankem črevesu pod vplivom encimov iz želodca in trebušne slinavke. Pri tem pomaga žolč, ki maščobe razprši.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99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Maščobne kisline se vsrkajo v črevesne celice. Tam se iz njih ponovno tvorijo nove maščobe, ki se s krvnim obtokom prenašajo po telesu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99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Odvečne maščobe telo uskladišči v ustreznih tkivih</a:t>
            </a:r>
            <a:endParaRPr/>
          </a:p>
          <a:p>
            <a:pPr indent="-196850" lvl="0" marL="34290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3429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naravni-dodatki.atspace.com/Prebava_files/image002.jpg" id="872" name="Google Shape;87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562" y="2071687"/>
            <a:ext cx="334962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Kaj je MARGARINA?</a:t>
            </a:r>
            <a:endParaRPr/>
          </a:p>
        </p:txBody>
      </p:sp>
      <p:sp>
        <p:nvSpPr>
          <p:cNvPr id="879" name="Google Shape;879;p103"/>
          <p:cNvSpPr txBox="1"/>
          <p:nvPr>
            <p:ph idx="1" type="body"/>
          </p:nvPr>
        </p:nvSpPr>
        <p:spPr>
          <a:xfrm>
            <a:off x="428625" y="1571625"/>
            <a:ext cx="822960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“umetno maslo”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Emulzija, ki vsebuje kapljice vode, porazdeljene v tekočih in trdnih maščobah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Vsebuje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emulgator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→omogoča mešanje vode in olja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Različne vrste margarin, vsebujejo različne količine trdnih in tekočih maščob</a:t>
            </a:r>
            <a:endParaRPr/>
          </a:p>
        </p:txBody>
      </p:sp>
      <p:pic>
        <p:nvPicPr>
          <p:cNvPr descr="http://www.casadecomenzi.com.ro/images/margarina%20caserola%20250g%20rama.jpg" id="880" name="Google Shape;880;p103"/>
          <p:cNvPicPr preferRelativeResize="0"/>
          <p:nvPr/>
        </p:nvPicPr>
        <p:blipFill rotWithShape="1">
          <a:blip r:embed="rId3">
            <a:alphaModFix/>
          </a:blip>
          <a:srcRect b="12500" l="10001" r="4998" t="12500"/>
          <a:stretch/>
        </p:blipFill>
        <p:spPr>
          <a:xfrm>
            <a:off x="212725" y="4999037"/>
            <a:ext cx="2103437" cy="185896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http://www.zvijezda.hr/en/wp-content/gallery/margo-light_slike-proizvoda/MARGO-LIGHT-OK.jpg" id="881" name="Google Shape;88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437" y="5072062"/>
            <a:ext cx="1976437" cy="1976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ercator.si/trgovina/blobs_si/34077.jpg" id="882" name="Google Shape;882;p103"/>
          <p:cNvPicPr preferRelativeResize="0"/>
          <p:nvPr/>
        </p:nvPicPr>
        <p:blipFill rotWithShape="1">
          <a:blip r:embed="rId5">
            <a:alphaModFix/>
          </a:blip>
          <a:srcRect b="15997" l="0" r="0" t="11998"/>
          <a:stretch/>
        </p:blipFill>
        <p:spPr>
          <a:xfrm>
            <a:off x="4572000" y="5072062"/>
            <a:ext cx="2182812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zvijezda.hr/wp-content/gallery/omegol-slike-proizvoda/Omegol-250g.jpg" id="883" name="Google Shape;88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0375" y="4929187"/>
            <a:ext cx="2333625" cy="17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rr7a"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24400"/>
            <a:ext cx="19542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VEZANA VODA,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 v celici ni na voljo za kemijske reakcije.</a:t>
            </a:r>
            <a:r>
              <a:rPr b="0" i="0" lang="en-US" sz="26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1524000" y="1557337"/>
            <a:ext cx="6864350" cy="324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Hidratacijski ovoj – ovoj vodnih molekul okoli nabitih delcev (ioni)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Posledica hidratacijskih ovojev je različna hitrost gibanja ionov v celici!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an0065" id="228" name="Google Shape;228;p3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75" y="3284537"/>
            <a:ext cx="4319587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1908175" y="4841875"/>
            <a:ext cx="4643437" cy="145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Spremenjene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fizikalne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kemijske lastnosti: zmrzuje pri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nižjih temperaturah</a:t>
            </a:r>
            <a:endParaRPr/>
          </a:p>
        </p:txBody>
      </p:sp>
      <p:pic>
        <p:nvPicPr>
          <p:cNvPr descr="BoilingWater" id="230" name="Google Shape;23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4750" y="4076700"/>
            <a:ext cx="1435100" cy="24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fficeova tema">
  <a:themeElements>
    <a:clrScheme name="Pisar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