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l-SI" smtClean="0"/>
              <a:t>Uredite slog podnaslova matrice</a:t>
            </a:r>
            <a:endParaRPr kumimoji="0" lang="en-US"/>
          </a:p>
        </p:txBody>
      </p:sp>
      <p:sp>
        <p:nvSpPr>
          <p:cNvPr id="28" name="Ograda datum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06F1623-F8BA-4FB4-B878-AC5BC6F13F54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17" name="Ograda no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l-SI"/>
          </a:p>
        </p:txBody>
      </p:sp>
      <p:sp>
        <p:nvSpPr>
          <p:cNvPr id="10" name="Pravokotni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kotni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Pravokotni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Pravokotni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aven povezovalnik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aven povezovalnik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Raven povezovalnik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aven povezovalnik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aven povezovalnik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Raven povezovalnik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Pravokotni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Ograda številke diapozitiva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EF943E5-5F33-4B87-A0BA-0C1A1433234B}" type="slidenum">
              <a:rPr lang="sl-SI" smtClean="0"/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F1623-F8BA-4FB4-B878-AC5BC6F13F54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43E5-5F33-4B87-A0BA-0C1A1433234B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F1623-F8BA-4FB4-B878-AC5BC6F13F54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43E5-5F33-4B87-A0BA-0C1A1433234B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8" name="Ograda vsebine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06F1623-F8BA-4FB4-B878-AC5BC6F13F54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EF943E5-5F33-4B87-A0BA-0C1A1433234B}" type="slidenum">
              <a:rPr lang="sl-SI" smtClean="0"/>
              <a:t>‹#›</a:t>
            </a:fld>
            <a:endParaRPr lang="sl-SI"/>
          </a:p>
        </p:txBody>
      </p:sp>
      <p:sp>
        <p:nvSpPr>
          <p:cNvPr id="10" name="Ograda no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06F1623-F8BA-4FB4-B878-AC5BC6F13F54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l-SI"/>
          </a:p>
        </p:txBody>
      </p:sp>
      <p:sp>
        <p:nvSpPr>
          <p:cNvPr id="9" name="Pravokotni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avokotni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avokotni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kotni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aven povezovalnik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aven povezovalnik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aven povezovalnik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aven povezovalnik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Raven povezovalnik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ravokotni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aven povezovalnik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EF943E5-5F33-4B87-A0BA-0C1A1433234B}" type="slidenum">
              <a:rPr lang="sl-SI" smtClean="0"/>
              <a:t>‹#›</a:t>
            </a:fld>
            <a:endParaRPr lang="sl-S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F1623-F8BA-4FB4-B878-AC5BC6F13F54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43E5-5F33-4B87-A0BA-0C1A1433234B}" type="slidenum">
              <a:rPr lang="sl-SI" smtClean="0"/>
              <a:t>‹#›</a:t>
            </a:fld>
            <a:endParaRPr lang="sl-SI"/>
          </a:p>
        </p:txBody>
      </p:sp>
      <p:sp>
        <p:nvSpPr>
          <p:cNvPr id="9" name="Ograda vsebine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11" name="Ograda vsebine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F1623-F8BA-4FB4-B878-AC5BC6F13F54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43E5-5F33-4B87-A0BA-0C1A1433234B}" type="slidenum">
              <a:rPr lang="sl-SI" smtClean="0"/>
              <a:t>‹#›</a:t>
            </a:fld>
            <a:endParaRPr lang="sl-SI"/>
          </a:p>
        </p:txBody>
      </p:sp>
      <p:sp>
        <p:nvSpPr>
          <p:cNvPr id="11" name="Ograda vsebine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13" name="Ograda vsebine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12" name="Ograda besedila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  <p:sp>
        <p:nvSpPr>
          <p:cNvPr id="14" name="Ograda besedila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6" name="Ograda datum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06F1623-F8BA-4FB4-B878-AC5BC6F13F54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EF943E5-5F33-4B87-A0BA-0C1A1433234B}" type="slidenum">
              <a:rPr lang="sl-SI" smtClean="0"/>
              <a:t>‹#›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F1623-F8BA-4FB4-B878-AC5BC6F13F54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43E5-5F33-4B87-A0BA-0C1A1433234B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Naslov in vsebin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aven povezovalnik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  <p:sp>
        <p:nvSpPr>
          <p:cNvPr id="8" name="Raven povezovalnik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aven povezovalnik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aven povezovalnik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ravokotni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aven povezovalnik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Ograda vsebine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21" name="Ograda datum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06F1623-F8BA-4FB4-B878-AC5BC6F13F54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22" name="Ograda številke diapozitiva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EF943E5-5F33-4B87-A0BA-0C1A1433234B}" type="slidenum">
              <a:rPr lang="sl-SI" smtClean="0"/>
              <a:t>‹#›</a:t>
            </a:fld>
            <a:endParaRPr lang="sl-SI"/>
          </a:p>
        </p:txBody>
      </p:sp>
      <p:sp>
        <p:nvSpPr>
          <p:cNvPr id="23" name="Ograda no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aven povezovalnik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sl-SI" smtClean="0"/>
              <a:t>Kliknite ikono, če želite dodati sliko</a:t>
            </a:r>
            <a:endParaRPr kumimoji="0" lang="en-US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  <p:sp>
        <p:nvSpPr>
          <p:cNvPr id="10" name="Raven povezovalnik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Pravokotni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aven povezovalnik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Raven povezovalnik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Raven povezovalnik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Ograda datum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06F1623-F8BA-4FB4-B878-AC5BC6F13F54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18" name="Ograda številke diapozitiva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EF943E5-5F33-4B87-A0BA-0C1A1433234B}" type="slidenum">
              <a:rPr lang="sl-SI" smtClean="0"/>
              <a:t>‹#›</a:t>
            </a:fld>
            <a:endParaRPr lang="sl-SI"/>
          </a:p>
        </p:txBody>
      </p:sp>
      <p:sp>
        <p:nvSpPr>
          <p:cNvPr id="21" name="Ograda no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aven povezovalnik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Ograda naslova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13" name="Ograda besedila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l-SI" smtClean="0"/>
              <a:t>Uredite sloge besedila matrice</a:t>
            </a:r>
          </a:p>
          <a:p>
            <a:pPr lvl="1" eaLnBrk="1" latinLnBrk="0" hangingPunct="1"/>
            <a:r>
              <a:rPr kumimoji="0" lang="sl-SI" smtClean="0"/>
              <a:t>Druga raven</a:t>
            </a:r>
          </a:p>
          <a:p>
            <a:pPr lvl="2" eaLnBrk="1" latinLnBrk="0" hangingPunct="1"/>
            <a:r>
              <a:rPr kumimoji="0" lang="sl-SI" smtClean="0"/>
              <a:t>Tretja raven</a:t>
            </a:r>
          </a:p>
          <a:p>
            <a:pPr lvl="3" eaLnBrk="1" latinLnBrk="0" hangingPunct="1"/>
            <a:r>
              <a:rPr kumimoji="0" lang="sl-SI" smtClean="0"/>
              <a:t>Četrta raven</a:t>
            </a:r>
          </a:p>
          <a:p>
            <a:pPr lvl="4" eaLnBrk="1" latinLnBrk="0" hangingPunct="1"/>
            <a:r>
              <a:rPr kumimoji="0" lang="sl-SI" smtClean="0"/>
              <a:t>Peta raven</a:t>
            </a:r>
            <a:endParaRPr kumimoji="0" lang="en-US"/>
          </a:p>
        </p:txBody>
      </p:sp>
      <p:sp>
        <p:nvSpPr>
          <p:cNvPr id="14" name="Ograda datum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06F1623-F8BA-4FB4-B878-AC5BC6F13F54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l-SI"/>
          </a:p>
        </p:txBody>
      </p:sp>
      <p:sp>
        <p:nvSpPr>
          <p:cNvPr id="7" name="Raven povezovalnik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aven povezovalnik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avokotni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aven povezovalnik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grada številke diapozitiva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EF943E5-5F33-4B87-A0BA-0C1A1433234B}" type="slidenum">
              <a:rPr lang="sl-SI" smtClean="0"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amzs.si/na-poti/omejitve-hitrosti-po-evropi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ELEMENTI PROMETNE VARNOSTI V RS IN EU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sl-SI" dirty="0" smtClean="0"/>
              <a:t>Matej Ž.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9933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Elementi varnosti cest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sl-SI" dirty="0" smtClean="0"/>
              <a:t>Skrb </a:t>
            </a:r>
            <a:r>
              <a:rPr lang="sl-SI" dirty="0"/>
              <a:t>za zmanjšanje negativnih vplivov na </a:t>
            </a:r>
            <a:r>
              <a:rPr lang="sl-SI" dirty="0" smtClean="0"/>
              <a:t>voznika</a:t>
            </a:r>
          </a:p>
          <a:p>
            <a:pPr>
              <a:buFontTx/>
              <a:buChar char="-"/>
            </a:pPr>
            <a:r>
              <a:rPr lang="sl-SI" dirty="0" smtClean="0"/>
              <a:t>Ograje </a:t>
            </a:r>
            <a:r>
              <a:rPr lang="sl-SI" dirty="0"/>
              <a:t>proti zaslepljevanju, </a:t>
            </a:r>
            <a:r>
              <a:rPr lang="sl-SI" dirty="0" smtClean="0"/>
              <a:t>svetlobne označbe (talne in vertikalne), elektronske table, table za sporočanje hitrosti,…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 </a:t>
            </a:r>
            <a:endParaRPr lang="sl-SI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861048"/>
            <a:ext cx="2439541" cy="1994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532" y="4074941"/>
            <a:ext cx="1585515" cy="1846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3828423"/>
            <a:ext cx="3657037" cy="2050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558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Elementi varnosti cest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sl-SI" dirty="0" smtClean="0"/>
              <a:t>Izobraževanje </a:t>
            </a:r>
            <a:r>
              <a:rPr lang="sl-SI" dirty="0"/>
              <a:t>in informiranje </a:t>
            </a:r>
            <a:r>
              <a:rPr lang="sl-SI" dirty="0" smtClean="0"/>
              <a:t>voznikov</a:t>
            </a:r>
          </a:p>
          <a:p>
            <a:pPr>
              <a:buFontTx/>
              <a:buChar char="-"/>
            </a:pPr>
            <a:r>
              <a:rPr lang="sl-SI" b="1" dirty="0" smtClean="0">
                <a:solidFill>
                  <a:srgbClr val="FF0000"/>
                </a:solidFill>
              </a:rPr>
              <a:t>CPP!</a:t>
            </a:r>
          </a:p>
          <a:p>
            <a:pPr>
              <a:buFontTx/>
              <a:buChar char="-"/>
            </a:pPr>
            <a:r>
              <a:rPr lang="sl-SI" b="1" dirty="0" smtClean="0">
                <a:solidFill>
                  <a:srgbClr val="FF0000"/>
                </a:solidFill>
              </a:rPr>
              <a:t>Statistika prometnih nesreč!</a:t>
            </a:r>
          </a:p>
          <a:p>
            <a:pPr>
              <a:buFontTx/>
              <a:buChar char="-"/>
            </a:pPr>
            <a:r>
              <a:rPr lang="sl-SI" b="1" dirty="0" smtClean="0">
                <a:solidFill>
                  <a:srgbClr val="FF0000"/>
                </a:solidFill>
              </a:rPr>
              <a:t>Agencije za izobraževanje na področju prometne varnosti! </a:t>
            </a:r>
            <a:endParaRPr lang="sl-SI" b="1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115291"/>
            <a:ext cx="2232248" cy="142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221088"/>
            <a:ext cx="1885469" cy="1322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683" y="4365445"/>
            <a:ext cx="2929483" cy="923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579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Razlog za uporabo elementov varnosti v cestnem prometu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Elementi prometne varnosti uporabljamo za zagotavljanje večje varnosti udeležencev </a:t>
            </a:r>
            <a:r>
              <a:rPr lang="sl-SI" b="1" dirty="0" smtClean="0"/>
              <a:t>in predvsem zmanjšanjem nevarnosti, ki jih udeleženec ne predvidi ali pozna.</a:t>
            </a:r>
          </a:p>
          <a:p>
            <a:r>
              <a:rPr lang="sl-SI" dirty="0" smtClean="0"/>
              <a:t>Povečanje trenja med voziščem in pnevmatikami, centrifugalne sile, svetlobni elementi, zvočni elementi,… </a:t>
            </a:r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149080"/>
            <a:ext cx="1966886" cy="1884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313975"/>
            <a:ext cx="2047473" cy="1555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304552"/>
            <a:ext cx="2448272" cy="1573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058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Različni elementi varnosti na cestah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sl-SI" dirty="0" smtClean="0"/>
              <a:t>Omejitev hitrosti</a:t>
            </a:r>
          </a:p>
          <a:p>
            <a:pPr marL="457200" indent="-457200">
              <a:buAutoNum type="arabicPeriod"/>
            </a:pPr>
            <a:r>
              <a:rPr lang="sl-SI" dirty="0" smtClean="0"/>
              <a:t>Prometna signalizacija </a:t>
            </a:r>
          </a:p>
          <a:p>
            <a:pPr marL="457200" indent="-457200">
              <a:buAutoNum type="arabicPeriod"/>
            </a:pPr>
            <a:r>
              <a:rPr lang="sl-SI" dirty="0" smtClean="0"/>
              <a:t>Tehnične lastnosti izgradnje cest (Koeficient trenja, nagib cestišča, dimenzije cestišča,…)</a:t>
            </a:r>
          </a:p>
          <a:p>
            <a:pPr marL="457200" indent="-457200">
              <a:buAutoNum type="arabicPeriod"/>
            </a:pPr>
            <a:r>
              <a:rPr lang="sl-SI" dirty="0" smtClean="0"/>
              <a:t>Skrb za zmanjšanje negativnih vplivov na voznika</a:t>
            </a:r>
          </a:p>
          <a:p>
            <a:pPr marL="457200" indent="-457200">
              <a:buAutoNum type="arabicPeriod"/>
            </a:pPr>
            <a:r>
              <a:rPr lang="sl-SI" dirty="0" smtClean="0"/>
              <a:t>Izobraževanje in informiranje voznikov </a:t>
            </a:r>
            <a:endParaRPr lang="sl-SI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4725144"/>
            <a:ext cx="1816924" cy="1298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816665"/>
            <a:ext cx="2226321" cy="1136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816665"/>
            <a:ext cx="1747292" cy="1115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815050"/>
            <a:ext cx="1893193" cy="1116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75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Elementi varnosti </a:t>
            </a:r>
            <a:r>
              <a:rPr lang="sl-SI" dirty="0" smtClean="0"/>
              <a:t>cest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sl-SI" dirty="0" smtClean="0"/>
              <a:t>Omejitev hitrosti:</a:t>
            </a:r>
          </a:p>
          <a:p>
            <a:pPr marL="0" indent="0">
              <a:buNone/>
            </a:pPr>
            <a:endParaRPr lang="sl-SI" dirty="0" smtClean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pPr>
              <a:buFontTx/>
              <a:buChar char="-"/>
            </a:pPr>
            <a:r>
              <a:rPr lang="sl-SI" dirty="0" smtClean="0">
                <a:hlinkClick r:id="rId2"/>
              </a:rPr>
              <a:t>https</a:t>
            </a:r>
            <a:r>
              <a:rPr lang="sl-SI" dirty="0">
                <a:hlinkClick r:id="rId2"/>
              </a:rPr>
              <a:t>://</a:t>
            </a:r>
            <a:r>
              <a:rPr lang="sl-SI" dirty="0" smtClean="0">
                <a:hlinkClick r:id="rId2"/>
              </a:rPr>
              <a:t>www.amzs.si/na-poti/omejitve-hitrosti-po-evropi</a:t>
            </a:r>
            <a:r>
              <a:rPr lang="sl-SI" dirty="0" smtClean="0"/>
              <a:t> </a:t>
            </a: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04864"/>
            <a:ext cx="6364287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400" y="2714625"/>
            <a:ext cx="6135687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013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Elementi varnosti cest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Prometna signalizacija:</a:t>
            </a:r>
          </a:p>
          <a:p>
            <a:pPr>
              <a:buFontTx/>
              <a:buChar char="-"/>
            </a:pPr>
            <a:r>
              <a:rPr lang="sl-SI" dirty="0" smtClean="0"/>
              <a:t>Znaki </a:t>
            </a:r>
            <a:r>
              <a:rPr lang="sl-SI" dirty="0"/>
              <a:t>za </a:t>
            </a:r>
            <a:r>
              <a:rPr lang="sl-SI" dirty="0" smtClean="0"/>
              <a:t>nevarnost</a:t>
            </a:r>
          </a:p>
          <a:p>
            <a:pPr>
              <a:buFontTx/>
              <a:buChar char="-"/>
            </a:pPr>
            <a:r>
              <a:rPr lang="sl-SI" b="1" dirty="0" smtClean="0"/>
              <a:t>Znaki </a:t>
            </a:r>
            <a:r>
              <a:rPr lang="sl-SI" b="1" dirty="0"/>
              <a:t>za nevarnost</a:t>
            </a:r>
            <a:r>
              <a:rPr lang="sl-SI" dirty="0"/>
              <a:t> opozarjajo udeležence cestnega prometa na nevarnost in vrsto nevarnosti na cesti</a:t>
            </a:r>
            <a:r>
              <a:rPr lang="sl-SI" dirty="0" smtClean="0"/>
              <a:t>.</a:t>
            </a:r>
          </a:p>
          <a:p>
            <a:pPr>
              <a:buFontTx/>
              <a:buChar char="-"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>
              <a:buFontTx/>
              <a:buChar char="-"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933056"/>
            <a:ext cx="1371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775" y="4017819"/>
            <a:ext cx="1349499" cy="1202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879" y="3933056"/>
            <a:ext cx="1371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992780"/>
            <a:ext cx="1402416" cy="1227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488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Elementi varnosti cest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sl-SI" dirty="0" smtClean="0"/>
              <a:t>Znaki za izrecne odredbe</a:t>
            </a:r>
          </a:p>
          <a:p>
            <a:pPr>
              <a:buFontTx/>
              <a:buChar char="-"/>
            </a:pPr>
            <a:r>
              <a:rPr lang="sl-SI" dirty="0"/>
              <a:t>Znaki za izrecne odredbe udeležencem cestnega prometa naznanjajo obveznosti, omejitve ali prepovedi in usmeritve, po katerih se morajo ravnati</a:t>
            </a:r>
            <a:r>
              <a:rPr lang="sl-SI" dirty="0" smtClean="0"/>
              <a:t>.</a:t>
            </a:r>
          </a:p>
          <a:p>
            <a:pPr>
              <a:buFontTx/>
              <a:buChar char="-"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518" y="4282408"/>
            <a:ext cx="999555" cy="999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829" y="4363963"/>
            <a:ext cx="904875" cy="928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280877"/>
            <a:ext cx="948878" cy="1094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282408"/>
            <a:ext cx="1008112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643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Elementi varnosti cest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sl-SI" dirty="0" smtClean="0"/>
              <a:t>Znaki </a:t>
            </a:r>
            <a:r>
              <a:rPr lang="sl-SI" dirty="0"/>
              <a:t>za </a:t>
            </a:r>
            <a:r>
              <a:rPr lang="sl-SI" dirty="0" smtClean="0"/>
              <a:t>obvestila</a:t>
            </a:r>
          </a:p>
          <a:p>
            <a:pPr>
              <a:buFontTx/>
              <a:buChar char="-"/>
            </a:pPr>
            <a:r>
              <a:rPr lang="sl-SI" dirty="0"/>
              <a:t>Znaki za obvestila so namenjeni vodenju prometa in obveščanju udeležencev cestnega prometa o cesti in njeni povezavi z drugimi cestami, o imenih prometnih ciljev ob cesti, smeri in oddaljenosti prometnih ciljev ter sporočajo druge pomembne informacije</a:t>
            </a:r>
            <a:r>
              <a:rPr lang="sl-SI" dirty="0" smtClean="0"/>
              <a:t>.</a:t>
            </a: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0205"/>
            <a:ext cx="1473894" cy="1154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569539"/>
            <a:ext cx="1371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29" y="4569539"/>
            <a:ext cx="1371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593738"/>
            <a:ext cx="1371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5254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Elementi varnosti cest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sl-SI" dirty="0" smtClean="0"/>
              <a:t>Dopolnilne table</a:t>
            </a:r>
          </a:p>
          <a:p>
            <a:pPr>
              <a:buFontTx/>
              <a:buChar char="-"/>
            </a:pPr>
            <a:r>
              <a:rPr lang="sl-SI" dirty="0"/>
              <a:t>Dopolnilne table dodatno pojasnjujejo prometni znak glede razdalje in smeri do mesta, na katero se znak nanaša, glede prednostnih in dopustnih smeri, ustavitev in parkiranja vozil ter drugih omejitev</a:t>
            </a:r>
            <a:r>
              <a:rPr lang="sl-SI" dirty="0" smtClean="0"/>
              <a:t>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365104"/>
            <a:ext cx="1371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431779"/>
            <a:ext cx="12382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538480"/>
            <a:ext cx="1656184" cy="1198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276499"/>
            <a:ext cx="1371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051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Elementi varnosti cest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sl-SI" dirty="0" smtClean="0"/>
              <a:t>Tehnične lastnosti izgradnje cest</a:t>
            </a:r>
          </a:p>
          <a:p>
            <a:pPr>
              <a:buFontTx/>
              <a:buChar char="-"/>
            </a:pPr>
            <a:r>
              <a:rPr lang="sl-SI" dirty="0" smtClean="0"/>
              <a:t>Tehnične lastnosti izgradnje cest so standardi določene za postopek in način izgradnje določene kategorije ceste za zagotavljanje večje prometne varnosti.</a:t>
            </a:r>
          </a:p>
          <a:p>
            <a:pPr>
              <a:buFontTx/>
              <a:buChar char="-"/>
            </a:pPr>
            <a:endParaRPr lang="sl-SI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94" y="3645024"/>
            <a:ext cx="3301968" cy="2396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925056"/>
            <a:ext cx="3838700" cy="1836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629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ltana">
  <a:themeElements>
    <a:clrScheme name="Altan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ltan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ltan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65</TotalTime>
  <Words>314</Words>
  <Application>Microsoft Office PowerPoint</Application>
  <PresentationFormat>Diaprojekcija na zaslonu (4:3)</PresentationFormat>
  <Paragraphs>51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11</vt:i4>
      </vt:variant>
    </vt:vector>
  </HeadingPairs>
  <TitlesOfParts>
    <vt:vector size="12" baseType="lpstr">
      <vt:lpstr>Altana</vt:lpstr>
      <vt:lpstr>ELEMENTI PROMETNE VARNOSTI V RS IN EU</vt:lpstr>
      <vt:lpstr>Razlog za uporabo elementov varnosti v cestnem prometu</vt:lpstr>
      <vt:lpstr>Različni elementi varnosti na cestah</vt:lpstr>
      <vt:lpstr>Elementi varnosti cest</vt:lpstr>
      <vt:lpstr>Elementi varnosti cest</vt:lpstr>
      <vt:lpstr>Elementi varnosti cest</vt:lpstr>
      <vt:lpstr>Elementi varnosti cest</vt:lpstr>
      <vt:lpstr>Elementi varnosti cest</vt:lpstr>
      <vt:lpstr>Elementi varnosti cest</vt:lpstr>
      <vt:lpstr>Elementi varnosti cest</vt:lpstr>
      <vt:lpstr>Elementi varnosti cest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ELEMENTI PROMETNE VARNOSTI V RS IN EU</dc:title>
  <dc:creator>zuna</dc:creator>
  <cp:lastModifiedBy>zuna</cp:lastModifiedBy>
  <cp:revision>6</cp:revision>
  <dcterms:created xsi:type="dcterms:W3CDTF">2023-09-17T09:00:55Z</dcterms:created>
  <dcterms:modified xsi:type="dcterms:W3CDTF">2023-09-17T10:06:51Z</dcterms:modified>
</cp:coreProperties>
</file>