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8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5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0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721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15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21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6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41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1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139D-8EE0-462C-9ED9-EEB19988C550}" type="datetimeFigureOut">
              <a:rPr lang="sl-SI" smtClean="0"/>
              <a:t>14.5.2017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F63A2-015A-47AB-A8F0-73A1B703C6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5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600" b="1" dirty="0" err="1" smtClean="0"/>
              <a:t>Pretovorna</a:t>
            </a:r>
            <a:r>
              <a:rPr lang="sl-SI" sz="1600" b="1" dirty="0" smtClean="0"/>
              <a:t> mehanizacija</a:t>
            </a:r>
            <a:endParaRPr lang="sl-SI" sz="16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Izračunaj tehnično storilnost v tonah in prostornini </a:t>
            </a:r>
            <a:r>
              <a:rPr lang="sl-SI" dirty="0" err="1" smtClean="0"/>
              <a:t>polžnega</a:t>
            </a:r>
            <a:r>
              <a:rPr lang="sl-SI" dirty="0" smtClean="0"/>
              <a:t> transporterja, ki obratuje 24 ur na dan. Zunanji premer </a:t>
            </a:r>
            <a:r>
              <a:rPr lang="sl-SI" dirty="0" err="1" smtClean="0"/>
              <a:t>polžnice</a:t>
            </a:r>
            <a:r>
              <a:rPr lang="sl-SI" dirty="0" smtClean="0"/>
              <a:t> je </a:t>
            </a:r>
            <a:r>
              <a:rPr lang="sl-SI" dirty="0" smtClean="0"/>
              <a:t>55</a:t>
            </a:r>
            <a:r>
              <a:rPr lang="sl-SI" dirty="0" smtClean="0"/>
              <a:t> </a:t>
            </a:r>
            <a:r>
              <a:rPr lang="sl-SI" dirty="0" smtClean="0"/>
              <a:t>cm, hitrost vrtenja - obrata je </a:t>
            </a:r>
            <a:r>
              <a:rPr lang="sl-SI" dirty="0" smtClean="0"/>
              <a:t>0,9 </a:t>
            </a:r>
            <a:r>
              <a:rPr lang="sl-SI" dirty="0" smtClean="0"/>
              <a:t>sekunde. Razdalja med navoji je </a:t>
            </a:r>
            <a:r>
              <a:rPr lang="sl-SI" dirty="0" smtClean="0"/>
              <a:t>11</a:t>
            </a:r>
            <a:r>
              <a:rPr lang="sl-SI" dirty="0" smtClean="0"/>
              <a:t> </a:t>
            </a:r>
            <a:r>
              <a:rPr lang="sl-SI" dirty="0" smtClean="0"/>
              <a:t>cm, stopnja popolnitve je </a:t>
            </a:r>
            <a:r>
              <a:rPr lang="sl-SI" dirty="0" smtClean="0"/>
              <a:t>66%. </a:t>
            </a:r>
            <a:r>
              <a:rPr lang="sl-SI" dirty="0" smtClean="0"/>
              <a:t>Izguba delovnega časa obratovanja je </a:t>
            </a:r>
            <a:r>
              <a:rPr lang="sl-SI" dirty="0" smtClean="0"/>
              <a:t>22%. </a:t>
            </a:r>
            <a:r>
              <a:rPr lang="sl-SI" dirty="0" smtClean="0"/>
              <a:t>Specifična masa tovora je </a:t>
            </a:r>
            <a:r>
              <a:rPr lang="sl-SI" dirty="0" smtClean="0"/>
              <a:t>1,12 </a:t>
            </a:r>
            <a:r>
              <a:rPr lang="sl-SI" dirty="0" smtClean="0"/>
              <a:t>t/m3</a:t>
            </a:r>
            <a:r>
              <a:rPr lang="sl-SI" dirty="0"/>
              <a:t>. Izračunaj še, kakšna bi morala biti hitrost </a:t>
            </a:r>
            <a:r>
              <a:rPr lang="sl-SI" dirty="0" err="1" smtClean="0"/>
              <a:t>polžnice</a:t>
            </a:r>
            <a:r>
              <a:rPr lang="sl-SI" dirty="0" smtClean="0"/>
              <a:t> na sekundo, </a:t>
            </a:r>
            <a:r>
              <a:rPr lang="sl-SI" dirty="0"/>
              <a:t>da bi lahko pretovorili </a:t>
            </a:r>
            <a:r>
              <a:rPr lang="sl-SI" dirty="0" smtClean="0"/>
              <a:t>50</a:t>
            </a:r>
            <a:r>
              <a:rPr lang="sl-SI" dirty="0" smtClean="0"/>
              <a:t>t/h</a:t>
            </a:r>
            <a:r>
              <a:rPr lang="sl-SI" dirty="0"/>
              <a:t>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87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1043608" y="3541792"/>
                <a:ext cx="7344816" cy="25177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𝒏</m:t>
                      </m:r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sl-SI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𝟎𝟎</m:t>
                          </m:r>
                        </m:num>
                        <m:den>
                          <m:r>
                            <a:rPr lang="sl-SI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𝟎𝟕𝟕</m:t>
                          </m:r>
                        </m:den>
                      </m:f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𝟐𝟓𝟗𝟕</m:t>
                      </m:r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𝒐𝒃𝒓</m:t>
                      </m:r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sl-SI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sl-SI" sz="2400" b="1" dirty="0" smtClean="0">
                  <a:solidFill>
                    <a:srgbClr val="FF0000"/>
                  </a:solidFill>
                </a:endParaRPr>
              </a:p>
              <a:p>
                <a:pPr/>
                <a:endParaRPr lang="sl-SI" sz="2400" b="1" dirty="0" smtClean="0">
                  <a:solidFill>
                    <a:srgbClr val="FF0000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𝒏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 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𝒔</m:t>
                      </m:r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𝟐𝟓𝟗𝟕</m:t>
                          </m:r>
                        </m:num>
                        <m:den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𝟑𝟔𝟎𝟎</m:t>
                          </m:r>
                        </m:den>
                      </m:f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𝟕𝟐</m:t>
                      </m:r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𝒐𝒃𝒓</m:t>
                      </m:r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𝒔</m:t>
                      </m:r>
                    </m:oMath>
                  </m:oMathPara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/>
                <a:endParaRPr lang="sl-SI" sz="2800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541792"/>
                <a:ext cx="7344816" cy="25177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27584" y="8367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</a:t>
            </a:r>
            <a:r>
              <a:rPr lang="sl-SI" b="1" dirty="0" smtClean="0">
                <a:solidFill>
                  <a:prstClr val="black"/>
                </a:solidFill>
              </a:rPr>
              <a:t>55</a:t>
            </a:r>
            <a:r>
              <a:rPr lang="sl-SI" b="1" dirty="0" smtClean="0">
                <a:solidFill>
                  <a:prstClr val="black"/>
                </a:solidFill>
              </a:rPr>
              <a:t> </a:t>
            </a:r>
            <a:r>
              <a:rPr lang="sl-SI" b="1" dirty="0">
                <a:solidFill>
                  <a:prstClr val="black"/>
                </a:solidFill>
              </a:rPr>
              <a:t>cm → </a:t>
            </a:r>
            <a:r>
              <a:rPr lang="sl-SI" b="1" dirty="0" smtClean="0">
                <a:solidFill>
                  <a:prstClr val="black"/>
                </a:solidFill>
              </a:rPr>
              <a:t>0,55m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</a:t>
            </a:r>
            <a:r>
              <a:rPr lang="sl-SI" b="1" dirty="0" smtClean="0">
                <a:solidFill>
                  <a:prstClr val="black"/>
                </a:solidFill>
              </a:rPr>
              <a:t>0,9 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 → 3600 * </a:t>
            </a:r>
            <a:r>
              <a:rPr lang="sl-SI" b="1" dirty="0" smtClean="0">
                <a:solidFill>
                  <a:prstClr val="black"/>
                </a:solidFill>
              </a:rPr>
              <a:t>1,1 </a:t>
            </a:r>
            <a:r>
              <a:rPr lang="sl-SI" b="1" dirty="0">
                <a:solidFill>
                  <a:prstClr val="black"/>
                </a:solidFill>
              </a:rPr>
              <a:t>= </a:t>
            </a:r>
            <a:r>
              <a:rPr lang="sl-SI" b="1" dirty="0" smtClean="0">
                <a:solidFill>
                  <a:prstClr val="black"/>
                </a:solidFill>
              </a:rPr>
              <a:t>3960</a:t>
            </a:r>
            <a:r>
              <a:rPr lang="sl-SI" b="1" dirty="0" smtClean="0">
                <a:solidFill>
                  <a:prstClr val="black"/>
                </a:solidFill>
              </a:rPr>
              <a:t> </a:t>
            </a:r>
            <a:r>
              <a:rPr lang="sl-SI" b="1" dirty="0">
                <a:solidFill>
                  <a:prstClr val="black"/>
                </a:solidFill>
              </a:rPr>
              <a:t>obr/h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</a:t>
            </a:r>
            <a:r>
              <a:rPr lang="sl-SI" b="1" dirty="0" smtClean="0">
                <a:solidFill>
                  <a:prstClr val="black"/>
                </a:solidFill>
              </a:rPr>
              <a:t>11</a:t>
            </a:r>
            <a:r>
              <a:rPr lang="sl-SI" b="1" dirty="0" smtClean="0">
                <a:solidFill>
                  <a:prstClr val="black"/>
                </a:solidFill>
              </a:rPr>
              <a:t> </a:t>
            </a:r>
            <a:r>
              <a:rPr lang="sl-SI" b="1" dirty="0">
                <a:solidFill>
                  <a:prstClr val="black"/>
                </a:solidFill>
              </a:rPr>
              <a:t>cm → </a:t>
            </a:r>
            <a:r>
              <a:rPr lang="sl-SI" b="1" dirty="0" smtClean="0">
                <a:solidFill>
                  <a:prstClr val="black"/>
                </a:solidFill>
              </a:rPr>
              <a:t>0,11m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Ф = </a:t>
            </a:r>
            <a:r>
              <a:rPr lang="sl-SI" b="1" dirty="0" smtClean="0">
                <a:solidFill>
                  <a:prstClr val="black"/>
                </a:solidFill>
              </a:rPr>
              <a:t>66% </a:t>
            </a:r>
            <a:r>
              <a:rPr lang="sl-SI" b="1" dirty="0">
                <a:solidFill>
                  <a:prstClr val="black"/>
                </a:solidFill>
              </a:rPr>
              <a:t>→ </a:t>
            </a:r>
            <a:r>
              <a:rPr lang="sl-SI" b="1" dirty="0" smtClean="0">
                <a:solidFill>
                  <a:prstClr val="black"/>
                </a:solidFill>
              </a:rPr>
              <a:t>0,66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</a:t>
            </a:r>
            <a:r>
              <a:rPr lang="sl-SI" b="1" dirty="0" smtClean="0">
                <a:solidFill>
                  <a:prstClr val="black"/>
                </a:solidFill>
              </a:rPr>
              <a:t>22% </a:t>
            </a:r>
            <a:r>
              <a:rPr lang="sl-SI" b="1" dirty="0">
                <a:solidFill>
                  <a:prstClr val="black"/>
                </a:solidFill>
              </a:rPr>
              <a:t>→ 1 - </a:t>
            </a:r>
            <a:r>
              <a:rPr lang="sl-SI" b="1" dirty="0" smtClean="0">
                <a:solidFill>
                  <a:prstClr val="black"/>
                </a:solidFill>
              </a:rPr>
              <a:t>0,22 </a:t>
            </a:r>
            <a:r>
              <a:rPr lang="sl-SI" b="1" dirty="0">
                <a:solidFill>
                  <a:prstClr val="black"/>
                </a:solidFill>
              </a:rPr>
              <a:t>= </a:t>
            </a:r>
            <a:r>
              <a:rPr lang="sl-SI" b="1" dirty="0" smtClean="0">
                <a:solidFill>
                  <a:prstClr val="black"/>
                </a:solidFill>
              </a:rPr>
              <a:t>0,78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ρ</a:t>
            </a:r>
            <a:r>
              <a:rPr lang="sl-SI" b="1" dirty="0">
                <a:solidFill>
                  <a:prstClr val="black"/>
                </a:solidFill>
              </a:rPr>
              <a:t> = </a:t>
            </a:r>
            <a:r>
              <a:rPr lang="sl-SI" b="1" dirty="0" smtClean="0">
                <a:solidFill>
                  <a:prstClr val="black"/>
                </a:solidFill>
              </a:rPr>
              <a:t>1,12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Q=50t</a:t>
            </a:r>
            <a:endParaRPr lang="sl-SI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5076056" y="2204864"/>
                <a:ext cx="3079496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2204864"/>
                <a:ext cx="3079496" cy="11006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0442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Podatki:</a:t>
            </a:r>
            <a:endParaRPr lang="sl-SI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err="1" smtClean="0"/>
              <a:t>Dd</a:t>
            </a:r>
            <a:r>
              <a:rPr lang="sl-SI" sz="2400" b="1" dirty="0" smtClean="0"/>
              <a:t> = 24 ur</a:t>
            </a:r>
          </a:p>
          <a:p>
            <a:r>
              <a:rPr lang="sl-SI" sz="2400" b="1" dirty="0" smtClean="0"/>
              <a:t>d = </a:t>
            </a:r>
            <a:r>
              <a:rPr lang="sl-SI" sz="2400" b="1" dirty="0" smtClean="0"/>
              <a:t>55</a:t>
            </a:r>
            <a:r>
              <a:rPr lang="sl-SI" sz="2400" b="1" dirty="0" smtClean="0"/>
              <a:t> </a:t>
            </a:r>
            <a:r>
              <a:rPr lang="sl-SI" sz="2400" b="1" dirty="0" smtClean="0"/>
              <a:t>cm</a:t>
            </a:r>
          </a:p>
          <a:p>
            <a:r>
              <a:rPr lang="sl-SI" sz="2400" b="1" dirty="0" smtClean="0"/>
              <a:t>n = </a:t>
            </a:r>
            <a:r>
              <a:rPr lang="sl-SI" sz="2400" b="1" dirty="0" smtClean="0"/>
              <a:t>0,9 </a:t>
            </a:r>
            <a:r>
              <a:rPr lang="sl-SI" sz="2400" b="1" dirty="0" err="1" smtClean="0"/>
              <a:t>sek</a:t>
            </a:r>
            <a:r>
              <a:rPr lang="sl-SI" sz="2400" b="1" dirty="0" smtClean="0"/>
              <a:t> /</a:t>
            </a:r>
            <a:r>
              <a:rPr lang="sl-SI" sz="2400" b="1" dirty="0" err="1" smtClean="0"/>
              <a:t>obr</a:t>
            </a:r>
            <a:endParaRPr lang="sl-SI" sz="2400" b="1" dirty="0" smtClean="0"/>
          </a:p>
          <a:p>
            <a:r>
              <a:rPr lang="sl-SI" sz="2400" b="1" dirty="0" smtClean="0"/>
              <a:t>s = </a:t>
            </a:r>
            <a:r>
              <a:rPr lang="sl-SI" sz="2400" b="1" dirty="0" smtClean="0"/>
              <a:t>11 </a:t>
            </a:r>
            <a:r>
              <a:rPr lang="sl-SI" sz="2400" b="1" dirty="0" smtClean="0"/>
              <a:t>cm</a:t>
            </a:r>
          </a:p>
          <a:p>
            <a:r>
              <a:rPr lang="az-Cyrl-AZ" sz="2400" b="1" dirty="0" smtClean="0"/>
              <a:t>Ф</a:t>
            </a:r>
            <a:r>
              <a:rPr lang="sl-SI" sz="2400" b="1" dirty="0" smtClean="0"/>
              <a:t> = </a:t>
            </a:r>
            <a:r>
              <a:rPr lang="sl-SI" sz="2400" b="1" dirty="0" smtClean="0"/>
              <a:t>66%</a:t>
            </a:r>
            <a:endParaRPr lang="sl-SI" sz="2400" b="1" dirty="0" smtClean="0"/>
          </a:p>
          <a:p>
            <a:r>
              <a:rPr lang="sl-SI" sz="2400" b="1" dirty="0" err="1" smtClean="0"/>
              <a:t>Di</a:t>
            </a:r>
            <a:r>
              <a:rPr lang="sl-SI" sz="2400" b="1" dirty="0" smtClean="0"/>
              <a:t> = </a:t>
            </a:r>
            <a:r>
              <a:rPr lang="sl-SI" sz="2400" b="1" dirty="0" smtClean="0"/>
              <a:t>22%</a:t>
            </a:r>
            <a:endParaRPr lang="sl-SI" sz="2400" b="1" dirty="0" smtClean="0"/>
          </a:p>
          <a:p>
            <a:r>
              <a:rPr lang="el-GR" sz="2400" b="1" dirty="0" smtClean="0">
                <a:latin typeface="Calibri"/>
              </a:rPr>
              <a:t>ρ</a:t>
            </a:r>
            <a:r>
              <a:rPr lang="sl-SI" sz="2400" b="1" dirty="0" smtClean="0">
                <a:latin typeface="Calibri"/>
              </a:rPr>
              <a:t> </a:t>
            </a:r>
            <a:r>
              <a:rPr lang="sl-SI" sz="2400" b="1" dirty="0" smtClean="0"/>
              <a:t>= </a:t>
            </a:r>
            <a:r>
              <a:rPr lang="sl-SI" sz="2400" b="1" dirty="0" smtClean="0"/>
              <a:t>1,12 </a:t>
            </a:r>
            <a:r>
              <a:rPr lang="sl-SI" sz="2400" b="1" dirty="0"/>
              <a:t>t</a:t>
            </a:r>
            <a:r>
              <a:rPr lang="sl-SI" sz="2400" b="1" dirty="0" smtClean="0"/>
              <a:t>/m3</a:t>
            </a:r>
          </a:p>
        </p:txBody>
      </p:sp>
    </p:spTree>
    <p:extLst>
      <p:ext uri="{BB962C8B-B14F-4D97-AF65-F5344CB8AC3E}">
        <p14:creationId xmlns:p14="http://schemas.microsoft.com/office/powerpoint/2010/main" val="28672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000" dirty="0" smtClean="0"/>
              <a:t>Pretvorba podatkov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Dd</a:t>
            </a:r>
            <a:r>
              <a:rPr lang="sl-SI" sz="2400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d = </a:t>
            </a:r>
            <a:r>
              <a:rPr lang="sl-SI" sz="2400" b="1" dirty="0" smtClean="0">
                <a:solidFill>
                  <a:prstClr val="black"/>
                </a:solidFill>
              </a:rPr>
              <a:t>55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 smtClean="0">
                <a:solidFill>
                  <a:prstClr val="black"/>
                </a:solidFill>
              </a:rPr>
              <a:t>cm → </a:t>
            </a:r>
            <a:r>
              <a:rPr lang="sl-SI" sz="2400" b="1" dirty="0" smtClean="0">
                <a:solidFill>
                  <a:prstClr val="black"/>
                </a:solidFill>
              </a:rPr>
              <a:t>0,55m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n = </a:t>
            </a:r>
            <a:r>
              <a:rPr lang="sl-SI" sz="2400" b="1" dirty="0" smtClean="0">
                <a:solidFill>
                  <a:prstClr val="black"/>
                </a:solidFill>
              </a:rPr>
              <a:t>0,9 </a:t>
            </a:r>
            <a:r>
              <a:rPr lang="sl-SI" sz="2400" b="1" dirty="0" err="1" smtClean="0">
                <a:solidFill>
                  <a:prstClr val="black"/>
                </a:solidFill>
              </a:rPr>
              <a:t>sek</a:t>
            </a:r>
            <a:r>
              <a:rPr lang="sl-SI" sz="2400" b="1" dirty="0" smtClean="0">
                <a:solidFill>
                  <a:prstClr val="black"/>
                </a:solidFill>
              </a:rPr>
              <a:t>/ </a:t>
            </a:r>
            <a:r>
              <a:rPr lang="sl-SI" sz="2400" b="1" dirty="0" err="1">
                <a:solidFill>
                  <a:prstClr val="black"/>
                </a:solidFill>
              </a:rPr>
              <a:t>obr</a:t>
            </a:r>
            <a:r>
              <a:rPr lang="sl-SI" sz="2400" b="1" dirty="0">
                <a:solidFill>
                  <a:prstClr val="black"/>
                </a:solidFill>
              </a:rPr>
              <a:t>→ </a:t>
            </a:r>
            <a:r>
              <a:rPr lang="sl-SI" sz="2400" b="1" dirty="0" smtClean="0">
                <a:solidFill>
                  <a:prstClr val="black"/>
                </a:solidFill>
              </a:rPr>
              <a:t>3600 * </a:t>
            </a:r>
            <a:r>
              <a:rPr lang="sl-SI" sz="2400" b="1" dirty="0" smtClean="0">
                <a:solidFill>
                  <a:prstClr val="black"/>
                </a:solidFill>
              </a:rPr>
              <a:t>1,1 </a:t>
            </a:r>
            <a:r>
              <a:rPr lang="sl-SI" sz="2400" b="1" dirty="0" smtClean="0">
                <a:solidFill>
                  <a:prstClr val="black"/>
                </a:solidFill>
              </a:rPr>
              <a:t>= </a:t>
            </a:r>
            <a:r>
              <a:rPr lang="sl-SI" sz="2400" b="1" dirty="0" smtClean="0">
                <a:solidFill>
                  <a:prstClr val="black"/>
                </a:solidFill>
              </a:rPr>
              <a:t>3960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 smtClean="0">
                <a:solidFill>
                  <a:prstClr val="black"/>
                </a:solidFill>
              </a:rPr>
              <a:t>obr/h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>
                <a:solidFill>
                  <a:prstClr val="black"/>
                </a:solidFill>
              </a:rPr>
              <a:t>s = </a:t>
            </a:r>
            <a:r>
              <a:rPr lang="sl-SI" sz="2400" b="1" dirty="0" smtClean="0">
                <a:solidFill>
                  <a:prstClr val="black"/>
                </a:solidFill>
              </a:rPr>
              <a:t>11 </a:t>
            </a:r>
            <a:r>
              <a:rPr lang="sl-SI" sz="2400" b="1" dirty="0" smtClean="0">
                <a:solidFill>
                  <a:prstClr val="black"/>
                </a:solidFill>
              </a:rPr>
              <a:t>cm → </a:t>
            </a:r>
            <a:r>
              <a:rPr lang="sl-SI" sz="2400" b="1" dirty="0" smtClean="0">
                <a:solidFill>
                  <a:prstClr val="black"/>
                </a:solidFill>
              </a:rPr>
              <a:t>0,11m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smtClean="0">
                <a:solidFill>
                  <a:prstClr val="black"/>
                </a:solidFill>
              </a:rPr>
              <a:t>Ф = </a:t>
            </a:r>
            <a:r>
              <a:rPr lang="sl-SI" sz="2400" b="1" dirty="0" smtClean="0">
                <a:solidFill>
                  <a:prstClr val="black"/>
                </a:solidFill>
              </a:rPr>
              <a:t>66% </a:t>
            </a:r>
            <a:r>
              <a:rPr lang="sl-SI" sz="2400" b="1" dirty="0" smtClean="0">
                <a:solidFill>
                  <a:prstClr val="black"/>
                </a:solidFill>
              </a:rPr>
              <a:t>→ </a:t>
            </a:r>
            <a:r>
              <a:rPr lang="sl-SI" sz="2400" b="1" dirty="0" smtClean="0">
                <a:solidFill>
                  <a:prstClr val="black"/>
                </a:solidFill>
              </a:rPr>
              <a:t>0,66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sl-SI" sz="2400" b="1" dirty="0" err="1">
                <a:solidFill>
                  <a:prstClr val="black"/>
                </a:solidFill>
              </a:rPr>
              <a:t>Di</a:t>
            </a:r>
            <a:r>
              <a:rPr lang="sl-SI" sz="2400" b="1" dirty="0">
                <a:solidFill>
                  <a:prstClr val="black"/>
                </a:solidFill>
              </a:rPr>
              <a:t> = </a:t>
            </a:r>
            <a:r>
              <a:rPr lang="sl-SI" sz="2400" b="1" dirty="0" smtClean="0">
                <a:solidFill>
                  <a:prstClr val="black"/>
                </a:solidFill>
              </a:rPr>
              <a:t>2</a:t>
            </a:r>
            <a:r>
              <a:rPr lang="sl-SI" sz="2400" b="1" dirty="0">
                <a:solidFill>
                  <a:prstClr val="black"/>
                </a:solidFill>
              </a:rPr>
              <a:t>2</a:t>
            </a:r>
            <a:r>
              <a:rPr lang="sl-SI" sz="2400" b="1" dirty="0" smtClean="0">
                <a:solidFill>
                  <a:prstClr val="black"/>
                </a:solidFill>
              </a:rPr>
              <a:t>% </a:t>
            </a:r>
            <a:r>
              <a:rPr lang="sl-SI" sz="2400" b="1" dirty="0" smtClean="0">
                <a:solidFill>
                  <a:prstClr val="black"/>
                </a:solidFill>
              </a:rPr>
              <a:t>→ 1 - </a:t>
            </a:r>
            <a:r>
              <a:rPr lang="sl-SI" sz="2400" b="1" dirty="0" smtClean="0">
                <a:solidFill>
                  <a:prstClr val="black"/>
                </a:solidFill>
              </a:rPr>
              <a:t>0,22 </a:t>
            </a:r>
            <a:r>
              <a:rPr lang="sl-SI" sz="2400" b="1" dirty="0" smtClean="0">
                <a:solidFill>
                  <a:prstClr val="black"/>
                </a:solidFill>
              </a:rPr>
              <a:t>= </a:t>
            </a:r>
            <a:r>
              <a:rPr lang="sl-SI" sz="2400" b="1" dirty="0" smtClean="0">
                <a:solidFill>
                  <a:prstClr val="black"/>
                </a:solidFill>
              </a:rPr>
              <a:t>0,78</a:t>
            </a:r>
            <a:endParaRPr lang="sl-SI" sz="2400" b="1" dirty="0">
              <a:solidFill>
                <a:prstClr val="black"/>
              </a:solidFill>
            </a:endParaRPr>
          </a:p>
          <a:p>
            <a:pPr lvl="0"/>
            <a:r>
              <a:rPr lang="el-GR" sz="2400" b="1" dirty="0" smtClean="0">
                <a:solidFill>
                  <a:prstClr val="black"/>
                </a:solidFill>
                <a:latin typeface="Calibri"/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</a:t>
            </a:r>
            <a:r>
              <a:rPr lang="sl-SI" sz="2400" b="1" dirty="0">
                <a:solidFill>
                  <a:prstClr val="black"/>
                </a:solidFill>
              </a:rPr>
              <a:t>= </a:t>
            </a:r>
            <a:r>
              <a:rPr lang="sl-SI" sz="2400" b="1" dirty="0" smtClean="0">
                <a:solidFill>
                  <a:prstClr val="black"/>
                </a:solidFill>
              </a:rPr>
              <a:t>1,12 </a:t>
            </a:r>
            <a:r>
              <a:rPr lang="sl-SI" sz="2400" b="1" dirty="0" smtClean="0">
                <a:solidFill>
                  <a:prstClr val="black"/>
                </a:solidFill>
              </a:rPr>
              <a:t>t/m3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03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l-SI" sz="2000" dirty="0" smtClean="0"/>
              <a:t>formula</a:t>
            </a:r>
            <a:endParaRPr lang="sl-SI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algn="ctr"/>
                <a:endParaRPr lang="sl-SI" b="1" i="1" dirty="0"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𝑸</m:t>
                    </m:r>
                    <m:r>
                      <a:rPr lang="sl-SI" b="1" i="1" smtClean="0">
                        <a:latin typeface="Cambria Math"/>
                      </a:rPr>
                      <m:t>=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𝝆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Autofit/>
          </a:bodyPr>
          <a:lstStyle/>
          <a:p>
            <a:r>
              <a:rPr lang="sl-SI" sz="2000" dirty="0" smtClean="0"/>
              <a:t>izračun</a:t>
            </a:r>
            <a:endParaRPr lang="sl-SI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lnSpcReduction="10000"/>
              </a:bodyPr>
              <a:lstStyle/>
              <a:p>
                <a:pPr lvl="0"/>
                <a:r>
                  <a:rPr lang="sl-SI" sz="19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d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55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0,55m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0,9 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sek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/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obr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3600 *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1,1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3960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obr/h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s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11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0,11m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Ф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66%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0,66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22%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1 -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0,22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0,78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l-GR" sz="19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1,12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t/m3</a:t>
                </a: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</a:rPr>
                      <m:t>ρ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el-GR" sz="2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∅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 ∗</m:t>
                    </m:r>
                    <m:f>
                      <m:fPr>
                        <m:ctrlP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sz="2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sz="2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𝒔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1" i="1">
                        <a:solidFill>
                          <a:prstClr val="black"/>
                        </a:solidFill>
                        <a:latin typeface="Cambria Math"/>
                      </a:rPr>
                      <m:t>𝒏</m:t>
                    </m:r>
                  </m:oMath>
                </a14:m>
                <a:endParaRPr lang="sl-SI" sz="2800" b="1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=1,12∗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0,66∗</m:t>
                    </m:r>
                    <m:f>
                      <m:fPr>
                        <m:ctrlPr>
                          <a:rPr lang="sl-SI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3,14</m:t>
                        </m:r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sz="28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0,</m:t>
                            </m:r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55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∗0,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11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sz="2800" b="0" i="0" smtClean="0">
                        <a:solidFill>
                          <a:prstClr val="black"/>
                        </a:solidFill>
                        <a:latin typeface="Cambria Math"/>
                      </a:rPr>
                      <m:t>396</m:t>
                    </m:r>
                    <m:r>
                      <a:rPr lang="sl-SI" sz="2800" b="0" i="0" smtClean="0">
                        <a:solidFill>
                          <a:prstClr val="black"/>
                        </a:solidFill>
                        <a:latin typeface="Cambria Math"/>
                      </a:rPr>
                      <m:t>0</m:t>
                    </m:r>
                  </m:oMath>
                </a14:m>
                <a:endParaRPr lang="sl-SI" sz="2800" b="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6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=0,74∗0</m:t>
                    </m:r>
                    <m:r>
                      <a:rPr lang="sl-SI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,237∗</m:t>
                    </m:r>
                    <m:r>
                      <a:rPr lang="sl-SI" sz="2800" b="0" i="0" smtClean="0">
                        <a:solidFill>
                          <a:prstClr val="black"/>
                        </a:solidFill>
                        <a:latin typeface="Cambria Math"/>
                      </a:rPr>
                      <m:t>435</m:t>
                    </m:r>
                    <m:r>
                      <a:rPr lang="sl-SI" sz="2800" b="0" i="0" smtClean="0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sl-SI" sz="2800" dirty="0" smtClean="0">
                    <a:solidFill>
                      <a:prstClr val="black"/>
                    </a:solidFill>
                  </a:rPr>
                  <a:t>6</a:t>
                </a:r>
                <a:endParaRPr lang="sl-SI" sz="28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𝟕𝟔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𝟒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𝒕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𝒉</m:t>
                    </m:r>
                  </m:oMath>
                </a14:m>
                <a:endParaRPr lang="sl-SI" sz="2800" b="1" dirty="0">
                  <a:solidFill>
                    <a:srgbClr val="FF0000"/>
                  </a:solidFill>
                </a:endParaRPr>
              </a:p>
              <a:p>
                <a:pPr lvl="0"/>
                <a:endParaRPr lang="sl-SI" sz="24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519" t="-11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7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000" dirty="0" smtClean="0"/>
              <a:t>izračun 24 ur</a:t>
            </a:r>
            <a:endParaRPr lang="sl-SI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sl-SI" sz="1900" b="1" dirty="0" smtClean="0">
                    <a:solidFill>
                      <a:prstClr val="black"/>
                    </a:solidFill>
                  </a:rPr>
                  <a:t>Dd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24 ur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d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55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0,55m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n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0,9 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sek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/</a:t>
                </a:r>
                <a:r>
                  <a:rPr lang="sl-SI" sz="1900" b="1" dirty="0" err="1" smtClean="0">
                    <a:solidFill>
                      <a:prstClr val="black"/>
                    </a:solidFill>
                  </a:rPr>
                  <a:t>obr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3600 *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1,1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3960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obr/h</a:t>
                </a: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s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11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cm 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0,11m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>
                    <a:solidFill>
                      <a:prstClr val="black"/>
                    </a:solidFill>
                  </a:rPr>
                  <a:t>Ф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66%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0,66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b="1" dirty="0" err="1">
                    <a:solidFill>
                      <a:prstClr val="black"/>
                    </a:solidFill>
                  </a:rPr>
                  <a:t>Di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22%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→ 1 -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0,22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0,78</a:t>
                </a:r>
                <a:endParaRPr lang="sl-SI" sz="19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l-GR" sz="19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b="1" dirty="0" smtClean="0">
                    <a:solidFill>
                      <a:prstClr val="black"/>
                    </a:solidFill>
                  </a:rPr>
                  <a:t>1,12 </a:t>
                </a:r>
                <a:r>
                  <a:rPr lang="sl-SI" sz="1900" b="1" dirty="0">
                    <a:solidFill>
                      <a:prstClr val="black"/>
                    </a:solidFill>
                  </a:rPr>
                  <a:t>t/m3</a:t>
                </a:r>
              </a:p>
              <a:p>
                <a:pPr algn="ctr"/>
                <a:endParaRPr lang="sl-SI" b="1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1" i="1" smtClean="0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sl-SI" b="1" i="1" smtClean="0">
                              <a:latin typeface="Cambria Math"/>
                            </a:rPr>
                            <m:t>𝟐𝟒</m:t>
                          </m:r>
                        </m:sub>
                      </m:sSub>
                      <m:r>
                        <a:rPr lang="sl-SI" b="1" i="1" smtClean="0">
                          <a:latin typeface="Cambria Math"/>
                        </a:rPr>
                        <m:t>=</m:t>
                      </m:r>
                      <m:r>
                        <a:rPr lang="sl-SI" b="1" i="1" smtClean="0">
                          <a:latin typeface="Cambria Math"/>
                        </a:rPr>
                        <m:t>𝑸</m:t>
                      </m:r>
                      <m:r>
                        <a:rPr lang="sl-SI" b="1" i="1" smtClean="0">
                          <a:latin typeface="Cambria Math"/>
                        </a:rPr>
                        <m:t>∗</m:t>
                      </m:r>
                      <m:r>
                        <a:rPr lang="sl-SI" b="1" i="1" smtClean="0">
                          <a:latin typeface="Cambria Math"/>
                        </a:rPr>
                        <m:t>𝑫𝒊</m:t>
                      </m:r>
                      <m:r>
                        <a:rPr lang="sl-SI" b="1" i="1" smtClean="0">
                          <a:latin typeface="Cambria Math"/>
                        </a:rPr>
                        <m:t>∗</m:t>
                      </m:r>
                      <m:r>
                        <a:rPr lang="sl-SI" b="1" i="1" smtClean="0">
                          <a:latin typeface="Cambria Math"/>
                        </a:rPr>
                        <m:t>𝑫𝒅</m:t>
                      </m:r>
                    </m:oMath>
                  </m:oMathPara>
                </a14:m>
                <a:endParaRPr lang="sl-SI" b="1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sl-SI" b="0" i="1" smtClean="0"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latin typeface="Cambria Math"/>
                        </a:rPr>
                        <m:t>76,4</m:t>
                      </m:r>
                      <m:r>
                        <a:rPr lang="sl-SI" b="0" i="1" smtClean="0">
                          <a:latin typeface="Cambria Math"/>
                        </a:rPr>
                        <m:t> ∗0,</m:t>
                      </m:r>
                      <m:r>
                        <a:rPr lang="sl-SI" b="0" i="1" smtClean="0">
                          <a:latin typeface="Cambria Math"/>
                        </a:rPr>
                        <m:t>78</m:t>
                      </m:r>
                      <m:r>
                        <a:rPr lang="sl-SI" b="0" i="1" smtClean="0">
                          <a:latin typeface="Cambria Math"/>
                        </a:rPr>
                        <m:t> ∗24</m:t>
                      </m:r>
                    </m:oMath>
                  </m:oMathPara>
                </a14:m>
                <a:endParaRPr lang="sl-SI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1430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  <a:blipFill rotWithShape="1">
                <a:blip r:embed="rId2"/>
                <a:stretch>
                  <a:fillRect l="-519" t="-57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193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Izračun prostornine</a:t>
            </a:r>
            <a:endParaRPr lang="sl-SI" sz="1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1" i="1" smtClean="0">
                        <a:latin typeface="Cambria Math"/>
                      </a:rPr>
                      <m:t>𝑽</m:t>
                    </m:r>
                    <m:r>
                      <a:rPr lang="sl-SI" b="1" i="1" smtClean="0">
                        <a:latin typeface="Cambria Math"/>
                      </a:rPr>
                      <m:t>=∅∗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sl-SI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sl-SI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sl-SI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sl-SI" b="1" i="1" smtClean="0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endParaRPr lang="sl-SI" b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=0,66 ∗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3,14∗0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sl-SI" b="0" i="1" smtClean="0">
                                <a:latin typeface="Cambria Math"/>
                              </a:rPr>
                              <m:t>55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∗0,</m:t>
                    </m:r>
                    <m:r>
                      <a:rPr lang="sl-SI" b="0" i="1" smtClean="0">
                        <a:latin typeface="Cambria Math"/>
                      </a:rPr>
                      <m:t>11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0" smtClean="0">
                        <a:latin typeface="Cambria Math"/>
                      </a:rPr>
                      <m:t>3960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</m:t>
                    </m:r>
                    <m:r>
                      <a:rPr lang="sl-SI" b="0" i="1" smtClean="0">
                        <a:latin typeface="Cambria Math"/>
                      </a:rPr>
                      <m:t>=0,66∗0,</m:t>
                    </m:r>
                    <m:r>
                      <a:rPr lang="sl-SI" b="0" i="1" smtClean="0">
                        <a:latin typeface="Cambria Math"/>
                      </a:rPr>
                      <m:t>237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0" smtClean="0">
                        <a:latin typeface="Cambria Math"/>
                      </a:rPr>
                      <m:t>435</m:t>
                    </m:r>
                    <m:r>
                      <a:rPr lang="sl-SI" b="0" i="0" smtClean="0">
                        <a:latin typeface="Cambria Math"/>
                      </a:rPr>
                      <m:t>,</m:t>
                    </m:r>
                    <m:r>
                      <a:rPr lang="sl-SI" b="0" i="0" smtClean="0">
                        <a:latin typeface="Cambria Math"/>
                      </a:rPr>
                      <m:t>6</m:t>
                    </m:r>
                  </m:oMath>
                </a14:m>
                <a:endParaRPr lang="sl-SI" b="0" dirty="0" smtClean="0"/>
              </a:p>
              <a:p>
                <a:endParaRPr lang="sl-SI" sz="1400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𝑉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=68,1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4 </m:t>
                    </m:r>
                    <m:sSup>
                      <m:sSupPr>
                        <m:ctrlP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l-SI" sz="2000" dirty="0" smtClean="0"/>
              <a:t>Izračun prostornine 24 ur</a:t>
            </a:r>
            <a:endParaRPr lang="sl-SI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sl-SI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sl-SI" b="1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sl-SI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sl-SI" b="1" i="1" smtClean="0">
                              <a:latin typeface="Cambria Math"/>
                            </a:rPr>
                            <m:t>𝟐𝟒</m:t>
                          </m:r>
                        </m:sub>
                      </m:sSub>
                      <m:r>
                        <a:rPr lang="sl-SI" b="1" i="1" smtClean="0">
                          <a:latin typeface="Cambria Math"/>
                        </a:rPr>
                        <m:t>=</m:t>
                      </m:r>
                      <m:r>
                        <a:rPr lang="sl-SI" b="1" i="1" smtClean="0">
                          <a:latin typeface="Cambria Math"/>
                        </a:rPr>
                        <m:t>𝑽</m:t>
                      </m:r>
                      <m:r>
                        <a:rPr lang="sl-SI" b="1" i="1" smtClean="0">
                          <a:latin typeface="Cambria Math"/>
                        </a:rPr>
                        <m:t>∗</m:t>
                      </m:r>
                      <m:r>
                        <a:rPr lang="sl-SI" b="1" i="1" smtClean="0">
                          <a:latin typeface="Cambria Math"/>
                        </a:rPr>
                        <m:t>𝑫𝒅</m:t>
                      </m:r>
                      <m:r>
                        <a:rPr lang="sl-SI" b="1" i="1" smtClean="0">
                          <a:latin typeface="Cambria Math"/>
                        </a:rPr>
                        <m:t> ∗</m:t>
                      </m:r>
                      <m:r>
                        <a:rPr lang="sl-SI" b="1" i="1" smtClean="0">
                          <a:latin typeface="Cambria Math"/>
                        </a:rPr>
                        <m:t>𝑫𝒊</m:t>
                      </m:r>
                    </m:oMath>
                  </m:oMathPara>
                </a14:m>
                <a:endParaRPr lang="sl-SI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sl-SI" b="0" i="1" smtClean="0"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latin typeface="Cambria Math"/>
                        </a:rPr>
                        <m:t>68,14</m:t>
                      </m:r>
                      <m:r>
                        <a:rPr lang="sl-SI" b="0" i="1" smtClean="0">
                          <a:latin typeface="Cambria Math"/>
                        </a:rPr>
                        <m:t> ∗24∗0,</m:t>
                      </m:r>
                      <m:r>
                        <a:rPr lang="sl-SI" b="0" i="1" smtClean="0">
                          <a:latin typeface="Cambria Math"/>
                        </a:rPr>
                        <m:t>78</m:t>
                      </m:r>
                    </m:oMath>
                  </m:oMathPara>
                </a14:m>
                <a:endParaRPr lang="sl-SI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24</m:t>
                          </m:r>
                        </m:sub>
                      </m:sSub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1275,6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sl-SI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6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ravokotnik 1"/>
              <p:cNvSpPr/>
              <p:nvPr/>
            </p:nvSpPr>
            <p:spPr>
              <a:xfrm>
                <a:off x="1907704" y="5349679"/>
                <a:ext cx="6048672" cy="9561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𝒏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𝟎𝟎</m:t>
                          </m:r>
                        </m:num>
                        <m:den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𝟎𝟕𝟕</m:t>
                          </m:r>
                        </m:den>
                      </m:f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𝟐𝟓𝟗𝟕</m:t>
                      </m:r>
                      <m:r>
                        <a:rPr lang="sl-SI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𝒐𝒃𝒓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sl-SI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5349679"/>
                <a:ext cx="6048672" cy="95615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otnik 2"/>
          <p:cNvSpPr/>
          <p:nvPr/>
        </p:nvSpPr>
        <p:spPr>
          <a:xfrm>
            <a:off x="827584" y="8367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sl-SI" b="1" dirty="0" err="1">
                <a:solidFill>
                  <a:prstClr val="black"/>
                </a:solidFill>
              </a:rPr>
              <a:t>Dd</a:t>
            </a:r>
            <a:r>
              <a:rPr lang="sl-SI" b="1" dirty="0">
                <a:solidFill>
                  <a:prstClr val="black"/>
                </a:solidFill>
              </a:rPr>
              <a:t> = 24 ur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d = </a:t>
            </a:r>
            <a:r>
              <a:rPr lang="sl-SI" b="1" dirty="0" smtClean="0">
                <a:solidFill>
                  <a:prstClr val="black"/>
                </a:solidFill>
              </a:rPr>
              <a:t>55</a:t>
            </a:r>
            <a:r>
              <a:rPr lang="sl-SI" b="1" dirty="0" smtClean="0">
                <a:solidFill>
                  <a:prstClr val="black"/>
                </a:solidFill>
              </a:rPr>
              <a:t> </a:t>
            </a:r>
            <a:r>
              <a:rPr lang="sl-SI" b="1" dirty="0">
                <a:solidFill>
                  <a:prstClr val="black"/>
                </a:solidFill>
              </a:rPr>
              <a:t>cm → </a:t>
            </a:r>
            <a:r>
              <a:rPr lang="sl-SI" b="1" dirty="0" smtClean="0">
                <a:solidFill>
                  <a:prstClr val="black"/>
                </a:solidFill>
              </a:rPr>
              <a:t>0,55m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n = </a:t>
            </a:r>
            <a:r>
              <a:rPr lang="sl-SI" b="1" dirty="0" smtClean="0">
                <a:solidFill>
                  <a:prstClr val="black"/>
                </a:solidFill>
              </a:rPr>
              <a:t>0,9 </a:t>
            </a:r>
            <a:r>
              <a:rPr lang="sl-SI" b="1" dirty="0" err="1">
                <a:solidFill>
                  <a:prstClr val="black"/>
                </a:solidFill>
              </a:rPr>
              <a:t>sek</a:t>
            </a:r>
            <a:r>
              <a:rPr lang="sl-SI" b="1" dirty="0">
                <a:solidFill>
                  <a:prstClr val="black"/>
                </a:solidFill>
              </a:rPr>
              <a:t>/</a:t>
            </a:r>
            <a:r>
              <a:rPr lang="sl-SI" b="1" dirty="0" err="1">
                <a:solidFill>
                  <a:prstClr val="black"/>
                </a:solidFill>
              </a:rPr>
              <a:t>obr</a:t>
            </a:r>
            <a:r>
              <a:rPr lang="sl-SI" b="1" dirty="0">
                <a:solidFill>
                  <a:prstClr val="black"/>
                </a:solidFill>
              </a:rPr>
              <a:t> → 3600 * </a:t>
            </a:r>
            <a:r>
              <a:rPr lang="sl-SI" b="1" dirty="0" smtClean="0">
                <a:solidFill>
                  <a:prstClr val="black"/>
                </a:solidFill>
              </a:rPr>
              <a:t>1,1 </a:t>
            </a:r>
            <a:r>
              <a:rPr lang="sl-SI" b="1" dirty="0">
                <a:solidFill>
                  <a:prstClr val="black"/>
                </a:solidFill>
              </a:rPr>
              <a:t>= </a:t>
            </a:r>
            <a:r>
              <a:rPr lang="sl-SI" b="1" dirty="0" smtClean="0">
                <a:solidFill>
                  <a:prstClr val="black"/>
                </a:solidFill>
              </a:rPr>
              <a:t>3960</a:t>
            </a:r>
            <a:r>
              <a:rPr lang="sl-SI" b="1" dirty="0" smtClean="0">
                <a:solidFill>
                  <a:prstClr val="black"/>
                </a:solidFill>
              </a:rPr>
              <a:t> </a:t>
            </a:r>
            <a:r>
              <a:rPr lang="sl-SI" b="1" dirty="0">
                <a:solidFill>
                  <a:prstClr val="black"/>
                </a:solidFill>
              </a:rPr>
              <a:t>obr/h</a:t>
            </a: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s = </a:t>
            </a:r>
            <a:r>
              <a:rPr lang="sl-SI" b="1" dirty="0" smtClean="0">
                <a:solidFill>
                  <a:prstClr val="black"/>
                </a:solidFill>
              </a:rPr>
              <a:t>11</a:t>
            </a:r>
            <a:r>
              <a:rPr lang="sl-SI" b="1" dirty="0" smtClean="0">
                <a:solidFill>
                  <a:prstClr val="black"/>
                </a:solidFill>
              </a:rPr>
              <a:t> </a:t>
            </a:r>
            <a:r>
              <a:rPr lang="sl-SI" b="1" dirty="0">
                <a:solidFill>
                  <a:prstClr val="black"/>
                </a:solidFill>
              </a:rPr>
              <a:t>cm → </a:t>
            </a:r>
            <a:r>
              <a:rPr lang="sl-SI" b="1" dirty="0" smtClean="0">
                <a:solidFill>
                  <a:prstClr val="black"/>
                </a:solidFill>
              </a:rPr>
              <a:t>0,11m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sl-SI" b="1" dirty="0">
                <a:solidFill>
                  <a:prstClr val="black"/>
                </a:solidFill>
              </a:rPr>
              <a:t>Ф = </a:t>
            </a:r>
            <a:r>
              <a:rPr lang="sl-SI" b="1" dirty="0" smtClean="0">
                <a:solidFill>
                  <a:prstClr val="black"/>
                </a:solidFill>
              </a:rPr>
              <a:t>66% </a:t>
            </a:r>
            <a:r>
              <a:rPr lang="sl-SI" b="1" dirty="0">
                <a:solidFill>
                  <a:prstClr val="black"/>
                </a:solidFill>
              </a:rPr>
              <a:t>→ </a:t>
            </a:r>
            <a:r>
              <a:rPr lang="sl-SI" b="1" dirty="0" smtClean="0">
                <a:solidFill>
                  <a:prstClr val="black"/>
                </a:solidFill>
              </a:rPr>
              <a:t>0,66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sl-SI" b="1" dirty="0" err="1">
                <a:solidFill>
                  <a:prstClr val="black"/>
                </a:solidFill>
              </a:rPr>
              <a:t>Di</a:t>
            </a:r>
            <a:r>
              <a:rPr lang="sl-SI" b="1" dirty="0">
                <a:solidFill>
                  <a:prstClr val="black"/>
                </a:solidFill>
              </a:rPr>
              <a:t> = </a:t>
            </a:r>
            <a:r>
              <a:rPr lang="sl-SI" b="1" dirty="0" smtClean="0">
                <a:solidFill>
                  <a:prstClr val="black"/>
                </a:solidFill>
              </a:rPr>
              <a:t>22% </a:t>
            </a:r>
            <a:r>
              <a:rPr lang="sl-SI" b="1" dirty="0">
                <a:solidFill>
                  <a:prstClr val="black"/>
                </a:solidFill>
              </a:rPr>
              <a:t>→ 1 - </a:t>
            </a:r>
            <a:r>
              <a:rPr lang="sl-SI" b="1" dirty="0" smtClean="0">
                <a:solidFill>
                  <a:prstClr val="black"/>
                </a:solidFill>
              </a:rPr>
              <a:t>0,22 </a:t>
            </a:r>
            <a:r>
              <a:rPr lang="sl-SI" b="1" dirty="0">
                <a:solidFill>
                  <a:prstClr val="black"/>
                </a:solidFill>
              </a:rPr>
              <a:t>= </a:t>
            </a:r>
            <a:r>
              <a:rPr lang="sl-SI" b="1" dirty="0" smtClean="0">
                <a:solidFill>
                  <a:prstClr val="black"/>
                </a:solidFill>
              </a:rPr>
              <a:t>0,78</a:t>
            </a:r>
            <a:endParaRPr lang="sl-SI" b="1" dirty="0">
              <a:solidFill>
                <a:prstClr val="black"/>
              </a:solidFill>
            </a:endParaRPr>
          </a:p>
          <a:p>
            <a:pPr lvl="0"/>
            <a:r>
              <a:rPr lang="el-GR" b="1" dirty="0">
                <a:solidFill>
                  <a:prstClr val="black"/>
                </a:solidFill>
              </a:rPr>
              <a:t>ρ</a:t>
            </a:r>
            <a:r>
              <a:rPr lang="sl-SI" b="1" dirty="0">
                <a:solidFill>
                  <a:prstClr val="black"/>
                </a:solidFill>
              </a:rPr>
              <a:t> = </a:t>
            </a:r>
            <a:r>
              <a:rPr lang="sl-SI" b="1" dirty="0" smtClean="0">
                <a:solidFill>
                  <a:prstClr val="black"/>
                </a:solidFill>
              </a:rPr>
              <a:t>1,12 </a:t>
            </a:r>
            <a:r>
              <a:rPr lang="sl-SI" b="1" dirty="0" smtClean="0">
                <a:solidFill>
                  <a:prstClr val="black"/>
                </a:solidFill>
              </a:rPr>
              <a:t>t/m3</a:t>
            </a:r>
          </a:p>
          <a:p>
            <a:pPr lvl="0"/>
            <a:r>
              <a:rPr lang="sl-SI" b="1" dirty="0" smtClean="0">
                <a:solidFill>
                  <a:prstClr val="black"/>
                </a:solidFill>
              </a:rPr>
              <a:t>Q=50t</a:t>
            </a:r>
            <a:endParaRPr lang="sl-SI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ravokotnik 3"/>
              <p:cNvSpPr/>
              <p:nvPr/>
            </p:nvSpPr>
            <p:spPr>
              <a:xfrm>
                <a:off x="5076056" y="2204864"/>
                <a:ext cx="3079496" cy="1100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1" i="1" smtClean="0">
                          <a:latin typeface="Cambria Math"/>
                        </a:rPr>
                        <m:t>𝒏</m:t>
                      </m:r>
                      <m:r>
                        <a:rPr lang="sl-SI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3200" b="1" i="1">
                              <a:latin typeface="Cambria Math"/>
                            </a:rPr>
                            <m:t>𝟒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3200" b="1" i="1" smtClean="0">
                              <a:latin typeface="Cambria Math"/>
                            </a:rPr>
                            <m:t>𝑸</m:t>
                          </m:r>
                        </m:num>
                        <m:den>
                          <m:r>
                            <a:rPr lang="sl-SI" sz="3200" b="1" i="1">
                              <a:latin typeface="Cambria Math"/>
                            </a:rPr>
                            <m:t>𝝆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∅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𝝅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</m:t>
                          </m:r>
                          <m:r>
                            <a:rPr lang="sl-SI" sz="3200" b="1" i="1">
                              <a:latin typeface="Cambria Math"/>
                            </a:rPr>
                            <m:t>𝒔</m:t>
                          </m:r>
                          <m:r>
                            <a:rPr lang="sl-SI" sz="3200" b="1" i="1">
                              <a:latin typeface="Cambria Math"/>
                            </a:rPr>
                            <m:t>  </m:t>
                          </m:r>
                          <m:sSup>
                            <m:sSupPr>
                              <m:ctrlPr>
                                <a:rPr lang="sl-SI" sz="32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3200" b="1" i="1"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sl-SI" sz="32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4" name="Pravokot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2204864"/>
                <a:ext cx="3079496" cy="11006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otnik 4"/>
              <p:cNvSpPr/>
              <p:nvPr/>
            </p:nvSpPr>
            <p:spPr>
              <a:xfrm>
                <a:off x="1470720" y="3789040"/>
                <a:ext cx="5612498" cy="8327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b="1" i="1" smtClean="0">
                          <a:latin typeface="Cambria Math"/>
                        </a:rPr>
                        <m:t>𝒏</m:t>
                      </m:r>
                      <m:r>
                        <a:rPr lang="sl-SI" sz="24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400" b="1" i="1" smtClean="0">
                              <a:latin typeface="Cambria Math"/>
                            </a:rPr>
                            <m:t>𝟒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 ∗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𝟓𝟎</m:t>
                          </m:r>
                        </m:num>
                        <m:den>
                          <m:r>
                            <a:rPr lang="sl-SI" sz="24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𝟏𝟐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𝟔𝟔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.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𝟏𝟒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∗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,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𝟏𝟏</m:t>
                          </m:r>
                          <m:r>
                            <a:rPr lang="sl-SI" sz="2400" b="1" i="1" smtClean="0">
                              <a:latin typeface="Cambria Math"/>
                            </a:rPr>
                            <m:t>∗ </m:t>
                          </m:r>
                          <m:sSup>
                            <m:sSupPr>
                              <m:ctrlPr>
                                <a:rPr lang="sl-SI" sz="24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sl-SI" sz="24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sz="24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sl-SI" sz="2400" b="1" i="1" smtClean="0">
                                  <a:latin typeface="Cambria Math"/>
                                </a:rPr>
                                <m:t>𝟓𝟓</m:t>
                              </m:r>
                            </m:e>
                            <m:sup>
                              <m:r>
                                <a:rPr lang="sl-SI" sz="24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5" name="Pravoko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720" y="3789040"/>
                <a:ext cx="5612498" cy="8327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111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648</Words>
  <Application>Microsoft Office PowerPoint</Application>
  <PresentationFormat>Diaprojekcija na zaslonu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Officeova tema</vt:lpstr>
      <vt:lpstr>Pretovorna mehanizacija</vt:lpstr>
      <vt:lpstr>Podatki:</vt:lpstr>
      <vt:lpstr>Pretvorba podatkov</vt:lpstr>
      <vt:lpstr>formula</vt:lpstr>
      <vt:lpstr>izračun</vt:lpstr>
      <vt:lpstr>izračun 24 ur</vt:lpstr>
      <vt:lpstr>Izračun prostornine</vt:lpstr>
      <vt:lpstr>Izračun prostornine 24 ur</vt:lpstr>
      <vt:lpstr>PowerPointova predstavitev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Brane</dc:creator>
  <cp:lastModifiedBy>Brane</cp:lastModifiedBy>
  <cp:revision>27</cp:revision>
  <dcterms:created xsi:type="dcterms:W3CDTF">2015-05-02T12:08:24Z</dcterms:created>
  <dcterms:modified xsi:type="dcterms:W3CDTF">2017-05-14T18:06:40Z</dcterms:modified>
</cp:coreProperties>
</file>