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9" r:id="rId5"/>
    <p:sldId id="286" r:id="rId6"/>
    <p:sldId id="258" r:id="rId7"/>
    <p:sldId id="262" r:id="rId8"/>
    <p:sldId id="287" r:id="rId9"/>
    <p:sldId id="264" r:id="rId10"/>
    <p:sldId id="265" r:id="rId11"/>
    <p:sldId id="263" r:id="rId12"/>
    <p:sldId id="288" r:id="rId13"/>
    <p:sldId id="289" r:id="rId14"/>
    <p:sldId id="267" r:id="rId15"/>
    <p:sldId id="290" r:id="rId16"/>
    <p:sldId id="266" r:id="rId17"/>
    <p:sldId id="268" r:id="rId18"/>
    <p:sldId id="272" r:id="rId19"/>
    <p:sldId id="269" r:id="rId20"/>
    <p:sldId id="291" r:id="rId21"/>
    <p:sldId id="270" r:id="rId22"/>
    <p:sldId id="292" r:id="rId23"/>
    <p:sldId id="293" r:id="rId24"/>
    <p:sldId id="273" r:id="rId25"/>
    <p:sldId id="274" r:id="rId26"/>
    <p:sldId id="271" r:id="rId27"/>
    <p:sldId id="295" r:id="rId28"/>
    <p:sldId id="275" r:id="rId29"/>
    <p:sldId id="276" r:id="rId30"/>
    <p:sldId id="278" r:id="rId31"/>
    <p:sldId id="285" r:id="rId32"/>
    <p:sldId id="279" r:id="rId33"/>
    <p:sldId id="280" r:id="rId34"/>
    <p:sldId id="284" r:id="rId35"/>
    <p:sldId id="296" r:id="rId3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174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56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72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66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671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475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506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12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2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727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85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C5B7F-140E-44F6-98E0-F4915324F8AE}" type="datetimeFigureOut">
              <a:rPr lang="sl-SI" smtClean="0"/>
              <a:t>15.3.2016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8B042-B9D3-4C51-83BD-53E61BB6BE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4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sl-SI" sz="2400" b="1" dirty="0" err="1" smtClean="0"/>
              <a:t>KONTEJNERIZACIJA</a:t>
            </a:r>
            <a:r>
              <a:rPr lang="sl-SI" sz="2400" b="1" dirty="0" smtClean="0"/>
              <a:t> - </a:t>
            </a:r>
            <a:r>
              <a:rPr lang="sl-SI" sz="2400" b="1" u="sng" dirty="0" smtClean="0"/>
              <a:t>Izračun </a:t>
            </a:r>
            <a:r>
              <a:rPr lang="sl-SI" sz="2400" b="1" u="sng" dirty="0"/>
              <a:t>potrebnega št. kontejnerjev</a:t>
            </a:r>
            <a:r>
              <a:rPr lang="sl-SI" sz="2400" b="1" u="sng" dirty="0" smtClean="0"/>
              <a:t>:</a:t>
            </a:r>
            <a:endParaRPr lang="sl-SI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400600"/>
              </a:xfrm>
            </p:spPr>
            <p:txBody>
              <a:bodyPr>
                <a:normAutofit fontScale="25000" lnSpcReduction="20000"/>
              </a:bodyPr>
              <a:lstStyle/>
              <a:p>
                <a:endParaRPr lang="sl-SI" dirty="0" smtClean="0"/>
              </a:p>
              <a:p>
                <a:pPr marL="0" indent="0">
                  <a:buNone/>
                </a:pPr>
                <a:r>
                  <a:rPr lang="sl-SI" sz="7200" dirty="0" smtClean="0"/>
                  <a:t>Za ocenjevanje potrebnega števila kontejnerjev se uporablja različne metode, ki izhajajo iz naslednjih elementov:</a:t>
                </a:r>
              </a:p>
              <a:p>
                <a:pPr marL="0" indent="0">
                  <a:buNone/>
                </a:pPr>
                <a:r>
                  <a:rPr lang="sl-SI" sz="7200" dirty="0" smtClean="0"/>
                  <a:t>- celotna letna količina blaga namenjena prevozu s kontejnerji</a:t>
                </a:r>
              </a:p>
              <a:p>
                <a:pPr marL="0" indent="0">
                  <a:buNone/>
                </a:pPr>
                <a:r>
                  <a:rPr lang="sl-SI" sz="7200" dirty="0" smtClean="0"/>
                  <a:t>- hitrost obračanja kontejnerjev in</a:t>
                </a:r>
              </a:p>
              <a:p>
                <a:pPr marL="0" indent="0">
                  <a:buNone/>
                </a:pPr>
                <a:r>
                  <a:rPr lang="sl-SI" sz="7200" dirty="0" smtClean="0"/>
                  <a:t>- povprečna koristna nosilnost kontejnerja</a:t>
                </a:r>
              </a:p>
              <a:p>
                <a:endParaRPr lang="sl-SI" sz="4400" dirty="0"/>
              </a:p>
              <a:p>
                <a:pPr marL="0" indent="0">
                  <a:buNone/>
                </a:pPr>
                <a:r>
                  <a:rPr lang="sl-SI" sz="7200" dirty="0" smtClean="0"/>
                  <a:t>Pri tem je potrebno upoštevati tudi vrsto in značilnost blaga, omejitve predvidenih prevoznih sredstev, omejitve v prevozni mehanizaciji na terminalih in podobno.</a:t>
                </a:r>
              </a:p>
              <a:p>
                <a:endParaRPr lang="sl-SI" sz="4400" dirty="0"/>
              </a:p>
              <a:p>
                <a:pPr marL="0" indent="0">
                  <a:buNone/>
                </a:pPr>
                <a:r>
                  <a:rPr lang="sl-SI" sz="7200" dirty="0" smtClean="0"/>
                  <a:t>Potrebno št. </a:t>
                </a:r>
                <a:r>
                  <a:rPr lang="sl-SI" sz="7200" dirty="0" smtClean="0"/>
                  <a:t>kontejnerjev </a:t>
                </a:r>
                <a:r>
                  <a:rPr lang="sl-SI" sz="7200" dirty="0" smtClean="0"/>
                  <a:t>delovnega parka se izračuna po obrazcu:</a:t>
                </a:r>
              </a:p>
              <a:p>
                <a:endParaRPr lang="sl-SI" sz="5500" dirty="0"/>
              </a:p>
              <a:p>
                <a:pPr marL="0" indent="0">
                  <a:buNone/>
                </a:pPr>
                <a:r>
                  <a:rPr lang="sl-SI" sz="8000" b="1" dirty="0" smtClean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sl-SI" sz="8000" b="1" i="1">
                        <a:latin typeface="Cambria Math"/>
                      </a:rPr>
                      <m:t>𝑵</m:t>
                    </m:r>
                    <m:r>
                      <a:rPr lang="sl-SI" sz="8000" b="1" i="1" smtClean="0">
                        <a:latin typeface="Cambria Math"/>
                      </a:rPr>
                      <m:t>𝒌𝒅</m:t>
                    </m:r>
                    <m:r>
                      <a:rPr lang="sl-SI" sz="8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8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8000" b="1" i="1" smtClean="0">
                            <a:latin typeface="Cambria Math"/>
                          </a:rPr>
                          <m:t>𝑸</m:t>
                        </m:r>
                        <m:r>
                          <a:rPr lang="sl-SI" sz="80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8000" b="1" i="1" smtClean="0">
                            <a:latin typeface="Cambria Math"/>
                          </a:rPr>
                          <m:t>𝒀</m:t>
                        </m:r>
                        <m:r>
                          <a:rPr lang="sl-SI" sz="80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8000" b="1" i="1" smtClean="0">
                            <a:latin typeface="Cambria Math"/>
                          </a:rPr>
                          <m:t>𝑻𝒌</m:t>
                        </m:r>
                      </m:num>
                      <m:den>
                        <m:r>
                          <a:rPr lang="sl-SI" sz="8000" b="1" i="1" smtClean="0">
                            <a:latin typeface="Cambria Math"/>
                          </a:rPr>
                          <m:t>𝒒</m:t>
                        </m:r>
                        <m:r>
                          <a:rPr lang="sl-SI" sz="80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8000" b="1" i="1" smtClean="0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sz="8000" b="1" dirty="0" smtClean="0"/>
                  <a:t>    (kontejnerjev)</a:t>
                </a:r>
              </a:p>
              <a:p>
                <a:endParaRPr lang="sl-SI" sz="5500" b="1" dirty="0"/>
              </a:p>
              <a:p>
                <a:r>
                  <a:rPr lang="sl-SI" sz="7200" dirty="0" err="1" smtClean="0"/>
                  <a:t>Nkd</a:t>
                </a:r>
                <a:r>
                  <a:rPr lang="sl-SI" sz="7200" dirty="0" smtClean="0"/>
                  <a:t> = potrebno število kontejnerjev delovnega parka</a:t>
                </a:r>
                <a:endParaRPr lang="sl-SI" sz="7200" dirty="0"/>
              </a:p>
              <a:p>
                <a:r>
                  <a:rPr lang="sl-SI" sz="7200" dirty="0" smtClean="0"/>
                  <a:t>Q = količina tovora za prevoz v kontejnerjih na leto v t</a:t>
                </a:r>
              </a:p>
              <a:p>
                <a:r>
                  <a:rPr lang="sl-SI" sz="7200" dirty="0"/>
                  <a:t>Y = koeficient neenakomernega toka tovora</a:t>
                </a:r>
              </a:p>
              <a:p>
                <a:r>
                  <a:rPr lang="sl-SI" sz="7200" dirty="0" err="1" smtClean="0"/>
                  <a:t>Tk</a:t>
                </a:r>
                <a:r>
                  <a:rPr lang="sl-SI" sz="7200" dirty="0" smtClean="0"/>
                  <a:t> = čas trajanja obteka kontejnerja v dnevih</a:t>
                </a:r>
                <a:endParaRPr lang="sl-SI" sz="7200" dirty="0"/>
              </a:p>
              <a:p>
                <a:r>
                  <a:rPr lang="sl-SI" sz="7200" dirty="0" smtClean="0"/>
                  <a:t>q = povprečna obremenitev v enem kontejnerju v t</a:t>
                </a:r>
                <a:endParaRPr lang="sl-SI" sz="7200" dirty="0"/>
              </a:p>
              <a:p>
                <a:r>
                  <a:rPr lang="sl-SI" sz="7200" dirty="0" smtClean="0"/>
                  <a:t>305 = število delovnih dni v koledarskem letu</a:t>
                </a:r>
              </a:p>
              <a:p>
                <a:endParaRPr lang="sl-SI" sz="3700" dirty="0"/>
              </a:p>
              <a:p>
                <a:endParaRPr lang="sl-SI" dirty="0"/>
              </a:p>
            </p:txBody>
          </p:sp>
        </mc:Choice>
        <mc:Fallback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400600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2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2. naloga – izpis podatkov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b="1" dirty="0">
              <a:solidFill>
                <a:prstClr val="black"/>
              </a:solidFill>
            </a:endParaRPr>
          </a:p>
          <a:p>
            <a:pPr lvl="0"/>
            <a:endParaRPr lang="sl-SI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otnik 3"/>
              <p:cNvSpPr/>
              <p:nvPr/>
            </p:nvSpPr>
            <p:spPr>
              <a:xfrm>
                <a:off x="823392" y="1268760"/>
                <a:ext cx="7488832" cy="5946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l-SI" sz="2400" dirty="0" smtClean="0">
                    <a:solidFill>
                      <a:prstClr val="black"/>
                    </a:solidFill>
                  </a:rPr>
                  <a:t>Koliko tovora bi letno prepeljali s 116 kontejnerji inventarnega parka, če bi bilo povprečno 8% kontejnerjev izločenih zaradi popravil ali vzdrževanja? Tovor bi dotekal </a:t>
                </a:r>
                <a:r>
                  <a:rPr lang="sl-SI" sz="2400" dirty="0" err="1">
                    <a:solidFill>
                      <a:prstClr val="black"/>
                    </a:solidFill>
                  </a:rPr>
                  <a:t>dotekal</a:t>
                </a:r>
                <a:r>
                  <a:rPr lang="sl-SI" sz="2400" dirty="0">
                    <a:solidFill>
                      <a:prstClr val="black"/>
                    </a:solidFill>
                  </a:rPr>
                  <a:t> z 12% neenakomernostjo. </a:t>
                </a:r>
                <a:r>
                  <a:rPr lang="sl-SI" sz="2400" dirty="0" err="1">
                    <a:solidFill>
                      <a:prstClr val="black"/>
                    </a:solidFill>
                  </a:rPr>
                  <a:t>Obtek</a:t>
                </a:r>
                <a:r>
                  <a:rPr lang="sl-SI" sz="2400" dirty="0">
                    <a:solidFill>
                      <a:prstClr val="black"/>
                    </a:solidFill>
                  </a:rPr>
                  <a:t> kontejnerjev bi bil povprečno 8 dni. Vsak kontejner bi povprečno natovorili po 13000 kg tovora</a:t>
                </a:r>
                <a:r>
                  <a:rPr lang="sl-SI" sz="24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sl-SI" sz="1000" dirty="0">
                  <a:solidFill>
                    <a:prstClr val="black"/>
                  </a:solidFill>
                </a:endParaRPr>
              </a:p>
              <a:p>
                <a:r>
                  <a:rPr lang="sl-SI" sz="2000" dirty="0" err="1" smtClean="0"/>
                  <a:t>Nki</a:t>
                </a:r>
                <a:r>
                  <a:rPr lang="sl-SI" sz="2000" dirty="0" smtClean="0"/>
                  <a:t> = 116 </a:t>
                </a:r>
                <a:r>
                  <a:rPr lang="sl-SI" sz="2000" dirty="0" err="1" smtClean="0"/>
                  <a:t>kont</a:t>
                </a:r>
                <a:r>
                  <a:rPr lang="sl-SI" sz="2000" dirty="0" smtClean="0"/>
                  <a:t>.</a:t>
                </a:r>
                <a:endParaRPr lang="sl-SI" sz="2000" dirty="0"/>
              </a:p>
              <a:p>
                <a:r>
                  <a:rPr lang="sl-SI" sz="2000" dirty="0"/>
                  <a:t>Pp = </a:t>
                </a:r>
                <a:r>
                  <a:rPr lang="sl-SI" sz="2000" dirty="0" smtClean="0"/>
                  <a:t>8</a:t>
                </a:r>
                <a:r>
                  <a:rPr lang="sl-SI" sz="2000" dirty="0"/>
                  <a:t>%  = (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0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l-SI" sz="20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0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0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000" b="1" u="sng" dirty="0" smtClean="0">
                    <a:solidFill>
                      <a:prstClr val="black"/>
                    </a:solidFill>
                  </a:rPr>
                  <a:t>1,08</a:t>
                </a:r>
                <a:endParaRPr lang="sl-SI" sz="2000" b="1" u="sng" dirty="0">
                  <a:solidFill>
                    <a:prstClr val="black"/>
                  </a:solidFill>
                </a:endParaRPr>
              </a:p>
              <a:p>
                <a:r>
                  <a:rPr lang="sl-SI" sz="2000" dirty="0"/>
                  <a:t>Y = </a:t>
                </a:r>
                <a:r>
                  <a:rPr lang="sl-SI" sz="2000" dirty="0" smtClean="0"/>
                  <a:t>12% </a:t>
                </a:r>
                <a:r>
                  <a:rPr lang="sl-SI" sz="2000" dirty="0"/>
                  <a:t>= </a:t>
                </a:r>
                <a:r>
                  <a:rPr lang="sl-SI" sz="2000" u="sng" dirty="0" smtClean="0"/>
                  <a:t>1,12</a:t>
                </a:r>
                <a:endParaRPr lang="sl-SI" sz="2000" u="sng" dirty="0"/>
              </a:p>
              <a:p>
                <a:r>
                  <a:rPr lang="sl-SI" sz="2000" dirty="0" err="1"/>
                  <a:t>Tk</a:t>
                </a:r>
                <a:r>
                  <a:rPr lang="sl-SI" sz="2000" dirty="0"/>
                  <a:t> = 8 dni</a:t>
                </a:r>
              </a:p>
              <a:p>
                <a:r>
                  <a:rPr lang="sl-SI" sz="2000" dirty="0" smtClean="0"/>
                  <a:t>q </a:t>
                </a:r>
                <a:r>
                  <a:rPr lang="sl-SI" sz="2000" dirty="0"/>
                  <a:t>= </a:t>
                </a:r>
                <a:r>
                  <a:rPr lang="sl-SI" sz="2000" dirty="0" smtClean="0"/>
                  <a:t>13000 </a:t>
                </a:r>
                <a:r>
                  <a:rPr lang="sl-SI" sz="2000" dirty="0"/>
                  <a:t>kg = </a:t>
                </a:r>
                <a:r>
                  <a:rPr lang="sl-SI" sz="2000" dirty="0" smtClean="0"/>
                  <a:t>13 t</a:t>
                </a:r>
                <a:endParaRPr lang="sl-SI" sz="2000" dirty="0"/>
              </a:p>
              <a:p>
                <a:r>
                  <a:rPr lang="sl-SI" sz="2000" dirty="0" smtClean="0"/>
                  <a:t>-------------------------------</a:t>
                </a:r>
              </a:p>
              <a:p>
                <a:r>
                  <a:rPr lang="sl-SI" sz="2000" dirty="0" err="1" smtClean="0"/>
                  <a:t>Nkd</a:t>
                </a:r>
                <a:r>
                  <a:rPr lang="sl-SI" sz="2000" dirty="0" smtClean="0"/>
                  <a:t> = ?</a:t>
                </a:r>
              </a:p>
              <a:p>
                <a:r>
                  <a:rPr lang="sl-SI" sz="2000" dirty="0" smtClean="0"/>
                  <a:t>Q = ?</a:t>
                </a:r>
                <a:endParaRPr lang="sl-SI" sz="2000" dirty="0"/>
              </a:p>
              <a:p>
                <a:endParaRPr lang="sl-SI" sz="2400" b="1" u="sng" dirty="0">
                  <a:solidFill>
                    <a:prstClr val="black"/>
                  </a:solidFill>
                </a:endParaRPr>
              </a:p>
              <a:p>
                <a:r>
                  <a:rPr lang="sl-SI" sz="2400" b="1" dirty="0"/>
                  <a:t>              </a:t>
                </a:r>
                <a:endParaRPr lang="sl-SI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Pravoko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92" y="1268760"/>
                <a:ext cx="7488832" cy="5946371"/>
              </a:xfrm>
              <a:prstGeom prst="rect">
                <a:avLst/>
              </a:prstGeom>
              <a:blipFill rotWithShape="1">
                <a:blip r:embed="rId2"/>
                <a:stretch>
                  <a:fillRect l="-1221" t="-820" r="-187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2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2.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/>
              </a:bodyPr>
              <a:lstStyle/>
              <a:p>
                <a:r>
                  <a:rPr lang="sl-SI" sz="2400" dirty="0" smtClean="0"/>
                  <a:t>Nki = 116</a:t>
                </a:r>
              </a:p>
              <a:p>
                <a:r>
                  <a:rPr lang="sl-SI" sz="2400" dirty="0" err="1" smtClean="0"/>
                  <a:t>Pp</a:t>
                </a:r>
                <a:r>
                  <a:rPr lang="sl-SI" sz="2400" dirty="0" smtClean="0"/>
                  <a:t> = 8%  = (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l-SI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4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400" b="1" u="sng" dirty="0" smtClean="0">
                    <a:solidFill>
                      <a:prstClr val="black"/>
                    </a:solidFill>
                  </a:rPr>
                  <a:t>1,08</a:t>
                </a:r>
                <a:endParaRPr lang="sl-SI" sz="2400" b="1" u="sng" dirty="0">
                  <a:solidFill>
                    <a:prstClr val="black"/>
                  </a:solidFill>
                </a:endParaRPr>
              </a:p>
              <a:p>
                <a:r>
                  <a:rPr lang="sl-SI" sz="2400" dirty="0"/>
                  <a:t>Y = 12% = </a:t>
                </a:r>
                <a:r>
                  <a:rPr lang="sl-SI" sz="2400" u="sng" dirty="0"/>
                  <a:t>1,12</a:t>
                </a:r>
              </a:p>
              <a:p>
                <a:r>
                  <a:rPr lang="sl-SI" sz="2400" dirty="0" err="1"/>
                  <a:t>Tk</a:t>
                </a:r>
                <a:r>
                  <a:rPr lang="sl-SI" sz="2400" dirty="0"/>
                  <a:t> = 8 dni</a:t>
                </a:r>
              </a:p>
              <a:p>
                <a:r>
                  <a:rPr lang="sl-SI" sz="2400" dirty="0"/>
                  <a:t>q = 13000 kg = </a:t>
                </a:r>
                <a:r>
                  <a:rPr lang="sl-SI" sz="2400" dirty="0" smtClean="0"/>
                  <a:t>13 t</a:t>
                </a:r>
                <a:endParaRPr lang="sl-SI" sz="2400" dirty="0"/>
              </a:p>
              <a:p>
                <a:r>
                  <a:rPr lang="sl-SI" sz="2400" dirty="0"/>
                  <a:t>-------------------------------</a:t>
                </a:r>
              </a:p>
              <a:p>
                <a:r>
                  <a:rPr lang="sl-SI" sz="2400" dirty="0" err="1"/>
                  <a:t>Nkd</a:t>
                </a:r>
                <a:r>
                  <a:rPr lang="sl-SI" sz="2400" dirty="0"/>
                  <a:t> = ?</a:t>
                </a:r>
              </a:p>
              <a:p>
                <a:r>
                  <a:rPr lang="sl-SI" sz="2400" dirty="0"/>
                  <a:t>Q = </a:t>
                </a:r>
                <a:r>
                  <a:rPr lang="sl-SI" sz="2400" dirty="0" smtClean="0"/>
                  <a:t>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b="1">
                        <a:latin typeface="Cambria Math"/>
                      </a:rPr>
                      <m:t> </m:t>
                    </m:r>
                    <m:r>
                      <a:rPr lang="sl-SI" b="1" i="1">
                        <a:latin typeface="Cambria Math"/>
                      </a:rPr>
                      <m:t>𝑵𝒌𝒅</m:t>
                    </m:r>
                    <m:r>
                      <a:rPr lang="sl-SI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1" i="1">
                            <a:latin typeface="Cambria Math"/>
                          </a:rPr>
                          <m:t>𝑸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>
                            <a:latin typeface="Cambria Math"/>
                          </a:rPr>
                          <m:t>𝒀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>
                            <a:latin typeface="Cambria Math"/>
                          </a:rPr>
                          <m:t>𝑻𝒌</m:t>
                        </m:r>
                      </m:num>
                      <m:den>
                        <m:r>
                          <a:rPr lang="sl-SI" b="1" i="1">
                            <a:latin typeface="Cambria Math"/>
                          </a:rPr>
                          <m:t>𝒒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sl-SI" b="1" i="0" smtClean="0">
                        <a:latin typeface="Cambria Math"/>
                      </a:rPr>
                      <m:t>          </m:t>
                    </m:r>
                    <m:r>
                      <a:rPr lang="sl-SI" b="1" i="1" smtClean="0">
                        <a:latin typeface="Cambria Math"/>
                      </a:rPr>
                      <m:t>𝑸</m:t>
                    </m:r>
                    <m:r>
                      <a:rPr lang="sl-SI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1" i="1" smtClean="0">
                            <a:latin typeface="Cambria Math"/>
                          </a:rPr>
                          <m:t>𝑵𝒌𝒅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 smtClean="0">
                            <a:latin typeface="Cambria Math"/>
                          </a:rPr>
                          <m:t>𝟑𝟎𝟓</m:t>
                        </m:r>
                        <m:r>
                          <a:rPr lang="sl-SI" b="1" i="1" smtClean="0">
                            <a:latin typeface="Cambria Math"/>
                          </a:rPr>
                          <m:t>∗</m:t>
                        </m:r>
                        <m:r>
                          <a:rPr lang="sl-SI" b="1" i="1" smtClean="0"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a:rPr lang="sl-SI" b="1" i="1" smtClean="0">
                            <a:latin typeface="Cambria Math"/>
                          </a:rPr>
                          <m:t>𝒀</m:t>
                        </m:r>
                        <m:r>
                          <a:rPr lang="sl-SI" b="1" i="1" smtClean="0">
                            <a:latin typeface="Cambria Math"/>
                          </a:rPr>
                          <m:t>∗</m:t>
                        </m:r>
                        <m:r>
                          <a:rPr lang="sl-SI" b="1" i="1" smtClean="0">
                            <a:latin typeface="Cambria Math"/>
                          </a:rPr>
                          <m:t>𝑻𝒌</m:t>
                        </m:r>
                      </m:den>
                    </m:f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= </a:t>
                </a:r>
                <a:endParaRPr lang="sl-SI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sl-SI" b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sl-SI" b="1" dirty="0">
                  <a:latin typeface="Cambria Math"/>
                </a:endParaRPr>
              </a:p>
              <a:p>
                <a:endParaRPr lang="sl-SI" dirty="0" smtClean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963" t="-96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4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2.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sl-SI" dirty="0" smtClean="0"/>
                  <a:t>Nki = 116</a:t>
                </a:r>
              </a:p>
              <a:p>
                <a:r>
                  <a:rPr lang="sl-SI" dirty="0" err="1" smtClean="0"/>
                  <a:t>Pp</a:t>
                </a:r>
                <a:r>
                  <a:rPr lang="sl-SI" dirty="0" smtClean="0"/>
                  <a:t> = 8%  = (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l-SI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i="1">
                        <a:latin typeface="Cambria Math"/>
                      </a:rPr>
                      <m:t>)</m:t>
                    </m:r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= </a:t>
                </a:r>
                <a:r>
                  <a:rPr lang="sl-SI" b="1" u="sng" dirty="0" smtClean="0">
                    <a:solidFill>
                      <a:prstClr val="black"/>
                    </a:solidFill>
                  </a:rPr>
                  <a:t>1,08</a:t>
                </a:r>
                <a:endParaRPr lang="sl-SI" b="1" u="sng" dirty="0">
                  <a:solidFill>
                    <a:prstClr val="black"/>
                  </a:solidFill>
                </a:endParaRPr>
              </a:p>
              <a:p>
                <a:r>
                  <a:rPr lang="sl-SI" dirty="0"/>
                  <a:t>Y = 12% = </a:t>
                </a:r>
                <a:r>
                  <a:rPr lang="sl-SI" u="sng" dirty="0"/>
                  <a:t>1,12</a:t>
                </a:r>
              </a:p>
              <a:p>
                <a:r>
                  <a:rPr lang="sl-SI" dirty="0" err="1"/>
                  <a:t>Tk</a:t>
                </a:r>
                <a:r>
                  <a:rPr lang="sl-SI" dirty="0"/>
                  <a:t> = 8 dni</a:t>
                </a:r>
              </a:p>
              <a:p>
                <a:r>
                  <a:rPr lang="sl-SI" dirty="0"/>
                  <a:t>q = 13000 kg = </a:t>
                </a:r>
                <a:r>
                  <a:rPr lang="sl-SI" dirty="0" smtClean="0"/>
                  <a:t>13 t</a:t>
                </a:r>
                <a:endParaRPr lang="sl-SI" dirty="0"/>
              </a:p>
              <a:p>
                <a:r>
                  <a:rPr lang="sl-SI" dirty="0"/>
                  <a:t>-------------------------------</a:t>
                </a:r>
              </a:p>
              <a:p>
                <a:r>
                  <a:rPr lang="sl-SI" dirty="0" err="1"/>
                  <a:t>Nkd</a:t>
                </a:r>
                <a:r>
                  <a:rPr lang="sl-SI" dirty="0"/>
                  <a:t> = ?</a:t>
                </a:r>
              </a:p>
              <a:p>
                <a:r>
                  <a:rPr lang="sl-SI" dirty="0"/>
                  <a:t>Q = </a:t>
                </a:r>
                <a:r>
                  <a:rPr lang="sl-SI" dirty="0" smtClean="0"/>
                  <a:t>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800" b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sl-SI" b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800" b="1" i="1">
                        <a:latin typeface="Cambria Math"/>
                      </a:rPr>
                      <m:t>𝑵𝒌𝒊</m:t>
                    </m:r>
                    <m:r>
                      <a:rPr lang="sl-SI" sz="3800" b="1" i="1">
                        <a:latin typeface="Cambria Math"/>
                      </a:rPr>
                      <m:t>=</m:t>
                    </m:r>
                    <m:r>
                      <a:rPr lang="sl-SI" sz="3800" b="1" i="1">
                        <a:latin typeface="Cambria Math"/>
                      </a:rPr>
                      <m:t>𝑵𝒌𝒅</m:t>
                    </m:r>
                    <m:r>
                      <a:rPr lang="sl-SI" sz="3800" b="1" i="1">
                        <a:latin typeface="Cambria Math"/>
                      </a:rPr>
                      <m:t> (</m:t>
                    </m:r>
                    <m:r>
                      <a:rPr lang="sl-SI" sz="3800" b="1" i="1">
                        <a:latin typeface="Cambria Math"/>
                      </a:rPr>
                      <m:t>𝟏</m:t>
                    </m:r>
                    <m:r>
                      <a:rPr lang="sl-SI" sz="3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l-SI" sz="3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800" b="1" i="1">
                            <a:latin typeface="Cambria Math"/>
                          </a:rPr>
                          <m:t>𝑷𝒑</m:t>
                        </m:r>
                      </m:num>
                      <m:den>
                        <m:r>
                          <a:rPr lang="sl-SI" sz="38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sl-SI" sz="3800" b="1" dirty="0"/>
                  <a:t>)</a:t>
                </a:r>
                <a:r>
                  <a:rPr lang="sl-SI" sz="3800" b="1" dirty="0" smtClean="0"/>
                  <a:t>         </a:t>
                </a:r>
                <a14:m>
                  <m:oMath xmlns:m="http://schemas.openxmlformats.org/officeDocument/2006/math">
                    <m:r>
                      <a:rPr lang="sl-SI" sz="3800" b="1" i="1">
                        <a:latin typeface="Cambria Math"/>
                      </a:rPr>
                      <m:t>𝑵</m:t>
                    </m:r>
                    <m:r>
                      <a:rPr lang="sl-SI" sz="3800" b="1" i="1" smtClean="0">
                        <a:latin typeface="Cambria Math"/>
                      </a:rPr>
                      <m:t>𝒌𝒅</m:t>
                    </m:r>
                    <m:r>
                      <a:rPr lang="sl-SI" sz="3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3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800" b="1" i="1" smtClean="0">
                            <a:latin typeface="Cambria Math"/>
                          </a:rPr>
                          <m:t>𝑵𝒌𝒊</m:t>
                        </m:r>
                      </m:num>
                      <m:den>
                        <m:r>
                          <a:rPr lang="sl-SI" sz="3800" b="1" i="1" smtClean="0">
                            <a:latin typeface="Cambria Math"/>
                          </a:rPr>
                          <m:t>𝟏</m:t>
                        </m:r>
                        <m:r>
                          <a:rPr lang="sl-SI" sz="3800" b="1" i="1" smtClean="0">
                            <a:latin typeface="Cambria Math"/>
                          </a:rPr>
                          <m:t>+(</m:t>
                        </m:r>
                        <m:f>
                          <m:fPr>
                            <m:ctrlPr>
                              <a:rPr lang="sl-SI" sz="3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l-SI" sz="3800" b="1" i="1" smtClean="0">
                                <a:latin typeface="Cambria Math"/>
                              </a:rPr>
                              <m:t>𝑷𝒑</m:t>
                            </m:r>
                          </m:num>
                          <m:den>
                            <m:r>
                              <a:rPr lang="sl-SI" sz="3800" b="1" i="1">
                                <a:latin typeface="Cambria Math"/>
                              </a:rPr>
                              <m:t>𝟏𝟎𝟎</m:t>
                            </m:r>
                          </m:den>
                        </m:f>
                        <m:r>
                          <a:rPr lang="sl-SI" sz="3800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sl-SI" sz="3800" b="1" dirty="0"/>
              </a:p>
              <a:p>
                <a:pPr marL="0" indent="0">
                  <a:buNone/>
                </a:pPr>
                <a:endParaRPr lang="sl-SI" sz="2600" b="1" dirty="0"/>
              </a:p>
              <a:p>
                <a:pPr marL="0" indent="0">
                  <a:buNone/>
                </a:pPr>
                <a:endParaRPr lang="sl-SI" b="1" dirty="0">
                  <a:latin typeface="Cambria Math"/>
                </a:endParaRPr>
              </a:p>
              <a:p>
                <a:endParaRPr lang="sl-SI" dirty="0" smtClean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1185" t="-24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2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2.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sl-SI" dirty="0" smtClean="0"/>
                  <a:t>Nki = 116</a:t>
                </a:r>
              </a:p>
              <a:p>
                <a:r>
                  <a:rPr lang="sl-SI" dirty="0" err="1" smtClean="0"/>
                  <a:t>Pp</a:t>
                </a:r>
                <a:r>
                  <a:rPr lang="sl-SI" dirty="0" smtClean="0"/>
                  <a:t> = 8%  = (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l-SI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i="1">
                        <a:latin typeface="Cambria Math"/>
                      </a:rPr>
                      <m:t>)</m:t>
                    </m:r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= </a:t>
                </a:r>
                <a:r>
                  <a:rPr lang="sl-SI" b="1" u="sng" dirty="0" smtClean="0">
                    <a:solidFill>
                      <a:prstClr val="black"/>
                    </a:solidFill>
                  </a:rPr>
                  <a:t>1,08</a:t>
                </a:r>
                <a:endParaRPr lang="sl-SI" b="1" u="sng" dirty="0">
                  <a:solidFill>
                    <a:prstClr val="black"/>
                  </a:solidFill>
                </a:endParaRPr>
              </a:p>
              <a:p>
                <a:r>
                  <a:rPr lang="sl-SI" dirty="0"/>
                  <a:t>Y = 12% = </a:t>
                </a:r>
                <a:r>
                  <a:rPr lang="sl-SI" u="sng" dirty="0"/>
                  <a:t>1,12</a:t>
                </a:r>
              </a:p>
              <a:p>
                <a:r>
                  <a:rPr lang="sl-SI" dirty="0" err="1"/>
                  <a:t>Tk</a:t>
                </a:r>
                <a:r>
                  <a:rPr lang="sl-SI" dirty="0"/>
                  <a:t> = 8 dni</a:t>
                </a:r>
              </a:p>
              <a:p>
                <a:r>
                  <a:rPr lang="sl-SI" dirty="0"/>
                  <a:t>q = 13000 kg = </a:t>
                </a:r>
                <a:r>
                  <a:rPr lang="sl-SI" dirty="0" smtClean="0"/>
                  <a:t>13 t</a:t>
                </a:r>
                <a:endParaRPr lang="sl-SI" dirty="0"/>
              </a:p>
              <a:p>
                <a:r>
                  <a:rPr lang="sl-SI" dirty="0"/>
                  <a:t>-------------------------------</a:t>
                </a:r>
              </a:p>
              <a:p>
                <a:r>
                  <a:rPr lang="sl-SI" dirty="0" err="1"/>
                  <a:t>Nkd</a:t>
                </a:r>
                <a:r>
                  <a:rPr lang="sl-SI" dirty="0"/>
                  <a:t> = ?</a:t>
                </a:r>
              </a:p>
              <a:p>
                <a:r>
                  <a:rPr lang="sl-SI" dirty="0"/>
                  <a:t>Q = </a:t>
                </a:r>
                <a:r>
                  <a:rPr lang="sl-SI" dirty="0" smtClean="0"/>
                  <a:t>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800" b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sl-SI" b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800" b="1" i="1">
                          <a:latin typeface="Cambria Math"/>
                        </a:rPr>
                        <m:t>𝑵</m:t>
                      </m:r>
                      <m:r>
                        <a:rPr lang="sl-SI" sz="3800" b="1" i="1" smtClean="0">
                          <a:latin typeface="Cambria Math"/>
                        </a:rPr>
                        <m:t>𝒌𝒅</m:t>
                      </m:r>
                      <m:r>
                        <a:rPr lang="sl-SI" sz="3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sz="3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sz="3800" b="1" i="1" smtClean="0">
                              <a:latin typeface="Cambria Math"/>
                            </a:rPr>
                            <m:t>𝑵𝒌𝒊</m:t>
                          </m:r>
                        </m:num>
                        <m:den>
                          <m:r>
                            <a:rPr lang="sl-SI" sz="3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sl-SI" sz="3800" b="1" i="1" smtClean="0">
                              <a:latin typeface="Cambria Math"/>
                            </a:rPr>
                            <m:t>+(</m:t>
                          </m:r>
                          <m:f>
                            <m:fPr>
                              <m:ctrlPr>
                                <a:rPr lang="sl-SI" sz="3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sz="3800" b="1" i="1" smtClean="0">
                                  <a:latin typeface="Cambria Math"/>
                                </a:rPr>
                                <m:t>𝑷𝒑</m:t>
                              </m:r>
                            </m:num>
                            <m:den>
                              <m:r>
                                <a:rPr lang="sl-SI" sz="3800" b="1" i="1">
                                  <a:latin typeface="Cambria Math"/>
                                </a:rPr>
                                <m:t>𝟏𝟎𝟎</m:t>
                              </m:r>
                            </m:den>
                          </m:f>
                          <m:r>
                            <a:rPr lang="sl-SI" sz="38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l-SI" sz="3800" b="1" dirty="0"/>
              </a:p>
              <a:p>
                <a:pPr marL="0" indent="0">
                  <a:buNone/>
                </a:pPr>
                <a:endParaRPr lang="sl-SI" sz="2600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800" b="1" i="1">
                        <a:latin typeface="Cambria Math"/>
                      </a:rPr>
                      <m:t>𝑵𝒌𝒅</m:t>
                    </m:r>
                    <m:r>
                      <a:rPr lang="sl-SI" sz="3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3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800" b="1" i="1" smtClean="0">
                            <a:latin typeface="Cambria Math"/>
                          </a:rPr>
                          <m:t>𝟏𝟏𝟔</m:t>
                        </m:r>
                      </m:num>
                      <m:den>
                        <m:r>
                          <a:rPr lang="sl-SI" sz="3800" b="1" i="1" smtClean="0">
                            <a:latin typeface="Cambria Math"/>
                          </a:rPr>
                          <m:t>𝟏</m:t>
                        </m:r>
                        <m:r>
                          <a:rPr lang="sl-SI" sz="3800" b="1" i="1" smtClean="0">
                            <a:latin typeface="Cambria Math"/>
                          </a:rPr>
                          <m:t>,</m:t>
                        </m:r>
                        <m:r>
                          <a:rPr lang="sl-SI" sz="3800" b="1" i="1" smtClean="0">
                            <a:latin typeface="Cambria Math"/>
                          </a:rPr>
                          <m:t>𝟎𝟖</m:t>
                        </m:r>
                      </m:den>
                    </m:f>
                  </m:oMath>
                </a14:m>
                <a:r>
                  <a:rPr lang="sl-SI" sz="3800" b="1" dirty="0" smtClean="0">
                    <a:latin typeface="Cambria Math"/>
                  </a:rPr>
                  <a:t> </a:t>
                </a:r>
                <a:r>
                  <a:rPr lang="sl-SI" sz="3800" b="1" u="sng" dirty="0" smtClean="0">
                    <a:latin typeface="Cambria Math"/>
                  </a:rPr>
                  <a:t>= 107,4 </a:t>
                </a:r>
                <a:r>
                  <a:rPr lang="sl-SI" sz="3800" b="1" u="sng" dirty="0" err="1" smtClean="0">
                    <a:latin typeface="Cambria Math"/>
                  </a:rPr>
                  <a:t>kont</a:t>
                </a:r>
                <a:r>
                  <a:rPr lang="sl-SI" sz="3800" b="1" u="sng" dirty="0" smtClean="0">
                    <a:latin typeface="Cambria Math"/>
                  </a:rPr>
                  <a:t>.</a:t>
                </a:r>
                <a:endParaRPr lang="sl-SI" sz="3800" b="1" u="sng" dirty="0">
                  <a:latin typeface="Cambria Math"/>
                </a:endParaRPr>
              </a:p>
              <a:p>
                <a:pPr marL="0" indent="0">
                  <a:buNone/>
                </a:pPr>
                <a:endParaRPr lang="sl-SI" b="1" dirty="0">
                  <a:latin typeface="Cambria Math"/>
                </a:endParaRPr>
              </a:p>
              <a:p>
                <a:endParaRPr lang="sl-SI" dirty="0" smtClean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815" t="-1923" b="-72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0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2.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/>
              </a:bodyPr>
              <a:lstStyle/>
              <a:p>
                <a:r>
                  <a:rPr lang="sl-SI" sz="2400" dirty="0" smtClean="0"/>
                  <a:t>Nki = 116</a:t>
                </a:r>
              </a:p>
              <a:p>
                <a:r>
                  <a:rPr lang="sl-SI" sz="2400" dirty="0" err="1"/>
                  <a:t>Pp</a:t>
                </a:r>
                <a:r>
                  <a:rPr lang="sl-SI" sz="2400" dirty="0"/>
                  <a:t> = </a:t>
                </a:r>
                <a:r>
                  <a:rPr lang="sl-SI" sz="2400" dirty="0" smtClean="0"/>
                  <a:t>8</a:t>
                </a:r>
                <a:r>
                  <a:rPr lang="sl-SI" sz="2400" dirty="0"/>
                  <a:t>%  = (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sl-SI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4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400" b="1" u="sng" dirty="0" smtClean="0">
                    <a:solidFill>
                      <a:prstClr val="black"/>
                    </a:solidFill>
                  </a:rPr>
                  <a:t>1,08</a:t>
                </a:r>
                <a:endParaRPr lang="sl-SI" sz="2400" b="1" u="sng" dirty="0">
                  <a:solidFill>
                    <a:prstClr val="black"/>
                  </a:solidFill>
                </a:endParaRPr>
              </a:p>
              <a:p>
                <a:r>
                  <a:rPr lang="sl-SI" sz="2400" dirty="0"/>
                  <a:t>Y = 12% = </a:t>
                </a:r>
                <a:r>
                  <a:rPr lang="sl-SI" sz="2400" u="sng" dirty="0"/>
                  <a:t>1,12</a:t>
                </a:r>
              </a:p>
              <a:p>
                <a:r>
                  <a:rPr lang="sl-SI" sz="2400" dirty="0" err="1"/>
                  <a:t>Tk</a:t>
                </a:r>
                <a:r>
                  <a:rPr lang="sl-SI" sz="2400" dirty="0"/>
                  <a:t> = 8 dni</a:t>
                </a:r>
              </a:p>
              <a:p>
                <a:r>
                  <a:rPr lang="sl-SI" sz="2400" dirty="0"/>
                  <a:t>q = 13000 kg = </a:t>
                </a:r>
                <a:r>
                  <a:rPr lang="sl-SI" sz="2400" dirty="0" smtClean="0"/>
                  <a:t>13 t</a:t>
                </a:r>
                <a:endParaRPr lang="sl-SI" sz="2400" dirty="0"/>
              </a:p>
              <a:p>
                <a:r>
                  <a:rPr lang="sl-SI" sz="2400" dirty="0"/>
                  <a:t>-------------------------------</a:t>
                </a:r>
              </a:p>
              <a:p>
                <a:r>
                  <a:rPr lang="sl-SI" sz="2400" dirty="0" err="1"/>
                  <a:t>Nkd</a:t>
                </a:r>
                <a:r>
                  <a:rPr lang="sl-SI" sz="2400" dirty="0"/>
                  <a:t> = </a:t>
                </a:r>
                <a:r>
                  <a:rPr lang="sl-SI" sz="2400" b="1" u="sng" dirty="0" smtClean="0"/>
                  <a:t>107,4 </a:t>
                </a:r>
                <a:r>
                  <a:rPr lang="sl-SI" sz="2400" b="1" u="sng" dirty="0" err="1" smtClean="0"/>
                  <a:t>kont</a:t>
                </a:r>
                <a:r>
                  <a:rPr lang="sl-SI" sz="2400" b="1" u="sng" dirty="0" smtClean="0"/>
                  <a:t>.</a:t>
                </a:r>
                <a:endParaRPr lang="sl-SI" sz="2400" b="1" u="sng" dirty="0"/>
              </a:p>
              <a:p>
                <a:r>
                  <a:rPr lang="sl-SI" sz="2400" dirty="0"/>
                  <a:t>Q = </a:t>
                </a:r>
                <a:r>
                  <a:rPr lang="sl-SI" sz="2400" dirty="0" smtClean="0"/>
                  <a:t>?</a:t>
                </a:r>
              </a:p>
              <a:p>
                <a:endParaRPr lang="sl-SI" sz="13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b="1" i="1">
                        <a:latin typeface="Cambria Math"/>
                      </a:rPr>
                      <m:t>𝑸</m:t>
                    </m:r>
                    <m:r>
                      <a:rPr lang="sl-SI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1" i="1">
                            <a:latin typeface="Cambria Math"/>
                          </a:rPr>
                          <m:t>𝑵𝒌𝒅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>
                            <a:latin typeface="Cambria Math"/>
                          </a:rPr>
                          <m:t>𝟑𝟎𝟓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a:rPr lang="sl-SI" b="1" i="1">
                            <a:latin typeface="Cambria Math"/>
                          </a:rPr>
                          <m:t>𝒀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>
                            <a:latin typeface="Cambria Math"/>
                          </a:rPr>
                          <m:t>𝑻𝒌</m:t>
                        </m:r>
                      </m:den>
                    </m:f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</a:t>
                </a:r>
              </a:p>
              <a:p>
                <a:endParaRPr lang="sl-SI" b="1" dirty="0">
                  <a:solidFill>
                    <a:prstClr val="black"/>
                  </a:solidFill>
                </a:endParaRP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963" t="-89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8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2.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/>
              </a:bodyPr>
              <a:lstStyle/>
              <a:p>
                <a:r>
                  <a:rPr lang="sl-SI" sz="2400" dirty="0" smtClean="0"/>
                  <a:t>Nki = 116</a:t>
                </a:r>
              </a:p>
              <a:p>
                <a:r>
                  <a:rPr lang="sl-SI" sz="2400" dirty="0" err="1"/>
                  <a:t>Pp</a:t>
                </a:r>
                <a:r>
                  <a:rPr lang="sl-SI" sz="2400" dirty="0"/>
                  <a:t> = </a:t>
                </a:r>
                <a:r>
                  <a:rPr lang="sl-SI" sz="2400" dirty="0" smtClean="0"/>
                  <a:t>8</a:t>
                </a:r>
                <a:r>
                  <a:rPr lang="sl-SI" sz="2400" dirty="0"/>
                  <a:t>%  = (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sl-SI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4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400" b="1" u="sng" dirty="0" smtClean="0">
                    <a:solidFill>
                      <a:prstClr val="black"/>
                    </a:solidFill>
                  </a:rPr>
                  <a:t>1,08</a:t>
                </a:r>
                <a:endParaRPr lang="sl-SI" sz="2400" b="1" u="sng" dirty="0">
                  <a:solidFill>
                    <a:prstClr val="black"/>
                  </a:solidFill>
                </a:endParaRPr>
              </a:p>
              <a:p>
                <a:r>
                  <a:rPr lang="sl-SI" sz="2400" dirty="0"/>
                  <a:t>Y = 12% = </a:t>
                </a:r>
                <a:r>
                  <a:rPr lang="sl-SI" sz="2400" u="sng" dirty="0"/>
                  <a:t>1,12</a:t>
                </a:r>
              </a:p>
              <a:p>
                <a:r>
                  <a:rPr lang="sl-SI" sz="2400" dirty="0" err="1"/>
                  <a:t>Tk</a:t>
                </a:r>
                <a:r>
                  <a:rPr lang="sl-SI" sz="2400" dirty="0"/>
                  <a:t> = 8 dni</a:t>
                </a:r>
              </a:p>
              <a:p>
                <a:r>
                  <a:rPr lang="sl-SI" sz="2400" dirty="0"/>
                  <a:t>q = 13000 kg = </a:t>
                </a:r>
                <a:r>
                  <a:rPr lang="sl-SI" sz="2400" dirty="0" smtClean="0"/>
                  <a:t>13 t</a:t>
                </a:r>
                <a:endParaRPr lang="sl-SI" sz="2400" dirty="0"/>
              </a:p>
              <a:p>
                <a:r>
                  <a:rPr lang="sl-SI" sz="2400" dirty="0"/>
                  <a:t>-------------------------------</a:t>
                </a:r>
              </a:p>
              <a:p>
                <a:r>
                  <a:rPr lang="sl-SI" sz="2400" dirty="0" err="1"/>
                  <a:t>Nkd</a:t>
                </a:r>
                <a:r>
                  <a:rPr lang="sl-SI" sz="2400" dirty="0"/>
                  <a:t> = </a:t>
                </a:r>
                <a:r>
                  <a:rPr lang="sl-SI" sz="2400" b="1" u="sng" dirty="0" smtClean="0"/>
                  <a:t>107,4 </a:t>
                </a:r>
                <a:r>
                  <a:rPr lang="sl-SI" sz="2400" b="1" u="sng" dirty="0" err="1" smtClean="0"/>
                  <a:t>kont</a:t>
                </a:r>
                <a:r>
                  <a:rPr lang="sl-SI" sz="2400" b="1" u="sng" dirty="0" smtClean="0"/>
                  <a:t>.</a:t>
                </a:r>
                <a:endParaRPr lang="sl-SI" sz="2400" b="1" u="sng" dirty="0"/>
              </a:p>
              <a:p>
                <a:r>
                  <a:rPr lang="sl-SI" sz="2400" dirty="0"/>
                  <a:t>Q = </a:t>
                </a:r>
                <a:r>
                  <a:rPr lang="sl-SI" sz="2400" dirty="0" smtClean="0"/>
                  <a:t>?</a:t>
                </a:r>
              </a:p>
              <a:p>
                <a:endParaRPr lang="sl-SI" sz="13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800" b="1" i="1">
                        <a:latin typeface="Cambria Math"/>
                      </a:rPr>
                      <m:t>𝑸</m:t>
                    </m:r>
                    <m:r>
                      <a:rPr lang="sl-SI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800" b="1" i="1">
                            <a:latin typeface="Cambria Math"/>
                          </a:rPr>
                          <m:t>𝑵𝒌𝒅</m:t>
                        </m:r>
                        <m:r>
                          <a:rPr lang="sl-SI" sz="2800" b="1" i="1">
                            <a:latin typeface="Cambria Math"/>
                          </a:rPr>
                          <m:t>∗</m:t>
                        </m:r>
                        <m:r>
                          <a:rPr lang="sl-SI" sz="2800" b="1" i="1">
                            <a:latin typeface="Cambria Math"/>
                          </a:rPr>
                          <m:t>𝟑𝟎𝟓</m:t>
                        </m:r>
                        <m:r>
                          <a:rPr lang="sl-SI" sz="2800" b="1" i="1">
                            <a:latin typeface="Cambria Math"/>
                          </a:rPr>
                          <m:t>∗</m:t>
                        </m:r>
                        <m:r>
                          <a:rPr lang="sl-SI" sz="2800" b="1" i="1"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a:rPr lang="sl-SI" sz="2800" b="1" i="1">
                            <a:latin typeface="Cambria Math"/>
                          </a:rPr>
                          <m:t>𝒀</m:t>
                        </m:r>
                        <m:r>
                          <a:rPr lang="sl-SI" sz="2800" b="1" i="1">
                            <a:latin typeface="Cambria Math"/>
                          </a:rPr>
                          <m:t>∗</m:t>
                        </m:r>
                        <m:r>
                          <a:rPr lang="sl-SI" sz="2800" b="1" i="1">
                            <a:latin typeface="Cambria Math"/>
                          </a:rPr>
                          <m:t>𝑻𝒌</m:t>
                        </m:r>
                      </m:den>
                    </m:f>
                  </m:oMath>
                </a14:m>
                <a:r>
                  <a:rPr lang="sl-SI" sz="2800" b="1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sz="2800" b="1" i="0" smtClean="0">
                        <a:latin typeface="Cambria Math"/>
                      </a:rPr>
                      <m:t>   </m:t>
                    </m:r>
                    <m:r>
                      <a:rPr lang="sl-SI" sz="2800" b="1" i="1">
                        <a:latin typeface="Cambria Math"/>
                      </a:rPr>
                      <m:t>𝑸</m:t>
                    </m:r>
                    <m:r>
                      <a:rPr lang="sl-SI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800" b="1" i="1" smtClean="0">
                            <a:latin typeface="Cambria Math"/>
                          </a:rPr>
                          <m:t>𝟏𝟎𝟕</m:t>
                        </m:r>
                        <m:r>
                          <a:rPr lang="sl-SI" sz="2800" b="1" i="1" smtClean="0">
                            <a:latin typeface="Cambria Math"/>
                          </a:rPr>
                          <m:t>,</m:t>
                        </m:r>
                        <m:r>
                          <a:rPr lang="sl-SI" sz="2800" b="1" i="1" smtClean="0">
                            <a:latin typeface="Cambria Math"/>
                          </a:rPr>
                          <m:t>𝟒</m:t>
                        </m:r>
                        <m:r>
                          <a:rPr lang="sl-SI" sz="2800" b="1" i="1">
                            <a:latin typeface="Cambria Math"/>
                          </a:rPr>
                          <m:t>∗</m:t>
                        </m:r>
                        <m:r>
                          <a:rPr lang="sl-SI" sz="2800" b="1" i="1">
                            <a:latin typeface="Cambria Math"/>
                          </a:rPr>
                          <m:t>𝟑𝟎𝟓</m:t>
                        </m:r>
                        <m:r>
                          <a:rPr lang="sl-SI" sz="2800" b="1" i="1">
                            <a:latin typeface="Cambria Math"/>
                          </a:rPr>
                          <m:t>∗</m:t>
                        </m:r>
                        <m:r>
                          <a:rPr lang="sl-SI" sz="2800" b="1" i="1" smtClean="0"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sl-SI" sz="2800" b="1" i="1" smtClean="0">
                            <a:latin typeface="Cambria Math"/>
                          </a:rPr>
                          <m:t>𝟏</m:t>
                        </m:r>
                        <m:r>
                          <a:rPr lang="sl-SI" sz="2800" b="1" i="1" smtClean="0">
                            <a:latin typeface="Cambria Math"/>
                          </a:rPr>
                          <m:t>,</m:t>
                        </m:r>
                        <m:r>
                          <a:rPr lang="sl-SI" sz="2800" b="1" i="1" smtClean="0">
                            <a:latin typeface="Cambria Math"/>
                          </a:rPr>
                          <m:t>𝟏𝟐</m:t>
                        </m:r>
                        <m:r>
                          <a:rPr lang="sl-SI" sz="2800" b="1" i="1">
                            <a:latin typeface="Cambria Math"/>
                          </a:rPr>
                          <m:t>∗</m:t>
                        </m:r>
                        <m:r>
                          <a:rPr lang="sl-SI" sz="28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sl-SI" sz="2800" b="1" dirty="0">
                    <a:solidFill>
                      <a:prstClr val="black"/>
                    </a:solidFill>
                  </a:rPr>
                  <a:t> </a:t>
                </a:r>
                <a:r>
                  <a:rPr lang="sl-SI" sz="2800" b="1" dirty="0" smtClean="0">
                    <a:solidFill>
                      <a:prstClr val="black"/>
                    </a:solidFill>
                  </a:rPr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800" b="1" i="1" smtClean="0">
                            <a:latin typeface="Cambria Math"/>
                          </a:rPr>
                          <m:t>𝟒𝟐𝟓𝟖𝟒𝟏</m:t>
                        </m:r>
                      </m:num>
                      <m:den>
                        <m:r>
                          <a:rPr lang="sl-SI" sz="2800" b="1" i="1" smtClean="0">
                            <a:latin typeface="Cambria Math"/>
                          </a:rPr>
                          <m:t>𝟖</m:t>
                        </m:r>
                        <m:r>
                          <a:rPr lang="sl-SI" sz="2800" b="1" i="1" smtClean="0">
                            <a:latin typeface="Cambria Math"/>
                          </a:rPr>
                          <m:t>,</m:t>
                        </m:r>
                        <m:r>
                          <a:rPr lang="sl-SI" sz="2800" b="1" i="1" smtClean="0">
                            <a:latin typeface="Cambria Math"/>
                          </a:rPr>
                          <m:t>𝟗𝟔</m:t>
                        </m:r>
                      </m:den>
                    </m:f>
                  </m:oMath>
                </a14:m>
                <a:r>
                  <a:rPr lang="sl-SI" sz="2800" b="1" dirty="0">
                    <a:solidFill>
                      <a:prstClr val="black"/>
                    </a:solidFill>
                  </a:rPr>
                  <a:t> = </a:t>
                </a:r>
                <a:endParaRPr lang="sl-SI" sz="28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sl-SI" sz="2800" b="1" dirty="0" smtClean="0">
                    <a:solidFill>
                      <a:prstClr val="black"/>
                    </a:solidFill>
                  </a:rPr>
                  <a:t>                                   </a:t>
                </a:r>
                <a:r>
                  <a:rPr lang="sl-SI" sz="2800" b="1" u="sng" dirty="0" smtClean="0">
                    <a:solidFill>
                      <a:prstClr val="black"/>
                    </a:solidFill>
                  </a:rPr>
                  <a:t>= 47.527 t</a:t>
                </a:r>
                <a:endParaRPr lang="sl-SI" sz="2800" b="1" u="sng" dirty="0">
                  <a:solidFill>
                    <a:prstClr val="black"/>
                  </a:solidFill>
                </a:endParaRPr>
              </a:p>
              <a:p>
                <a:endParaRPr lang="sl-SI" b="1" dirty="0">
                  <a:solidFill>
                    <a:prstClr val="black"/>
                  </a:solidFill>
                </a:endParaRPr>
              </a:p>
              <a:p>
                <a:endParaRPr lang="sl-SI" b="1" dirty="0">
                  <a:solidFill>
                    <a:prstClr val="black"/>
                  </a:solidFill>
                </a:endParaRP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963" t="-89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2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3. naloga - podatki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sz="2800" dirty="0" smtClean="0"/>
              <a:t>Koliko tovora bi morali povprečno natovoriti v vsakega od 109 kontejnerjev inventarnega parka, da bi z njimi letno prepeljali 20.800 t tovora, če bodo imeli kontejnerji po 27 </a:t>
            </a:r>
            <a:r>
              <a:rPr lang="sl-SI" sz="2800" dirty="0" err="1" smtClean="0"/>
              <a:t>obtekov</a:t>
            </a:r>
            <a:r>
              <a:rPr lang="sl-SI" sz="2800" dirty="0" smtClean="0"/>
              <a:t> in bo povprečno 9 % kontejnerjev izločenih zaradi popravil.</a:t>
            </a:r>
            <a:endParaRPr lang="sl-SI" sz="2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65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3</a:t>
            </a:r>
            <a:r>
              <a:rPr lang="sl-SI" sz="2400" dirty="0" smtClean="0"/>
              <a:t>. naloga- izpis podatkov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sl-SI" sz="2200" dirty="0" smtClean="0"/>
                  <a:t>Koliko tovora bi morali povprečno natovoriti v vsakega od 109 kontejnerjev inventarnega parka, da bi z njimi letno prepeljali 20.800 t tovora, če bodo imeli kontejnerji po 27 </a:t>
                </a:r>
                <a:r>
                  <a:rPr lang="sl-SI" sz="2200" dirty="0" err="1"/>
                  <a:t>obtekov</a:t>
                </a:r>
                <a:r>
                  <a:rPr lang="sl-SI" sz="2200" dirty="0"/>
                  <a:t> </a:t>
                </a:r>
                <a:r>
                  <a:rPr lang="sl-SI" sz="2200" dirty="0" smtClean="0"/>
                  <a:t>na leto in </a:t>
                </a:r>
                <a:r>
                  <a:rPr lang="sl-SI" sz="2200" dirty="0"/>
                  <a:t>bo povprečno 9 % kontejnerjev izločenih zaradi popravil</a:t>
                </a:r>
                <a:r>
                  <a:rPr lang="sl-SI" sz="2200" dirty="0" smtClean="0"/>
                  <a:t>.</a:t>
                </a:r>
              </a:p>
              <a:p>
                <a:pPr lvl="0"/>
                <a:endParaRPr lang="sl-SI" sz="2200" dirty="0" smtClean="0"/>
              </a:p>
              <a:p>
                <a:pPr lvl="0"/>
                <a:r>
                  <a:rPr lang="sl-SI" sz="2200" dirty="0" err="1" smtClean="0"/>
                  <a:t>Nki</a:t>
                </a:r>
                <a:r>
                  <a:rPr lang="sl-SI" sz="2200" dirty="0" smtClean="0"/>
                  <a:t> = 109 kontejnerjev</a:t>
                </a:r>
              </a:p>
              <a:p>
                <a:pPr lvl="0"/>
                <a:r>
                  <a:rPr lang="sl-SI" sz="2200" dirty="0" smtClean="0"/>
                  <a:t>Q = 20800 t</a:t>
                </a:r>
              </a:p>
              <a:p>
                <a:pPr lvl="0"/>
                <a:r>
                  <a:rPr lang="sl-SI" sz="2200" dirty="0" err="1" smtClean="0"/>
                  <a:t>Okl</a:t>
                </a:r>
                <a:r>
                  <a:rPr lang="sl-SI" sz="2200" dirty="0" smtClean="0"/>
                  <a:t> = 27 </a:t>
                </a:r>
                <a:r>
                  <a:rPr lang="sl-SI" sz="2200" dirty="0" err="1" smtClean="0"/>
                  <a:t>obtekov</a:t>
                </a:r>
                <a:endParaRPr lang="sl-SI" sz="2200" dirty="0" smtClean="0"/>
              </a:p>
              <a:p>
                <a:r>
                  <a:rPr lang="sl-SI" sz="2200" dirty="0" err="1" smtClean="0"/>
                  <a:t>Pp</a:t>
                </a:r>
                <a:r>
                  <a:rPr lang="sl-SI" sz="2200" dirty="0" smtClean="0"/>
                  <a:t> = 9%   </a:t>
                </a:r>
                <a:r>
                  <a:rPr lang="sl-SI" sz="2200" dirty="0" err="1" smtClean="0"/>
                  <a:t>Pp</a:t>
                </a:r>
                <a:r>
                  <a:rPr lang="sl-SI" sz="2200" dirty="0" smtClean="0"/>
                  <a:t> = </a:t>
                </a:r>
                <a:r>
                  <a:rPr lang="sl-SI" sz="2200" dirty="0"/>
                  <a:t>(</a:t>
                </a:r>
                <a14:m>
                  <m:oMath xmlns:m="http://schemas.openxmlformats.org/officeDocument/2006/math">
                    <m:r>
                      <a:rPr lang="sl-SI" sz="22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2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l-SI" sz="22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2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2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200" b="1" u="sng" dirty="0" smtClean="0">
                    <a:solidFill>
                      <a:prstClr val="black"/>
                    </a:solidFill>
                  </a:rPr>
                  <a:t>1,09</a:t>
                </a:r>
              </a:p>
              <a:p>
                <a:r>
                  <a:rPr lang="sl-SI" sz="1000" b="1" dirty="0" smtClean="0">
                    <a:solidFill>
                      <a:prstClr val="black"/>
                    </a:solidFill>
                  </a:rPr>
                  <a:t>---------------------------------------------------------------------------------------------------------</a:t>
                </a:r>
              </a:p>
              <a:p>
                <a:r>
                  <a:rPr lang="sl-SI" sz="2000" b="1" dirty="0" smtClean="0">
                    <a:solidFill>
                      <a:prstClr val="black"/>
                    </a:solidFill>
                  </a:rPr>
                  <a:t>q = ?</a:t>
                </a:r>
              </a:p>
              <a:p>
                <a:r>
                  <a:rPr lang="sl-SI" sz="2000" b="1" dirty="0" err="1" smtClean="0">
                    <a:solidFill>
                      <a:prstClr val="black"/>
                    </a:solidFill>
                  </a:rPr>
                  <a:t>Nkd</a:t>
                </a:r>
                <a:r>
                  <a:rPr lang="sl-SI" sz="2000" b="1" dirty="0" smtClean="0">
                    <a:solidFill>
                      <a:prstClr val="black"/>
                    </a:solidFill>
                  </a:rPr>
                  <a:t> = ?</a:t>
                </a:r>
              </a:p>
              <a:p>
                <a:r>
                  <a:rPr lang="sl-SI" sz="2000" b="1" dirty="0" err="1" smtClean="0">
                    <a:solidFill>
                      <a:prstClr val="black"/>
                    </a:solidFill>
                  </a:rPr>
                  <a:t>Tk</a:t>
                </a:r>
                <a:r>
                  <a:rPr lang="sl-SI" sz="2000" b="1" dirty="0" smtClean="0">
                    <a:solidFill>
                      <a:prstClr val="black"/>
                    </a:solidFill>
                  </a:rPr>
                  <a:t> = ?</a:t>
                </a:r>
              </a:p>
              <a:p>
                <a:endParaRPr lang="sl-SI" sz="1200" b="1" dirty="0" smtClean="0">
                  <a:solidFill>
                    <a:prstClr val="black"/>
                  </a:solidFill>
                </a:endParaRPr>
              </a:p>
              <a:p>
                <a:endParaRPr lang="sl-SI" b="1" dirty="0">
                  <a:solidFill>
                    <a:prstClr val="black"/>
                  </a:solidFill>
                </a:endParaRPr>
              </a:p>
              <a:p>
                <a:pPr lvl="0"/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815" t="-72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9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3.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 fontScale="92500" lnSpcReduction="20000"/>
              </a:bodyPr>
              <a:lstStyle/>
              <a:p>
                <a:pPr lvl="0"/>
                <a:r>
                  <a:rPr lang="sl-SI" sz="2800" dirty="0"/>
                  <a:t>Nki = 109 kontejnerjev</a:t>
                </a:r>
              </a:p>
              <a:p>
                <a:pPr lvl="0"/>
                <a:r>
                  <a:rPr lang="sl-SI" sz="2800" dirty="0"/>
                  <a:t>Q = 20800 t</a:t>
                </a:r>
              </a:p>
              <a:p>
                <a:pPr lvl="0"/>
                <a:r>
                  <a:rPr lang="sl-SI" sz="2800" dirty="0" err="1"/>
                  <a:t>Okl</a:t>
                </a:r>
                <a:r>
                  <a:rPr lang="sl-SI" sz="2800" dirty="0"/>
                  <a:t> = 27 </a:t>
                </a:r>
                <a:r>
                  <a:rPr lang="sl-SI" sz="2800" dirty="0" err="1"/>
                  <a:t>obtekov</a:t>
                </a:r>
                <a:endParaRPr lang="sl-SI" sz="2800" dirty="0"/>
              </a:p>
              <a:p>
                <a:r>
                  <a:rPr lang="sl-SI" sz="2800" dirty="0" err="1"/>
                  <a:t>Pp</a:t>
                </a:r>
                <a:r>
                  <a:rPr lang="sl-SI" sz="2800" dirty="0"/>
                  <a:t> = 9%   </a:t>
                </a:r>
                <a:r>
                  <a:rPr lang="sl-SI" sz="2800" dirty="0" err="1"/>
                  <a:t>Pp</a:t>
                </a:r>
                <a:r>
                  <a:rPr lang="sl-SI" sz="2800" dirty="0"/>
                  <a:t> = (</a:t>
                </a:r>
                <a14:m>
                  <m:oMath xmlns:m="http://schemas.openxmlformats.org/officeDocument/2006/math">
                    <m:r>
                      <a:rPr lang="sl-SI" sz="28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8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l-SI" sz="28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8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8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800" b="1" u="sng" dirty="0">
                    <a:solidFill>
                      <a:prstClr val="black"/>
                    </a:solidFill>
                  </a:rPr>
                  <a:t>1,09</a:t>
                </a:r>
              </a:p>
              <a:p>
                <a:pPr marL="0" indent="0">
                  <a:buNone/>
                </a:pPr>
                <a:r>
                  <a:rPr lang="sl-SI" sz="1200" b="1" dirty="0" smtClean="0">
                    <a:solidFill>
                      <a:prstClr val="black"/>
                    </a:solidFill>
                  </a:rPr>
                  <a:t>---------------------------------------------------------------------------------------------------------------------</a:t>
                </a:r>
                <a:endParaRPr lang="sl-SI" sz="1200" b="1" dirty="0">
                  <a:solidFill>
                    <a:prstClr val="black"/>
                  </a:solidFill>
                </a:endParaRPr>
              </a:p>
              <a:p>
                <a:r>
                  <a:rPr lang="sl-SI" sz="2600" b="1" dirty="0">
                    <a:solidFill>
                      <a:prstClr val="black"/>
                    </a:solidFill>
                  </a:rPr>
                  <a:t>q = ?</a:t>
                </a:r>
              </a:p>
              <a:p>
                <a:r>
                  <a:rPr lang="sl-SI" sz="2600" b="1" dirty="0" err="1">
                    <a:solidFill>
                      <a:prstClr val="black"/>
                    </a:solidFill>
                  </a:rPr>
                  <a:t>Tk</a:t>
                </a:r>
                <a:r>
                  <a:rPr lang="sl-SI" sz="26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600" b="1" dirty="0" smtClean="0">
                    <a:solidFill>
                      <a:prstClr val="black"/>
                    </a:solidFill>
                  </a:rPr>
                  <a:t>?</a:t>
                </a:r>
              </a:p>
              <a:p>
                <a:r>
                  <a:rPr lang="sl-SI" sz="2600" b="1" dirty="0" err="1" smtClean="0">
                    <a:solidFill>
                      <a:prstClr val="black"/>
                    </a:solidFill>
                  </a:rPr>
                  <a:t>Nkd</a:t>
                </a:r>
                <a:r>
                  <a:rPr lang="sl-SI" sz="2600" b="1" dirty="0" smtClean="0">
                    <a:solidFill>
                      <a:prstClr val="black"/>
                    </a:solidFill>
                  </a:rPr>
                  <a:t> = ?</a:t>
                </a:r>
                <a:endParaRPr lang="sl-SI" sz="26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sl-SI" sz="28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sl-SI" sz="2800" b="1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500" b="1" i="1" smtClean="0">
                        <a:latin typeface="Cambria Math"/>
                      </a:rPr>
                      <m:t>𝑵𝒌𝒅</m:t>
                    </m:r>
                    <m:r>
                      <a:rPr lang="sl-SI" sz="35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35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500" b="1" i="1">
                            <a:latin typeface="Cambria Math"/>
                          </a:rPr>
                          <m:t>𝑸</m:t>
                        </m:r>
                        <m:r>
                          <a:rPr lang="sl-SI" sz="3500" b="1" i="1">
                            <a:latin typeface="Cambria Math"/>
                          </a:rPr>
                          <m:t>∗</m:t>
                        </m:r>
                        <m:r>
                          <a:rPr lang="sl-SI" sz="3500" b="1" i="1">
                            <a:latin typeface="Cambria Math"/>
                          </a:rPr>
                          <m:t>𝒀</m:t>
                        </m:r>
                        <m:r>
                          <a:rPr lang="sl-SI" sz="3500" b="1" i="1">
                            <a:latin typeface="Cambria Math"/>
                          </a:rPr>
                          <m:t>∗</m:t>
                        </m:r>
                        <m:r>
                          <a:rPr lang="sl-SI" sz="3500" b="1" i="1">
                            <a:latin typeface="Cambria Math"/>
                          </a:rPr>
                          <m:t>𝑻𝒌</m:t>
                        </m:r>
                      </m:num>
                      <m:den>
                        <m:r>
                          <a:rPr lang="sl-SI" sz="3500" b="1" i="1">
                            <a:latin typeface="Cambria Math"/>
                          </a:rPr>
                          <m:t>𝒒</m:t>
                        </m:r>
                        <m:r>
                          <a:rPr lang="sl-SI" sz="3500" b="1" i="1">
                            <a:latin typeface="Cambria Math"/>
                          </a:rPr>
                          <m:t>∗</m:t>
                        </m:r>
                        <m:r>
                          <a:rPr lang="sl-SI" sz="3500" b="1" i="1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sz="3500" b="1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sl-SI" sz="3500" b="1">
                        <a:latin typeface="Cambria Math"/>
                      </a:rPr>
                      <m:t>          </m:t>
                    </m:r>
                    <m:r>
                      <a:rPr lang="sl-SI" sz="3500" b="1" i="1" smtClean="0">
                        <a:latin typeface="Cambria Math"/>
                      </a:rPr>
                      <m:t>𝒒</m:t>
                    </m:r>
                    <m:r>
                      <a:rPr lang="sl-SI" sz="35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35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500" b="1" i="1" smtClean="0">
                            <a:latin typeface="Cambria Math"/>
                          </a:rPr>
                          <m:t>𝑸</m:t>
                        </m:r>
                        <m:r>
                          <a:rPr lang="sl-SI" sz="3500" b="1" i="1">
                            <a:latin typeface="Cambria Math"/>
                          </a:rPr>
                          <m:t>∗</m:t>
                        </m:r>
                        <m:r>
                          <a:rPr lang="sl-SI" sz="3500" b="1" i="1" smtClean="0">
                            <a:latin typeface="Cambria Math"/>
                          </a:rPr>
                          <m:t>𝒀</m:t>
                        </m:r>
                        <m:r>
                          <a:rPr lang="sl-SI" sz="3500" b="1" i="1">
                            <a:latin typeface="Cambria Math"/>
                          </a:rPr>
                          <m:t>∗</m:t>
                        </m:r>
                        <m:r>
                          <a:rPr lang="sl-SI" sz="3500" b="1" i="1" smtClean="0">
                            <a:latin typeface="Cambria Math"/>
                          </a:rPr>
                          <m:t>𝑻𝒌</m:t>
                        </m:r>
                      </m:num>
                      <m:den>
                        <m:r>
                          <a:rPr lang="sl-SI" sz="3500" b="1" i="1" smtClean="0">
                            <a:latin typeface="Cambria Math"/>
                          </a:rPr>
                          <m:t>𝑵𝒌𝒅</m:t>
                        </m:r>
                        <m:r>
                          <a:rPr lang="sl-SI" sz="3500" b="1" i="1">
                            <a:latin typeface="Cambria Math"/>
                          </a:rPr>
                          <m:t>∗</m:t>
                        </m:r>
                        <m:r>
                          <a:rPr lang="sl-SI" sz="3500" b="1" i="1" smtClean="0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sz="3500" b="1" dirty="0">
                    <a:solidFill>
                      <a:prstClr val="black"/>
                    </a:solidFill>
                  </a:rPr>
                  <a:t> = </a:t>
                </a:r>
                <a:endParaRPr lang="sl-SI" sz="3500" b="1" dirty="0" smtClean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:endParaRPr lang="sl-SI" sz="2800" b="1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111" t="-247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3. naloga - izračuni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sl-SI" sz="2400" dirty="0" smtClean="0"/>
                  <a:t>Nki = 109 kontejnerjev</a:t>
                </a:r>
              </a:p>
              <a:p>
                <a:pPr lvl="0"/>
                <a:r>
                  <a:rPr lang="sl-SI" sz="2400" dirty="0"/>
                  <a:t>Q = 20800 t</a:t>
                </a:r>
              </a:p>
              <a:p>
                <a:pPr lvl="0"/>
                <a:r>
                  <a:rPr lang="sl-SI" sz="2400" dirty="0" err="1"/>
                  <a:t>Okl</a:t>
                </a:r>
                <a:r>
                  <a:rPr lang="sl-SI" sz="2400" dirty="0"/>
                  <a:t> = 27 </a:t>
                </a:r>
                <a:r>
                  <a:rPr lang="sl-SI" sz="2400" dirty="0" err="1"/>
                  <a:t>obtekov</a:t>
                </a:r>
                <a:endParaRPr lang="sl-SI" sz="2400" dirty="0"/>
              </a:p>
              <a:p>
                <a:r>
                  <a:rPr lang="sl-SI" sz="2400" dirty="0" err="1"/>
                  <a:t>Pp</a:t>
                </a:r>
                <a:r>
                  <a:rPr lang="sl-SI" sz="2400" dirty="0"/>
                  <a:t> = 9%   </a:t>
                </a:r>
                <a:r>
                  <a:rPr lang="sl-SI" sz="2400" dirty="0" err="1"/>
                  <a:t>Pp</a:t>
                </a:r>
                <a:r>
                  <a:rPr lang="sl-SI" sz="2400" dirty="0"/>
                  <a:t> = (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l-SI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4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400" b="1" u="sng" dirty="0" smtClean="0">
                    <a:solidFill>
                      <a:prstClr val="black"/>
                    </a:solidFill>
                  </a:rPr>
                  <a:t>1,09</a:t>
                </a:r>
              </a:p>
              <a:p>
                <a:pPr marL="0" indent="0">
                  <a:buNone/>
                </a:pPr>
                <a:r>
                  <a:rPr lang="sl-SI" sz="1050" dirty="0" smtClean="0">
                    <a:solidFill>
                      <a:prstClr val="black"/>
                    </a:solidFill>
                  </a:rPr>
                  <a:t>--------------------------------------------------------------------------------------------------------------</a:t>
                </a:r>
              </a:p>
              <a:p>
                <a:pPr marL="0" indent="0">
                  <a:buNone/>
                </a:pPr>
                <a:r>
                  <a:rPr lang="sl-SI" sz="2400" dirty="0" err="1" smtClean="0">
                    <a:solidFill>
                      <a:prstClr val="black"/>
                    </a:solidFill>
                  </a:rPr>
                  <a:t>Tk</a:t>
                </a:r>
                <a:r>
                  <a:rPr lang="sl-SI" sz="2400" dirty="0" smtClean="0">
                    <a:solidFill>
                      <a:prstClr val="black"/>
                    </a:solidFill>
                  </a:rPr>
                  <a:t> =?</a:t>
                </a:r>
              </a:p>
              <a:p>
                <a:pPr marL="0" indent="0">
                  <a:buNone/>
                </a:pPr>
                <a:r>
                  <a:rPr lang="sl-SI" sz="2400" dirty="0" smtClean="0">
                    <a:solidFill>
                      <a:prstClr val="black"/>
                    </a:solidFill>
                  </a:rPr>
                  <a:t>q =?</a:t>
                </a:r>
              </a:p>
              <a:p>
                <a:pPr marL="0" indent="0">
                  <a:buNone/>
                </a:pPr>
                <a:r>
                  <a:rPr lang="sl-SI" sz="2400" dirty="0" err="1" smtClean="0">
                    <a:solidFill>
                      <a:prstClr val="black"/>
                    </a:solidFill>
                  </a:rPr>
                  <a:t>Nkd</a:t>
                </a:r>
                <a:r>
                  <a:rPr lang="sl-SI" sz="2400" dirty="0" smtClean="0">
                    <a:solidFill>
                      <a:prstClr val="black"/>
                    </a:solidFill>
                  </a:rPr>
                  <a:t> = ?</a:t>
                </a:r>
              </a:p>
              <a:p>
                <a:pPr marL="0" indent="0">
                  <a:buNone/>
                </a:pPr>
                <a:endParaRPr lang="sl-SI" sz="2400" dirty="0" smtClean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:r>
                  <a:rPr lang="sl-SI" b="1" dirty="0" err="1" smtClean="0"/>
                  <a:t>Tk</a:t>
                </a:r>
                <a:r>
                  <a:rPr lang="sl-SI" b="1" dirty="0" smtClean="0"/>
                  <a:t> </a:t>
                </a:r>
                <a:r>
                  <a:rPr lang="sl-SI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1" i="1" smtClean="0">
                            <a:latin typeface="Cambria Math"/>
                          </a:rPr>
                          <m:t>𝑫𝒅</m:t>
                        </m:r>
                      </m:num>
                      <m:den>
                        <m:r>
                          <a:rPr lang="sl-SI" b="1" i="1" smtClean="0">
                            <a:latin typeface="Cambria Math"/>
                          </a:rPr>
                          <m:t>𝑶𝒌𝒍</m:t>
                        </m:r>
                      </m:den>
                    </m:f>
                  </m:oMath>
                </a14:m>
                <a:r>
                  <a:rPr lang="sl-SI" b="1" dirty="0" smtClean="0">
                    <a:solidFill>
                      <a:prstClr val="black"/>
                    </a:solidFill>
                  </a:rPr>
                  <a:t>  =</a:t>
                </a:r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1111" t="-97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4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sz="2400" b="1" dirty="0" err="1"/>
              <a:t>KONTEJNERIZACIJA</a:t>
            </a:r>
            <a:r>
              <a:rPr lang="sl-SI" sz="2400" b="1" dirty="0"/>
              <a:t> - </a:t>
            </a:r>
            <a:r>
              <a:rPr lang="sl-SI" sz="2400" b="1" u="sng" dirty="0"/>
              <a:t>Izračun potrebnega št. kontejnerjev:</a:t>
            </a:r>
            <a:endParaRPr lang="sl-SI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r>
                  <a:rPr lang="sl-SI" sz="2400" b="1" u="sng" dirty="0" smtClean="0"/>
                  <a:t>Inventarni park izračunamo:</a:t>
                </a:r>
              </a:p>
              <a:p>
                <a:endParaRPr lang="sl-SI" sz="2400" u="sng" dirty="0" smtClean="0"/>
              </a:p>
              <a:p>
                <a:endParaRPr lang="sl-SI" sz="2400" u="sng" dirty="0"/>
              </a:p>
              <a:p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</a:rPr>
                      <m:t>     </m:t>
                    </m:r>
                    <m:r>
                      <a:rPr lang="sl-SI" sz="2400" b="1" i="1" smtClean="0">
                        <a:latin typeface="Cambria Math"/>
                      </a:rPr>
                      <m:t>                    </m:t>
                    </m:r>
                    <m:r>
                      <a:rPr lang="sl-SI" sz="2400" b="1" i="1">
                        <a:latin typeface="Cambria Math"/>
                      </a:rPr>
                      <m:t>𝑵</m:t>
                    </m:r>
                    <m:r>
                      <a:rPr lang="sl-SI" sz="2400" b="1" i="1" smtClean="0">
                        <a:latin typeface="Cambria Math"/>
                      </a:rPr>
                      <m:t>𝒌𝒊</m:t>
                    </m:r>
                    <m:r>
                      <a:rPr lang="sl-SI" sz="2400" b="1" i="1">
                        <a:latin typeface="Cambria Math"/>
                      </a:rPr>
                      <m:t>=</m:t>
                    </m:r>
                    <m:r>
                      <a:rPr lang="sl-SI" sz="2400" b="1" i="1">
                        <a:latin typeface="Cambria Math"/>
                      </a:rPr>
                      <m:t>𝑵𝒌𝒅</m:t>
                    </m:r>
                    <m:r>
                      <a:rPr lang="sl-SI" sz="2400" b="1" i="1">
                        <a:latin typeface="Cambria Math"/>
                      </a:rPr>
                      <m:t> (</m:t>
                    </m:r>
                    <m:r>
                      <a:rPr lang="sl-SI" sz="2400" b="1" i="1">
                        <a:latin typeface="Cambria Math"/>
                      </a:rPr>
                      <m:t>𝟏</m:t>
                    </m:r>
                    <m:r>
                      <a:rPr lang="sl-SI" sz="2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l-SI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b="1" i="1">
                            <a:latin typeface="Cambria Math"/>
                          </a:rPr>
                          <m:t>𝑷𝒑</m:t>
                        </m:r>
                      </m:num>
                      <m:den>
                        <m:r>
                          <a:rPr lang="sl-SI" sz="24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sl-SI" sz="2400" b="1" dirty="0"/>
                  <a:t>)</a:t>
                </a:r>
                <a:endParaRPr lang="sl-SI" sz="2400" b="1" dirty="0" smtClean="0"/>
              </a:p>
              <a:p>
                <a:endParaRPr lang="sl-SI" sz="4400" b="1" dirty="0"/>
              </a:p>
              <a:p>
                <a:r>
                  <a:rPr lang="sl-SI" sz="2000" dirty="0" err="1"/>
                  <a:t>Nki</a:t>
                </a:r>
                <a:r>
                  <a:rPr lang="sl-SI" sz="2000" dirty="0"/>
                  <a:t> = potrebno število kontejnerjev inventarnega parka</a:t>
                </a:r>
              </a:p>
              <a:p>
                <a:r>
                  <a:rPr lang="sl-SI" sz="2000" dirty="0" err="1"/>
                  <a:t>Pp</a:t>
                </a:r>
                <a:r>
                  <a:rPr lang="sl-SI" sz="2000" dirty="0"/>
                  <a:t> = odstotek pokvarjenih kontejnerjev, ki niso v uporabi</a:t>
                </a:r>
              </a:p>
              <a:p>
                <a:endParaRPr lang="sl-SI" sz="2000" dirty="0"/>
              </a:p>
            </p:txBody>
          </p:sp>
        </mc:Choice>
        <mc:Fallback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 l="-963" t="-10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3. naloga - izračuni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sl-SI" sz="2400" dirty="0" smtClean="0"/>
                  <a:t>Nki = 109 kontejnerjev</a:t>
                </a:r>
              </a:p>
              <a:p>
                <a:pPr lvl="0"/>
                <a:r>
                  <a:rPr lang="sl-SI" sz="2400" dirty="0"/>
                  <a:t>Q = 20800 t</a:t>
                </a:r>
              </a:p>
              <a:p>
                <a:pPr lvl="0"/>
                <a:r>
                  <a:rPr lang="sl-SI" sz="2400" dirty="0" err="1"/>
                  <a:t>Okl</a:t>
                </a:r>
                <a:r>
                  <a:rPr lang="sl-SI" sz="2400" dirty="0"/>
                  <a:t> = 27 </a:t>
                </a:r>
                <a:r>
                  <a:rPr lang="sl-SI" sz="2400" dirty="0" err="1"/>
                  <a:t>obtekov</a:t>
                </a:r>
                <a:endParaRPr lang="sl-SI" sz="2400" dirty="0"/>
              </a:p>
              <a:p>
                <a:r>
                  <a:rPr lang="sl-SI" sz="2400" dirty="0" err="1"/>
                  <a:t>Pp</a:t>
                </a:r>
                <a:r>
                  <a:rPr lang="sl-SI" sz="2400" dirty="0"/>
                  <a:t> = 9%   </a:t>
                </a:r>
                <a:r>
                  <a:rPr lang="sl-SI" sz="2400" dirty="0" err="1"/>
                  <a:t>Pp</a:t>
                </a:r>
                <a:r>
                  <a:rPr lang="sl-SI" sz="2400" dirty="0"/>
                  <a:t> = (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l-SI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4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400" b="1" u="sng" dirty="0" smtClean="0">
                    <a:solidFill>
                      <a:prstClr val="black"/>
                    </a:solidFill>
                  </a:rPr>
                  <a:t>1,09</a:t>
                </a:r>
              </a:p>
              <a:p>
                <a:pPr marL="0" indent="0">
                  <a:buNone/>
                </a:pPr>
                <a:r>
                  <a:rPr lang="sl-SI" sz="1050" dirty="0" smtClean="0">
                    <a:solidFill>
                      <a:prstClr val="black"/>
                    </a:solidFill>
                  </a:rPr>
                  <a:t>--------------------------------------------------------------------------------------------------------------</a:t>
                </a:r>
              </a:p>
              <a:p>
                <a:pPr marL="0" indent="0">
                  <a:buNone/>
                </a:pPr>
                <a:r>
                  <a:rPr lang="sl-SI" sz="2400" dirty="0" err="1" smtClean="0">
                    <a:solidFill>
                      <a:prstClr val="black"/>
                    </a:solidFill>
                  </a:rPr>
                  <a:t>Tk</a:t>
                </a:r>
                <a:r>
                  <a:rPr lang="sl-SI" sz="2400" dirty="0" smtClean="0">
                    <a:solidFill>
                      <a:prstClr val="black"/>
                    </a:solidFill>
                  </a:rPr>
                  <a:t> =?</a:t>
                </a:r>
              </a:p>
              <a:p>
                <a:pPr marL="0" indent="0">
                  <a:buNone/>
                </a:pPr>
                <a:r>
                  <a:rPr lang="sl-SI" sz="2400" dirty="0" err="1">
                    <a:solidFill>
                      <a:prstClr val="black"/>
                    </a:solidFill>
                  </a:rPr>
                  <a:t>Nkd</a:t>
                </a:r>
                <a:r>
                  <a:rPr lang="sl-SI" sz="2400" dirty="0">
                    <a:solidFill>
                      <a:prstClr val="black"/>
                    </a:solidFill>
                  </a:rPr>
                  <a:t> = ?</a:t>
                </a:r>
              </a:p>
              <a:p>
                <a:pPr marL="0" indent="0">
                  <a:buNone/>
                </a:pPr>
                <a:r>
                  <a:rPr lang="sl-SI" sz="2400" dirty="0" smtClean="0">
                    <a:solidFill>
                      <a:prstClr val="black"/>
                    </a:solidFill>
                  </a:rPr>
                  <a:t>q =?</a:t>
                </a:r>
              </a:p>
              <a:p>
                <a:pPr marL="0" indent="0">
                  <a:buNone/>
                </a:pPr>
                <a:endParaRPr lang="sl-SI" sz="2400" dirty="0" smtClean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:r>
                  <a:rPr lang="sl-SI" sz="2800" b="1" dirty="0" err="1" smtClean="0"/>
                  <a:t>Tk</a:t>
                </a:r>
                <a:r>
                  <a:rPr lang="sl-SI" sz="2800" b="1" dirty="0" smtClean="0"/>
                  <a:t> </a:t>
                </a:r>
                <a:r>
                  <a:rPr lang="sl-SI" sz="28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800" b="1" i="1" smtClean="0">
                            <a:latin typeface="Cambria Math"/>
                          </a:rPr>
                          <m:t>𝑫𝒅</m:t>
                        </m:r>
                      </m:num>
                      <m:den>
                        <m:r>
                          <a:rPr lang="sl-SI" sz="2800" b="1" i="1" smtClean="0">
                            <a:latin typeface="Cambria Math"/>
                          </a:rPr>
                          <m:t>𝑶𝒌𝒍</m:t>
                        </m:r>
                      </m:den>
                    </m:f>
                  </m:oMath>
                </a14:m>
                <a:r>
                  <a:rPr lang="sl-SI" sz="2800" b="1" dirty="0" smtClean="0">
                    <a:solidFill>
                      <a:prstClr val="black"/>
                    </a:solidFill>
                  </a:rPr>
                  <a:t>  =</a:t>
                </a:r>
                <a:r>
                  <a:rPr lang="sl-SI" sz="2800" b="1" dirty="0"/>
                  <a:t> </a:t>
                </a:r>
                <a:r>
                  <a:rPr lang="sl-SI" sz="2800" b="1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800" b="1" i="1" smtClean="0">
                            <a:latin typeface="Cambria Math"/>
                          </a:rPr>
                          <m:t>𝟑𝟎𝟓</m:t>
                        </m:r>
                      </m:num>
                      <m:den>
                        <m:r>
                          <a:rPr lang="sl-SI" sz="2800" b="1" i="1" smtClean="0">
                            <a:latin typeface="Cambria Math"/>
                          </a:rPr>
                          <m:t>𝟐𝟕</m:t>
                        </m:r>
                      </m:den>
                    </m:f>
                    <m:r>
                      <a:rPr lang="sl-SI" sz="2800" b="1" i="1" smtClean="0">
                        <a:latin typeface="Cambria Math"/>
                      </a:rPr>
                      <m:t>  =</m:t>
                    </m:r>
                    <m:r>
                      <a:rPr lang="sl-SI" sz="2800" b="1" i="1" smtClean="0">
                        <a:latin typeface="Cambria Math"/>
                      </a:rPr>
                      <m:t>𝟏𝟏</m:t>
                    </m:r>
                    <m:r>
                      <a:rPr lang="sl-SI" sz="2800" b="1" i="1" smtClean="0">
                        <a:latin typeface="Cambria Math"/>
                      </a:rPr>
                      <m:t>,</m:t>
                    </m:r>
                    <m:r>
                      <a:rPr lang="sl-SI" sz="2800" b="1" i="1" smtClean="0">
                        <a:latin typeface="Cambria Math"/>
                      </a:rPr>
                      <m:t>𝟑</m:t>
                    </m:r>
                    <m:r>
                      <a:rPr lang="sl-SI" sz="2800" b="1" i="1" smtClean="0">
                        <a:latin typeface="Cambria Math"/>
                      </a:rPr>
                      <m:t> </m:t>
                    </m:r>
                    <m:r>
                      <a:rPr lang="sl-SI" sz="2800" b="1" i="1" smtClean="0">
                        <a:latin typeface="Cambria Math"/>
                      </a:rPr>
                      <m:t>𝒅𝒏𝒊</m:t>
                    </m:r>
                  </m:oMath>
                </a14:m>
                <a:endParaRPr lang="sl-SI" sz="2800" b="1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1111" t="-97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0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3.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sl-SI" sz="2600" dirty="0" smtClean="0"/>
                  <a:t>Nki = 109 kontejnerjev</a:t>
                </a:r>
              </a:p>
              <a:p>
                <a:pPr lvl="0"/>
                <a:r>
                  <a:rPr lang="sl-SI" sz="2600" dirty="0"/>
                  <a:t>Q = 20800 t</a:t>
                </a:r>
              </a:p>
              <a:p>
                <a:pPr lvl="0"/>
                <a:r>
                  <a:rPr lang="sl-SI" sz="2600" dirty="0" err="1"/>
                  <a:t>Okl</a:t>
                </a:r>
                <a:r>
                  <a:rPr lang="sl-SI" sz="2600" dirty="0"/>
                  <a:t> = 27 </a:t>
                </a:r>
                <a:r>
                  <a:rPr lang="sl-SI" sz="2600" dirty="0" err="1"/>
                  <a:t>obtekov</a:t>
                </a:r>
                <a:endParaRPr lang="sl-SI" sz="2600" dirty="0"/>
              </a:p>
              <a:p>
                <a:r>
                  <a:rPr lang="sl-SI" sz="2600" dirty="0" err="1"/>
                  <a:t>Pp</a:t>
                </a:r>
                <a:r>
                  <a:rPr lang="sl-SI" sz="2600" dirty="0"/>
                  <a:t> = 9%   </a:t>
                </a:r>
                <a:r>
                  <a:rPr lang="sl-SI" sz="2600" dirty="0" err="1"/>
                  <a:t>Pp</a:t>
                </a:r>
                <a:r>
                  <a:rPr lang="sl-SI" sz="2600" dirty="0"/>
                  <a:t> = (</a:t>
                </a:r>
                <a14:m>
                  <m:oMath xmlns:m="http://schemas.openxmlformats.org/officeDocument/2006/math">
                    <m:r>
                      <a:rPr lang="sl-SI" sz="26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6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l-SI" sz="26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6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6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600" b="1" u="sng" dirty="0">
                    <a:solidFill>
                      <a:prstClr val="black"/>
                    </a:solidFill>
                  </a:rPr>
                  <a:t>1,09</a:t>
                </a:r>
              </a:p>
              <a:p>
                <a:pPr marL="0" indent="0">
                  <a:buNone/>
                </a:pPr>
                <a:r>
                  <a:rPr lang="sl-SI" sz="1900" dirty="0" smtClean="0">
                    <a:solidFill>
                      <a:prstClr val="black"/>
                    </a:solidFill>
                  </a:rPr>
                  <a:t>----------------------------------------------------------------------</a:t>
                </a:r>
                <a:endParaRPr lang="sl-SI" sz="19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sl-SI" sz="2600" dirty="0" err="1">
                    <a:solidFill>
                      <a:prstClr val="black"/>
                    </a:solidFill>
                  </a:rPr>
                  <a:t>Tk</a:t>
                </a:r>
                <a:r>
                  <a:rPr lang="sl-SI" sz="2600" dirty="0">
                    <a:solidFill>
                      <a:prstClr val="black"/>
                    </a:solidFill>
                  </a:rPr>
                  <a:t> 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= 11,3 dni</a:t>
                </a:r>
              </a:p>
              <a:p>
                <a:pPr marL="0" indent="0">
                  <a:buNone/>
                </a:pPr>
                <a:r>
                  <a:rPr lang="sl-SI" sz="2600" dirty="0" err="1" smtClean="0">
                    <a:solidFill>
                      <a:prstClr val="black"/>
                    </a:solidFill>
                  </a:rPr>
                  <a:t>Nkd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 = ?</a:t>
                </a:r>
                <a:endParaRPr lang="sl-SI" sz="2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sl-SI" sz="2600" dirty="0">
                    <a:solidFill>
                      <a:prstClr val="black"/>
                    </a:solidFill>
                  </a:rPr>
                  <a:t>q 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=?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000" b="1" i="1">
                        <a:latin typeface="Cambria Math"/>
                      </a:rPr>
                      <m:t>𝑵𝒌𝒊</m:t>
                    </m:r>
                    <m:r>
                      <a:rPr lang="sl-SI" sz="3000" b="1" i="1">
                        <a:latin typeface="Cambria Math"/>
                      </a:rPr>
                      <m:t>=</m:t>
                    </m:r>
                    <m:r>
                      <a:rPr lang="sl-SI" sz="3000" b="1" i="1">
                        <a:latin typeface="Cambria Math"/>
                      </a:rPr>
                      <m:t>𝑵𝒌𝒅</m:t>
                    </m:r>
                    <m:r>
                      <a:rPr lang="sl-SI" sz="3000" b="1" i="1">
                        <a:latin typeface="Cambria Math"/>
                      </a:rPr>
                      <m:t> (</m:t>
                    </m:r>
                    <m:r>
                      <a:rPr lang="sl-SI" sz="3000" b="1" i="1">
                        <a:latin typeface="Cambria Math"/>
                      </a:rPr>
                      <m:t>𝟏</m:t>
                    </m:r>
                    <m:r>
                      <a:rPr lang="sl-SI" sz="30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l-SI" sz="3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000" b="1" i="1">
                            <a:latin typeface="Cambria Math"/>
                          </a:rPr>
                          <m:t>𝑷𝒑</m:t>
                        </m:r>
                      </m:num>
                      <m:den>
                        <m:r>
                          <a:rPr lang="sl-SI" sz="30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sl-SI" sz="3000" b="1" dirty="0"/>
                  <a:t>)         </a:t>
                </a:r>
                <a14:m>
                  <m:oMath xmlns:m="http://schemas.openxmlformats.org/officeDocument/2006/math">
                    <m:r>
                      <a:rPr lang="sl-SI" sz="3000" b="1" i="1">
                        <a:latin typeface="Cambria Math"/>
                      </a:rPr>
                      <m:t>𝑵𝒌𝒅</m:t>
                    </m:r>
                    <m:r>
                      <a:rPr lang="sl-SI" sz="3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3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000" b="1" i="1">
                            <a:latin typeface="Cambria Math"/>
                          </a:rPr>
                          <m:t>𝑵𝒌𝒊</m:t>
                        </m:r>
                      </m:num>
                      <m:den>
                        <m:r>
                          <a:rPr lang="sl-SI" sz="3000" b="1" i="1">
                            <a:latin typeface="Cambria Math"/>
                          </a:rPr>
                          <m:t>𝟏</m:t>
                        </m:r>
                        <m:r>
                          <a:rPr lang="sl-SI" sz="3000" b="1" i="1">
                            <a:latin typeface="Cambria Math"/>
                          </a:rPr>
                          <m:t>+(</m:t>
                        </m:r>
                        <m:f>
                          <m:fPr>
                            <m:ctrlPr>
                              <a:rPr lang="sl-SI" sz="3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l-SI" sz="3000" b="1" i="1">
                                <a:latin typeface="Cambria Math"/>
                              </a:rPr>
                              <m:t>𝑷𝒑</m:t>
                            </m:r>
                          </m:num>
                          <m:den>
                            <m:r>
                              <a:rPr lang="sl-SI" sz="3000" b="1" i="1">
                                <a:latin typeface="Cambria Math"/>
                              </a:rPr>
                              <m:t>𝟏𝟎𝟎</m:t>
                            </m:r>
                          </m:den>
                        </m:f>
                        <m:r>
                          <a:rPr lang="sl-SI" sz="3000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sl-SI" sz="3000" b="1" dirty="0"/>
              </a:p>
              <a:p>
                <a:pPr marL="0" indent="0">
                  <a:buNone/>
                </a:pPr>
                <a:endParaRPr lang="sl-SI" sz="3000" b="1" dirty="0"/>
              </a:p>
              <a:p>
                <a:pPr marL="0" indent="0">
                  <a:buNone/>
                </a:pPr>
                <a:endParaRPr lang="sl-SI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1259" t="-96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6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3.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sl-SI" sz="2600" dirty="0" smtClean="0"/>
                  <a:t>Nki = 109 kontejnerjev</a:t>
                </a:r>
              </a:p>
              <a:p>
                <a:pPr lvl="0"/>
                <a:r>
                  <a:rPr lang="sl-SI" sz="2600" dirty="0"/>
                  <a:t>Q = 20800 t</a:t>
                </a:r>
              </a:p>
              <a:p>
                <a:pPr lvl="0"/>
                <a:r>
                  <a:rPr lang="sl-SI" sz="2600" dirty="0" err="1"/>
                  <a:t>Okl</a:t>
                </a:r>
                <a:r>
                  <a:rPr lang="sl-SI" sz="2600" dirty="0"/>
                  <a:t> = 27 </a:t>
                </a:r>
                <a:r>
                  <a:rPr lang="sl-SI" sz="2600" dirty="0" err="1"/>
                  <a:t>obtekov</a:t>
                </a:r>
                <a:endParaRPr lang="sl-SI" sz="2600" dirty="0"/>
              </a:p>
              <a:p>
                <a:r>
                  <a:rPr lang="sl-SI" sz="2600" dirty="0" err="1"/>
                  <a:t>Pp</a:t>
                </a:r>
                <a:r>
                  <a:rPr lang="sl-SI" sz="2600" dirty="0"/>
                  <a:t> = 9%   </a:t>
                </a:r>
                <a:r>
                  <a:rPr lang="sl-SI" sz="2600" dirty="0" err="1"/>
                  <a:t>Pp</a:t>
                </a:r>
                <a:r>
                  <a:rPr lang="sl-SI" sz="2600" dirty="0"/>
                  <a:t> = (</a:t>
                </a:r>
                <a14:m>
                  <m:oMath xmlns:m="http://schemas.openxmlformats.org/officeDocument/2006/math">
                    <m:r>
                      <a:rPr lang="sl-SI" sz="26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6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l-SI" sz="26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6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6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600" b="1" u="sng" dirty="0">
                    <a:solidFill>
                      <a:prstClr val="black"/>
                    </a:solidFill>
                  </a:rPr>
                  <a:t>1,09</a:t>
                </a:r>
              </a:p>
              <a:p>
                <a:pPr marL="0" indent="0">
                  <a:buNone/>
                </a:pPr>
                <a:r>
                  <a:rPr lang="sl-SI" sz="1900" dirty="0" smtClean="0">
                    <a:solidFill>
                      <a:prstClr val="black"/>
                    </a:solidFill>
                  </a:rPr>
                  <a:t>----------------------------------------------------------------------</a:t>
                </a:r>
                <a:endParaRPr lang="sl-SI" sz="19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sl-SI" sz="2600" dirty="0" err="1">
                    <a:solidFill>
                      <a:prstClr val="black"/>
                    </a:solidFill>
                  </a:rPr>
                  <a:t>Tk</a:t>
                </a:r>
                <a:r>
                  <a:rPr lang="sl-SI" sz="2600" dirty="0">
                    <a:solidFill>
                      <a:prstClr val="black"/>
                    </a:solidFill>
                  </a:rPr>
                  <a:t> 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= 11,3 dni</a:t>
                </a:r>
              </a:p>
              <a:p>
                <a:pPr marL="0" indent="0">
                  <a:buNone/>
                </a:pPr>
                <a:r>
                  <a:rPr lang="sl-SI" sz="2600" dirty="0" err="1" smtClean="0">
                    <a:solidFill>
                      <a:prstClr val="black"/>
                    </a:solidFill>
                  </a:rPr>
                  <a:t>Nkd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 = ?</a:t>
                </a:r>
                <a:endParaRPr lang="sl-SI" sz="2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sl-SI" sz="2600" dirty="0">
                    <a:solidFill>
                      <a:prstClr val="black"/>
                    </a:solidFill>
                  </a:rPr>
                  <a:t>q 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=?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000" b="1" i="1">
                          <a:latin typeface="Cambria Math"/>
                        </a:rPr>
                        <m:t>𝑵𝒌𝒅</m:t>
                      </m:r>
                      <m:r>
                        <a:rPr lang="sl-SI" sz="3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sz="3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sz="3000" b="1" i="1">
                              <a:latin typeface="Cambria Math"/>
                            </a:rPr>
                            <m:t>𝑵𝒌𝒊</m:t>
                          </m:r>
                        </m:num>
                        <m:den>
                          <m:r>
                            <a:rPr lang="sl-SI" sz="3000" b="1" i="1">
                              <a:latin typeface="Cambria Math"/>
                            </a:rPr>
                            <m:t>𝟏</m:t>
                          </m:r>
                          <m:r>
                            <a:rPr lang="sl-SI" sz="3000" b="1" i="1">
                              <a:latin typeface="Cambria Math"/>
                            </a:rPr>
                            <m:t>+(</m:t>
                          </m:r>
                          <m:f>
                            <m:fPr>
                              <m:ctrlPr>
                                <a:rPr lang="sl-SI" sz="3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sz="3000" b="1" i="1">
                                  <a:latin typeface="Cambria Math"/>
                                </a:rPr>
                                <m:t>𝑷𝒑</m:t>
                              </m:r>
                            </m:num>
                            <m:den>
                              <m:r>
                                <a:rPr lang="sl-SI" sz="3000" b="1" i="1">
                                  <a:latin typeface="Cambria Math"/>
                                </a:rPr>
                                <m:t>𝟏𝟎𝟎</m:t>
                              </m:r>
                            </m:den>
                          </m:f>
                          <m:r>
                            <a:rPr lang="sl-SI" sz="3000" b="1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l-SI" sz="3000" b="1" dirty="0"/>
              </a:p>
              <a:p>
                <a:pPr marL="0" indent="0">
                  <a:buNone/>
                </a:pPr>
                <a:endParaRPr lang="sl-SI" sz="3000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000" b="1" i="1">
                        <a:latin typeface="Cambria Math"/>
                      </a:rPr>
                      <m:t>𝑵𝒌𝒅</m:t>
                    </m:r>
                    <m:r>
                      <a:rPr lang="sl-SI" sz="3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3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000" b="1" i="1">
                            <a:latin typeface="Cambria Math"/>
                          </a:rPr>
                          <m:t>𝟏</m:t>
                        </m:r>
                        <m:r>
                          <a:rPr lang="sl-SI" sz="3000" b="1" i="1" smtClean="0">
                            <a:latin typeface="Cambria Math"/>
                          </a:rPr>
                          <m:t>𝟎𝟗</m:t>
                        </m:r>
                      </m:num>
                      <m:den>
                        <m:r>
                          <a:rPr lang="sl-SI" sz="3000" b="1" i="1">
                            <a:latin typeface="Cambria Math"/>
                          </a:rPr>
                          <m:t>𝟏</m:t>
                        </m:r>
                        <m:r>
                          <a:rPr lang="sl-SI" sz="3000" b="1" i="1">
                            <a:latin typeface="Cambria Math"/>
                          </a:rPr>
                          <m:t>,</m:t>
                        </m:r>
                        <m:r>
                          <a:rPr lang="sl-SI" sz="3000" b="1" i="1">
                            <a:latin typeface="Cambria Math"/>
                          </a:rPr>
                          <m:t>𝟎𝟗</m:t>
                        </m:r>
                      </m:den>
                    </m:f>
                  </m:oMath>
                </a14:m>
                <a:r>
                  <a:rPr lang="sl-SI" sz="3000" b="1" dirty="0">
                    <a:latin typeface="Cambria Math"/>
                  </a:rPr>
                  <a:t> </a:t>
                </a:r>
                <a:r>
                  <a:rPr lang="sl-SI" sz="3000" b="1" u="sng" dirty="0">
                    <a:latin typeface="Cambria Math"/>
                  </a:rPr>
                  <a:t>= </a:t>
                </a:r>
                <a:r>
                  <a:rPr lang="sl-SI" sz="3000" b="1" u="sng" dirty="0" smtClean="0">
                    <a:latin typeface="Cambria Math"/>
                  </a:rPr>
                  <a:t>100 </a:t>
                </a:r>
                <a:r>
                  <a:rPr lang="sl-SI" sz="3000" b="1" u="sng" dirty="0" err="1">
                    <a:latin typeface="Cambria Math"/>
                  </a:rPr>
                  <a:t>kont</a:t>
                </a:r>
                <a:r>
                  <a:rPr lang="sl-SI" sz="3000" b="1" u="sng" dirty="0">
                    <a:latin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sl-SI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889" t="-192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sz="2400" dirty="0" smtClean="0"/>
              <a:t>3.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sl-SI" sz="2600" dirty="0" smtClean="0"/>
                  <a:t>Nki = 109 kontejnerjev</a:t>
                </a:r>
              </a:p>
              <a:p>
                <a:pPr lvl="0"/>
                <a:r>
                  <a:rPr lang="sl-SI" sz="2600" dirty="0"/>
                  <a:t>Q = 20800 t</a:t>
                </a:r>
              </a:p>
              <a:p>
                <a:pPr lvl="0"/>
                <a:r>
                  <a:rPr lang="sl-SI" sz="2600" dirty="0" err="1"/>
                  <a:t>Okl</a:t>
                </a:r>
                <a:r>
                  <a:rPr lang="sl-SI" sz="2600" dirty="0"/>
                  <a:t> = 27 </a:t>
                </a:r>
                <a:r>
                  <a:rPr lang="sl-SI" sz="2600" dirty="0" err="1"/>
                  <a:t>obtekov</a:t>
                </a:r>
                <a:endParaRPr lang="sl-SI" sz="2600" dirty="0"/>
              </a:p>
              <a:p>
                <a:r>
                  <a:rPr lang="sl-SI" sz="2600" dirty="0" err="1"/>
                  <a:t>Pp</a:t>
                </a:r>
                <a:r>
                  <a:rPr lang="sl-SI" sz="2600" dirty="0"/>
                  <a:t> = 9%   </a:t>
                </a:r>
                <a:r>
                  <a:rPr lang="sl-SI" sz="2600" dirty="0" err="1"/>
                  <a:t>Pp</a:t>
                </a:r>
                <a:r>
                  <a:rPr lang="sl-SI" sz="2600" dirty="0"/>
                  <a:t> = (</a:t>
                </a:r>
                <a14:m>
                  <m:oMath xmlns:m="http://schemas.openxmlformats.org/officeDocument/2006/math">
                    <m:r>
                      <a:rPr lang="sl-SI" sz="26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6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sl-SI" sz="26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6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6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600" b="1" u="sng" dirty="0">
                    <a:solidFill>
                      <a:prstClr val="black"/>
                    </a:solidFill>
                  </a:rPr>
                  <a:t>1,09</a:t>
                </a:r>
              </a:p>
              <a:p>
                <a:pPr marL="0" indent="0">
                  <a:buNone/>
                </a:pPr>
                <a:r>
                  <a:rPr lang="sl-SI" sz="1100" dirty="0" smtClean="0">
                    <a:solidFill>
                      <a:prstClr val="black"/>
                    </a:solidFill>
                  </a:rPr>
                  <a:t>-----------------------------------------------------------------------------------------------------------------</a:t>
                </a:r>
                <a:endParaRPr lang="sl-SI" sz="11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sl-SI" sz="2600" dirty="0" err="1">
                    <a:solidFill>
                      <a:prstClr val="black"/>
                    </a:solidFill>
                  </a:rPr>
                  <a:t>Tk</a:t>
                </a:r>
                <a:r>
                  <a:rPr lang="sl-SI" sz="2600" dirty="0">
                    <a:solidFill>
                      <a:prstClr val="black"/>
                    </a:solidFill>
                  </a:rPr>
                  <a:t> = 11,3 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dni</a:t>
                </a:r>
              </a:p>
              <a:p>
                <a:pPr marL="0" indent="0">
                  <a:buNone/>
                </a:pPr>
                <a:r>
                  <a:rPr lang="sl-SI" sz="2600" dirty="0" err="1" smtClean="0">
                    <a:solidFill>
                      <a:prstClr val="black"/>
                    </a:solidFill>
                  </a:rPr>
                  <a:t>Nkd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 = 100 </a:t>
                </a:r>
                <a:r>
                  <a:rPr lang="sl-SI" sz="2600" dirty="0" err="1" smtClean="0">
                    <a:solidFill>
                      <a:prstClr val="black"/>
                    </a:solidFill>
                  </a:rPr>
                  <a:t>kont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.</a:t>
                </a:r>
                <a:endParaRPr lang="sl-SI" sz="2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sl-SI" sz="2600" dirty="0">
                    <a:solidFill>
                      <a:prstClr val="black"/>
                    </a:solidFill>
                  </a:rPr>
                  <a:t>q 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=?</a:t>
                </a:r>
                <a:endParaRPr lang="sl-SI" sz="2600" b="1" i="1" dirty="0" smtClean="0">
                  <a:latin typeface="Cambria Math"/>
                </a:endParaRPr>
              </a:p>
              <a:p>
                <a:endParaRPr lang="sl-SI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b="1" i="1">
                        <a:latin typeface="Cambria Math"/>
                      </a:rPr>
                      <m:t>𝒒</m:t>
                    </m:r>
                    <m:r>
                      <a:rPr lang="sl-SI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1" i="1">
                            <a:latin typeface="Cambria Math"/>
                          </a:rPr>
                          <m:t>𝑸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>
                            <a:latin typeface="Cambria Math"/>
                          </a:rPr>
                          <m:t>𝒀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>
                            <a:latin typeface="Cambria Math"/>
                          </a:rPr>
                          <m:t>𝑻𝒌</m:t>
                        </m:r>
                      </m:num>
                      <m:den>
                        <m:r>
                          <a:rPr lang="sl-SI" b="1" i="1">
                            <a:latin typeface="Cambria Math"/>
                          </a:rPr>
                          <m:t>𝑵𝒌𝒅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b="1" i="1">
                        <a:latin typeface="Cambria Math"/>
                      </a:rPr>
                      <m:t>𝒒</m:t>
                    </m:r>
                    <m:r>
                      <a:rPr lang="sl-SI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1" i="1" smtClean="0">
                            <a:latin typeface="Cambria Math"/>
                          </a:rPr>
                          <m:t>𝟐𝟎𝟖𝟎𝟎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 smtClean="0">
                            <a:latin typeface="Cambria Math"/>
                          </a:rPr>
                          <m:t>𝟏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 smtClean="0">
                            <a:latin typeface="Cambria Math"/>
                          </a:rPr>
                          <m:t>𝟏𝟏</m:t>
                        </m:r>
                        <m:r>
                          <a:rPr lang="sl-SI" b="1" i="1" smtClean="0">
                            <a:latin typeface="Cambria Math"/>
                          </a:rPr>
                          <m:t>,</m:t>
                        </m:r>
                        <m:r>
                          <a:rPr lang="sl-SI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sl-SI" b="1" i="1" smtClean="0">
                            <a:latin typeface="Cambria Math"/>
                          </a:rPr>
                          <m:t>𝟏𝟎𝟎</m:t>
                        </m:r>
                        <m:r>
                          <a:rPr lang="sl-SI" b="1" i="1">
                            <a:latin typeface="Cambria Math"/>
                          </a:rPr>
                          <m:t>∗</m:t>
                        </m:r>
                        <m:r>
                          <a:rPr lang="sl-SI" b="1" i="1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1" i="1" smtClean="0">
                            <a:latin typeface="Cambria Math"/>
                          </a:rPr>
                          <m:t>𝟐𝟑𝟓𝟎𝟒𝟎</m:t>
                        </m:r>
                      </m:num>
                      <m:den>
                        <m:r>
                          <a:rPr lang="sl-SI" b="1" i="1">
                            <a:latin typeface="Cambria Math"/>
                          </a:rPr>
                          <m:t>𝟑𝟎𝟓</m:t>
                        </m:r>
                        <m:r>
                          <a:rPr lang="sl-SI" b="1" i="1" smtClean="0">
                            <a:latin typeface="Cambria Math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</a:t>
                </a:r>
                <a:r>
                  <a:rPr lang="sl-SI" b="1" dirty="0" smtClean="0">
                    <a:solidFill>
                      <a:prstClr val="black"/>
                    </a:solidFill>
                  </a:rPr>
                  <a:t>= 7,71 t</a:t>
                </a:r>
                <a:endParaRPr lang="sl-SI" b="1" dirty="0">
                  <a:solidFill>
                    <a:prstClr val="black"/>
                  </a:solidFill>
                </a:endParaRP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88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6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l-SI" sz="2400" dirty="0"/>
              <a:t>4</a:t>
            </a:r>
            <a:r>
              <a:rPr lang="sl-SI" sz="2400" dirty="0" smtClean="0"/>
              <a:t>. naloga - podatki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Izračunaj potrebno št. kontejnerjev delovnega in inventarnega parka za prevoz 45000 t letne količine tovora, ki bo prihajal z 8% neenakomernostjo. Kontejnerji bodo imeli letno 42 </a:t>
            </a:r>
            <a:r>
              <a:rPr lang="sl-SI" sz="2800" dirty="0" err="1" smtClean="0"/>
              <a:t>obtekov</a:t>
            </a:r>
            <a:r>
              <a:rPr lang="sl-SI" sz="2800" dirty="0" smtClean="0"/>
              <a:t>, natovorjeni pa bodo s povprečno po 9850 kg tovora. Povprečno bo 11% kontejnerjev izločenih iz uporabe zaradi popravila ali vzdrževanja.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2664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 4. naloga - izpis podatkov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sl-SI" sz="2400" dirty="0" smtClean="0"/>
                  <a:t>Izračunaj potrebno št. kontejnerjev delovnega in inventarnega parka za prevoz 45000 t letne količine tovora, ki bo prihajal z 8% neenakomernostjo. Kontejnerji bodo imeli letno 42 </a:t>
                </a:r>
                <a:r>
                  <a:rPr lang="sl-SI" sz="2400" dirty="0" err="1"/>
                  <a:t>obtekov</a:t>
                </a:r>
                <a:r>
                  <a:rPr lang="sl-SI" sz="2400" dirty="0"/>
                  <a:t>, natovorjeni pa bodo s povprečno po 9850 kg tovora. Povprečno bo 11% kontejnerjev izločenih iz uporabe zaradi popravila ali vzdrževanja</a:t>
                </a:r>
                <a:r>
                  <a:rPr lang="sl-SI" sz="2400" dirty="0" smtClean="0"/>
                  <a:t>.</a:t>
                </a:r>
              </a:p>
              <a:p>
                <a:endParaRPr lang="sl-SI" sz="1100" dirty="0" smtClean="0"/>
              </a:p>
              <a:p>
                <a:r>
                  <a:rPr lang="sl-SI" sz="2400" dirty="0" smtClean="0"/>
                  <a:t>Q = 45000 t</a:t>
                </a:r>
              </a:p>
              <a:p>
                <a:r>
                  <a:rPr lang="sl-SI" sz="2400" dirty="0" smtClean="0"/>
                  <a:t>Y = 8% = 1,08</a:t>
                </a:r>
              </a:p>
              <a:p>
                <a:r>
                  <a:rPr lang="sl-SI" sz="2400" dirty="0" err="1" smtClean="0"/>
                  <a:t>Okl</a:t>
                </a:r>
                <a:r>
                  <a:rPr lang="sl-SI" sz="2400" dirty="0" smtClean="0"/>
                  <a:t> = 42 </a:t>
                </a:r>
                <a:r>
                  <a:rPr lang="sl-SI" sz="2400" dirty="0" err="1" smtClean="0"/>
                  <a:t>obtekov</a:t>
                </a:r>
                <a:endParaRPr lang="sl-SI" sz="2400" dirty="0" smtClean="0"/>
              </a:p>
              <a:p>
                <a:r>
                  <a:rPr lang="sl-SI" sz="2400" dirty="0" smtClean="0"/>
                  <a:t>q = 9850 kg = 9,85t</a:t>
                </a:r>
              </a:p>
              <a:p>
                <a:r>
                  <a:rPr lang="sl-SI" sz="2400" dirty="0"/>
                  <a:t>Pp = </a:t>
                </a:r>
                <a:r>
                  <a:rPr lang="sl-SI" sz="2400" dirty="0" smtClean="0"/>
                  <a:t>11%    </a:t>
                </a:r>
                <a:r>
                  <a:rPr lang="sl-SI" sz="2400" dirty="0" err="1" smtClean="0"/>
                  <a:t>Pp</a:t>
                </a:r>
                <a:r>
                  <a:rPr lang="sl-SI" sz="2400" dirty="0" smtClean="0"/>
                  <a:t> </a:t>
                </a:r>
                <a:r>
                  <a:rPr lang="sl-SI" sz="2400" dirty="0"/>
                  <a:t>= (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l-SI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4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400" b="1" u="sng" dirty="0" smtClean="0">
                    <a:solidFill>
                      <a:prstClr val="black"/>
                    </a:solidFill>
                  </a:rPr>
                  <a:t>1,11</a:t>
                </a:r>
              </a:p>
              <a:p>
                <a:r>
                  <a:rPr lang="sl-SI" sz="1200" b="1" dirty="0" smtClean="0">
                    <a:solidFill>
                      <a:prstClr val="black"/>
                    </a:solidFill>
                  </a:rPr>
                  <a:t>---------------------------------------------------------------------------------------------------------</a:t>
                </a:r>
              </a:p>
              <a:p>
                <a:r>
                  <a:rPr lang="sl-SI" sz="2400" b="1" dirty="0" err="1" smtClean="0">
                    <a:solidFill>
                      <a:prstClr val="black"/>
                    </a:solidFill>
                  </a:rPr>
                  <a:t>Nkd</a:t>
                </a:r>
                <a:r>
                  <a:rPr lang="sl-SI" sz="2400" b="1" dirty="0" smtClean="0">
                    <a:solidFill>
                      <a:prstClr val="black"/>
                    </a:solidFill>
                  </a:rPr>
                  <a:t> = ?</a:t>
                </a:r>
              </a:p>
              <a:p>
                <a:r>
                  <a:rPr lang="sl-SI" sz="2400" b="1" dirty="0" err="1" smtClean="0">
                    <a:solidFill>
                      <a:prstClr val="black"/>
                    </a:solidFill>
                  </a:rPr>
                  <a:t>Nki</a:t>
                </a:r>
                <a:r>
                  <a:rPr lang="sl-SI" sz="2400" b="1" dirty="0" smtClean="0">
                    <a:solidFill>
                      <a:prstClr val="black"/>
                    </a:solidFill>
                  </a:rPr>
                  <a:t> = ?</a:t>
                </a:r>
              </a:p>
              <a:p>
                <a:r>
                  <a:rPr lang="sl-SI" sz="2400" b="1" dirty="0" err="1" smtClean="0">
                    <a:solidFill>
                      <a:prstClr val="black"/>
                    </a:solidFill>
                  </a:rPr>
                  <a:t>Tk</a:t>
                </a:r>
                <a:r>
                  <a:rPr lang="sl-SI" sz="2400" b="1" dirty="0" smtClean="0">
                    <a:solidFill>
                      <a:prstClr val="black"/>
                    </a:solidFill>
                  </a:rPr>
                  <a:t> = ?</a:t>
                </a:r>
                <a:endParaRPr lang="sl-SI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815" t="-1951" r="-15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4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4.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/>
              </a:bodyPr>
              <a:lstStyle/>
              <a:p>
                <a:r>
                  <a:rPr lang="sl-SI" sz="2400" dirty="0" smtClean="0"/>
                  <a:t>Q = 45000 t</a:t>
                </a:r>
              </a:p>
              <a:p>
                <a:r>
                  <a:rPr lang="sl-SI" sz="2400" dirty="0"/>
                  <a:t>Y = 8% = 1,08</a:t>
                </a:r>
              </a:p>
              <a:p>
                <a:r>
                  <a:rPr lang="sl-SI" sz="2400" dirty="0" err="1"/>
                  <a:t>Okl</a:t>
                </a:r>
                <a:r>
                  <a:rPr lang="sl-SI" sz="2400" dirty="0"/>
                  <a:t> = 42 </a:t>
                </a:r>
                <a:r>
                  <a:rPr lang="sl-SI" sz="2400" dirty="0" err="1"/>
                  <a:t>obtekov</a:t>
                </a:r>
                <a:endParaRPr lang="sl-SI" sz="2400" dirty="0"/>
              </a:p>
              <a:p>
                <a:r>
                  <a:rPr lang="sl-SI" sz="2400" dirty="0"/>
                  <a:t>q = 9850 kg = 9,85t</a:t>
                </a:r>
              </a:p>
              <a:p>
                <a:r>
                  <a:rPr lang="sl-SI" sz="2400" dirty="0"/>
                  <a:t>Pp = 11%    </a:t>
                </a:r>
                <a:r>
                  <a:rPr lang="sl-SI" sz="2400" dirty="0" err="1"/>
                  <a:t>Pp</a:t>
                </a:r>
                <a:r>
                  <a:rPr lang="sl-SI" sz="2400" dirty="0"/>
                  <a:t> = (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l-SI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4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400" b="1" u="sng" dirty="0" smtClean="0">
                    <a:solidFill>
                      <a:prstClr val="black"/>
                    </a:solidFill>
                  </a:rPr>
                  <a:t>1,11</a:t>
                </a:r>
              </a:p>
              <a:p>
                <a:pPr marL="0" indent="0">
                  <a:buNone/>
                </a:pPr>
                <a:r>
                  <a:rPr lang="sl-SI" sz="1100" b="1" dirty="0" smtClean="0">
                    <a:solidFill>
                      <a:prstClr val="black"/>
                    </a:solidFill>
                  </a:rPr>
                  <a:t>------------------------------------------------------------------------------------------------------------------</a:t>
                </a:r>
                <a:endParaRPr lang="sl-SI" sz="1100" b="1" dirty="0">
                  <a:solidFill>
                    <a:prstClr val="black"/>
                  </a:solidFill>
                </a:endParaRPr>
              </a:p>
              <a:p>
                <a:r>
                  <a:rPr lang="sl-SI" sz="2400" b="1" i="1" dirty="0" err="1" smtClean="0">
                    <a:latin typeface="Cambria Math"/>
                  </a:rPr>
                  <a:t>Tk</a:t>
                </a:r>
                <a:r>
                  <a:rPr lang="sl-SI" sz="2400" b="1" i="1" dirty="0" smtClean="0">
                    <a:latin typeface="Cambria Math"/>
                  </a:rPr>
                  <a:t> = ?</a:t>
                </a:r>
              </a:p>
              <a:p>
                <a:r>
                  <a:rPr lang="sl-SI" sz="2400" b="1" i="1" dirty="0" err="1" smtClean="0">
                    <a:latin typeface="Cambria Math"/>
                  </a:rPr>
                  <a:t>Nkd</a:t>
                </a:r>
                <a:r>
                  <a:rPr lang="sl-SI" sz="2400" b="1" i="1" dirty="0" smtClean="0">
                    <a:latin typeface="Cambria Math"/>
                  </a:rPr>
                  <a:t> = ?</a:t>
                </a:r>
              </a:p>
              <a:p>
                <a:r>
                  <a:rPr lang="sl-SI" sz="2400" b="1" i="1" dirty="0" err="1" smtClean="0">
                    <a:latin typeface="Cambria Math"/>
                  </a:rPr>
                  <a:t>Nki</a:t>
                </a:r>
                <a:r>
                  <a:rPr lang="sl-SI" sz="2400" b="1" i="1" dirty="0" smtClean="0">
                    <a:latin typeface="Cambria Math"/>
                  </a:rPr>
                  <a:t> = 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l-SI" b="1" i="1">
                          <a:latin typeface="Cambria Math"/>
                        </a:rPr>
                        <m:t>𝑵𝒌𝒅</m:t>
                      </m:r>
                      <m:r>
                        <a:rPr lang="sl-SI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1" i="1">
                              <a:latin typeface="Cambria Math"/>
                            </a:rPr>
                            <m:t>𝑸</m:t>
                          </m:r>
                          <m:r>
                            <a:rPr lang="sl-SI" b="1" i="1">
                              <a:latin typeface="Cambria Math"/>
                            </a:rPr>
                            <m:t>∗</m:t>
                          </m:r>
                          <m:r>
                            <a:rPr lang="sl-SI" b="1" i="1">
                              <a:latin typeface="Cambria Math"/>
                            </a:rPr>
                            <m:t>𝒀</m:t>
                          </m:r>
                          <m:r>
                            <a:rPr lang="sl-SI" b="1" i="1">
                              <a:latin typeface="Cambria Math"/>
                            </a:rPr>
                            <m:t>∗</m:t>
                          </m:r>
                          <m:r>
                            <a:rPr lang="sl-SI" b="1" i="1">
                              <a:latin typeface="Cambria Math"/>
                            </a:rPr>
                            <m:t>𝑻𝒌</m:t>
                          </m:r>
                        </m:num>
                        <m:den>
                          <m:r>
                            <a:rPr lang="sl-SI" b="1" i="1">
                              <a:latin typeface="Cambria Math"/>
                            </a:rPr>
                            <m:t>𝒒</m:t>
                          </m:r>
                          <m:r>
                            <a:rPr lang="sl-SI" b="1" i="1">
                              <a:latin typeface="Cambria Math"/>
                            </a:rPr>
                            <m:t>∗</m:t>
                          </m:r>
                          <m:r>
                            <a:rPr lang="sl-SI" b="1" i="1">
                              <a:latin typeface="Cambria Math"/>
                            </a:rPr>
                            <m:t>𝟑𝟎𝟓</m:t>
                          </m:r>
                        </m:den>
                      </m:f>
                    </m:oMath>
                  </m:oMathPara>
                </a14:m>
                <a:endParaRPr lang="sl-SI" dirty="0" smtClean="0"/>
              </a:p>
              <a:p>
                <a:endParaRPr lang="sl-SI" dirty="0" smtClean="0"/>
              </a:p>
              <a:p>
                <a:endParaRPr lang="sl-SI" dirty="0" smtClean="0"/>
              </a:p>
              <a:p>
                <a:endParaRPr lang="sl-SI" dirty="0" smtClean="0"/>
              </a:p>
              <a:p>
                <a:endParaRPr lang="sl-SI" dirty="0"/>
              </a:p>
              <a:p>
                <a:endParaRPr lang="sl-SI" dirty="0" smtClean="0"/>
              </a:p>
              <a:p>
                <a:endParaRPr lang="sl-SI" dirty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963" t="-97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4.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sl-SI" sz="2800" dirty="0" smtClean="0"/>
                  <a:t>Q = 45000 t</a:t>
                </a:r>
              </a:p>
              <a:p>
                <a:r>
                  <a:rPr lang="sl-SI" sz="2800" dirty="0"/>
                  <a:t>Y = 8% = 1,08</a:t>
                </a:r>
              </a:p>
              <a:p>
                <a:r>
                  <a:rPr lang="sl-SI" sz="2800" dirty="0" err="1"/>
                  <a:t>Okl</a:t>
                </a:r>
                <a:r>
                  <a:rPr lang="sl-SI" sz="2800" dirty="0"/>
                  <a:t> = 42 </a:t>
                </a:r>
                <a:r>
                  <a:rPr lang="sl-SI" sz="2800" dirty="0" err="1"/>
                  <a:t>obtekov</a:t>
                </a:r>
                <a:endParaRPr lang="sl-SI" sz="2800" dirty="0"/>
              </a:p>
              <a:p>
                <a:r>
                  <a:rPr lang="sl-SI" sz="2800" dirty="0"/>
                  <a:t>q = 9850 kg = 9,85t</a:t>
                </a:r>
              </a:p>
              <a:p>
                <a:r>
                  <a:rPr lang="sl-SI" sz="2800" dirty="0"/>
                  <a:t>Pp = 11%    </a:t>
                </a:r>
                <a:r>
                  <a:rPr lang="sl-SI" sz="2800" dirty="0" err="1"/>
                  <a:t>Pp</a:t>
                </a:r>
                <a:r>
                  <a:rPr lang="sl-SI" sz="2800" dirty="0"/>
                  <a:t> = (</a:t>
                </a:r>
                <a14:m>
                  <m:oMath xmlns:m="http://schemas.openxmlformats.org/officeDocument/2006/math">
                    <m:r>
                      <a:rPr lang="sl-SI" sz="28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8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l-SI" sz="28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8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8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800" b="1" u="sng" dirty="0" smtClean="0">
                    <a:solidFill>
                      <a:prstClr val="black"/>
                    </a:solidFill>
                  </a:rPr>
                  <a:t>1,11</a:t>
                </a:r>
              </a:p>
              <a:p>
                <a:pPr marL="0" indent="0">
                  <a:buNone/>
                </a:pPr>
                <a:r>
                  <a:rPr lang="sl-SI" sz="1300" b="1" dirty="0" smtClean="0">
                    <a:solidFill>
                      <a:prstClr val="black"/>
                    </a:solidFill>
                  </a:rPr>
                  <a:t>--------------------------------------------------------------------------------------------------------------------------</a:t>
                </a:r>
                <a:endParaRPr lang="sl-SI" sz="1300" b="1" dirty="0">
                  <a:solidFill>
                    <a:prstClr val="black"/>
                  </a:solidFill>
                </a:endParaRPr>
              </a:p>
              <a:p>
                <a:r>
                  <a:rPr lang="sl-SI" sz="2600" b="1" i="1" dirty="0" err="1" smtClean="0">
                    <a:latin typeface="Cambria Math"/>
                  </a:rPr>
                  <a:t>Tk</a:t>
                </a:r>
                <a:r>
                  <a:rPr lang="sl-SI" sz="2600" b="1" i="1" dirty="0" smtClean="0">
                    <a:latin typeface="Cambria Math"/>
                  </a:rPr>
                  <a:t> = ?</a:t>
                </a:r>
              </a:p>
              <a:p>
                <a:r>
                  <a:rPr lang="sl-SI" sz="2600" b="1" i="1" dirty="0" err="1" smtClean="0">
                    <a:latin typeface="Cambria Math"/>
                  </a:rPr>
                  <a:t>Nkd</a:t>
                </a:r>
                <a:r>
                  <a:rPr lang="sl-SI" sz="2600" b="1" i="1" dirty="0" smtClean="0">
                    <a:latin typeface="Cambria Math"/>
                  </a:rPr>
                  <a:t> = ?</a:t>
                </a:r>
              </a:p>
              <a:p>
                <a:r>
                  <a:rPr lang="sl-SI" sz="2600" b="1" i="1" dirty="0" err="1" smtClean="0">
                    <a:latin typeface="Cambria Math"/>
                  </a:rPr>
                  <a:t>Nki</a:t>
                </a:r>
                <a:r>
                  <a:rPr lang="sl-SI" sz="2600" b="1" i="1" dirty="0" smtClean="0">
                    <a:latin typeface="Cambria Math"/>
                  </a:rPr>
                  <a:t> = ?</a:t>
                </a:r>
              </a:p>
              <a:p>
                <a:endParaRPr lang="sl-SI" dirty="0" smtClean="0"/>
              </a:p>
              <a:p>
                <a:pPr marL="0" indent="0" algn="ctr">
                  <a:buNone/>
                </a:pPr>
                <a:r>
                  <a:rPr lang="sl-SI" sz="3500" b="1" dirty="0"/>
                  <a:t>Tk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5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500" b="1" i="1">
                            <a:latin typeface="Cambria Math"/>
                          </a:rPr>
                          <m:t>𝑫𝒅</m:t>
                        </m:r>
                      </m:num>
                      <m:den>
                        <m:r>
                          <a:rPr lang="sl-SI" sz="3500" b="1" i="1">
                            <a:latin typeface="Cambria Math"/>
                          </a:rPr>
                          <m:t>𝑶𝒌𝒍</m:t>
                        </m:r>
                      </m:den>
                    </m:f>
                  </m:oMath>
                </a14:m>
                <a:r>
                  <a:rPr lang="sl-SI" sz="3500" b="1" dirty="0">
                    <a:solidFill>
                      <a:prstClr val="black"/>
                    </a:solidFill>
                  </a:rPr>
                  <a:t>  =</a:t>
                </a:r>
                <a:r>
                  <a:rPr lang="sl-SI" sz="3500" b="1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5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500" b="1" i="1">
                            <a:latin typeface="Cambria Math"/>
                          </a:rPr>
                          <m:t>𝟑𝟎𝟓</m:t>
                        </m:r>
                      </m:num>
                      <m:den>
                        <m:r>
                          <a:rPr lang="sl-SI" sz="3500" b="1" i="1" smtClean="0">
                            <a:latin typeface="Cambria Math"/>
                          </a:rPr>
                          <m:t>𝟒𝟐</m:t>
                        </m:r>
                      </m:den>
                    </m:f>
                    <m:r>
                      <a:rPr lang="sl-SI" sz="3500" b="1" i="1">
                        <a:latin typeface="Cambria Math"/>
                      </a:rPr>
                      <m:t>  =</m:t>
                    </m:r>
                    <m:r>
                      <a:rPr lang="sl-SI" sz="3500" b="1" i="1" smtClean="0">
                        <a:latin typeface="Cambria Math"/>
                      </a:rPr>
                      <m:t> </m:t>
                    </m:r>
                    <m:r>
                      <a:rPr lang="sl-SI" sz="3500" b="1" i="1" smtClean="0">
                        <a:latin typeface="Cambria Math"/>
                      </a:rPr>
                      <m:t>𝟕</m:t>
                    </m:r>
                    <m:r>
                      <a:rPr lang="sl-SI" sz="3500" b="1" i="1" smtClean="0">
                        <a:latin typeface="Cambria Math"/>
                      </a:rPr>
                      <m:t>,</m:t>
                    </m:r>
                    <m:r>
                      <a:rPr lang="sl-SI" sz="3500" b="1" i="1" smtClean="0">
                        <a:latin typeface="Cambria Math"/>
                      </a:rPr>
                      <m:t>𝟐𝟔</m:t>
                    </m:r>
                    <m:r>
                      <a:rPr lang="sl-SI" sz="3500" b="1" i="1">
                        <a:latin typeface="Cambria Math"/>
                      </a:rPr>
                      <m:t> </m:t>
                    </m:r>
                    <m:r>
                      <a:rPr lang="sl-SI" sz="3500" b="1" i="1">
                        <a:latin typeface="Cambria Math"/>
                      </a:rPr>
                      <m:t>𝒅𝒏𝒊</m:t>
                    </m:r>
                  </m:oMath>
                </a14:m>
                <a:endParaRPr lang="sl-SI" sz="3500" b="1" dirty="0">
                  <a:solidFill>
                    <a:prstClr val="black"/>
                  </a:solidFill>
                </a:endParaRPr>
              </a:p>
              <a:p>
                <a:endParaRPr lang="sl-SI" dirty="0" smtClean="0"/>
              </a:p>
              <a:p>
                <a:endParaRPr lang="sl-SI" dirty="0" smtClean="0"/>
              </a:p>
              <a:p>
                <a:endParaRPr lang="sl-SI" dirty="0"/>
              </a:p>
              <a:p>
                <a:endParaRPr lang="sl-SI" dirty="0" smtClean="0"/>
              </a:p>
              <a:p>
                <a:endParaRPr lang="sl-SI" dirty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1111" t="-243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4</a:t>
            </a:r>
            <a:r>
              <a:rPr lang="sl-SI" sz="2400" dirty="0" smtClean="0"/>
              <a:t>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sl-SI" dirty="0" smtClean="0"/>
                  <a:t>Q = 45000 t</a:t>
                </a:r>
              </a:p>
              <a:p>
                <a:r>
                  <a:rPr lang="sl-SI" dirty="0"/>
                  <a:t>Y = 8% = 1,08</a:t>
                </a:r>
              </a:p>
              <a:p>
                <a:r>
                  <a:rPr lang="sl-SI" dirty="0" err="1"/>
                  <a:t>Okl</a:t>
                </a:r>
                <a:r>
                  <a:rPr lang="sl-SI" dirty="0"/>
                  <a:t> = 42 </a:t>
                </a:r>
                <a:r>
                  <a:rPr lang="sl-SI" dirty="0" err="1"/>
                  <a:t>obtekov</a:t>
                </a:r>
                <a:endParaRPr lang="sl-SI" dirty="0"/>
              </a:p>
              <a:p>
                <a:r>
                  <a:rPr lang="sl-SI" dirty="0"/>
                  <a:t>q = 9850 kg = 9,85t</a:t>
                </a:r>
              </a:p>
              <a:p>
                <a:r>
                  <a:rPr lang="sl-SI" dirty="0"/>
                  <a:t>Pp = 11%    </a:t>
                </a:r>
                <a:r>
                  <a:rPr lang="sl-SI" dirty="0" err="1"/>
                  <a:t>Pp</a:t>
                </a:r>
                <a:r>
                  <a:rPr lang="sl-SI" dirty="0"/>
                  <a:t> = (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l-SI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i="1">
                        <a:latin typeface="Cambria Math"/>
                      </a:rPr>
                      <m:t>)</m:t>
                    </m:r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= </a:t>
                </a:r>
                <a:r>
                  <a:rPr lang="sl-SI" b="1" u="sng" dirty="0">
                    <a:solidFill>
                      <a:prstClr val="black"/>
                    </a:solidFill>
                  </a:rPr>
                  <a:t>1,11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prstClr val="black"/>
                    </a:solidFill>
                  </a:rPr>
                  <a:t>--------------------------------------------------</a:t>
                </a:r>
              </a:p>
              <a:p>
                <a:r>
                  <a:rPr lang="sl-SI" sz="2900" dirty="0" err="1">
                    <a:latin typeface="Cambria Math"/>
                  </a:rPr>
                  <a:t>Tk</a:t>
                </a:r>
                <a:r>
                  <a:rPr lang="sl-SI" sz="2900" dirty="0">
                    <a:latin typeface="Cambria Math"/>
                  </a:rPr>
                  <a:t> = </a:t>
                </a:r>
                <a:r>
                  <a:rPr lang="sl-SI" sz="2900" dirty="0" smtClean="0">
                    <a:latin typeface="Cambria Math"/>
                  </a:rPr>
                  <a:t>7,26</a:t>
                </a:r>
              </a:p>
              <a:p>
                <a:r>
                  <a:rPr lang="sl-SI" sz="2900" dirty="0" err="1" smtClean="0">
                    <a:latin typeface="Cambria Math"/>
                  </a:rPr>
                  <a:t>Nkd</a:t>
                </a:r>
                <a:r>
                  <a:rPr lang="sl-SI" sz="2900" dirty="0" smtClean="0">
                    <a:latin typeface="Cambria Math"/>
                  </a:rPr>
                  <a:t> = ?</a:t>
                </a:r>
                <a:endParaRPr lang="sl-SI" sz="2900" dirty="0">
                  <a:latin typeface="Cambria Math"/>
                </a:endParaRPr>
              </a:p>
              <a:p>
                <a:r>
                  <a:rPr lang="sl-SI" sz="2900" dirty="0" err="1">
                    <a:latin typeface="Cambria Math"/>
                  </a:rPr>
                  <a:t>Nki</a:t>
                </a:r>
                <a:r>
                  <a:rPr lang="sl-SI" sz="2900" dirty="0">
                    <a:latin typeface="Cambria Math"/>
                  </a:rPr>
                  <a:t> = </a:t>
                </a:r>
                <a:r>
                  <a:rPr lang="sl-SI" sz="2900" dirty="0" smtClean="0">
                    <a:latin typeface="Cambria Math"/>
                  </a:rPr>
                  <a:t>?</a:t>
                </a:r>
              </a:p>
              <a:p>
                <a:endParaRPr lang="sl-SI" sz="2900" dirty="0">
                  <a:latin typeface="Cambria Math"/>
                </a:endParaRPr>
              </a:p>
              <a:p>
                <a:endParaRPr lang="sl-SI" sz="19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sl-SI" sz="3400" b="1" i="1">
                        <a:latin typeface="Cambria Math"/>
                      </a:rPr>
                      <m:t>𝑵𝒌𝒅</m:t>
                    </m:r>
                    <m:r>
                      <a:rPr lang="sl-SI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400" b="1" i="1">
                            <a:latin typeface="Cambria Math"/>
                          </a:rPr>
                          <m:t>𝑸</m:t>
                        </m:r>
                        <m:r>
                          <a:rPr lang="sl-SI" sz="3400" b="1" i="1">
                            <a:latin typeface="Cambria Math"/>
                          </a:rPr>
                          <m:t>∗</m:t>
                        </m:r>
                        <m:r>
                          <a:rPr lang="sl-SI" sz="3400" b="1" i="1">
                            <a:latin typeface="Cambria Math"/>
                          </a:rPr>
                          <m:t>𝒀</m:t>
                        </m:r>
                        <m:r>
                          <a:rPr lang="sl-SI" sz="3400" b="1" i="1">
                            <a:latin typeface="Cambria Math"/>
                          </a:rPr>
                          <m:t>∗</m:t>
                        </m:r>
                        <m:r>
                          <a:rPr lang="sl-SI" sz="3400" b="1" i="1">
                            <a:latin typeface="Cambria Math"/>
                          </a:rPr>
                          <m:t>𝑻𝒌</m:t>
                        </m:r>
                      </m:num>
                      <m:den>
                        <m:r>
                          <a:rPr lang="sl-SI" sz="3400" b="1" i="1">
                            <a:latin typeface="Cambria Math"/>
                          </a:rPr>
                          <m:t>𝒒</m:t>
                        </m:r>
                        <m:r>
                          <a:rPr lang="sl-SI" sz="3400" b="1" i="1">
                            <a:latin typeface="Cambria Math"/>
                          </a:rPr>
                          <m:t>∗</m:t>
                        </m:r>
                        <m:r>
                          <a:rPr lang="sl-SI" sz="3400" b="1" i="1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sz="3400" b="1" dirty="0"/>
                  <a:t> </a:t>
                </a:r>
                <a14:m>
                  <m:oMath xmlns:m="http://schemas.openxmlformats.org/officeDocument/2006/math">
                    <m:r>
                      <a:rPr lang="sl-SI" sz="3400" b="1">
                        <a:latin typeface="Cambria Math"/>
                      </a:rPr>
                      <m:t>   </m:t>
                    </m:r>
                    <m:r>
                      <a:rPr lang="sl-SI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400" b="1" i="1" smtClean="0">
                            <a:latin typeface="Cambria Math"/>
                          </a:rPr>
                          <m:t>𝟒𝟓𝟎𝟎𝟎</m:t>
                        </m:r>
                        <m:r>
                          <a:rPr lang="sl-SI" sz="3400" b="1" i="1">
                            <a:latin typeface="Cambria Math"/>
                          </a:rPr>
                          <m:t>∗</m:t>
                        </m:r>
                        <m:r>
                          <a:rPr lang="sl-SI" sz="3400" b="1" i="1" smtClean="0">
                            <a:latin typeface="Cambria Math"/>
                          </a:rPr>
                          <m:t>𝟏</m:t>
                        </m:r>
                        <m:r>
                          <a:rPr lang="sl-SI" sz="3400" b="1" i="1" smtClean="0">
                            <a:latin typeface="Cambria Math"/>
                          </a:rPr>
                          <m:t>,</m:t>
                        </m:r>
                        <m:r>
                          <a:rPr lang="sl-SI" sz="3400" b="1" i="1" smtClean="0">
                            <a:latin typeface="Cambria Math"/>
                          </a:rPr>
                          <m:t>𝟎𝟖</m:t>
                        </m:r>
                        <m:r>
                          <a:rPr lang="sl-SI" sz="3400" b="1" i="1">
                            <a:latin typeface="Cambria Math"/>
                          </a:rPr>
                          <m:t>∗</m:t>
                        </m:r>
                        <m:r>
                          <a:rPr lang="sl-SI" sz="3400" b="1" i="1" smtClean="0">
                            <a:latin typeface="Cambria Math"/>
                          </a:rPr>
                          <m:t>𝟕</m:t>
                        </m:r>
                        <m:r>
                          <a:rPr lang="sl-SI" sz="3400" b="1" i="1" smtClean="0">
                            <a:latin typeface="Cambria Math"/>
                          </a:rPr>
                          <m:t>,</m:t>
                        </m:r>
                        <m:r>
                          <a:rPr lang="sl-SI" sz="3400" b="1" i="1" smtClean="0">
                            <a:latin typeface="Cambria Math"/>
                          </a:rPr>
                          <m:t>𝟐𝟔</m:t>
                        </m:r>
                      </m:num>
                      <m:den>
                        <m:r>
                          <a:rPr lang="sl-SI" sz="3400" b="1" i="1" smtClean="0">
                            <a:latin typeface="Cambria Math"/>
                          </a:rPr>
                          <m:t>𝟗</m:t>
                        </m:r>
                        <m:r>
                          <a:rPr lang="sl-SI" sz="3400" b="1" i="1" smtClean="0">
                            <a:latin typeface="Cambria Math"/>
                          </a:rPr>
                          <m:t>,</m:t>
                        </m:r>
                        <m:r>
                          <a:rPr lang="sl-SI" sz="3400" b="1" i="1" smtClean="0">
                            <a:latin typeface="Cambria Math"/>
                          </a:rPr>
                          <m:t>𝟖𝟓</m:t>
                        </m:r>
                        <m:r>
                          <a:rPr lang="sl-SI" sz="3400" b="1" i="1">
                            <a:latin typeface="Cambria Math"/>
                          </a:rPr>
                          <m:t>∗</m:t>
                        </m:r>
                        <m:r>
                          <a:rPr lang="sl-SI" sz="3400" b="1" i="1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sz="3400" b="1" dirty="0"/>
                  <a:t> </a:t>
                </a:r>
                <a14:m>
                  <m:oMath xmlns:m="http://schemas.openxmlformats.org/officeDocument/2006/math">
                    <m:r>
                      <a:rPr lang="sl-SI" sz="3400" b="1">
                        <a:latin typeface="Cambria Math"/>
                      </a:rPr>
                      <m:t>    </m:t>
                    </m:r>
                    <m:r>
                      <a:rPr lang="sl-SI" sz="3400" b="1" i="1">
                        <a:latin typeface="Cambria Math"/>
                      </a:rPr>
                      <m:t>𝑵𝒌𝒅</m:t>
                    </m:r>
                    <m:r>
                      <a:rPr lang="sl-SI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400" b="1" i="1" smtClean="0">
                            <a:latin typeface="Cambria Math"/>
                          </a:rPr>
                          <m:t>𝟑𝟓𝟐𝟗𝟐𝟖</m:t>
                        </m:r>
                        <m:r>
                          <a:rPr lang="sl-SI" sz="3400" b="1" i="1" smtClean="0">
                            <a:latin typeface="Cambria Math"/>
                          </a:rPr>
                          <m:t>,</m:t>
                        </m:r>
                        <m:r>
                          <a:rPr lang="sl-SI" sz="3400" b="1" i="1" smtClean="0">
                            <a:latin typeface="Cambria Math"/>
                          </a:rPr>
                          <m:t>𝟑𝟒</m:t>
                        </m:r>
                      </m:num>
                      <m:den>
                        <m:r>
                          <a:rPr lang="sl-SI" sz="3400" b="1" i="1" smtClean="0">
                            <a:latin typeface="Cambria Math"/>
                          </a:rPr>
                          <m:t>𝟑𝟎𝟎𝟒</m:t>
                        </m:r>
                        <m:r>
                          <a:rPr lang="sl-SI" sz="3400" b="1" i="1" smtClean="0">
                            <a:latin typeface="Cambria Math"/>
                          </a:rPr>
                          <m:t>,</m:t>
                        </m:r>
                        <m:r>
                          <a:rPr lang="sl-SI" sz="3400" b="1" i="1" smtClean="0"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endParaRPr lang="sl-SI" sz="3400" dirty="0" smtClean="0"/>
              </a:p>
              <a:p>
                <a:endParaRPr lang="sl-SI" sz="3400" dirty="0" smtClean="0"/>
              </a:p>
              <a:p>
                <a:pPr marL="0" indent="0" algn="ctr">
                  <a:buNone/>
                </a:pPr>
                <a:r>
                  <a:rPr lang="sl-SI" sz="3400" b="1" dirty="0" smtClean="0"/>
                  <a:t>= 117,47  kontejnerjev</a:t>
                </a:r>
                <a:endParaRPr lang="sl-SI" sz="3400" b="1" dirty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889" t="-1951" b="-97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2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4.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sl-SI" dirty="0" smtClean="0"/>
                  <a:t>Q = 45000 t</a:t>
                </a:r>
              </a:p>
              <a:p>
                <a:r>
                  <a:rPr lang="sl-SI" dirty="0"/>
                  <a:t>Y = 8% = 1,08</a:t>
                </a:r>
              </a:p>
              <a:p>
                <a:r>
                  <a:rPr lang="sl-SI" dirty="0" err="1"/>
                  <a:t>Okl</a:t>
                </a:r>
                <a:r>
                  <a:rPr lang="sl-SI" dirty="0"/>
                  <a:t> = 42 </a:t>
                </a:r>
                <a:r>
                  <a:rPr lang="sl-SI" dirty="0" err="1"/>
                  <a:t>obtekov</a:t>
                </a:r>
                <a:endParaRPr lang="sl-SI" dirty="0"/>
              </a:p>
              <a:p>
                <a:r>
                  <a:rPr lang="sl-SI" dirty="0"/>
                  <a:t>q = 9850 kg = 9,85t</a:t>
                </a:r>
              </a:p>
              <a:p>
                <a:r>
                  <a:rPr lang="sl-SI" dirty="0"/>
                  <a:t>Pp = 11%    </a:t>
                </a:r>
                <a:r>
                  <a:rPr lang="sl-SI" dirty="0" err="1"/>
                  <a:t>Pp</a:t>
                </a:r>
                <a:r>
                  <a:rPr lang="sl-SI" dirty="0"/>
                  <a:t> = (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l-SI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i="1">
                        <a:latin typeface="Cambria Math"/>
                      </a:rPr>
                      <m:t>)</m:t>
                    </m:r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= </a:t>
                </a:r>
                <a:r>
                  <a:rPr lang="sl-SI" b="1" u="sng" dirty="0">
                    <a:solidFill>
                      <a:prstClr val="black"/>
                    </a:solidFill>
                  </a:rPr>
                  <a:t>1,11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prstClr val="black"/>
                    </a:solidFill>
                  </a:rPr>
                  <a:t>--------------------------------------------------</a:t>
                </a:r>
              </a:p>
              <a:p>
                <a:r>
                  <a:rPr lang="sl-SI" sz="2900" dirty="0" err="1">
                    <a:latin typeface="Cambria Math"/>
                  </a:rPr>
                  <a:t>Tk</a:t>
                </a:r>
                <a:r>
                  <a:rPr lang="sl-SI" sz="2900" dirty="0">
                    <a:latin typeface="Cambria Math"/>
                  </a:rPr>
                  <a:t> = 7,26</a:t>
                </a:r>
              </a:p>
              <a:p>
                <a:r>
                  <a:rPr lang="sl-SI" sz="2900" dirty="0" err="1" smtClean="0">
                    <a:latin typeface="Cambria Math"/>
                  </a:rPr>
                  <a:t>Nkd</a:t>
                </a:r>
                <a:r>
                  <a:rPr lang="sl-SI" sz="2900" dirty="0" smtClean="0">
                    <a:latin typeface="Cambria Math"/>
                  </a:rPr>
                  <a:t> </a:t>
                </a:r>
                <a:r>
                  <a:rPr lang="sl-SI" sz="2900" dirty="0">
                    <a:latin typeface="Cambria Math"/>
                  </a:rPr>
                  <a:t>= </a:t>
                </a:r>
                <a:r>
                  <a:rPr lang="sl-SI" sz="2900" dirty="0" smtClean="0">
                    <a:latin typeface="Cambria Math"/>
                  </a:rPr>
                  <a:t>117,47 </a:t>
                </a:r>
                <a:r>
                  <a:rPr lang="sl-SI" sz="2900" dirty="0" err="1" smtClean="0">
                    <a:latin typeface="Cambria Math"/>
                  </a:rPr>
                  <a:t>kont</a:t>
                </a:r>
                <a:r>
                  <a:rPr lang="sl-SI" sz="2900" dirty="0" smtClean="0">
                    <a:latin typeface="Cambria Math"/>
                  </a:rPr>
                  <a:t>.</a:t>
                </a:r>
              </a:p>
              <a:p>
                <a:r>
                  <a:rPr lang="sl-SI" sz="2900" dirty="0" err="1" smtClean="0">
                    <a:latin typeface="Cambria Math"/>
                  </a:rPr>
                  <a:t>Nki</a:t>
                </a:r>
                <a:r>
                  <a:rPr lang="sl-SI" sz="2900" dirty="0" smtClean="0">
                    <a:latin typeface="Cambria Math"/>
                  </a:rPr>
                  <a:t> = ?</a:t>
                </a:r>
              </a:p>
              <a:p>
                <a:pPr marL="0" indent="0" algn="ctr">
                  <a:buNone/>
                </a:pPr>
                <a:endParaRPr lang="sl-SI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400" b="1" i="1">
                        <a:latin typeface="Cambria Math"/>
                      </a:rPr>
                      <m:t>𝑵𝒌𝒊</m:t>
                    </m:r>
                    <m:r>
                      <a:rPr lang="sl-SI" sz="3400" b="1" i="1">
                        <a:latin typeface="Cambria Math"/>
                      </a:rPr>
                      <m:t>=</m:t>
                    </m:r>
                    <m:r>
                      <a:rPr lang="sl-SI" sz="3400" b="1" i="1">
                        <a:latin typeface="Cambria Math"/>
                      </a:rPr>
                      <m:t>𝑵𝒌𝒅</m:t>
                    </m:r>
                    <m:r>
                      <a:rPr lang="sl-SI" sz="3400" b="1" i="1">
                        <a:latin typeface="Cambria Math"/>
                      </a:rPr>
                      <m:t> (</m:t>
                    </m:r>
                    <m:r>
                      <a:rPr lang="sl-SI" sz="3400" b="1" i="1">
                        <a:latin typeface="Cambria Math"/>
                      </a:rPr>
                      <m:t>𝟏</m:t>
                    </m:r>
                    <m:r>
                      <a:rPr lang="sl-SI" sz="3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l-SI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400" b="1" i="1">
                            <a:latin typeface="Cambria Math"/>
                          </a:rPr>
                          <m:t>𝑷𝒑</m:t>
                        </m:r>
                      </m:num>
                      <m:den>
                        <m:r>
                          <a:rPr lang="sl-SI" sz="34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sl-SI" sz="3400" b="1" dirty="0"/>
                  <a:t>)         </a:t>
                </a:r>
                <a14:m>
                  <m:oMath xmlns:m="http://schemas.openxmlformats.org/officeDocument/2006/math">
                    <m:r>
                      <a:rPr lang="sl-SI" sz="3400" b="1" i="1">
                        <a:latin typeface="Cambria Math"/>
                      </a:rPr>
                      <m:t>𝑵𝒌</m:t>
                    </m:r>
                    <m:r>
                      <a:rPr lang="sl-SI" sz="3400" b="1" i="1" smtClean="0">
                        <a:latin typeface="Cambria Math"/>
                      </a:rPr>
                      <m:t>𝒊</m:t>
                    </m:r>
                    <m:r>
                      <a:rPr lang="sl-SI" sz="3400" b="1" i="1">
                        <a:latin typeface="Cambria Math"/>
                      </a:rPr>
                      <m:t>=</m:t>
                    </m:r>
                    <m:r>
                      <a:rPr lang="sl-SI" sz="3400" b="1" i="1" smtClean="0">
                        <a:latin typeface="Cambria Math"/>
                      </a:rPr>
                      <m:t>𝟏𝟏𝟕</m:t>
                    </m:r>
                    <m:r>
                      <a:rPr lang="sl-SI" sz="3400" b="1" i="1" smtClean="0">
                        <a:latin typeface="Cambria Math"/>
                      </a:rPr>
                      <m:t>,</m:t>
                    </m:r>
                    <m:r>
                      <a:rPr lang="sl-SI" sz="3400" b="1" i="1" smtClean="0">
                        <a:latin typeface="Cambria Math"/>
                      </a:rPr>
                      <m:t>𝟒𝟕</m:t>
                    </m:r>
                    <m:r>
                      <a:rPr lang="sl-SI" sz="3400" b="1" i="1" smtClean="0">
                        <a:latin typeface="Cambria Math"/>
                      </a:rPr>
                      <m:t>∗</m:t>
                    </m:r>
                    <m:r>
                      <a:rPr lang="sl-SI" sz="3400" b="1" i="1" smtClean="0">
                        <a:latin typeface="Cambria Math"/>
                      </a:rPr>
                      <m:t>𝟏</m:t>
                    </m:r>
                    <m:r>
                      <a:rPr lang="sl-SI" sz="3400" b="1" i="1" smtClean="0">
                        <a:latin typeface="Cambria Math"/>
                      </a:rPr>
                      <m:t>,</m:t>
                    </m:r>
                    <m:r>
                      <a:rPr lang="sl-SI" sz="3400" b="1" i="1" smtClean="0">
                        <a:latin typeface="Cambria Math"/>
                      </a:rPr>
                      <m:t>𝟏𝟏</m:t>
                    </m:r>
                  </m:oMath>
                </a14:m>
                <a:endParaRPr lang="sl-SI" sz="3400" b="1" dirty="0"/>
              </a:p>
              <a:p>
                <a:pPr marL="0" indent="0">
                  <a:buNone/>
                </a:pPr>
                <a:endParaRPr lang="sl-SI" sz="3400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400" b="1" i="1">
                        <a:latin typeface="Cambria Math"/>
                      </a:rPr>
                      <m:t>𝑵𝒌</m:t>
                    </m:r>
                    <m:r>
                      <a:rPr lang="sl-SI" sz="3400" b="1" i="1" smtClean="0">
                        <a:latin typeface="Cambria Math"/>
                      </a:rPr>
                      <m:t>𝒊</m:t>
                    </m:r>
                    <m:r>
                      <a:rPr lang="sl-SI" sz="3400" b="1" i="1">
                        <a:latin typeface="Cambria Math"/>
                      </a:rPr>
                      <m:t>=</m:t>
                    </m:r>
                  </m:oMath>
                </a14:m>
                <a:r>
                  <a:rPr lang="sl-SI" sz="3400" b="1" u="sng" dirty="0" smtClean="0">
                    <a:latin typeface="Cambria Math"/>
                  </a:rPr>
                  <a:t>130,39  / 131 </a:t>
                </a:r>
                <a:r>
                  <a:rPr lang="sl-SI" sz="3400" b="1" u="sng" dirty="0" err="1" smtClean="0">
                    <a:latin typeface="Cambria Math"/>
                  </a:rPr>
                  <a:t>kont</a:t>
                </a:r>
                <a:r>
                  <a:rPr lang="sl-SI" sz="3400" b="1" u="sng" dirty="0">
                    <a:latin typeface="Cambria Math"/>
                  </a:rPr>
                  <a:t>.</a:t>
                </a: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889" t="-192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9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b="1" dirty="0" smtClean="0"/>
              <a:t>1. </a:t>
            </a:r>
            <a:r>
              <a:rPr lang="sl-SI" sz="1800" b="1" dirty="0"/>
              <a:t>n</a:t>
            </a:r>
            <a:r>
              <a:rPr lang="sl-SI" sz="1800" b="1" dirty="0" smtClean="0"/>
              <a:t>aloga - podatki</a:t>
            </a:r>
            <a:endParaRPr lang="sl-SI" sz="1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Izračunaj potrebno število kontejnerjev delovnega in inventarnega parka za prevoz 25.000 t letne količine tovora, ki bo prihajal s 15% neenakomernostjo. Kontejnerji bodo imeli 4 dnevni </a:t>
            </a:r>
            <a:r>
              <a:rPr lang="sl-SI" sz="2800" dirty="0" err="1" smtClean="0"/>
              <a:t>obtek</a:t>
            </a:r>
            <a:r>
              <a:rPr lang="sl-SI" sz="2800" dirty="0" smtClean="0"/>
              <a:t>, natovorjeni s povprečno 5500 kg tovora. Povprečno bo 8% kontejnerjev izločenih zaradi popravil ali vzdrževanja.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538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5. naloga - podatki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Izračunaj potrebno št. kontejnerjev delovnega in inventarnega parka za prevoz 15000 t letne količine tovora, ki bo prihajal z 8% neenakomernostjo. Kontejnerji bodo imeli letno 6 dnevni </a:t>
            </a:r>
            <a:r>
              <a:rPr lang="sl-SI" sz="2800" dirty="0" err="1" smtClean="0"/>
              <a:t>obtek</a:t>
            </a:r>
            <a:r>
              <a:rPr lang="sl-SI" sz="2800" dirty="0" smtClean="0"/>
              <a:t>, natovorjeni pa bodo s povprečno po 4300 kg tovora. Povprečno bo 6% kontejnerjev izločenih iz uporabe zaradi popravila ali vzdrževanja.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57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5. naloga – izpis podatkov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sl-SI" sz="3000" dirty="0" smtClean="0"/>
                  <a:t>Izračunaj potrebno št. kontejnerjev delovnega in inventarnega parka za prevoz 15000 t letne količine tovora, ki bo prihajal z 8% neenakomernostjo. Kontejnerji bodo imeli letno 6 dnevni </a:t>
                </a:r>
                <a:r>
                  <a:rPr lang="sl-SI" sz="3000" dirty="0" err="1" smtClean="0"/>
                  <a:t>obtek</a:t>
                </a:r>
                <a:r>
                  <a:rPr lang="sl-SI" sz="3000" dirty="0" smtClean="0"/>
                  <a:t>, natovorjeni pa bodo s povprečno po 4300 kg tovora. Povprečno bo 6% kontejnerjev izločenih iz uporabe zaradi popravila ali vzdrževanja.</a:t>
                </a:r>
              </a:p>
              <a:p>
                <a:endParaRPr lang="sl-SI" sz="2800" dirty="0" smtClean="0"/>
              </a:p>
              <a:p>
                <a:r>
                  <a:rPr lang="sl-SI" sz="2800" dirty="0" smtClean="0"/>
                  <a:t>Q = 15000 t</a:t>
                </a:r>
              </a:p>
              <a:p>
                <a:r>
                  <a:rPr lang="sl-SI" sz="2800" dirty="0" smtClean="0"/>
                  <a:t>Y = 8% = 1,08</a:t>
                </a:r>
              </a:p>
              <a:p>
                <a:r>
                  <a:rPr lang="sl-SI" sz="2800" dirty="0" err="1" smtClean="0"/>
                  <a:t>Tk</a:t>
                </a:r>
                <a:r>
                  <a:rPr lang="sl-SI" sz="2800" dirty="0" smtClean="0"/>
                  <a:t> = 6 dni</a:t>
                </a:r>
              </a:p>
              <a:p>
                <a:r>
                  <a:rPr lang="sl-SI" sz="2800" dirty="0" smtClean="0"/>
                  <a:t>Q = 4300 kg = 4,3 t</a:t>
                </a:r>
              </a:p>
              <a:p>
                <a:r>
                  <a:rPr lang="sl-SI" sz="2800" dirty="0"/>
                  <a:t>Pp = 6</a:t>
                </a:r>
                <a:r>
                  <a:rPr lang="sl-SI" sz="2800" dirty="0" smtClean="0"/>
                  <a:t>%    </a:t>
                </a:r>
                <a:r>
                  <a:rPr lang="sl-SI" sz="2800" dirty="0" err="1"/>
                  <a:t>Pp</a:t>
                </a:r>
                <a:r>
                  <a:rPr lang="sl-SI" sz="2800" dirty="0"/>
                  <a:t> = (</a:t>
                </a:r>
                <a14:m>
                  <m:oMath xmlns:m="http://schemas.openxmlformats.org/officeDocument/2006/math">
                    <m:r>
                      <a:rPr lang="sl-SI" sz="28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sl-SI" sz="28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8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8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800" b="1" u="sng" dirty="0" smtClean="0">
                    <a:solidFill>
                      <a:prstClr val="black"/>
                    </a:solidFill>
                  </a:rPr>
                  <a:t>1,06</a:t>
                </a:r>
              </a:p>
              <a:p>
                <a:endParaRPr lang="sl-SI" sz="2800" b="1" u="sng" dirty="0">
                  <a:solidFill>
                    <a:prstClr val="black"/>
                  </a:solidFill>
                </a:endParaRPr>
              </a:p>
              <a:p>
                <a:endParaRPr lang="sl-SI" sz="2800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111" t="-2472" r="-185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1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5. naloga -izračun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sl-SI" dirty="0" smtClean="0"/>
                  <a:t>Q = 15000 t</a:t>
                </a:r>
              </a:p>
              <a:p>
                <a:r>
                  <a:rPr lang="sl-SI" dirty="0"/>
                  <a:t>Y = 8% = 1,08</a:t>
                </a:r>
              </a:p>
              <a:p>
                <a:r>
                  <a:rPr lang="sl-SI" dirty="0" err="1" smtClean="0"/>
                  <a:t>Tk</a:t>
                </a:r>
                <a:r>
                  <a:rPr lang="sl-SI" dirty="0" smtClean="0"/>
                  <a:t> </a:t>
                </a:r>
                <a:r>
                  <a:rPr lang="sl-SI" dirty="0"/>
                  <a:t>= </a:t>
                </a:r>
                <a:r>
                  <a:rPr lang="sl-SI" dirty="0" smtClean="0"/>
                  <a:t>6 dni</a:t>
                </a:r>
                <a:endParaRPr lang="sl-SI" dirty="0"/>
              </a:p>
              <a:p>
                <a:r>
                  <a:rPr lang="sl-SI" dirty="0"/>
                  <a:t>q = </a:t>
                </a:r>
                <a:r>
                  <a:rPr lang="sl-SI" dirty="0" smtClean="0"/>
                  <a:t>4300 </a:t>
                </a:r>
                <a:r>
                  <a:rPr lang="sl-SI" dirty="0"/>
                  <a:t>kg = </a:t>
                </a:r>
                <a:r>
                  <a:rPr lang="sl-SI" dirty="0" smtClean="0"/>
                  <a:t>4,3 t</a:t>
                </a:r>
                <a:endParaRPr lang="sl-SI" dirty="0"/>
              </a:p>
              <a:p>
                <a:r>
                  <a:rPr lang="sl-SI" dirty="0"/>
                  <a:t>Pp = 6</a:t>
                </a:r>
                <a:r>
                  <a:rPr lang="sl-SI" dirty="0" smtClean="0"/>
                  <a:t>%    </a:t>
                </a:r>
                <a:r>
                  <a:rPr lang="sl-SI" dirty="0" err="1"/>
                  <a:t>Pp</a:t>
                </a:r>
                <a:r>
                  <a:rPr lang="sl-SI" dirty="0"/>
                  <a:t> = (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sl-SI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i="1">
                        <a:latin typeface="Cambria Math"/>
                      </a:rPr>
                      <m:t>)</m:t>
                    </m:r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= </a:t>
                </a:r>
                <a:r>
                  <a:rPr lang="sl-SI" b="1" u="sng" dirty="0" smtClean="0">
                    <a:solidFill>
                      <a:prstClr val="black"/>
                    </a:solidFill>
                  </a:rPr>
                  <a:t>1,06</a:t>
                </a:r>
              </a:p>
              <a:p>
                <a:pPr marL="0" indent="0">
                  <a:buNone/>
                </a:pPr>
                <a:r>
                  <a:rPr lang="sl-SI" b="1" dirty="0" smtClean="0">
                    <a:solidFill>
                      <a:prstClr val="black"/>
                    </a:solidFill>
                  </a:rPr>
                  <a:t>--------------------------------------------------</a:t>
                </a:r>
                <a:endParaRPr lang="sl-SI" sz="2900" b="1" i="1" dirty="0" smtClean="0">
                  <a:latin typeface="Cambria Math"/>
                </a:endParaRPr>
              </a:p>
              <a:p>
                <a:r>
                  <a:rPr lang="sl-SI" sz="2900" b="1" i="1" dirty="0" err="1" smtClean="0">
                    <a:latin typeface="Cambria Math"/>
                  </a:rPr>
                  <a:t>Nkd</a:t>
                </a:r>
                <a:r>
                  <a:rPr lang="sl-SI" sz="2900" b="1" i="1" dirty="0" smtClean="0">
                    <a:latin typeface="Cambria Math"/>
                  </a:rPr>
                  <a:t> = ?</a:t>
                </a:r>
              </a:p>
              <a:p>
                <a:r>
                  <a:rPr lang="sl-SI" sz="2900" b="1" i="1" dirty="0" err="1" smtClean="0">
                    <a:latin typeface="Cambria Math"/>
                  </a:rPr>
                  <a:t>Nki</a:t>
                </a:r>
                <a:r>
                  <a:rPr lang="sl-SI" sz="2900" b="1" i="1" dirty="0" smtClean="0">
                    <a:latin typeface="Cambria Math"/>
                  </a:rPr>
                  <a:t> = 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l-SI" b="1" i="1">
                          <a:latin typeface="Cambria Math"/>
                        </a:rPr>
                        <m:t>𝑵𝒌𝒅</m:t>
                      </m:r>
                      <m:r>
                        <a:rPr lang="sl-SI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1" i="1">
                              <a:latin typeface="Cambria Math"/>
                            </a:rPr>
                            <m:t>𝑸</m:t>
                          </m:r>
                          <m:r>
                            <a:rPr lang="sl-SI" b="1" i="1">
                              <a:latin typeface="Cambria Math"/>
                            </a:rPr>
                            <m:t>∗</m:t>
                          </m:r>
                          <m:r>
                            <a:rPr lang="sl-SI" b="1" i="1">
                              <a:latin typeface="Cambria Math"/>
                            </a:rPr>
                            <m:t>𝒀</m:t>
                          </m:r>
                          <m:r>
                            <a:rPr lang="sl-SI" b="1" i="1">
                              <a:latin typeface="Cambria Math"/>
                            </a:rPr>
                            <m:t>∗</m:t>
                          </m:r>
                          <m:r>
                            <a:rPr lang="sl-SI" b="1" i="1">
                              <a:latin typeface="Cambria Math"/>
                            </a:rPr>
                            <m:t>𝑻𝒌</m:t>
                          </m:r>
                        </m:num>
                        <m:den>
                          <m:r>
                            <a:rPr lang="sl-SI" b="1" i="1">
                              <a:latin typeface="Cambria Math"/>
                            </a:rPr>
                            <m:t>𝒒</m:t>
                          </m:r>
                          <m:r>
                            <a:rPr lang="sl-SI" b="1" i="1">
                              <a:latin typeface="Cambria Math"/>
                            </a:rPr>
                            <m:t>∗</m:t>
                          </m:r>
                          <m:r>
                            <a:rPr lang="sl-SI" b="1" i="1">
                              <a:latin typeface="Cambria Math"/>
                            </a:rPr>
                            <m:t>𝟑𝟎𝟓</m:t>
                          </m:r>
                        </m:den>
                      </m:f>
                    </m:oMath>
                  </m:oMathPara>
                </a14:m>
                <a:endParaRPr lang="sl-SI" dirty="0" smtClean="0"/>
              </a:p>
              <a:p>
                <a:endParaRPr lang="sl-SI" dirty="0" smtClean="0"/>
              </a:p>
              <a:p>
                <a:endParaRPr lang="sl-SI" dirty="0" smtClean="0"/>
              </a:p>
              <a:p>
                <a:endParaRPr lang="sl-SI" dirty="0" smtClean="0"/>
              </a:p>
              <a:p>
                <a:endParaRPr lang="sl-SI" dirty="0"/>
              </a:p>
              <a:p>
                <a:endParaRPr lang="sl-SI" dirty="0" smtClean="0"/>
              </a:p>
              <a:p>
                <a:endParaRPr lang="sl-SI" dirty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2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l-SI" sz="2400" dirty="0"/>
              <a:t>5</a:t>
            </a:r>
            <a:r>
              <a:rPr lang="sl-SI" sz="2400" dirty="0" smtClean="0"/>
              <a:t>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sl-SI" dirty="0" smtClean="0"/>
                  <a:t>Q = 45000 t</a:t>
                </a:r>
              </a:p>
              <a:p>
                <a:r>
                  <a:rPr lang="sl-SI" dirty="0"/>
                  <a:t>Y = 8% = 1,08</a:t>
                </a:r>
              </a:p>
              <a:p>
                <a:r>
                  <a:rPr lang="sl-SI" dirty="0" err="1" smtClean="0"/>
                  <a:t>Tk</a:t>
                </a:r>
                <a:r>
                  <a:rPr lang="sl-SI" dirty="0" smtClean="0"/>
                  <a:t> </a:t>
                </a:r>
                <a:r>
                  <a:rPr lang="sl-SI" dirty="0"/>
                  <a:t>= </a:t>
                </a:r>
                <a:r>
                  <a:rPr lang="sl-SI" dirty="0" smtClean="0"/>
                  <a:t>6 dni</a:t>
                </a:r>
                <a:endParaRPr lang="sl-SI" dirty="0"/>
              </a:p>
              <a:p>
                <a:r>
                  <a:rPr lang="sl-SI" dirty="0"/>
                  <a:t>q = </a:t>
                </a:r>
                <a:r>
                  <a:rPr lang="sl-SI" dirty="0" smtClean="0"/>
                  <a:t>4300 </a:t>
                </a:r>
                <a:r>
                  <a:rPr lang="sl-SI" dirty="0"/>
                  <a:t>kg = </a:t>
                </a:r>
                <a:r>
                  <a:rPr lang="sl-SI" dirty="0" smtClean="0"/>
                  <a:t>4,3t</a:t>
                </a:r>
                <a:endParaRPr lang="sl-SI" dirty="0"/>
              </a:p>
              <a:p>
                <a:r>
                  <a:rPr lang="sl-SI" dirty="0"/>
                  <a:t>Pp = 11%    </a:t>
                </a:r>
                <a:r>
                  <a:rPr lang="sl-SI" dirty="0" err="1"/>
                  <a:t>Pp</a:t>
                </a:r>
                <a:r>
                  <a:rPr lang="sl-SI" dirty="0"/>
                  <a:t> = (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sl-SI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i="1">
                        <a:latin typeface="Cambria Math"/>
                      </a:rPr>
                      <m:t>)</m:t>
                    </m:r>
                  </m:oMath>
                </a14:m>
                <a:r>
                  <a:rPr lang="sl-SI" b="1" dirty="0">
                    <a:solidFill>
                      <a:prstClr val="black"/>
                    </a:solidFill>
                  </a:rPr>
                  <a:t> = </a:t>
                </a:r>
                <a:r>
                  <a:rPr lang="sl-SI" b="1" u="sng" dirty="0">
                    <a:solidFill>
                      <a:prstClr val="black"/>
                    </a:solidFill>
                  </a:rPr>
                  <a:t>1,11</a:t>
                </a:r>
              </a:p>
              <a:p>
                <a:pPr marL="0" indent="0">
                  <a:buNone/>
                </a:pPr>
                <a:r>
                  <a:rPr lang="sl-SI" b="1" dirty="0" smtClean="0">
                    <a:solidFill>
                      <a:prstClr val="black"/>
                    </a:solidFill>
                  </a:rPr>
                  <a:t>--------------------------------------------------</a:t>
                </a:r>
                <a:endParaRPr lang="sl-SI" sz="2900" dirty="0" smtClean="0">
                  <a:latin typeface="Cambria Math"/>
                </a:endParaRPr>
              </a:p>
              <a:p>
                <a:r>
                  <a:rPr lang="sl-SI" sz="2900" dirty="0" err="1" smtClean="0">
                    <a:latin typeface="Cambria Math"/>
                  </a:rPr>
                  <a:t>Nkd</a:t>
                </a:r>
                <a:r>
                  <a:rPr lang="sl-SI" sz="2900" dirty="0" smtClean="0">
                    <a:latin typeface="Cambria Math"/>
                  </a:rPr>
                  <a:t> = ?</a:t>
                </a:r>
                <a:endParaRPr lang="sl-SI" sz="2900" dirty="0">
                  <a:latin typeface="Cambria Math"/>
                </a:endParaRPr>
              </a:p>
              <a:p>
                <a:r>
                  <a:rPr lang="sl-SI" sz="2900" dirty="0" err="1">
                    <a:latin typeface="Cambria Math"/>
                  </a:rPr>
                  <a:t>Nki</a:t>
                </a:r>
                <a:r>
                  <a:rPr lang="sl-SI" sz="2900" dirty="0">
                    <a:latin typeface="Cambria Math"/>
                  </a:rPr>
                  <a:t> = </a:t>
                </a:r>
                <a:r>
                  <a:rPr lang="sl-SI" sz="2900" dirty="0" smtClean="0">
                    <a:latin typeface="Cambria Math"/>
                  </a:rPr>
                  <a:t>?</a:t>
                </a:r>
                <a:endParaRPr lang="sl-SI" sz="2900" dirty="0">
                  <a:latin typeface="Cambria Math"/>
                </a:endParaRPr>
              </a:p>
              <a:p>
                <a:endParaRPr lang="sl-SI" sz="19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600" b="1" i="1">
                        <a:latin typeface="Cambria Math"/>
                      </a:rPr>
                      <m:t>𝑵𝒌𝒅</m:t>
                    </m:r>
                    <m:r>
                      <a:rPr lang="sl-SI" sz="3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600" b="1" i="1">
                            <a:latin typeface="Cambria Math"/>
                          </a:rPr>
                          <m:t>𝑸</m:t>
                        </m:r>
                        <m:r>
                          <a:rPr lang="sl-SI" sz="3600" b="1" i="1">
                            <a:latin typeface="Cambria Math"/>
                          </a:rPr>
                          <m:t>∗</m:t>
                        </m:r>
                        <m:r>
                          <a:rPr lang="sl-SI" sz="3600" b="1" i="1">
                            <a:latin typeface="Cambria Math"/>
                          </a:rPr>
                          <m:t>𝒀</m:t>
                        </m:r>
                        <m:r>
                          <a:rPr lang="sl-SI" sz="3600" b="1" i="1">
                            <a:latin typeface="Cambria Math"/>
                          </a:rPr>
                          <m:t>∗</m:t>
                        </m:r>
                        <m:r>
                          <a:rPr lang="sl-SI" sz="3600" b="1" i="1">
                            <a:latin typeface="Cambria Math"/>
                          </a:rPr>
                          <m:t>𝑻𝒌</m:t>
                        </m:r>
                      </m:num>
                      <m:den>
                        <m:r>
                          <a:rPr lang="sl-SI" sz="3600" b="1" i="1">
                            <a:latin typeface="Cambria Math"/>
                          </a:rPr>
                          <m:t>𝒒</m:t>
                        </m:r>
                        <m:r>
                          <a:rPr lang="sl-SI" sz="3600" b="1" i="1">
                            <a:latin typeface="Cambria Math"/>
                          </a:rPr>
                          <m:t>∗</m:t>
                        </m:r>
                        <m:r>
                          <a:rPr lang="sl-SI" sz="3600" b="1" i="1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sz="3600" b="1" dirty="0"/>
                  <a:t> </a:t>
                </a:r>
                <a14:m>
                  <m:oMath xmlns:m="http://schemas.openxmlformats.org/officeDocument/2006/math">
                    <m:r>
                      <a:rPr lang="sl-SI" sz="3600" b="1">
                        <a:latin typeface="Cambria Math"/>
                      </a:rPr>
                      <m:t>   </m:t>
                    </m:r>
                    <m:r>
                      <a:rPr lang="sl-SI" sz="3600" b="1" i="1">
                        <a:latin typeface="Cambria Math"/>
                      </a:rPr>
                      <m:t>=</m:t>
                    </m:r>
                    <m:r>
                      <a:rPr lang="sl-SI" sz="3600" b="1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l-SI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600" b="1" i="1" smtClean="0">
                            <a:latin typeface="Cambria Math"/>
                          </a:rPr>
                          <m:t>𝟏𝟓𝟎𝟎𝟎</m:t>
                        </m:r>
                        <m:r>
                          <a:rPr lang="sl-SI" sz="3600" b="1" i="1">
                            <a:latin typeface="Cambria Math"/>
                          </a:rPr>
                          <m:t>∗</m:t>
                        </m:r>
                        <m:r>
                          <a:rPr lang="sl-SI" sz="3600" b="1" i="1" smtClean="0">
                            <a:latin typeface="Cambria Math"/>
                          </a:rPr>
                          <m:t>𝟏</m:t>
                        </m:r>
                        <m:r>
                          <a:rPr lang="sl-SI" sz="3600" b="1" i="1" smtClean="0">
                            <a:latin typeface="Cambria Math"/>
                          </a:rPr>
                          <m:t>,</m:t>
                        </m:r>
                        <m:r>
                          <a:rPr lang="sl-SI" sz="3600" b="1" i="1" smtClean="0">
                            <a:latin typeface="Cambria Math"/>
                          </a:rPr>
                          <m:t>𝟎𝟖</m:t>
                        </m:r>
                        <m:r>
                          <a:rPr lang="sl-SI" sz="3600" b="1" i="1">
                            <a:latin typeface="Cambria Math"/>
                          </a:rPr>
                          <m:t>∗</m:t>
                        </m:r>
                        <m:r>
                          <a:rPr lang="sl-SI" sz="36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sl-SI" sz="3600" b="1" i="1" smtClean="0">
                            <a:latin typeface="Cambria Math"/>
                          </a:rPr>
                          <m:t>𝟒</m:t>
                        </m:r>
                        <m:r>
                          <a:rPr lang="sl-SI" sz="3600" b="1" i="1" smtClean="0">
                            <a:latin typeface="Cambria Math"/>
                          </a:rPr>
                          <m:t>,</m:t>
                        </m:r>
                        <m:r>
                          <a:rPr lang="sl-SI" sz="3600" b="1" i="1" smtClean="0">
                            <a:latin typeface="Cambria Math"/>
                          </a:rPr>
                          <m:t>𝟑</m:t>
                        </m:r>
                        <m:r>
                          <a:rPr lang="sl-SI" sz="3600" b="1" i="1">
                            <a:latin typeface="Cambria Math"/>
                          </a:rPr>
                          <m:t>∗</m:t>
                        </m:r>
                        <m:r>
                          <a:rPr lang="sl-SI" sz="3600" b="1" i="1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sz="3600" b="1" dirty="0"/>
                  <a:t> </a:t>
                </a:r>
                <a14:m>
                  <m:oMath xmlns:m="http://schemas.openxmlformats.org/officeDocument/2006/math">
                    <m:r>
                      <a:rPr lang="sl-SI" sz="3600" b="1">
                        <a:latin typeface="Cambria Math"/>
                      </a:rPr>
                      <m:t>   </m:t>
                    </m:r>
                    <m:r>
                      <a:rPr lang="sl-SI" sz="3600" b="1" i="1">
                        <a:latin typeface="Cambria Math"/>
                      </a:rPr>
                      <m:t>=</m:t>
                    </m:r>
                    <m:r>
                      <a:rPr lang="sl-SI" sz="3600" b="1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l-SI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600" b="1" i="1" smtClean="0">
                            <a:latin typeface="Cambria Math"/>
                          </a:rPr>
                          <m:t>𝟗𝟕𝟐𝟎𝟎</m:t>
                        </m:r>
                      </m:num>
                      <m:den>
                        <m:r>
                          <a:rPr lang="sl-SI" sz="3600" b="1" i="1" smtClean="0">
                            <a:latin typeface="Cambria Math"/>
                          </a:rPr>
                          <m:t>𝟏𝟑𝟏𝟏</m:t>
                        </m:r>
                        <m:r>
                          <a:rPr lang="sl-SI" sz="3600" b="1" i="1" smtClean="0">
                            <a:latin typeface="Cambria Math"/>
                          </a:rPr>
                          <m:t>,</m:t>
                        </m:r>
                        <m:r>
                          <a:rPr lang="sl-SI" sz="36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sl-SI" sz="3600" dirty="0" smtClean="0"/>
                  <a:t> =</a:t>
                </a:r>
              </a:p>
              <a:p>
                <a:pPr algn="ctr"/>
                <a:endParaRPr lang="sl-SI" sz="2300" dirty="0" smtClean="0"/>
              </a:p>
              <a:p>
                <a:pPr marL="0" indent="0" algn="ctr">
                  <a:buNone/>
                </a:pPr>
                <a:r>
                  <a:rPr lang="sl-SI" sz="3600" b="1" dirty="0" smtClean="0"/>
                  <a:t>= 74,1  kontejnerjev</a:t>
                </a:r>
                <a:endParaRPr lang="sl-SI" sz="3600" b="1" dirty="0"/>
              </a:p>
              <a:p>
                <a:pPr algn="ctr"/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1185" t="-219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0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5.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/>
              </a:bodyPr>
              <a:lstStyle/>
              <a:p>
                <a:r>
                  <a:rPr lang="sl-SI" sz="2400" dirty="0" smtClean="0"/>
                  <a:t>Q = 15000 t</a:t>
                </a:r>
              </a:p>
              <a:p>
                <a:r>
                  <a:rPr lang="sl-SI" sz="2400" dirty="0"/>
                  <a:t>Y = 8% = 1,08</a:t>
                </a:r>
              </a:p>
              <a:p>
                <a:r>
                  <a:rPr lang="sl-SI" sz="2400" dirty="0" err="1" smtClean="0"/>
                  <a:t>Tk</a:t>
                </a:r>
                <a:r>
                  <a:rPr lang="sl-SI" sz="2400" dirty="0" smtClean="0"/>
                  <a:t> = 6 dni</a:t>
                </a:r>
                <a:endParaRPr lang="sl-SI" sz="2400" dirty="0"/>
              </a:p>
              <a:p>
                <a:r>
                  <a:rPr lang="sl-SI" sz="2400" dirty="0"/>
                  <a:t>q = </a:t>
                </a:r>
                <a:r>
                  <a:rPr lang="sl-SI" sz="2400" dirty="0" smtClean="0"/>
                  <a:t>4300 </a:t>
                </a:r>
                <a:r>
                  <a:rPr lang="sl-SI" sz="2400" dirty="0"/>
                  <a:t>kg = </a:t>
                </a:r>
                <a:r>
                  <a:rPr lang="sl-SI" sz="2400" dirty="0" smtClean="0"/>
                  <a:t>4,3t</a:t>
                </a:r>
                <a:endParaRPr lang="sl-SI" sz="2400" dirty="0"/>
              </a:p>
              <a:p>
                <a:r>
                  <a:rPr lang="sl-SI" sz="2400" dirty="0"/>
                  <a:t>Pp = 6</a:t>
                </a:r>
                <a:r>
                  <a:rPr lang="sl-SI" sz="2400" dirty="0" smtClean="0"/>
                  <a:t>%    </a:t>
                </a:r>
                <a:r>
                  <a:rPr lang="sl-SI" sz="2400" dirty="0" err="1"/>
                  <a:t>Pp</a:t>
                </a:r>
                <a:r>
                  <a:rPr lang="sl-SI" sz="2400" dirty="0"/>
                  <a:t> = (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sl-SI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4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400" b="1" u="sng" dirty="0" smtClean="0">
                    <a:solidFill>
                      <a:prstClr val="black"/>
                    </a:solidFill>
                  </a:rPr>
                  <a:t>1,06</a:t>
                </a:r>
                <a:endParaRPr lang="sl-SI" sz="2400" b="1" u="sng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sl-SI" sz="1100" b="1" dirty="0" smtClean="0">
                    <a:solidFill>
                      <a:prstClr val="black"/>
                    </a:solidFill>
                  </a:rPr>
                  <a:t>----------------------------------------------------------------------------------------------------------------------</a:t>
                </a:r>
                <a:endParaRPr lang="sl-SI" sz="1100" b="1" dirty="0">
                  <a:solidFill>
                    <a:prstClr val="black"/>
                  </a:solidFill>
                </a:endParaRPr>
              </a:p>
              <a:p>
                <a:r>
                  <a:rPr lang="sl-SI" sz="2400" dirty="0" err="1" smtClean="0">
                    <a:latin typeface="Cambria Math"/>
                  </a:rPr>
                  <a:t>Nkd</a:t>
                </a:r>
                <a:r>
                  <a:rPr lang="sl-SI" sz="2400" dirty="0" smtClean="0">
                    <a:latin typeface="Cambria Math"/>
                  </a:rPr>
                  <a:t> </a:t>
                </a:r>
                <a:r>
                  <a:rPr lang="sl-SI" sz="2400" dirty="0">
                    <a:latin typeface="Cambria Math"/>
                  </a:rPr>
                  <a:t>= </a:t>
                </a:r>
                <a:r>
                  <a:rPr lang="sl-SI" sz="2400" dirty="0" smtClean="0">
                    <a:latin typeface="Cambria Math"/>
                  </a:rPr>
                  <a:t>74,1 </a:t>
                </a:r>
                <a:r>
                  <a:rPr lang="sl-SI" sz="2400" dirty="0" err="1" smtClean="0">
                    <a:latin typeface="Cambria Math"/>
                  </a:rPr>
                  <a:t>kont</a:t>
                </a:r>
                <a:endParaRPr lang="sl-SI" sz="2400" dirty="0" smtClean="0">
                  <a:latin typeface="Cambria Math"/>
                </a:endParaRPr>
              </a:p>
              <a:p>
                <a:r>
                  <a:rPr lang="sl-SI" sz="2400" dirty="0" err="1" smtClean="0">
                    <a:latin typeface="Cambria Math"/>
                  </a:rPr>
                  <a:t>Nki</a:t>
                </a:r>
                <a:r>
                  <a:rPr lang="sl-SI" sz="2400" dirty="0" smtClean="0">
                    <a:latin typeface="Cambria Math"/>
                  </a:rPr>
                  <a:t> = ?</a:t>
                </a:r>
              </a:p>
              <a:p>
                <a:pPr marL="0" indent="0" algn="ctr">
                  <a:buNone/>
                </a:pPr>
                <a:endParaRPr lang="sl-SI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b="1" i="1">
                        <a:latin typeface="Cambria Math"/>
                      </a:rPr>
                      <m:t>𝑵𝒌𝒊</m:t>
                    </m:r>
                    <m:r>
                      <a:rPr lang="sl-SI" b="1" i="1">
                        <a:latin typeface="Cambria Math"/>
                      </a:rPr>
                      <m:t>=</m:t>
                    </m:r>
                    <m:r>
                      <a:rPr lang="sl-SI" b="1" i="1">
                        <a:latin typeface="Cambria Math"/>
                      </a:rPr>
                      <m:t>𝑵𝒌𝒅</m:t>
                    </m:r>
                    <m:r>
                      <a:rPr lang="sl-SI" b="1" i="1">
                        <a:latin typeface="Cambria Math"/>
                      </a:rPr>
                      <m:t> (</m:t>
                    </m:r>
                    <m:r>
                      <a:rPr lang="sl-SI" b="1" i="1">
                        <a:latin typeface="Cambria Math"/>
                      </a:rPr>
                      <m:t>𝟏</m:t>
                    </m:r>
                    <m:r>
                      <a:rPr lang="sl-SI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l-SI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b="1" i="1">
                            <a:latin typeface="Cambria Math"/>
                          </a:rPr>
                          <m:t>𝑷𝒑</m:t>
                        </m:r>
                      </m:num>
                      <m:den>
                        <m:r>
                          <a:rPr lang="sl-SI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sl-SI" sz="3400" b="1" dirty="0"/>
                  <a:t>)</a:t>
                </a:r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963" t="-96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3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5.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sl-SI" sz="2800" dirty="0" smtClean="0"/>
                  <a:t>Q = 15000 t</a:t>
                </a:r>
              </a:p>
              <a:p>
                <a:r>
                  <a:rPr lang="sl-SI" sz="2800" dirty="0"/>
                  <a:t>Y = 8% = 1,08</a:t>
                </a:r>
              </a:p>
              <a:p>
                <a:r>
                  <a:rPr lang="sl-SI" sz="2800" dirty="0" err="1" smtClean="0"/>
                  <a:t>Tk</a:t>
                </a:r>
                <a:r>
                  <a:rPr lang="sl-SI" sz="2800" dirty="0" smtClean="0"/>
                  <a:t> = 6 dni</a:t>
                </a:r>
                <a:endParaRPr lang="sl-SI" sz="2800" dirty="0"/>
              </a:p>
              <a:p>
                <a:r>
                  <a:rPr lang="sl-SI" sz="2800" dirty="0"/>
                  <a:t>q = </a:t>
                </a:r>
                <a:r>
                  <a:rPr lang="sl-SI" sz="2800" dirty="0" smtClean="0"/>
                  <a:t>4300 </a:t>
                </a:r>
                <a:r>
                  <a:rPr lang="sl-SI" sz="2800" dirty="0"/>
                  <a:t>kg = </a:t>
                </a:r>
                <a:r>
                  <a:rPr lang="sl-SI" sz="2800" dirty="0" smtClean="0"/>
                  <a:t>4,3t</a:t>
                </a:r>
                <a:endParaRPr lang="sl-SI" sz="2800" dirty="0"/>
              </a:p>
              <a:p>
                <a:r>
                  <a:rPr lang="sl-SI" sz="2800" dirty="0"/>
                  <a:t>Pp = 6</a:t>
                </a:r>
                <a:r>
                  <a:rPr lang="sl-SI" sz="2800" dirty="0" smtClean="0"/>
                  <a:t>%    </a:t>
                </a:r>
                <a:r>
                  <a:rPr lang="sl-SI" sz="2800" dirty="0" err="1"/>
                  <a:t>Pp</a:t>
                </a:r>
                <a:r>
                  <a:rPr lang="sl-SI" sz="2800" dirty="0"/>
                  <a:t> = (</a:t>
                </a:r>
                <a14:m>
                  <m:oMath xmlns:m="http://schemas.openxmlformats.org/officeDocument/2006/math">
                    <m:r>
                      <a:rPr lang="sl-SI" sz="28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sl-SI" sz="28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8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8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2800" b="1" u="sng" dirty="0" smtClean="0">
                    <a:solidFill>
                      <a:prstClr val="black"/>
                    </a:solidFill>
                  </a:rPr>
                  <a:t>1,06</a:t>
                </a:r>
                <a:endParaRPr lang="sl-SI" sz="2800" b="1" u="sng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sl-SI" sz="1300" b="1" dirty="0" smtClean="0">
                    <a:solidFill>
                      <a:prstClr val="black"/>
                    </a:solidFill>
                  </a:rPr>
                  <a:t>----------------------------------------------------------------------------------------------------------------</a:t>
                </a:r>
                <a:endParaRPr lang="sl-SI" sz="1300" b="1" dirty="0">
                  <a:solidFill>
                    <a:prstClr val="black"/>
                  </a:solidFill>
                </a:endParaRPr>
              </a:p>
              <a:p>
                <a:r>
                  <a:rPr lang="sl-SI" sz="2800" dirty="0" err="1" smtClean="0">
                    <a:latin typeface="Cambria Math"/>
                  </a:rPr>
                  <a:t>Nkd</a:t>
                </a:r>
                <a:r>
                  <a:rPr lang="sl-SI" sz="2800" dirty="0" smtClean="0">
                    <a:latin typeface="Cambria Math"/>
                  </a:rPr>
                  <a:t> </a:t>
                </a:r>
                <a:r>
                  <a:rPr lang="sl-SI" sz="2800" dirty="0">
                    <a:latin typeface="Cambria Math"/>
                  </a:rPr>
                  <a:t>= </a:t>
                </a:r>
                <a:r>
                  <a:rPr lang="sl-SI" sz="2800" dirty="0" smtClean="0">
                    <a:latin typeface="Cambria Math"/>
                  </a:rPr>
                  <a:t>74,1 </a:t>
                </a:r>
                <a:r>
                  <a:rPr lang="sl-SI" sz="2800" dirty="0" err="1" smtClean="0">
                    <a:latin typeface="Cambria Math"/>
                  </a:rPr>
                  <a:t>kont</a:t>
                </a:r>
                <a:endParaRPr lang="sl-SI" sz="2800" dirty="0" smtClean="0">
                  <a:latin typeface="Cambria Math"/>
                </a:endParaRPr>
              </a:p>
              <a:p>
                <a:r>
                  <a:rPr lang="sl-SI" sz="2800" dirty="0" err="1" smtClean="0">
                    <a:latin typeface="Cambria Math"/>
                  </a:rPr>
                  <a:t>Nki</a:t>
                </a:r>
                <a:r>
                  <a:rPr lang="sl-SI" sz="2800" dirty="0" smtClean="0">
                    <a:latin typeface="Cambria Math"/>
                  </a:rPr>
                  <a:t> = ?</a:t>
                </a:r>
              </a:p>
              <a:p>
                <a:pPr marL="0" indent="0" algn="ctr">
                  <a:buNone/>
                </a:pPr>
                <a:endParaRPr lang="sl-SI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400" b="1" i="1">
                        <a:latin typeface="Cambria Math"/>
                      </a:rPr>
                      <m:t>𝑵𝒌𝒊</m:t>
                    </m:r>
                    <m:r>
                      <a:rPr lang="sl-SI" sz="3400" b="1" i="1">
                        <a:latin typeface="Cambria Math"/>
                      </a:rPr>
                      <m:t>=</m:t>
                    </m:r>
                    <m:r>
                      <a:rPr lang="sl-SI" sz="3400" b="1" i="1">
                        <a:latin typeface="Cambria Math"/>
                      </a:rPr>
                      <m:t>𝑵𝒌𝒅</m:t>
                    </m:r>
                    <m:r>
                      <a:rPr lang="sl-SI" sz="3400" b="1" i="1">
                        <a:latin typeface="Cambria Math"/>
                      </a:rPr>
                      <m:t> (</m:t>
                    </m:r>
                    <m:r>
                      <a:rPr lang="sl-SI" sz="3400" b="1" i="1">
                        <a:latin typeface="Cambria Math"/>
                      </a:rPr>
                      <m:t>𝟏</m:t>
                    </m:r>
                    <m:r>
                      <a:rPr lang="sl-SI" sz="3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l-SI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400" b="1" i="1">
                            <a:latin typeface="Cambria Math"/>
                          </a:rPr>
                          <m:t>𝑷𝒑</m:t>
                        </m:r>
                      </m:num>
                      <m:den>
                        <m:r>
                          <a:rPr lang="sl-SI" sz="34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sl-SI" sz="3400" b="1" dirty="0"/>
                  <a:t>)         </a:t>
                </a:r>
                <a14:m>
                  <m:oMath xmlns:m="http://schemas.openxmlformats.org/officeDocument/2006/math">
                    <m:r>
                      <a:rPr lang="sl-SI" sz="3400" b="1" i="1">
                        <a:latin typeface="Cambria Math"/>
                      </a:rPr>
                      <m:t>𝑵𝒌</m:t>
                    </m:r>
                    <m:r>
                      <a:rPr lang="sl-SI" sz="3400" b="1" i="1" smtClean="0">
                        <a:latin typeface="Cambria Math"/>
                      </a:rPr>
                      <m:t>𝒊</m:t>
                    </m:r>
                    <m:r>
                      <a:rPr lang="sl-SI" sz="3400" b="1" i="1">
                        <a:latin typeface="Cambria Math"/>
                      </a:rPr>
                      <m:t>=</m:t>
                    </m:r>
                    <m:r>
                      <a:rPr lang="sl-SI" sz="3400" b="1" i="1" smtClean="0">
                        <a:latin typeface="Cambria Math"/>
                      </a:rPr>
                      <m:t>𝟕𝟒</m:t>
                    </m:r>
                    <m:r>
                      <a:rPr lang="sl-SI" sz="3400" b="1" i="1" smtClean="0">
                        <a:latin typeface="Cambria Math"/>
                      </a:rPr>
                      <m:t>,</m:t>
                    </m:r>
                    <m:r>
                      <a:rPr lang="sl-SI" sz="3400" b="1" i="1" smtClean="0">
                        <a:latin typeface="Cambria Math"/>
                      </a:rPr>
                      <m:t>𝟏</m:t>
                    </m:r>
                    <m:r>
                      <a:rPr lang="sl-SI" sz="3400" b="1" i="1" smtClean="0">
                        <a:latin typeface="Cambria Math"/>
                      </a:rPr>
                      <m:t>∗</m:t>
                    </m:r>
                    <m:r>
                      <a:rPr lang="sl-SI" sz="3400" b="1" i="1" smtClean="0">
                        <a:latin typeface="Cambria Math"/>
                      </a:rPr>
                      <m:t>𝟏</m:t>
                    </m:r>
                    <m:r>
                      <a:rPr lang="sl-SI" sz="3400" b="1" i="1" smtClean="0">
                        <a:latin typeface="Cambria Math"/>
                      </a:rPr>
                      <m:t>,</m:t>
                    </m:r>
                    <m:r>
                      <a:rPr lang="sl-SI" sz="3400" b="1" i="1" smtClean="0">
                        <a:latin typeface="Cambria Math"/>
                      </a:rPr>
                      <m:t>𝟎𝟔</m:t>
                    </m:r>
                  </m:oMath>
                </a14:m>
                <a:endParaRPr lang="sl-SI" sz="3400" b="1" dirty="0"/>
              </a:p>
              <a:p>
                <a:pPr marL="0" indent="0">
                  <a:buNone/>
                </a:pPr>
                <a:endParaRPr lang="sl-SI" sz="3400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400" b="1" i="1">
                        <a:latin typeface="Cambria Math"/>
                      </a:rPr>
                      <m:t>𝑵𝒌</m:t>
                    </m:r>
                    <m:r>
                      <a:rPr lang="sl-SI" sz="3400" b="1" i="1" smtClean="0">
                        <a:latin typeface="Cambria Math"/>
                      </a:rPr>
                      <m:t>𝒊</m:t>
                    </m:r>
                    <m:r>
                      <a:rPr lang="sl-SI" sz="3400" b="1" i="1">
                        <a:latin typeface="Cambria Math"/>
                      </a:rPr>
                      <m:t>=</m:t>
                    </m:r>
                    <m:r>
                      <a:rPr lang="sl-SI" sz="3400" b="1" i="0" smtClean="0">
                        <a:latin typeface="Cambria Math"/>
                      </a:rPr>
                      <m:t>𝟕𝟖</m:t>
                    </m:r>
                    <m:r>
                      <a:rPr lang="sl-SI" sz="3400" b="1" i="0" smtClean="0">
                        <a:latin typeface="Cambria Math"/>
                      </a:rPr>
                      <m:t>,</m:t>
                    </m:r>
                    <m:r>
                      <a:rPr lang="sl-SI" sz="3400" b="1" i="0" smtClean="0">
                        <a:latin typeface="Cambria Math"/>
                      </a:rPr>
                      <m:t>𝟓𝟓</m:t>
                    </m:r>
                  </m:oMath>
                </a14:m>
                <a:r>
                  <a:rPr lang="sl-SI" sz="3400" b="1" u="sng" dirty="0" smtClean="0">
                    <a:latin typeface="Cambria Math"/>
                  </a:rPr>
                  <a:t>  / 79 </a:t>
                </a:r>
                <a:r>
                  <a:rPr lang="sl-SI" sz="3400" b="1" u="sng" dirty="0" err="1" smtClean="0">
                    <a:latin typeface="Cambria Math"/>
                  </a:rPr>
                  <a:t>kont</a:t>
                </a:r>
                <a:r>
                  <a:rPr lang="sl-SI" sz="3400" b="1" u="sng" dirty="0">
                    <a:latin typeface="Cambria Math"/>
                  </a:rPr>
                  <a:t>.</a:t>
                </a: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963" t="-228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4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1. naloga - izpis podatkov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l-SI" sz="2800" dirty="0"/>
                  <a:t>Izračunaj potrebno število kontejnerjev delovnega in inventarnega parka za prevoz 25.000 t letne količine tovora, ki bo prihajal s 15% neenakomernostjo. Kontejnerji bodo imeli 4 dnevni </a:t>
                </a:r>
                <a:r>
                  <a:rPr lang="sl-SI" sz="2800" dirty="0" err="1"/>
                  <a:t>obtek</a:t>
                </a:r>
                <a:r>
                  <a:rPr lang="sl-SI" sz="2800" dirty="0"/>
                  <a:t>, natovorjeni s povprečno 5500 kg tovora. Povprečno bo 8% kontejnerjev izločenih zaradi popravil ali vzdrževanja.</a:t>
                </a:r>
              </a:p>
              <a:p>
                <a:pPr marL="0" indent="0">
                  <a:buNone/>
                </a:pPr>
                <a:r>
                  <a:rPr lang="sl-SI" sz="2800" dirty="0" smtClean="0"/>
                  <a:t>Q = 25000 t</a:t>
                </a:r>
              </a:p>
              <a:p>
                <a:pPr marL="0" indent="0">
                  <a:buNone/>
                </a:pPr>
                <a:r>
                  <a:rPr lang="sl-SI" sz="2800" dirty="0"/>
                  <a:t>Y = </a:t>
                </a:r>
                <a:r>
                  <a:rPr lang="sl-SI" sz="2800" dirty="0" smtClean="0"/>
                  <a:t>15% </a:t>
                </a:r>
                <a:r>
                  <a:rPr lang="sl-SI" sz="2800" dirty="0"/>
                  <a:t>= </a:t>
                </a:r>
                <a:r>
                  <a:rPr lang="sl-SI" sz="2800" dirty="0" smtClean="0"/>
                  <a:t>1,15</a:t>
                </a:r>
                <a:endParaRPr lang="sl-SI" sz="2800" dirty="0"/>
              </a:p>
              <a:p>
                <a:pPr marL="0" indent="0">
                  <a:buNone/>
                </a:pPr>
                <a:r>
                  <a:rPr lang="sl-SI" sz="2800" dirty="0" smtClean="0"/>
                  <a:t>q = 5500 kg = 5,5 t</a:t>
                </a:r>
              </a:p>
              <a:p>
                <a:pPr marL="0" indent="0">
                  <a:buNone/>
                </a:pPr>
                <a:r>
                  <a:rPr lang="sl-SI" sz="2800" dirty="0" err="1" smtClean="0"/>
                  <a:t>Tk</a:t>
                </a:r>
                <a:r>
                  <a:rPr lang="sl-SI" sz="2800" dirty="0" smtClean="0"/>
                  <a:t> = </a:t>
                </a:r>
                <a:r>
                  <a:rPr lang="sl-SI" sz="2800" dirty="0"/>
                  <a:t>4</a:t>
                </a:r>
                <a:r>
                  <a:rPr lang="sl-SI" sz="2800" dirty="0" smtClean="0"/>
                  <a:t> dni</a:t>
                </a:r>
              </a:p>
              <a:p>
                <a:pPr marL="0" indent="0">
                  <a:buNone/>
                </a:pPr>
                <a:r>
                  <a:rPr lang="sl-SI" sz="2800" dirty="0" err="1" smtClean="0"/>
                  <a:t>Pp</a:t>
                </a:r>
                <a:r>
                  <a:rPr lang="sl-SI" sz="2800" dirty="0" smtClean="0"/>
                  <a:t> = 8%  = (</a:t>
                </a:r>
                <a14:m>
                  <m:oMath xmlns:m="http://schemas.openxmlformats.org/officeDocument/2006/math">
                    <m:r>
                      <a:rPr lang="sl-SI" sz="280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l-SI" sz="28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sl-SI" sz="2800" b="1" dirty="0" smtClean="0">
                    <a:solidFill>
                      <a:prstClr val="black"/>
                    </a:solidFill>
                  </a:rPr>
                  <a:t> = 1,08</a:t>
                </a:r>
                <a:endParaRPr lang="sl-SI" sz="2800" b="1" dirty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259" t="-1854" r="-118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sz="2400" dirty="0" smtClean="0"/>
              <a:t>1.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sl-SI" sz="4400" dirty="0" smtClean="0"/>
                  <a:t>Q = 25000 t</a:t>
                </a:r>
              </a:p>
              <a:p>
                <a:pPr marL="0" indent="0">
                  <a:buNone/>
                </a:pPr>
                <a:r>
                  <a:rPr lang="sl-SI" sz="4400" dirty="0"/>
                  <a:t>Y = 15% = 1,15</a:t>
                </a:r>
              </a:p>
              <a:p>
                <a:pPr marL="0" indent="0">
                  <a:buNone/>
                </a:pPr>
                <a:r>
                  <a:rPr lang="sl-SI" sz="4400" dirty="0"/>
                  <a:t>q = 5500 kg = 5,5 t</a:t>
                </a:r>
              </a:p>
              <a:p>
                <a:pPr marL="0" indent="0">
                  <a:buNone/>
                </a:pPr>
                <a:r>
                  <a:rPr lang="sl-SI" sz="4400" dirty="0" err="1"/>
                  <a:t>Tk</a:t>
                </a:r>
                <a:r>
                  <a:rPr lang="sl-SI" sz="4400" dirty="0"/>
                  <a:t> = 4 dni</a:t>
                </a:r>
              </a:p>
              <a:p>
                <a:pPr marL="0" indent="0">
                  <a:buNone/>
                </a:pPr>
                <a:r>
                  <a:rPr lang="sl-SI" sz="4400" dirty="0" err="1"/>
                  <a:t>Pp</a:t>
                </a:r>
                <a:r>
                  <a:rPr lang="sl-SI" sz="4400" dirty="0"/>
                  <a:t> = 8%  = (</a:t>
                </a:r>
                <a14:m>
                  <m:oMath xmlns:m="http://schemas.openxmlformats.org/officeDocument/2006/math">
                    <m:r>
                      <a:rPr lang="sl-SI" sz="44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44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l-SI" sz="4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44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4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4400" b="1" dirty="0" smtClean="0">
                    <a:solidFill>
                      <a:prstClr val="black"/>
                    </a:solidFill>
                  </a:rPr>
                  <a:t>1,08</a:t>
                </a:r>
              </a:p>
              <a:p>
                <a:pPr marL="0" indent="0">
                  <a:buNone/>
                </a:pPr>
                <a:r>
                  <a:rPr lang="sl-SI" sz="4400" b="1" dirty="0" smtClean="0">
                    <a:solidFill>
                      <a:prstClr val="black"/>
                    </a:solidFill>
                  </a:rPr>
                  <a:t>-------------------------------------------</a:t>
                </a:r>
              </a:p>
              <a:p>
                <a:pPr marL="0" indent="0">
                  <a:buNone/>
                </a:pPr>
                <a:r>
                  <a:rPr lang="sl-SI" sz="4400" b="1" dirty="0" err="1" smtClean="0">
                    <a:solidFill>
                      <a:prstClr val="black"/>
                    </a:solidFill>
                  </a:rPr>
                  <a:t>Nkd</a:t>
                </a:r>
                <a:r>
                  <a:rPr lang="sl-SI" sz="4400" b="1" dirty="0" smtClean="0">
                    <a:solidFill>
                      <a:prstClr val="black"/>
                    </a:solidFill>
                  </a:rPr>
                  <a:t> = ?</a:t>
                </a:r>
              </a:p>
              <a:p>
                <a:pPr marL="0" indent="0">
                  <a:buNone/>
                </a:pPr>
                <a:r>
                  <a:rPr lang="sl-SI" sz="4400" b="1" dirty="0" err="1" smtClean="0">
                    <a:solidFill>
                      <a:prstClr val="black"/>
                    </a:solidFill>
                  </a:rPr>
                  <a:t>Nki</a:t>
                </a:r>
                <a:r>
                  <a:rPr lang="sl-SI" sz="4400" b="1" dirty="0" smtClean="0">
                    <a:solidFill>
                      <a:prstClr val="black"/>
                    </a:solidFill>
                  </a:rPr>
                  <a:t> = ?</a:t>
                </a:r>
                <a:endParaRPr lang="sl-SI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sl-SI" sz="3400" b="1" u="sng" dirty="0" smtClean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5100" b="1" i="1">
                        <a:latin typeface="Cambria Math"/>
                      </a:rPr>
                      <m:t>𝑵</m:t>
                    </m:r>
                    <m:r>
                      <a:rPr lang="sl-SI" sz="5100" b="1" i="1" smtClean="0">
                        <a:latin typeface="Cambria Math"/>
                      </a:rPr>
                      <m:t>𝒌</m:t>
                    </m:r>
                    <m:r>
                      <a:rPr lang="sl-SI" sz="5100" b="1" i="1">
                        <a:latin typeface="Cambria Math"/>
                      </a:rPr>
                      <m:t>𝒅</m:t>
                    </m:r>
                    <m:r>
                      <a:rPr lang="sl-SI" sz="5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5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5100" b="1" i="1">
                            <a:latin typeface="Cambria Math"/>
                          </a:rPr>
                          <m:t>𝑸</m:t>
                        </m:r>
                        <m:r>
                          <a:rPr lang="sl-SI" sz="51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5100" b="1" i="1">
                            <a:latin typeface="Cambria Math"/>
                          </a:rPr>
                          <m:t>𝒀</m:t>
                        </m:r>
                        <m:r>
                          <a:rPr lang="sl-SI" sz="51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5100" b="1" i="1" smtClean="0">
                            <a:latin typeface="Cambria Math"/>
                          </a:rPr>
                          <m:t>𝑻𝒌</m:t>
                        </m:r>
                      </m:num>
                      <m:den>
                        <m:r>
                          <a:rPr lang="sl-SI" sz="5100" b="1" i="1">
                            <a:latin typeface="Cambria Math"/>
                          </a:rPr>
                          <m:t>𝒒</m:t>
                        </m:r>
                        <m:r>
                          <a:rPr lang="sl-SI" sz="51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5100" b="1" i="1" smtClean="0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sz="5100" b="1" dirty="0" smtClean="0">
                    <a:solidFill>
                      <a:prstClr val="black"/>
                    </a:solidFill>
                  </a:rPr>
                  <a:t> </a:t>
                </a:r>
                <a:endParaRPr lang="sl-SI" sz="5100" b="1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sl-SI" b="1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sl-SI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sl-SI" dirty="0" smtClean="0">
                  <a:solidFill>
                    <a:prstClr val="black"/>
                  </a:solidFill>
                </a:endParaRP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 l="-1481" t="-276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4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sz="2400" dirty="0" smtClean="0"/>
              <a:t>1.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sl-SI" sz="4400" dirty="0" smtClean="0"/>
                  <a:t>Q = 25000 t</a:t>
                </a:r>
              </a:p>
              <a:p>
                <a:pPr marL="0" indent="0">
                  <a:buNone/>
                </a:pPr>
                <a:r>
                  <a:rPr lang="sl-SI" sz="4400" dirty="0"/>
                  <a:t>Y = 15% = 1,15</a:t>
                </a:r>
              </a:p>
              <a:p>
                <a:pPr marL="0" indent="0">
                  <a:buNone/>
                </a:pPr>
                <a:r>
                  <a:rPr lang="sl-SI" sz="4400" dirty="0"/>
                  <a:t>q = 5500 kg = 5,5 t</a:t>
                </a:r>
              </a:p>
              <a:p>
                <a:pPr marL="0" indent="0">
                  <a:buNone/>
                </a:pPr>
                <a:r>
                  <a:rPr lang="sl-SI" sz="4400" dirty="0" err="1"/>
                  <a:t>Tk</a:t>
                </a:r>
                <a:r>
                  <a:rPr lang="sl-SI" sz="4400" dirty="0"/>
                  <a:t> = 4 dni</a:t>
                </a:r>
              </a:p>
              <a:p>
                <a:pPr marL="0" indent="0">
                  <a:buNone/>
                </a:pPr>
                <a:r>
                  <a:rPr lang="sl-SI" sz="4400" dirty="0" err="1"/>
                  <a:t>Pp</a:t>
                </a:r>
                <a:r>
                  <a:rPr lang="sl-SI" sz="4400" dirty="0"/>
                  <a:t> = 8%  = (</a:t>
                </a:r>
                <a14:m>
                  <m:oMath xmlns:m="http://schemas.openxmlformats.org/officeDocument/2006/math">
                    <m:r>
                      <a:rPr lang="sl-SI" sz="44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44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l-SI" sz="4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44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4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4400" b="1" dirty="0" smtClean="0">
                    <a:solidFill>
                      <a:prstClr val="black"/>
                    </a:solidFill>
                  </a:rPr>
                  <a:t>1,08</a:t>
                </a:r>
              </a:p>
              <a:p>
                <a:pPr marL="0" indent="0">
                  <a:buNone/>
                </a:pPr>
                <a:r>
                  <a:rPr lang="sl-SI" sz="4400" b="1" dirty="0">
                    <a:solidFill>
                      <a:prstClr val="black"/>
                    </a:solidFill>
                  </a:rPr>
                  <a:t>-------------------------------------------</a:t>
                </a:r>
              </a:p>
              <a:p>
                <a:pPr marL="0" indent="0">
                  <a:buNone/>
                </a:pPr>
                <a:r>
                  <a:rPr lang="sl-SI" sz="4400" b="1" dirty="0" err="1">
                    <a:solidFill>
                      <a:prstClr val="black"/>
                    </a:solidFill>
                  </a:rPr>
                  <a:t>Nkd</a:t>
                </a:r>
                <a:r>
                  <a:rPr lang="sl-SI" sz="4400" b="1" dirty="0">
                    <a:solidFill>
                      <a:prstClr val="black"/>
                    </a:solidFill>
                  </a:rPr>
                  <a:t> = ?</a:t>
                </a:r>
              </a:p>
              <a:p>
                <a:pPr marL="0" indent="0">
                  <a:buNone/>
                </a:pPr>
                <a:r>
                  <a:rPr lang="sl-SI" sz="4400" b="1" dirty="0" err="1">
                    <a:solidFill>
                      <a:prstClr val="black"/>
                    </a:solidFill>
                  </a:rPr>
                  <a:t>Nki</a:t>
                </a:r>
                <a:r>
                  <a:rPr lang="sl-SI" sz="4400" b="1" dirty="0">
                    <a:solidFill>
                      <a:prstClr val="black"/>
                    </a:solidFill>
                  </a:rPr>
                  <a:t> = </a:t>
                </a:r>
                <a:r>
                  <a:rPr lang="sl-SI" sz="4400" b="1" dirty="0" smtClean="0">
                    <a:solidFill>
                      <a:prstClr val="black"/>
                    </a:solidFill>
                  </a:rPr>
                  <a:t>?</a:t>
                </a:r>
                <a:endParaRPr lang="sl-SI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sl-SI" sz="3400" b="1" u="sng" dirty="0" smtClean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5100" b="1" i="1">
                        <a:latin typeface="Cambria Math"/>
                      </a:rPr>
                      <m:t>𝑵</m:t>
                    </m:r>
                    <m:r>
                      <a:rPr lang="sl-SI" sz="5100" b="1" i="1" smtClean="0">
                        <a:latin typeface="Cambria Math"/>
                      </a:rPr>
                      <m:t>𝒌</m:t>
                    </m:r>
                    <m:r>
                      <a:rPr lang="sl-SI" sz="5100" b="1" i="1">
                        <a:latin typeface="Cambria Math"/>
                      </a:rPr>
                      <m:t>𝒅</m:t>
                    </m:r>
                    <m:r>
                      <a:rPr lang="sl-SI" sz="5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5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5100" b="1" i="1">
                            <a:latin typeface="Cambria Math"/>
                          </a:rPr>
                          <m:t>𝑸</m:t>
                        </m:r>
                        <m:r>
                          <a:rPr lang="sl-SI" sz="51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5100" b="1" i="1">
                            <a:latin typeface="Cambria Math"/>
                          </a:rPr>
                          <m:t>𝒀</m:t>
                        </m:r>
                        <m:r>
                          <a:rPr lang="sl-SI" sz="51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5100" b="1" i="1" smtClean="0">
                            <a:latin typeface="Cambria Math"/>
                          </a:rPr>
                          <m:t>𝑻𝒌</m:t>
                        </m:r>
                      </m:num>
                      <m:den>
                        <m:r>
                          <a:rPr lang="sl-SI" sz="5100" b="1" i="1">
                            <a:latin typeface="Cambria Math"/>
                          </a:rPr>
                          <m:t>𝒒</m:t>
                        </m:r>
                        <m:r>
                          <a:rPr lang="sl-SI" sz="51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5100" b="1" i="1" smtClean="0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sz="5100" b="1" dirty="0" smtClean="0">
                    <a:solidFill>
                      <a:prstClr val="black"/>
                    </a:solidFill>
                  </a:rPr>
                  <a:t> = </a:t>
                </a:r>
                <a:r>
                  <a:rPr lang="sl-SI" sz="5100" b="1" dirty="0"/>
                  <a:t> </a:t>
                </a:r>
                <a14:m>
                  <m:oMath xmlns:m="http://schemas.openxmlformats.org/officeDocument/2006/math">
                    <m:r>
                      <a:rPr lang="sl-SI" sz="5100" b="1" i="0" smtClean="0">
                        <a:latin typeface="Cambria Math"/>
                      </a:rPr>
                      <m:t>   </m:t>
                    </m:r>
                  </m:oMath>
                </a14:m>
                <a:endParaRPr lang="sl-SI" sz="5100" b="1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sl-SI" b="1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sl-SI" b="1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sl-SI" b="1" i="0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5100" b="1" i="1">
                        <a:latin typeface="Cambria Math"/>
                      </a:rPr>
                      <m:t>𝑵</m:t>
                    </m:r>
                    <m:r>
                      <a:rPr lang="sl-SI" sz="5100" b="1" i="1" smtClean="0">
                        <a:latin typeface="Cambria Math"/>
                      </a:rPr>
                      <m:t>𝒌</m:t>
                    </m:r>
                    <m:r>
                      <a:rPr lang="sl-SI" sz="5100" b="1" i="1">
                        <a:latin typeface="Cambria Math"/>
                      </a:rPr>
                      <m:t>𝒅</m:t>
                    </m:r>
                    <m:r>
                      <a:rPr lang="sl-SI" sz="5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5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5100" b="1" i="1" smtClean="0">
                            <a:latin typeface="Cambria Math"/>
                          </a:rPr>
                          <m:t>𝟐𝟓𝟎𝟎𝟎</m:t>
                        </m:r>
                        <m:r>
                          <a:rPr lang="sl-SI" sz="51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5100" b="1" i="1" smtClean="0">
                            <a:latin typeface="Cambria Math"/>
                          </a:rPr>
                          <m:t>𝟏</m:t>
                        </m:r>
                        <m:r>
                          <a:rPr lang="sl-SI" sz="5100" b="1" i="1" smtClean="0">
                            <a:latin typeface="Cambria Math"/>
                          </a:rPr>
                          <m:t>,</m:t>
                        </m:r>
                        <m:r>
                          <a:rPr lang="sl-SI" sz="5100" b="1" i="1" smtClean="0">
                            <a:latin typeface="Cambria Math"/>
                          </a:rPr>
                          <m:t>𝟏𝟓</m:t>
                        </m:r>
                        <m:r>
                          <a:rPr lang="sl-SI" sz="51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51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sl-SI" sz="5100" b="1" i="1" smtClean="0">
                            <a:latin typeface="Cambria Math"/>
                          </a:rPr>
                          <m:t>𝟓</m:t>
                        </m:r>
                        <m:r>
                          <a:rPr lang="sl-SI" sz="5100" b="1" i="1" smtClean="0">
                            <a:latin typeface="Cambria Math"/>
                          </a:rPr>
                          <m:t>,</m:t>
                        </m:r>
                        <m:r>
                          <a:rPr lang="sl-SI" sz="5100" b="1" i="1" smtClean="0">
                            <a:latin typeface="Cambria Math"/>
                          </a:rPr>
                          <m:t>𝟓</m:t>
                        </m:r>
                        <m:r>
                          <a:rPr lang="sl-SI" sz="5100" b="1" i="1" smtClean="0">
                            <a:latin typeface="Cambria Math"/>
                          </a:rPr>
                          <m:t>∗</m:t>
                        </m:r>
                        <m:r>
                          <a:rPr lang="sl-SI" sz="5100" b="1" i="1" smtClean="0">
                            <a:latin typeface="Cambria Math"/>
                          </a:rPr>
                          <m:t>𝟑𝟎𝟓</m:t>
                        </m:r>
                      </m:den>
                    </m:f>
                  </m:oMath>
                </a14:m>
                <a:r>
                  <a:rPr lang="sl-SI" sz="5100" b="1" dirty="0" smtClean="0">
                    <a:solidFill>
                      <a:prstClr val="black"/>
                    </a:solidFill>
                  </a:rPr>
                  <a:t> = </a:t>
                </a:r>
                <a:r>
                  <a:rPr lang="sl-SI" sz="51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5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5100" b="1" i="1" smtClean="0">
                            <a:latin typeface="Cambria Math"/>
                          </a:rPr>
                          <m:t>𝟏𝟏𝟓𝟎𝟎𝟎</m:t>
                        </m:r>
                      </m:num>
                      <m:den>
                        <m:r>
                          <a:rPr lang="sl-SI" sz="5100" b="1" i="1" smtClean="0">
                            <a:latin typeface="Cambria Math"/>
                          </a:rPr>
                          <m:t>𝟏𝟔𝟕𝟕</m:t>
                        </m:r>
                        <m:r>
                          <a:rPr lang="sl-SI" sz="5100" b="1" i="1" smtClean="0">
                            <a:latin typeface="Cambria Math"/>
                          </a:rPr>
                          <m:t>,</m:t>
                        </m:r>
                        <m:r>
                          <a:rPr lang="sl-SI" sz="51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sl-SI" sz="5100" b="1" dirty="0" smtClean="0">
                    <a:solidFill>
                      <a:prstClr val="black"/>
                    </a:solidFill>
                  </a:rPr>
                  <a:t> =    </a:t>
                </a:r>
                <a:r>
                  <a:rPr lang="sl-SI" sz="5100" b="1" u="sng" dirty="0" smtClean="0">
                    <a:solidFill>
                      <a:prstClr val="black"/>
                    </a:solidFill>
                  </a:rPr>
                  <a:t>68,5  kontejnerjev</a:t>
                </a:r>
                <a:endParaRPr lang="sl-SI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sl-SI" dirty="0" smtClean="0">
                  <a:solidFill>
                    <a:prstClr val="black"/>
                  </a:solidFill>
                </a:endParaRP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 l="-815" t="-188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1. naloga - izračun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l-SI" sz="2600" dirty="0"/>
                  <a:t>Q = 25000 t</a:t>
                </a:r>
              </a:p>
              <a:p>
                <a:pPr marL="0" indent="0">
                  <a:buNone/>
                </a:pPr>
                <a:r>
                  <a:rPr lang="sl-SI" sz="2600" dirty="0"/>
                  <a:t>Y = 15% = 1,15</a:t>
                </a:r>
              </a:p>
              <a:p>
                <a:pPr marL="0" indent="0">
                  <a:buNone/>
                </a:pPr>
                <a:r>
                  <a:rPr lang="sl-SI" sz="2600" dirty="0"/>
                  <a:t>q = 5500 kg = 5,5 t</a:t>
                </a:r>
              </a:p>
              <a:p>
                <a:pPr marL="0" indent="0">
                  <a:buNone/>
                </a:pPr>
                <a:r>
                  <a:rPr lang="sl-SI" sz="2600" dirty="0" err="1"/>
                  <a:t>Tk</a:t>
                </a:r>
                <a:r>
                  <a:rPr lang="sl-SI" sz="2600" dirty="0"/>
                  <a:t> = 4 dni</a:t>
                </a:r>
              </a:p>
              <a:p>
                <a:pPr marL="0" indent="0">
                  <a:buNone/>
                </a:pPr>
                <a:r>
                  <a:rPr lang="sl-SI" sz="2600" dirty="0" err="1"/>
                  <a:t>Pp</a:t>
                </a:r>
                <a:r>
                  <a:rPr lang="sl-SI" sz="2600" dirty="0"/>
                  <a:t> = 8%  = (</a:t>
                </a:r>
                <a14:m>
                  <m:oMath xmlns:m="http://schemas.openxmlformats.org/officeDocument/2006/math">
                    <m:r>
                      <a:rPr lang="sl-SI" sz="26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6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l-SI" sz="26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26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2600" b="1" dirty="0">
                    <a:solidFill>
                      <a:prstClr val="black"/>
                    </a:solidFill>
                  </a:rPr>
                  <a:t> = 1,08</a:t>
                </a:r>
              </a:p>
              <a:p>
                <a:pPr marL="0" indent="0">
                  <a:buNone/>
                </a:pPr>
                <a:r>
                  <a:rPr lang="sl-SI" sz="2600" b="1" dirty="0">
                    <a:solidFill>
                      <a:prstClr val="black"/>
                    </a:solidFill>
                  </a:rPr>
                  <a:t>-------------------------------------------</a:t>
                </a:r>
              </a:p>
              <a:p>
                <a:pPr marL="0" indent="0">
                  <a:buNone/>
                </a:pPr>
                <a:r>
                  <a:rPr lang="sl-SI" sz="2600" dirty="0" err="1">
                    <a:solidFill>
                      <a:prstClr val="black"/>
                    </a:solidFill>
                  </a:rPr>
                  <a:t>Nkd</a:t>
                </a:r>
                <a:r>
                  <a:rPr lang="sl-SI" sz="2600" dirty="0">
                    <a:solidFill>
                      <a:prstClr val="black"/>
                    </a:solidFill>
                  </a:rPr>
                  <a:t> = </a:t>
                </a:r>
                <a:r>
                  <a:rPr lang="sl-SI" sz="2600" u="sng" dirty="0" smtClean="0">
                    <a:solidFill>
                      <a:prstClr val="black"/>
                    </a:solidFill>
                  </a:rPr>
                  <a:t> </a:t>
                </a:r>
                <a:r>
                  <a:rPr lang="sl-SI" sz="2600" u="sng" dirty="0">
                    <a:solidFill>
                      <a:prstClr val="black"/>
                    </a:solidFill>
                  </a:rPr>
                  <a:t>68,5 kontejnerjev</a:t>
                </a:r>
              </a:p>
              <a:p>
                <a:pPr marL="0" indent="0">
                  <a:buNone/>
                </a:pPr>
                <a:r>
                  <a:rPr lang="sl-SI" sz="2600" dirty="0" err="1" smtClean="0">
                    <a:solidFill>
                      <a:prstClr val="black"/>
                    </a:solidFill>
                  </a:rPr>
                  <a:t>Nki</a:t>
                </a:r>
                <a:r>
                  <a:rPr lang="sl-SI" sz="2600" dirty="0" smtClean="0">
                    <a:solidFill>
                      <a:prstClr val="black"/>
                    </a:solidFill>
                  </a:rPr>
                  <a:t> </a:t>
                </a:r>
                <a:r>
                  <a:rPr lang="sl-SI" sz="2600" dirty="0">
                    <a:solidFill>
                      <a:prstClr val="black"/>
                    </a:solidFill>
                  </a:rPr>
                  <a:t>= ?</a:t>
                </a:r>
              </a:p>
              <a:p>
                <a:pPr marL="0" indent="0" algn="ctr">
                  <a:buNone/>
                </a:pPr>
                <a:endParaRPr lang="sl-SI" sz="33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300" b="1" i="1">
                        <a:latin typeface="Cambria Math"/>
                      </a:rPr>
                      <m:t>𝑵</m:t>
                    </m:r>
                    <m:r>
                      <a:rPr lang="sl-SI" sz="3300" b="1" i="1" smtClean="0">
                        <a:latin typeface="Cambria Math"/>
                      </a:rPr>
                      <m:t>𝒌𝒊</m:t>
                    </m:r>
                    <m:r>
                      <a:rPr lang="sl-SI" sz="3300" b="1" i="1">
                        <a:latin typeface="Cambria Math"/>
                      </a:rPr>
                      <m:t>=</m:t>
                    </m:r>
                    <m:r>
                      <a:rPr lang="sl-SI" sz="3300" b="1" i="1">
                        <a:latin typeface="Cambria Math"/>
                      </a:rPr>
                      <m:t>𝑵𝒌𝒅</m:t>
                    </m:r>
                    <m:r>
                      <a:rPr lang="sl-SI" sz="3300" b="1" i="1">
                        <a:latin typeface="Cambria Math"/>
                      </a:rPr>
                      <m:t> (</m:t>
                    </m:r>
                    <m:r>
                      <a:rPr lang="sl-SI" sz="3300" b="1" i="1">
                        <a:latin typeface="Cambria Math"/>
                      </a:rPr>
                      <m:t>𝟏</m:t>
                    </m:r>
                    <m:r>
                      <a:rPr lang="sl-SI" sz="33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l-SI" sz="33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300" b="1" i="1">
                            <a:latin typeface="Cambria Math"/>
                          </a:rPr>
                          <m:t>𝑷𝒑</m:t>
                        </m:r>
                      </m:num>
                      <m:den>
                        <m:r>
                          <a:rPr lang="sl-SI" sz="33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sl-SI" sz="3300" b="1" dirty="0"/>
                  <a:t>)</a:t>
                </a:r>
                <a:endParaRPr lang="sl-SI" sz="2000" b="1" dirty="0" smtClean="0"/>
              </a:p>
              <a:p>
                <a:pPr marL="0" indent="0" algn="ctr">
                  <a:buNone/>
                </a:pPr>
                <a:endParaRPr lang="sl-SI" sz="3300" b="1" u="sng" dirty="0">
                  <a:solidFill>
                    <a:prstClr val="black"/>
                  </a:solidFill>
                </a:endParaRPr>
              </a:p>
              <a:p>
                <a:endParaRPr lang="sl-SI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111" t="-173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2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1. naloga - izračun</a:t>
            </a:r>
            <a:endParaRPr lang="sl-SI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sl-SI" sz="3100" dirty="0" smtClean="0"/>
                  <a:t>Q = 25000 t</a:t>
                </a:r>
              </a:p>
              <a:p>
                <a:pPr marL="0" indent="0">
                  <a:buNone/>
                </a:pPr>
                <a:r>
                  <a:rPr lang="sl-SI" sz="3100" dirty="0"/>
                  <a:t>Y = 15% = 1,15</a:t>
                </a:r>
              </a:p>
              <a:p>
                <a:pPr marL="0" indent="0">
                  <a:buNone/>
                </a:pPr>
                <a:r>
                  <a:rPr lang="sl-SI" sz="3100" dirty="0"/>
                  <a:t>q = 5500 kg = 5,5 t</a:t>
                </a:r>
              </a:p>
              <a:p>
                <a:pPr marL="0" indent="0">
                  <a:buNone/>
                </a:pPr>
                <a:r>
                  <a:rPr lang="sl-SI" sz="3100" dirty="0" err="1"/>
                  <a:t>Tk</a:t>
                </a:r>
                <a:r>
                  <a:rPr lang="sl-SI" sz="3100" dirty="0"/>
                  <a:t> = 4 dni</a:t>
                </a:r>
              </a:p>
              <a:p>
                <a:pPr marL="0" indent="0">
                  <a:buNone/>
                </a:pPr>
                <a:r>
                  <a:rPr lang="sl-SI" sz="3100" dirty="0" err="1"/>
                  <a:t>Pp</a:t>
                </a:r>
                <a:r>
                  <a:rPr lang="sl-SI" sz="3100" dirty="0"/>
                  <a:t> = 8%  = (</a:t>
                </a:r>
                <a14:m>
                  <m:oMath xmlns:m="http://schemas.openxmlformats.org/officeDocument/2006/math">
                    <m:r>
                      <a:rPr lang="sl-SI" sz="31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sl-SI" sz="31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1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sl-SI" sz="31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l-SI" sz="3100" i="1">
                        <a:latin typeface="Cambria Math"/>
                      </a:rPr>
                      <m:t>)</m:t>
                    </m:r>
                  </m:oMath>
                </a14:m>
                <a:r>
                  <a:rPr lang="sl-SI" sz="3100" b="1" dirty="0">
                    <a:solidFill>
                      <a:prstClr val="black"/>
                    </a:solidFill>
                  </a:rPr>
                  <a:t> = 1,08</a:t>
                </a:r>
              </a:p>
              <a:p>
                <a:pPr marL="0" indent="0">
                  <a:buNone/>
                </a:pPr>
                <a:r>
                  <a:rPr lang="sl-SI" sz="3100" b="1" dirty="0">
                    <a:solidFill>
                      <a:prstClr val="black"/>
                    </a:solidFill>
                  </a:rPr>
                  <a:t>-------------------------------------------</a:t>
                </a:r>
              </a:p>
              <a:p>
                <a:pPr marL="0" indent="0">
                  <a:buNone/>
                </a:pPr>
                <a:r>
                  <a:rPr lang="sl-SI" sz="3100" dirty="0" err="1">
                    <a:solidFill>
                      <a:prstClr val="black"/>
                    </a:solidFill>
                  </a:rPr>
                  <a:t>Nkd</a:t>
                </a:r>
                <a:r>
                  <a:rPr lang="sl-SI" sz="3100" dirty="0">
                    <a:solidFill>
                      <a:prstClr val="black"/>
                    </a:solidFill>
                  </a:rPr>
                  <a:t> = </a:t>
                </a:r>
                <a:r>
                  <a:rPr lang="sl-SI" sz="3100" u="sng" dirty="0" smtClean="0">
                    <a:solidFill>
                      <a:prstClr val="black"/>
                    </a:solidFill>
                  </a:rPr>
                  <a:t> </a:t>
                </a:r>
                <a:r>
                  <a:rPr lang="sl-SI" sz="3100" u="sng" dirty="0">
                    <a:solidFill>
                      <a:prstClr val="black"/>
                    </a:solidFill>
                  </a:rPr>
                  <a:t>68,5 kontejnerjev</a:t>
                </a:r>
              </a:p>
              <a:p>
                <a:pPr marL="0" indent="0">
                  <a:buNone/>
                </a:pPr>
                <a:r>
                  <a:rPr lang="sl-SI" sz="3100" dirty="0" err="1" smtClean="0">
                    <a:solidFill>
                      <a:prstClr val="black"/>
                    </a:solidFill>
                  </a:rPr>
                  <a:t>Nki</a:t>
                </a:r>
                <a:r>
                  <a:rPr lang="sl-SI" sz="3100" dirty="0" smtClean="0">
                    <a:solidFill>
                      <a:prstClr val="black"/>
                    </a:solidFill>
                  </a:rPr>
                  <a:t> </a:t>
                </a:r>
                <a:r>
                  <a:rPr lang="sl-SI" sz="3100" dirty="0">
                    <a:solidFill>
                      <a:prstClr val="black"/>
                    </a:solidFill>
                  </a:rPr>
                  <a:t>= 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300" b="1" i="1">
                        <a:latin typeface="Cambria Math"/>
                      </a:rPr>
                      <m:t>𝑵</m:t>
                    </m:r>
                    <m:r>
                      <a:rPr lang="sl-SI" sz="3300" b="1" i="1" smtClean="0">
                        <a:latin typeface="Cambria Math"/>
                      </a:rPr>
                      <m:t>𝒌𝒊</m:t>
                    </m:r>
                    <m:r>
                      <a:rPr lang="sl-SI" sz="3300" b="1" i="1">
                        <a:latin typeface="Cambria Math"/>
                      </a:rPr>
                      <m:t>=</m:t>
                    </m:r>
                    <m:r>
                      <a:rPr lang="sl-SI" sz="3300" b="1" i="1">
                        <a:latin typeface="Cambria Math"/>
                      </a:rPr>
                      <m:t>𝑵𝒌𝒅</m:t>
                    </m:r>
                    <m:r>
                      <a:rPr lang="sl-SI" sz="3300" b="1" i="1">
                        <a:latin typeface="Cambria Math"/>
                      </a:rPr>
                      <m:t> (</m:t>
                    </m:r>
                    <m:r>
                      <a:rPr lang="sl-SI" sz="3300" b="1" i="1">
                        <a:latin typeface="Cambria Math"/>
                      </a:rPr>
                      <m:t>𝟏</m:t>
                    </m:r>
                    <m:r>
                      <a:rPr lang="sl-SI" sz="33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l-SI" sz="33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300" b="1" i="1">
                            <a:latin typeface="Cambria Math"/>
                          </a:rPr>
                          <m:t>𝑷𝒑</m:t>
                        </m:r>
                      </m:num>
                      <m:den>
                        <m:r>
                          <a:rPr lang="sl-SI" sz="33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sl-SI" sz="3300" b="1" dirty="0"/>
                  <a:t>)</a:t>
                </a:r>
                <a:endParaRPr lang="sl-SI" sz="2000" b="1" dirty="0" smtClean="0"/>
              </a:p>
              <a:p>
                <a:pPr marL="0" indent="0" algn="ctr">
                  <a:buNone/>
                </a:pPr>
                <a:endParaRPr lang="sl-SI" sz="3300" b="1" u="sng" dirty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l-SI" sz="3300" b="1" i="1">
                        <a:latin typeface="Cambria Math"/>
                      </a:rPr>
                      <m:t>𝑵</m:t>
                    </m:r>
                    <m:r>
                      <a:rPr lang="sl-SI" sz="3300" b="1" i="1" smtClean="0">
                        <a:latin typeface="Cambria Math"/>
                      </a:rPr>
                      <m:t>𝒌𝒊</m:t>
                    </m:r>
                    <m:r>
                      <a:rPr lang="sl-SI" sz="3300" b="1" i="1">
                        <a:latin typeface="Cambria Math"/>
                      </a:rPr>
                      <m:t>=</m:t>
                    </m:r>
                    <m:r>
                      <a:rPr lang="sl-SI" sz="3300" b="1" i="1" smtClean="0">
                        <a:latin typeface="Cambria Math"/>
                      </a:rPr>
                      <m:t>𝟔𝟖</m:t>
                    </m:r>
                    <m:r>
                      <a:rPr lang="sl-SI" sz="3300" b="1" i="1" smtClean="0">
                        <a:latin typeface="Cambria Math"/>
                      </a:rPr>
                      <m:t>,</m:t>
                    </m:r>
                    <m:r>
                      <a:rPr lang="sl-SI" sz="3300" b="1" i="1" smtClean="0">
                        <a:latin typeface="Cambria Math"/>
                      </a:rPr>
                      <m:t>𝟓</m:t>
                    </m:r>
                    <m:r>
                      <a:rPr lang="sl-SI" sz="3300" b="1" i="1">
                        <a:latin typeface="Cambria Math"/>
                      </a:rPr>
                      <m:t> </m:t>
                    </m:r>
                    <m:r>
                      <a:rPr lang="sl-SI" sz="3300" b="1" i="1" smtClean="0">
                        <a:latin typeface="Cambria Math"/>
                      </a:rPr>
                      <m:t>∗</m:t>
                    </m:r>
                    <m:r>
                      <a:rPr lang="sl-SI" sz="3300" b="1" i="1" smtClean="0">
                        <a:latin typeface="Cambria Math"/>
                      </a:rPr>
                      <m:t>𝟏</m:t>
                    </m:r>
                    <m:r>
                      <a:rPr lang="sl-SI" sz="3300" b="1" i="1" smtClean="0">
                        <a:latin typeface="Cambria Math"/>
                      </a:rPr>
                      <m:t>,</m:t>
                    </m:r>
                    <m:r>
                      <a:rPr lang="sl-SI" sz="3300" b="1" i="1" smtClean="0">
                        <a:latin typeface="Cambria Math"/>
                      </a:rPr>
                      <m:t>𝟎𝟖</m:t>
                    </m:r>
                    <m:r>
                      <a:rPr lang="sl-SI" sz="3300" b="1" i="1" smtClean="0">
                        <a:latin typeface="Cambria Math"/>
                      </a:rPr>
                      <m:t> ((</m:t>
                    </m:r>
                    <m:r>
                      <a:rPr lang="sl-SI" sz="3300" b="1" i="1">
                        <a:latin typeface="Cambria Math"/>
                      </a:rPr>
                      <m:t>𝟏</m:t>
                    </m:r>
                    <m:r>
                      <a:rPr lang="sl-SI" sz="33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l-SI" sz="33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33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sl-SI" sz="33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sl-SI" sz="3300" b="1" dirty="0"/>
                  <a:t>)</a:t>
                </a:r>
                <a:r>
                  <a:rPr lang="sl-SI" sz="3300" b="1" dirty="0" smtClean="0"/>
                  <a:t>)</a:t>
                </a:r>
                <a:r>
                  <a:rPr lang="sl-SI" sz="3300" b="1" dirty="0" smtClean="0"/>
                  <a:t> = 73,98 / 74 </a:t>
                </a:r>
                <a:r>
                  <a:rPr lang="sl-SI" sz="3300" b="1" dirty="0" err="1" smtClean="0"/>
                  <a:t>kont</a:t>
                </a:r>
                <a:r>
                  <a:rPr lang="sl-SI" sz="3300" b="1" dirty="0" smtClean="0"/>
                  <a:t>.</a:t>
                </a:r>
                <a:endParaRPr lang="sl-SI" sz="3300" b="1" dirty="0"/>
              </a:p>
              <a:p>
                <a:endParaRPr lang="sl-SI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111" t="-234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sz="2400" dirty="0" smtClean="0"/>
              <a:t>2. naloga - podatki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prstClr val="black"/>
                </a:solidFill>
              </a:rPr>
              <a:t>Koliko tovora bi letno prepeljali s 116 kontejnerji inventarnega parka, če bi bilo povprečno 8% kontejnerjev izločenih zaradi popravil ali vzdrževanja? Tovor bi dotekal </a:t>
            </a:r>
            <a:r>
              <a:rPr lang="sl-SI" sz="2400" dirty="0" err="1" smtClean="0">
                <a:solidFill>
                  <a:prstClr val="black"/>
                </a:solidFill>
              </a:rPr>
              <a:t>dotekal</a:t>
            </a:r>
            <a:r>
              <a:rPr lang="sl-SI" sz="2400" dirty="0" smtClean="0">
                <a:solidFill>
                  <a:prstClr val="black"/>
                </a:solidFill>
              </a:rPr>
              <a:t> z 12% neenakomernostjo. </a:t>
            </a:r>
            <a:r>
              <a:rPr lang="sl-SI" sz="2400" dirty="0" err="1" smtClean="0">
                <a:solidFill>
                  <a:prstClr val="black"/>
                </a:solidFill>
              </a:rPr>
              <a:t>Obtek</a:t>
            </a:r>
            <a:r>
              <a:rPr lang="sl-SI" sz="2400" dirty="0" smtClean="0">
                <a:solidFill>
                  <a:prstClr val="black"/>
                </a:solidFill>
              </a:rPr>
              <a:t> kontejnerjev bi bil povprečno 8 dni. Vsak kontejner bi povprečno natovorili po 13000 kg tovora.</a:t>
            </a:r>
            <a:endParaRPr lang="sl-SI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2544</Words>
  <Application>Microsoft Office PowerPoint</Application>
  <PresentationFormat>Diaprojekcija na zaslonu (4:3)</PresentationFormat>
  <Paragraphs>384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36" baseType="lpstr">
      <vt:lpstr>Officeova tema</vt:lpstr>
      <vt:lpstr>KONTEJNERIZACIJA - Izračun potrebnega št. kontejnerjev:</vt:lpstr>
      <vt:lpstr>KONTEJNERIZACIJA - Izračun potrebnega št. kontejnerjev:</vt:lpstr>
      <vt:lpstr>1. naloga - podatki</vt:lpstr>
      <vt:lpstr>1. naloga - izpis podatkov</vt:lpstr>
      <vt:lpstr>1. naloga - izračun</vt:lpstr>
      <vt:lpstr>1. naloga - izračun</vt:lpstr>
      <vt:lpstr>1. naloga - izračun</vt:lpstr>
      <vt:lpstr>1. naloga - izračun</vt:lpstr>
      <vt:lpstr>2. naloga - podatki</vt:lpstr>
      <vt:lpstr>2. naloga – izpis podatkov</vt:lpstr>
      <vt:lpstr>2. naloga - izračun</vt:lpstr>
      <vt:lpstr>2. naloga - izračun</vt:lpstr>
      <vt:lpstr>2. naloga - izračun</vt:lpstr>
      <vt:lpstr>2. naloga - izračun</vt:lpstr>
      <vt:lpstr>2. naloga - izračun</vt:lpstr>
      <vt:lpstr>3. naloga - podatki</vt:lpstr>
      <vt:lpstr>3. naloga- izpis podatkov</vt:lpstr>
      <vt:lpstr>3. naloga - izračun</vt:lpstr>
      <vt:lpstr>3. naloga - izračuni</vt:lpstr>
      <vt:lpstr>3. naloga - izračuni</vt:lpstr>
      <vt:lpstr>3. naloga - izračun</vt:lpstr>
      <vt:lpstr>3. naloga - izračun</vt:lpstr>
      <vt:lpstr>3. Naloga - izračun</vt:lpstr>
      <vt:lpstr>4. naloga - podatki</vt:lpstr>
      <vt:lpstr> 4. naloga - izpis podatkov</vt:lpstr>
      <vt:lpstr>4. naloga - izračun</vt:lpstr>
      <vt:lpstr>4. naloga - izračun</vt:lpstr>
      <vt:lpstr>4. naloga - izračun</vt:lpstr>
      <vt:lpstr>4. naloga - izračun</vt:lpstr>
      <vt:lpstr>5. naloga - podatki</vt:lpstr>
      <vt:lpstr>5. naloga – izpis podatkov</vt:lpstr>
      <vt:lpstr>5. naloga -izračun</vt:lpstr>
      <vt:lpstr>5. naloga - izračun</vt:lpstr>
      <vt:lpstr>5. naloga - izračun</vt:lpstr>
      <vt:lpstr>5. naloga - izračun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Kontejnerizacija</dc:title>
  <dc:creator>Brane</dc:creator>
  <cp:lastModifiedBy>Brane</cp:lastModifiedBy>
  <cp:revision>62</cp:revision>
  <dcterms:created xsi:type="dcterms:W3CDTF">2015-05-02T14:44:32Z</dcterms:created>
  <dcterms:modified xsi:type="dcterms:W3CDTF">2016-03-15T16:56:10Z</dcterms:modified>
</cp:coreProperties>
</file>