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61" r:id="rId4"/>
    <p:sldId id="259" r:id="rId5"/>
    <p:sldId id="278" r:id="rId6"/>
    <p:sldId id="258" r:id="rId7"/>
    <p:sldId id="280" r:id="rId8"/>
    <p:sldId id="279" r:id="rId9"/>
    <p:sldId id="262" r:id="rId10"/>
    <p:sldId id="264" r:id="rId11"/>
    <p:sldId id="265" r:id="rId12"/>
    <p:sldId id="294" r:id="rId13"/>
    <p:sldId id="281" r:id="rId14"/>
    <p:sldId id="282" r:id="rId15"/>
    <p:sldId id="263" r:id="rId16"/>
    <p:sldId id="267" r:id="rId17"/>
    <p:sldId id="266" r:id="rId18"/>
    <p:sldId id="285" r:id="rId19"/>
    <p:sldId id="283" r:id="rId20"/>
    <p:sldId id="284" r:id="rId21"/>
    <p:sldId id="268" r:id="rId22"/>
    <p:sldId id="269" r:id="rId23"/>
    <p:sldId id="270" r:id="rId24"/>
    <p:sldId id="286" r:id="rId25"/>
    <p:sldId id="287" r:id="rId26"/>
    <p:sldId id="288" r:id="rId27"/>
    <p:sldId id="272" r:id="rId28"/>
    <p:sldId id="273" r:id="rId29"/>
    <p:sldId id="274" r:id="rId30"/>
    <p:sldId id="289" r:id="rId31"/>
    <p:sldId id="290" r:id="rId32"/>
    <p:sldId id="275" r:id="rId33"/>
    <p:sldId id="276" r:id="rId34"/>
    <p:sldId id="277" r:id="rId35"/>
    <p:sldId id="291" r:id="rId36"/>
    <p:sldId id="292" r:id="rId37"/>
    <p:sldId id="293" r:id="rId3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99" autoAdjust="0"/>
  </p:normalViewPr>
  <p:slideViewPr>
    <p:cSldViewPr>
      <p:cViewPr varScale="1">
        <p:scale>
          <a:sx n="84" d="100"/>
          <a:sy n="84" d="100"/>
        </p:scale>
        <p:origin x="-15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3C2C5B7F-140E-44F6-98E0-F4915324F8AE}" type="datetimeFigureOut">
              <a:rPr lang="sl-SI" smtClean="0"/>
              <a:t>20.3.2016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1C8B042-B9D3-4C51-83BD-53E61BB6BEA8}" type="slidenum">
              <a:rPr lang="sl-SI" smtClean="0"/>
              <a:t>‹#›</a:t>
            </a:fld>
            <a:endParaRPr lang="sl-SI"/>
          </a:p>
        </p:txBody>
      </p:sp>
    </p:spTree>
    <p:extLst>
      <p:ext uri="{BB962C8B-B14F-4D97-AF65-F5344CB8AC3E}">
        <p14:creationId xmlns:p14="http://schemas.microsoft.com/office/powerpoint/2010/main" val="294174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3C2C5B7F-140E-44F6-98E0-F4915324F8AE}" type="datetimeFigureOut">
              <a:rPr lang="sl-SI" smtClean="0"/>
              <a:t>20.3.2016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1C8B042-B9D3-4C51-83BD-53E61BB6BEA8}" type="slidenum">
              <a:rPr lang="sl-SI" smtClean="0"/>
              <a:t>‹#›</a:t>
            </a:fld>
            <a:endParaRPr lang="sl-SI"/>
          </a:p>
        </p:txBody>
      </p:sp>
    </p:spTree>
    <p:extLst>
      <p:ext uri="{BB962C8B-B14F-4D97-AF65-F5344CB8AC3E}">
        <p14:creationId xmlns:p14="http://schemas.microsoft.com/office/powerpoint/2010/main" val="909562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3C2C5B7F-140E-44F6-98E0-F4915324F8AE}" type="datetimeFigureOut">
              <a:rPr lang="sl-SI" smtClean="0"/>
              <a:t>20.3.2016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1C8B042-B9D3-4C51-83BD-53E61BB6BEA8}" type="slidenum">
              <a:rPr lang="sl-SI" smtClean="0"/>
              <a:t>‹#›</a:t>
            </a:fld>
            <a:endParaRPr lang="sl-SI"/>
          </a:p>
        </p:txBody>
      </p:sp>
    </p:spTree>
    <p:extLst>
      <p:ext uri="{BB962C8B-B14F-4D97-AF65-F5344CB8AC3E}">
        <p14:creationId xmlns:p14="http://schemas.microsoft.com/office/powerpoint/2010/main" val="127472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3C2C5B7F-140E-44F6-98E0-F4915324F8AE}" type="datetimeFigureOut">
              <a:rPr lang="sl-SI" smtClean="0"/>
              <a:t>20.3.2016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1C8B042-B9D3-4C51-83BD-53E61BB6BEA8}" type="slidenum">
              <a:rPr lang="sl-SI" smtClean="0"/>
              <a:t>‹#›</a:t>
            </a:fld>
            <a:endParaRPr lang="sl-SI"/>
          </a:p>
        </p:txBody>
      </p:sp>
    </p:spTree>
    <p:extLst>
      <p:ext uri="{BB962C8B-B14F-4D97-AF65-F5344CB8AC3E}">
        <p14:creationId xmlns:p14="http://schemas.microsoft.com/office/powerpoint/2010/main" val="211766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3C2C5B7F-140E-44F6-98E0-F4915324F8AE}" type="datetimeFigureOut">
              <a:rPr lang="sl-SI" smtClean="0"/>
              <a:t>20.3.2016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1C8B042-B9D3-4C51-83BD-53E61BB6BEA8}" type="slidenum">
              <a:rPr lang="sl-SI" smtClean="0"/>
              <a:t>‹#›</a:t>
            </a:fld>
            <a:endParaRPr lang="sl-SI"/>
          </a:p>
        </p:txBody>
      </p:sp>
    </p:spTree>
    <p:extLst>
      <p:ext uri="{BB962C8B-B14F-4D97-AF65-F5344CB8AC3E}">
        <p14:creationId xmlns:p14="http://schemas.microsoft.com/office/powerpoint/2010/main" val="411671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3C2C5B7F-140E-44F6-98E0-F4915324F8AE}" type="datetimeFigureOut">
              <a:rPr lang="sl-SI" smtClean="0"/>
              <a:t>20.3.2016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1C8B042-B9D3-4C51-83BD-53E61BB6BEA8}" type="slidenum">
              <a:rPr lang="sl-SI" smtClean="0"/>
              <a:t>‹#›</a:t>
            </a:fld>
            <a:endParaRPr lang="sl-SI"/>
          </a:p>
        </p:txBody>
      </p:sp>
    </p:spTree>
    <p:extLst>
      <p:ext uri="{BB962C8B-B14F-4D97-AF65-F5344CB8AC3E}">
        <p14:creationId xmlns:p14="http://schemas.microsoft.com/office/powerpoint/2010/main" val="119475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3C2C5B7F-140E-44F6-98E0-F4915324F8AE}" type="datetimeFigureOut">
              <a:rPr lang="sl-SI" smtClean="0"/>
              <a:t>20.3.2016</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91C8B042-B9D3-4C51-83BD-53E61BB6BEA8}" type="slidenum">
              <a:rPr lang="sl-SI" smtClean="0"/>
              <a:t>‹#›</a:t>
            </a:fld>
            <a:endParaRPr lang="sl-SI"/>
          </a:p>
        </p:txBody>
      </p:sp>
    </p:spTree>
    <p:extLst>
      <p:ext uri="{BB962C8B-B14F-4D97-AF65-F5344CB8AC3E}">
        <p14:creationId xmlns:p14="http://schemas.microsoft.com/office/powerpoint/2010/main" val="387506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3C2C5B7F-140E-44F6-98E0-F4915324F8AE}" type="datetimeFigureOut">
              <a:rPr lang="sl-SI" smtClean="0"/>
              <a:t>20.3.2016</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91C8B042-B9D3-4C51-83BD-53E61BB6BEA8}" type="slidenum">
              <a:rPr lang="sl-SI" smtClean="0"/>
              <a:t>‹#›</a:t>
            </a:fld>
            <a:endParaRPr lang="sl-SI"/>
          </a:p>
        </p:txBody>
      </p:sp>
    </p:spTree>
    <p:extLst>
      <p:ext uri="{BB962C8B-B14F-4D97-AF65-F5344CB8AC3E}">
        <p14:creationId xmlns:p14="http://schemas.microsoft.com/office/powerpoint/2010/main" val="26812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3C2C5B7F-140E-44F6-98E0-F4915324F8AE}" type="datetimeFigureOut">
              <a:rPr lang="sl-SI" smtClean="0"/>
              <a:t>20.3.2016</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91C8B042-B9D3-4C51-83BD-53E61BB6BEA8}" type="slidenum">
              <a:rPr lang="sl-SI" smtClean="0"/>
              <a:t>‹#›</a:t>
            </a:fld>
            <a:endParaRPr lang="sl-SI"/>
          </a:p>
        </p:txBody>
      </p:sp>
    </p:spTree>
    <p:extLst>
      <p:ext uri="{BB962C8B-B14F-4D97-AF65-F5344CB8AC3E}">
        <p14:creationId xmlns:p14="http://schemas.microsoft.com/office/powerpoint/2010/main" val="32326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3C2C5B7F-140E-44F6-98E0-F4915324F8AE}" type="datetimeFigureOut">
              <a:rPr lang="sl-SI" smtClean="0"/>
              <a:t>20.3.2016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1C8B042-B9D3-4C51-83BD-53E61BB6BEA8}" type="slidenum">
              <a:rPr lang="sl-SI" smtClean="0"/>
              <a:t>‹#›</a:t>
            </a:fld>
            <a:endParaRPr lang="sl-SI"/>
          </a:p>
        </p:txBody>
      </p:sp>
    </p:spTree>
    <p:extLst>
      <p:ext uri="{BB962C8B-B14F-4D97-AF65-F5344CB8AC3E}">
        <p14:creationId xmlns:p14="http://schemas.microsoft.com/office/powerpoint/2010/main" val="291727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3C2C5B7F-140E-44F6-98E0-F4915324F8AE}" type="datetimeFigureOut">
              <a:rPr lang="sl-SI" smtClean="0"/>
              <a:t>20.3.2016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91C8B042-B9D3-4C51-83BD-53E61BB6BEA8}" type="slidenum">
              <a:rPr lang="sl-SI" smtClean="0"/>
              <a:t>‹#›</a:t>
            </a:fld>
            <a:endParaRPr lang="sl-SI"/>
          </a:p>
        </p:txBody>
      </p:sp>
    </p:spTree>
    <p:extLst>
      <p:ext uri="{BB962C8B-B14F-4D97-AF65-F5344CB8AC3E}">
        <p14:creationId xmlns:p14="http://schemas.microsoft.com/office/powerpoint/2010/main" val="127485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C5B7F-140E-44F6-98E0-F4915324F8AE}" type="datetimeFigureOut">
              <a:rPr lang="sl-SI" smtClean="0"/>
              <a:t>20.3.2016</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8B042-B9D3-4C51-83BD-53E61BB6BEA8}" type="slidenum">
              <a:rPr lang="sl-SI" smtClean="0"/>
              <a:t>‹#›</a:t>
            </a:fld>
            <a:endParaRPr lang="sl-SI"/>
          </a:p>
        </p:txBody>
      </p:sp>
    </p:spTree>
    <p:extLst>
      <p:ext uri="{BB962C8B-B14F-4D97-AF65-F5344CB8AC3E}">
        <p14:creationId xmlns:p14="http://schemas.microsoft.com/office/powerpoint/2010/main" val="37941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850106"/>
          </a:xfrm>
        </p:spPr>
        <p:txBody>
          <a:bodyPr>
            <a:normAutofit/>
          </a:bodyPr>
          <a:lstStyle/>
          <a:p>
            <a:r>
              <a:rPr lang="sl-SI" sz="1800" b="1" dirty="0" err="1" smtClean="0"/>
              <a:t>PALETIZACIJA</a:t>
            </a:r>
            <a:endParaRPr lang="sl-SI" sz="1800" b="1"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1196752"/>
                <a:ext cx="8229600" cy="4929411"/>
              </a:xfrm>
            </p:spPr>
            <p:txBody>
              <a:bodyPr>
                <a:normAutofit fontScale="77500" lnSpcReduction="20000"/>
              </a:bodyPr>
              <a:lstStyle/>
              <a:p>
                <a:pPr marL="0" indent="0" algn="ctr">
                  <a:buNone/>
                </a:pPr>
                <a:r>
                  <a:rPr lang="sl-SI" sz="4700" b="1" u="sng" dirty="0" smtClean="0"/>
                  <a:t>Izračun potrebnega št. palet:</a:t>
                </a:r>
                <a:endParaRPr lang="sl-SI" sz="4700" b="1" u="sng" dirty="0"/>
              </a:p>
              <a:p>
                <a:r>
                  <a:rPr lang="sl-SI" dirty="0"/>
                  <a:t> </a:t>
                </a:r>
              </a:p>
              <a:p>
                <a:r>
                  <a:rPr lang="sl-SI" b="1" dirty="0" smtClean="0"/>
                  <a:t>                                  </a:t>
                </a:r>
                <a14:m>
                  <m:oMath xmlns:m="http://schemas.openxmlformats.org/officeDocument/2006/math">
                    <m:r>
                      <a:rPr lang="sl-SI" b="1" i="1">
                        <a:latin typeface="Cambria Math"/>
                      </a:rPr>
                      <m:t>𝑵</m:t>
                    </m:r>
                    <m:r>
                      <a:rPr lang="sl-SI" b="1" i="1" smtClean="0">
                        <a:latin typeface="Cambria Math"/>
                      </a:rPr>
                      <m:t>𝒑𝒅</m:t>
                    </m:r>
                    <m:r>
                      <a:rPr lang="sl-SI" b="1" i="1">
                        <a:latin typeface="Cambria Math"/>
                      </a:rPr>
                      <m:t>=</m:t>
                    </m:r>
                    <m:f>
                      <m:fPr>
                        <m:ctrlPr>
                          <a:rPr lang="sl-SI" b="1" i="1">
                            <a:latin typeface="Cambria Math"/>
                          </a:rPr>
                        </m:ctrlPr>
                      </m:fPr>
                      <m:num>
                        <m:r>
                          <a:rPr lang="sl-SI" b="1" i="1" smtClean="0">
                            <a:latin typeface="Cambria Math"/>
                          </a:rPr>
                          <m:t>𝑸</m:t>
                        </m:r>
                        <m:r>
                          <a:rPr lang="sl-SI" b="1" i="1" smtClean="0">
                            <a:latin typeface="Cambria Math"/>
                          </a:rPr>
                          <m:t>∗</m:t>
                        </m:r>
                        <m:r>
                          <a:rPr lang="sl-SI" b="1" i="1" smtClean="0">
                            <a:latin typeface="Cambria Math"/>
                          </a:rPr>
                          <m:t>𝒀</m:t>
                        </m:r>
                      </m:num>
                      <m:den>
                        <m:r>
                          <a:rPr lang="sl-SI" b="1" i="1" smtClean="0">
                            <a:latin typeface="Cambria Math"/>
                          </a:rPr>
                          <m:t>𝑶𝒑𝒍</m:t>
                        </m:r>
                        <m:r>
                          <a:rPr lang="sl-SI" b="1" i="1" smtClean="0">
                            <a:latin typeface="Cambria Math"/>
                          </a:rPr>
                          <m:t> ∗</m:t>
                        </m:r>
                        <m:r>
                          <a:rPr lang="sl-SI" b="1" i="1" smtClean="0">
                            <a:latin typeface="Cambria Math"/>
                          </a:rPr>
                          <m:t>𝒒</m:t>
                        </m:r>
                      </m:den>
                    </m:f>
                  </m:oMath>
                </a14:m>
                <a:endParaRPr lang="sl-SI" b="1" dirty="0"/>
              </a:p>
              <a:p>
                <a:r>
                  <a:rPr lang="sl-SI" dirty="0"/>
                  <a:t> </a:t>
                </a:r>
                <a:r>
                  <a:rPr lang="sl-SI" dirty="0" err="1" smtClean="0"/>
                  <a:t>Npd</a:t>
                </a:r>
                <a:r>
                  <a:rPr lang="sl-SI" dirty="0" smtClean="0"/>
                  <a:t> = potrebno število palet delovnega parka</a:t>
                </a:r>
                <a:endParaRPr lang="sl-SI" dirty="0"/>
              </a:p>
              <a:p>
                <a:r>
                  <a:rPr lang="sl-SI" dirty="0" smtClean="0"/>
                  <a:t>Q = količina tovora za </a:t>
                </a:r>
                <a:r>
                  <a:rPr lang="sl-SI" dirty="0" err="1" smtClean="0"/>
                  <a:t>paletizacijo</a:t>
                </a:r>
                <a:r>
                  <a:rPr lang="sl-SI" dirty="0" smtClean="0"/>
                  <a:t> na leto v t</a:t>
                </a:r>
                <a:endParaRPr lang="sl-SI" dirty="0"/>
              </a:p>
              <a:p>
                <a:r>
                  <a:rPr lang="sl-SI" dirty="0" smtClean="0"/>
                  <a:t>q = povprečna obremenitev ene palete v t</a:t>
                </a:r>
                <a:endParaRPr lang="sl-SI" dirty="0"/>
              </a:p>
              <a:p>
                <a:r>
                  <a:rPr lang="sl-SI" dirty="0" smtClean="0"/>
                  <a:t>Y = koeficient neenakomernega toka tovora</a:t>
                </a:r>
                <a:endParaRPr lang="sl-SI" dirty="0"/>
              </a:p>
              <a:p>
                <a:r>
                  <a:rPr lang="sl-SI" dirty="0" err="1" smtClean="0"/>
                  <a:t>Opl</a:t>
                </a:r>
                <a:r>
                  <a:rPr lang="sl-SI" dirty="0" smtClean="0"/>
                  <a:t> = letno število </a:t>
                </a:r>
                <a:r>
                  <a:rPr lang="sl-SI" dirty="0" err="1" smtClean="0"/>
                  <a:t>obtekov</a:t>
                </a:r>
                <a:r>
                  <a:rPr lang="sl-SI" dirty="0" smtClean="0"/>
                  <a:t> ene palete</a:t>
                </a:r>
              </a:p>
              <a:p>
                <a14:m>
                  <m:oMath xmlns:m="http://schemas.openxmlformats.org/officeDocument/2006/math">
                    <m:r>
                      <a:rPr lang="sl-SI" b="0" i="1" smtClean="0">
                        <a:latin typeface="Cambria Math"/>
                      </a:rPr>
                      <m:t>                                       </m:t>
                    </m:r>
                    <m:r>
                      <a:rPr lang="sl-SI" b="1" i="1" smtClean="0">
                        <a:latin typeface="Cambria Math"/>
                      </a:rPr>
                      <m:t>𝑶𝒑𝒍</m:t>
                    </m:r>
                    <m:r>
                      <a:rPr lang="sl-SI" b="1" i="1">
                        <a:latin typeface="Cambria Math"/>
                      </a:rPr>
                      <m:t>=</m:t>
                    </m:r>
                    <m:f>
                      <m:fPr>
                        <m:ctrlPr>
                          <a:rPr lang="sl-SI" b="1" i="1">
                            <a:latin typeface="Cambria Math"/>
                          </a:rPr>
                        </m:ctrlPr>
                      </m:fPr>
                      <m:num>
                        <m:r>
                          <a:rPr lang="sl-SI" b="1" i="1" smtClean="0">
                            <a:latin typeface="Cambria Math"/>
                          </a:rPr>
                          <m:t>𝑫𝒅</m:t>
                        </m:r>
                      </m:num>
                      <m:den>
                        <m:r>
                          <a:rPr lang="sl-SI" b="1" i="1" smtClean="0">
                            <a:latin typeface="Cambria Math"/>
                          </a:rPr>
                          <m:t>𝑻𝒑</m:t>
                        </m:r>
                      </m:den>
                    </m:f>
                  </m:oMath>
                </a14:m>
                <a:endParaRPr lang="sl-SI" b="1" dirty="0" smtClean="0"/>
              </a:p>
              <a:p>
                <a:r>
                  <a:rPr lang="sl-SI" dirty="0" err="1" smtClean="0"/>
                  <a:t>Dd</a:t>
                </a:r>
                <a:r>
                  <a:rPr lang="sl-SI" dirty="0" smtClean="0"/>
                  <a:t> = število delovnih dni</a:t>
                </a:r>
              </a:p>
              <a:p>
                <a:r>
                  <a:rPr lang="sl-SI" dirty="0" err="1" smtClean="0"/>
                  <a:t>Tp</a:t>
                </a:r>
                <a:r>
                  <a:rPr lang="sl-SI" dirty="0" smtClean="0"/>
                  <a:t> = čas trajanja obteka palet v dnevih</a:t>
                </a:r>
                <a:endParaRPr lang="sl-SI" dirty="0"/>
              </a:p>
              <a:p>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1196752"/>
                <a:ext cx="8229600" cy="4929411"/>
              </a:xfrm>
              <a:blipFill rotWithShape="1">
                <a:blip r:embed="rId2"/>
                <a:stretch>
                  <a:fillRect l="-1037" t="-3832" b="-2472"/>
                </a:stretch>
              </a:blipFill>
            </p:spPr>
            <p:txBody>
              <a:bodyPr/>
              <a:lstStyle/>
              <a:p>
                <a:r>
                  <a:rPr lang="sl-SI">
                    <a:noFill/>
                  </a:rPr>
                  <a:t> </a:t>
                </a:r>
              </a:p>
            </p:txBody>
          </p:sp>
        </mc:Fallback>
      </mc:AlternateContent>
    </p:spTree>
    <p:extLst>
      <p:ext uri="{BB962C8B-B14F-4D97-AF65-F5344CB8AC3E}">
        <p14:creationId xmlns:p14="http://schemas.microsoft.com/office/powerpoint/2010/main" val="432206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2. naloga - podatki</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p:txBody>
              <a:bodyPr>
                <a:normAutofit fontScale="77500" lnSpcReduction="20000"/>
              </a:bodyPr>
              <a:lstStyle/>
              <a:p>
                <a:pPr marL="0" indent="0">
                  <a:buNone/>
                </a:pPr>
                <a:r>
                  <a:rPr lang="sl-SI" i="1" dirty="0" smtClean="0">
                    <a:latin typeface="Cambria Math"/>
                  </a:rPr>
                  <a:t>Izračunaj potrebno št. palet delovnega in inventarnega parka, če bomo letno poslali 8500 t blaga na paletah s povprečno obremenitvijo 680 kg. V letu je 304 delovnih dni. Ena paleta bo imela povprečen </a:t>
                </a:r>
                <a:r>
                  <a:rPr lang="sl-SI" i="1" dirty="0" err="1">
                    <a:latin typeface="Cambria Math"/>
                  </a:rPr>
                  <a:t>obtek</a:t>
                </a:r>
                <a:r>
                  <a:rPr lang="sl-SI" i="1" dirty="0">
                    <a:latin typeface="Cambria Math"/>
                  </a:rPr>
                  <a:t> 3,8 dni. Blago bo dotekal s 15% neenakomernostjo. Povprečno bo 15 % palet izločenih</a:t>
                </a:r>
                <a:r>
                  <a:rPr lang="sl-SI" i="1" dirty="0" smtClean="0">
                    <a:latin typeface="Cambria Math"/>
                  </a:rPr>
                  <a:t>.</a:t>
                </a:r>
              </a:p>
              <a:p>
                <a:pPr marL="0" indent="0">
                  <a:buNone/>
                </a:pPr>
                <a:r>
                  <a:rPr lang="sl-SI" b="1" dirty="0"/>
                  <a:t>Q = </a:t>
                </a:r>
                <a:r>
                  <a:rPr lang="sl-SI" b="1" dirty="0" smtClean="0"/>
                  <a:t>8500 </a:t>
                </a:r>
                <a:r>
                  <a:rPr lang="sl-SI" b="1" dirty="0"/>
                  <a:t>t</a:t>
                </a:r>
              </a:p>
              <a:p>
                <a:pPr marL="0" indent="0">
                  <a:buNone/>
                </a:pPr>
                <a:r>
                  <a:rPr lang="sl-SI" b="1" dirty="0"/>
                  <a:t>q = </a:t>
                </a:r>
                <a:r>
                  <a:rPr lang="sl-SI" b="1" dirty="0" smtClean="0"/>
                  <a:t>680 </a:t>
                </a:r>
                <a:r>
                  <a:rPr lang="sl-SI" b="1" dirty="0"/>
                  <a:t>kg = </a:t>
                </a:r>
                <a:r>
                  <a:rPr lang="sl-SI" b="1" dirty="0" smtClean="0"/>
                  <a:t>0,68 </a:t>
                </a:r>
                <a:r>
                  <a:rPr lang="sl-SI" b="1" dirty="0"/>
                  <a:t>t</a:t>
                </a:r>
              </a:p>
              <a:p>
                <a:pPr marL="0" indent="0">
                  <a:buNone/>
                </a:pPr>
                <a:r>
                  <a:rPr lang="sl-SI" b="1" dirty="0" err="1"/>
                  <a:t>Dd</a:t>
                </a:r>
                <a:r>
                  <a:rPr lang="sl-SI" b="1" dirty="0"/>
                  <a:t> = </a:t>
                </a:r>
                <a:r>
                  <a:rPr lang="sl-SI" b="1" dirty="0" smtClean="0"/>
                  <a:t>304 </a:t>
                </a:r>
                <a:r>
                  <a:rPr lang="sl-SI" b="1" dirty="0"/>
                  <a:t>dni</a:t>
                </a:r>
              </a:p>
              <a:p>
                <a:pPr marL="0" indent="0">
                  <a:buNone/>
                </a:pPr>
                <a:r>
                  <a:rPr lang="sl-SI" b="1" dirty="0" err="1"/>
                  <a:t>Tp</a:t>
                </a:r>
                <a:r>
                  <a:rPr lang="sl-SI" b="1" dirty="0"/>
                  <a:t> = </a:t>
                </a:r>
                <a:r>
                  <a:rPr lang="sl-SI" b="1" dirty="0" smtClean="0"/>
                  <a:t>3,8 </a:t>
                </a:r>
                <a:r>
                  <a:rPr lang="sl-SI" b="1" dirty="0"/>
                  <a:t>dni</a:t>
                </a:r>
              </a:p>
              <a:p>
                <a:pPr marL="0" indent="0">
                  <a:buNone/>
                </a:pPr>
                <a:r>
                  <a:rPr lang="sl-SI" b="1" dirty="0"/>
                  <a:t>Y = </a:t>
                </a:r>
                <a:r>
                  <a:rPr lang="sl-SI" b="1" dirty="0" smtClean="0"/>
                  <a:t>15% </a:t>
                </a:r>
                <a:r>
                  <a:rPr lang="sl-SI" b="1" dirty="0"/>
                  <a:t>= </a:t>
                </a:r>
                <a:r>
                  <a:rPr lang="sl-SI" b="1" u="sng" dirty="0" smtClean="0"/>
                  <a:t>1,15</a:t>
                </a:r>
                <a:endParaRPr lang="sl-SI" b="1" u="sng" dirty="0"/>
              </a:p>
              <a:p>
                <a:pPr marL="0" indent="0">
                  <a:buNone/>
                </a:pPr>
                <a:r>
                  <a:rPr lang="sl-SI" b="1" dirty="0" err="1"/>
                  <a:t>Pp</a:t>
                </a:r>
                <a:r>
                  <a:rPr lang="sl-SI" b="1" dirty="0"/>
                  <a:t> = </a:t>
                </a:r>
                <a:r>
                  <a:rPr lang="sl-SI" b="1" dirty="0" smtClean="0"/>
                  <a:t>15%  </a:t>
                </a:r>
                <a:r>
                  <a:rPr lang="sl-SI" b="1" dirty="0"/>
                  <a:t>= (</a:t>
                </a:r>
                <a14:m>
                  <m:oMath xmlns:m="http://schemas.openxmlformats.org/officeDocument/2006/math">
                    <m:r>
                      <a:rPr lang="sl-SI" b="1" i="1">
                        <a:latin typeface="Cambria Math"/>
                      </a:rPr>
                      <m:t>𝟏</m:t>
                    </m:r>
                    <m:r>
                      <a:rPr lang="sl-SI" b="1" i="1">
                        <a:latin typeface="Cambria Math"/>
                      </a:rPr>
                      <m:t>+</m:t>
                    </m:r>
                    <m:f>
                      <m:fPr>
                        <m:ctrlPr>
                          <a:rPr lang="sl-SI" b="1" i="1">
                            <a:latin typeface="Cambria Math"/>
                          </a:rPr>
                        </m:ctrlPr>
                      </m:fPr>
                      <m:num>
                        <m:r>
                          <a:rPr lang="sl-SI" b="1" i="1">
                            <a:latin typeface="Cambria Math"/>
                          </a:rPr>
                          <m:t>𝟏</m:t>
                        </m:r>
                        <m:r>
                          <a:rPr lang="sl-SI" b="1" i="1" smtClean="0">
                            <a:latin typeface="Cambria Math"/>
                          </a:rPr>
                          <m:t>𝟓</m:t>
                        </m:r>
                      </m:num>
                      <m:den>
                        <m:r>
                          <a:rPr lang="sl-SI" b="1" i="1">
                            <a:latin typeface="Cambria Math"/>
                          </a:rPr>
                          <m:t>𝟏𝟎𝟎</m:t>
                        </m:r>
                      </m:den>
                    </m:f>
                    <m:r>
                      <a:rPr lang="sl-SI" b="1" i="1">
                        <a:latin typeface="Cambria Math"/>
                      </a:rPr>
                      <m:t>)</m:t>
                    </m:r>
                  </m:oMath>
                </a14:m>
                <a:r>
                  <a:rPr lang="sl-SI" b="1" dirty="0">
                    <a:solidFill>
                      <a:prstClr val="black"/>
                    </a:solidFill>
                  </a:rPr>
                  <a:t> = </a:t>
                </a:r>
                <a:r>
                  <a:rPr lang="sl-SI" b="1" u="sng" dirty="0" smtClean="0">
                    <a:solidFill>
                      <a:prstClr val="black"/>
                    </a:solidFill>
                  </a:rPr>
                  <a:t>1,15</a:t>
                </a:r>
                <a:endParaRPr lang="sl-SI" b="1" u="sng" dirty="0">
                  <a:solidFill>
                    <a:prstClr val="black"/>
                  </a:solidFill>
                </a:endParaRPr>
              </a:p>
              <a:p>
                <a:pPr marL="0" indent="0">
                  <a:buNone/>
                </a:pPr>
                <a:endParaRPr lang="sl-SI" b="1" u="sng" dirty="0">
                  <a:solidFill>
                    <a:prstClr val="black"/>
                  </a:solidFill>
                </a:endParaRPr>
              </a:p>
            </p:txBody>
          </p:sp>
        </mc:Choice>
        <mc:Fallback xmlns="">
          <p:sp>
            <p:nvSpPr>
              <p:cNvPr id="3" name="Ograda vsebine 2"/>
              <p:cNvSpPr>
                <a:spLocks noGrp="1" noRot="1" noChangeAspect="1" noMove="1" noResize="1" noEditPoints="1" noAdjustHandles="1" noChangeArrowheads="1" noChangeShapeType="1" noTextEdit="1"/>
              </p:cNvSpPr>
              <p:nvPr>
                <p:ph idx="1"/>
              </p:nvPr>
            </p:nvSpPr>
            <p:spPr>
              <a:blipFill rotWithShape="1">
                <a:blip r:embed="rId2"/>
                <a:stretch>
                  <a:fillRect l="-1185" t="-2695"/>
                </a:stretch>
              </a:blipFill>
            </p:spPr>
            <p:txBody>
              <a:bodyPr/>
              <a:lstStyle/>
              <a:p>
                <a:r>
                  <a:rPr lang="sl-SI">
                    <a:noFill/>
                  </a:rPr>
                  <a:t> </a:t>
                </a:r>
              </a:p>
            </p:txBody>
          </p:sp>
        </mc:Fallback>
      </mc:AlternateContent>
    </p:spTree>
    <p:extLst>
      <p:ext uri="{BB962C8B-B14F-4D97-AF65-F5344CB8AC3E}">
        <p14:creationId xmlns:p14="http://schemas.microsoft.com/office/powerpoint/2010/main" val="2141071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06090"/>
          </a:xfrm>
        </p:spPr>
        <p:txBody>
          <a:bodyPr>
            <a:normAutofit/>
          </a:bodyPr>
          <a:lstStyle/>
          <a:p>
            <a:r>
              <a:rPr lang="sl-SI" sz="2400" dirty="0" smtClean="0"/>
              <a:t>2. naloga - izračun</a:t>
            </a:r>
            <a:endParaRPr lang="sl-SI" sz="2400" dirty="0"/>
          </a:p>
        </p:txBody>
      </p:sp>
      <p:sp>
        <p:nvSpPr>
          <p:cNvPr id="3" name="Ograda vsebine 2"/>
          <p:cNvSpPr>
            <a:spLocks noGrp="1"/>
          </p:cNvSpPr>
          <p:nvPr>
            <p:ph idx="1"/>
          </p:nvPr>
        </p:nvSpPr>
        <p:spPr>
          <a:xfrm>
            <a:off x="457200" y="1697412"/>
            <a:ext cx="8229600" cy="4525963"/>
          </a:xfrm>
        </p:spPr>
        <p:txBody>
          <a:bodyPr>
            <a:normAutofit/>
          </a:bodyPr>
          <a:lstStyle/>
          <a:p>
            <a:endParaRPr lang="sl-SI" b="1" dirty="0">
              <a:solidFill>
                <a:prstClr val="black"/>
              </a:solidFill>
            </a:endParaRPr>
          </a:p>
          <a:p>
            <a:pPr lvl="0"/>
            <a:endParaRPr lang="sl-SI" b="1" dirty="0">
              <a:solidFill>
                <a:srgbClr val="FF0000"/>
              </a:solidFill>
            </a:endParaRPr>
          </a:p>
        </p:txBody>
      </p:sp>
      <mc:AlternateContent xmlns:mc="http://schemas.openxmlformats.org/markup-compatibility/2006" xmlns:a14="http://schemas.microsoft.com/office/drawing/2010/main">
        <mc:Choice Requires="a14">
          <p:sp>
            <p:nvSpPr>
              <p:cNvPr id="4" name="Pravokotnik 3"/>
              <p:cNvSpPr/>
              <p:nvPr/>
            </p:nvSpPr>
            <p:spPr>
              <a:xfrm>
                <a:off x="755576" y="980728"/>
                <a:ext cx="7560840" cy="5826210"/>
              </a:xfrm>
              <a:prstGeom prst="rect">
                <a:avLst/>
              </a:prstGeom>
            </p:spPr>
            <p:txBody>
              <a:bodyPr wrap="square">
                <a:spAutoFit/>
              </a:bodyPr>
              <a:lstStyle/>
              <a:p>
                <a:r>
                  <a:rPr lang="sl-SI" sz="2400" dirty="0" smtClean="0"/>
                  <a:t>Q = 8500 </a:t>
                </a:r>
                <a:r>
                  <a:rPr lang="sl-SI" sz="2400" dirty="0"/>
                  <a:t>t</a:t>
                </a:r>
              </a:p>
              <a:p>
                <a:r>
                  <a:rPr lang="sl-SI" sz="2400" dirty="0"/>
                  <a:t>q = </a:t>
                </a:r>
                <a:r>
                  <a:rPr lang="sl-SI" sz="2400" dirty="0" smtClean="0"/>
                  <a:t>680 </a:t>
                </a:r>
                <a:r>
                  <a:rPr lang="sl-SI" sz="2400" dirty="0"/>
                  <a:t>kg = </a:t>
                </a:r>
                <a:r>
                  <a:rPr lang="sl-SI" sz="2400" dirty="0" smtClean="0"/>
                  <a:t>0,68 </a:t>
                </a:r>
                <a:r>
                  <a:rPr lang="sl-SI" sz="2400" dirty="0"/>
                  <a:t>t</a:t>
                </a:r>
              </a:p>
              <a:p>
                <a:r>
                  <a:rPr lang="sl-SI" sz="2400" dirty="0" err="1"/>
                  <a:t>Dd</a:t>
                </a:r>
                <a:r>
                  <a:rPr lang="sl-SI" sz="2400" dirty="0"/>
                  <a:t> = </a:t>
                </a:r>
                <a:r>
                  <a:rPr lang="sl-SI" sz="2400" dirty="0" smtClean="0"/>
                  <a:t>304 </a:t>
                </a:r>
                <a:r>
                  <a:rPr lang="sl-SI" sz="2400" dirty="0"/>
                  <a:t>dni</a:t>
                </a:r>
              </a:p>
              <a:p>
                <a:r>
                  <a:rPr lang="sl-SI" sz="2400" dirty="0" err="1"/>
                  <a:t>Tp</a:t>
                </a:r>
                <a:r>
                  <a:rPr lang="sl-SI" sz="2400" dirty="0"/>
                  <a:t> = </a:t>
                </a:r>
                <a:r>
                  <a:rPr lang="sl-SI" sz="2400" dirty="0" smtClean="0"/>
                  <a:t>3,8 </a:t>
                </a:r>
                <a:r>
                  <a:rPr lang="sl-SI" sz="2400" dirty="0"/>
                  <a:t>dni</a:t>
                </a:r>
              </a:p>
              <a:p>
                <a:r>
                  <a:rPr lang="sl-SI" sz="2400" dirty="0"/>
                  <a:t>Y = </a:t>
                </a:r>
                <a:r>
                  <a:rPr lang="sl-SI" sz="2400" dirty="0" smtClean="0"/>
                  <a:t>15% </a:t>
                </a:r>
                <a:r>
                  <a:rPr lang="sl-SI" sz="2400" dirty="0"/>
                  <a:t>= </a:t>
                </a:r>
                <a:r>
                  <a:rPr lang="sl-SI" sz="2400" u="sng" dirty="0" smtClean="0"/>
                  <a:t>1,15</a:t>
                </a:r>
                <a:endParaRPr lang="sl-SI" sz="2400" u="sng" dirty="0"/>
              </a:p>
              <a:p>
                <a:r>
                  <a:rPr lang="sl-SI" sz="2400" dirty="0" err="1"/>
                  <a:t>Pp</a:t>
                </a:r>
                <a:r>
                  <a:rPr lang="sl-SI" sz="2400" dirty="0"/>
                  <a:t> = </a:t>
                </a:r>
                <a:r>
                  <a:rPr lang="sl-SI" sz="2400" dirty="0" smtClean="0"/>
                  <a:t>15%  </a:t>
                </a:r>
                <a:r>
                  <a:rPr lang="sl-SI" sz="2400" dirty="0"/>
                  <a:t>= (</a:t>
                </a:r>
                <a14:m>
                  <m:oMath xmlns:m="http://schemas.openxmlformats.org/officeDocument/2006/math">
                    <m:r>
                      <a:rPr lang="sl-SI" sz="2400" i="1">
                        <a:latin typeface="Cambria Math"/>
                      </a:rPr>
                      <m:t>1+</m:t>
                    </m:r>
                    <m:f>
                      <m:fPr>
                        <m:ctrlPr>
                          <a:rPr lang="sl-SI" sz="2400" i="1">
                            <a:latin typeface="Cambria Math"/>
                          </a:rPr>
                        </m:ctrlPr>
                      </m:fPr>
                      <m:num>
                        <m:r>
                          <a:rPr lang="sl-SI" sz="2400" i="1">
                            <a:latin typeface="Cambria Math"/>
                          </a:rPr>
                          <m:t>1</m:t>
                        </m:r>
                        <m:r>
                          <a:rPr lang="sl-SI" sz="2400" b="0" i="1" smtClean="0">
                            <a:latin typeface="Cambria Math"/>
                          </a:rPr>
                          <m:t>5</m:t>
                        </m:r>
                      </m:num>
                      <m:den>
                        <m:r>
                          <a:rPr lang="sl-SI" sz="2400" i="1">
                            <a:latin typeface="Cambria Math"/>
                          </a:rPr>
                          <m:t>100</m:t>
                        </m:r>
                      </m:den>
                    </m:f>
                    <m:r>
                      <a:rPr lang="sl-SI" sz="2400" i="1">
                        <a:latin typeface="Cambria Math"/>
                      </a:rPr>
                      <m:t>)</m:t>
                    </m:r>
                  </m:oMath>
                </a14:m>
                <a:r>
                  <a:rPr lang="sl-SI" sz="2400" b="1" dirty="0">
                    <a:solidFill>
                      <a:prstClr val="black"/>
                    </a:solidFill>
                  </a:rPr>
                  <a:t> = </a:t>
                </a:r>
                <a:r>
                  <a:rPr lang="sl-SI" sz="2400" b="1" u="sng" dirty="0" smtClean="0">
                    <a:solidFill>
                      <a:prstClr val="black"/>
                    </a:solidFill>
                  </a:rPr>
                  <a:t>1,15</a:t>
                </a:r>
              </a:p>
              <a:p>
                <a:r>
                  <a:rPr lang="sl-SI" sz="2400" b="1" u="sng" dirty="0" smtClean="0">
                    <a:solidFill>
                      <a:prstClr val="black"/>
                    </a:solidFill>
                  </a:rPr>
                  <a:t>_____________________________</a:t>
                </a:r>
              </a:p>
              <a:p>
                <a:r>
                  <a:rPr lang="sl-SI" sz="2400" b="1" u="sng" dirty="0" err="1" smtClean="0">
                    <a:solidFill>
                      <a:prstClr val="black"/>
                    </a:solidFill>
                  </a:rPr>
                  <a:t>Opl</a:t>
                </a:r>
                <a:r>
                  <a:rPr lang="sl-SI" sz="2400" b="1" u="sng" dirty="0" smtClean="0">
                    <a:solidFill>
                      <a:prstClr val="black"/>
                    </a:solidFill>
                  </a:rPr>
                  <a:t> = ?</a:t>
                </a:r>
              </a:p>
              <a:p>
                <a:r>
                  <a:rPr lang="sl-SI" sz="2400" b="1" u="sng" dirty="0" err="1" smtClean="0">
                    <a:solidFill>
                      <a:prstClr val="black"/>
                    </a:solidFill>
                  </a:rPr>
                  <a:t>Npd</a:t>
                </a:r>
                <a:r>
                  <a:rPr lang="sl-SI" sz="2400" b="1" u="sng" dirty="0" smtClean="0">
                    <a:solidFill>
                      <a:prstClr val="black"/>
                    </a:solidFill>
                  </a:rPr>
                  <a:t> = ?</a:t>
                </a:r>
              </a:p>
              <a:p>
                <a:r>
                  <a:rPr lang="sl-SI" sz="2400" b="1" u="sng" dirty="0" err="1" smtClean="0">
                    <a:solidFill>
                      <a:prstClr val="black"/>
                    </a:solidFill>
                  </a:rPr>
                  <a:t>Npi</a:t>
                </a:r>
                <a:r>
                  <a:rPr lang="sl-SI" sz="2400" b="1" u="sng" dirty="0" smtClean="0">
                    <a:solidFill>
                      <a:prstClr val="black"/>
                    </a:solidFill>
                  </a:rPr>
                  <a:t> = ?</a:t>
                </a:r>
                <a:endParaRPr lang="sl-SI" sz="2400" b="1" u="sng" dirty="0">
                  <a:solidFill>
                    <a:prstClr val="black"/>
                  </a:solidFill>
                </a:endParaRPr>
              </a:p>
              <a:p>
                <a:endParaRPr lang="sl-SI" sz="2400" b="1" u="sng" dirty="0">
                  <a:solidFill>
                    <a:prstClr val="black"/>
                  </a:solidFill>
                </a:endParaRPr>
              </a:p>
              <a:p>
                <a:pPr algn="ctr"/>
                <a:r>
                  <a:rPr lang="sl-SI" sz="2400" b="1" dirty="0"/>
                  <a:t> </a:t>
                </a:r>
                <a14:m>
                  <m:oMath xmlns:m="http://schemas.openxmlformats.org/officeDocument/2006/math">
                    <m:r>
                      <a:rPr lang="sl-SI" sz="3200" b="1" i="1">
                        <a:latin typeface="Cambria Math"/>
                      </a:rPr>
                      <m:t>𝑵𝒑𝒅</m:t>
                    </m:r>
                    <m:r>
                      <a:rPr lang="sl-SI" sz="3200" b="1" i="1">
                        <a:latin typeface="Cambria Math"/>
                      </a:rPr>
                      <m:t>=</m:t>
                    </m:r>
                    <m:f>
                      <m:fPr>
                        <m:ctrlPr>
                          <a:rPr lang="sl-SI" sz="3200" b="1" i="1">
                            <a:latin typeface="Cambria Math"/>
                          </a:rPr>
                        </m:ctrlPr>
                      </m:fPr>
                      <m:num>
                        <m:r>
                          <a:rPr lang="sl-SI" sz="3200" b="1" i="1">
                            <a:latin typeface="Cambria Math"/>
                          </a:rPr>
                          <m:t>𝑸</m:t>
                        </m:r>
                        <m:r>
                          <a:rPr lang="sl-SI" sz="3200" b="1" i="1">
                            <a:latin typeface="Cambria Math"/>
                          </a:rPr>
                          <m:t>∗</m:t>
                        </m:r>
                        <m:r>
                          <a:rPr lang="sl-SI" sz="3200" b="1" i="1">
                            <a:latin typeface="Cambria Math"/>
                          </a:rPr>
                          <m:t>𝒀</m:t>
                        </m:r>
                      </m:num>
                      <m:den>
                        <m:r>
                          <a:rPr lang="sl-SI" sz="3200" b="1" i="1">
                            <a:latin typeface="Cambria Math"/>
                          </a:rPr>
                          <m:t>𝑶𝒑𝒍</m:t>
                        </m:r>
                        <m:r>
                          <a:rPr lang="sl-SI" sz="3200" b="1" i="1">
                            <a:latin typeface="Cambria Math"/>
                          </a:rPr>
                          <m:t> ∗</m:t>
                        </m:r>
                        <m:r>
                          <a:rPr lang="sl-SI" sz="3200" b="1" i="1">
                            <a:latin typeface="Cambria Math"/>
                          </a:rPr>
                          <m:t>𝒒</m:t>
                        </m:r>
                      </m:den>
                    </m:f>
                  </m:oMath>
                </a14:m>
                <a:r>
                  <a:rPr lang="sl-SI" sz="3200" b="1" dirty="0">
                    <a:solidFill>
                      <a:prstClr val="black"/>
                    </a:solidFill>
                  </a:rPr>
                  <a:t> = </a:t>
                </a:r>
                <a:endParaRPr lang="sl-SI" sz="3200" b="1" u="sng" dirty="0" smtClean="0">
                  <a:solidFill>
                    <a:prstClr val="black"/>
                  </a:solidFill>
                </a:endParaRPr>
              </a:p>
              <a:p>
                <a:endParaRPr lang="sl-SI" sz="2400" b="1" u="sng" dirty="0">
                  <a:solidFill>
                    <a:prstClr val="black"/>
                  </a:solidFill>
                </a:endParaRPr>
              </a:p>
              <a:p>
                <a:endParaRPr lang="sl-SI" sz="2400" b="1" u="sng" dirty="0">
                  <a:solidFill>
                    <a:prstClr val="black"/>
                  </a:solidFill>
                </a:endParaRPr>
              </a:p>
            </p:txBody>
          </p:sp>
        </mc:Choice>
        <mc:Fallback xmlns="">
          <p:sp>
            <p:nvSpPr>
              <p:cNvPr id="4" name="Pravokotnik 3"/>
              <p:cNvSpPr>
                <a:spLocks noRot="1" noChangeAspect="1" noMove="1" noResize="1" noEditPoints="1" noAdjustHandles="1" noChangeArrowheads="1" noChangeShapeType="1" noTextEdit="1"/>
              </p:cNvSpPr>
              <p:nvPr/>
            </p:nvSpPr>
            <p:spPr>
              <a:xfrm>
                <a:off x="755576" y="980728"/>
                <a:ext cx="7560840" cy="5826210"/>
              </a:xfrm>
              <a:prstGeom prst="rect">
                <a:avLst/>
              </a:prstGeom>
              <a:blipFill rotWithShape="1">
                <a:blip r:embed="rId2"/>
                <a:stretch>
                  <a:fillRect l="-1290" t="-837"/>
                </a:stretch>
              </a:blipFill>
            </p:spPr>
            <p:txBody>
              <a:bodyPr/>
              <a:lstStyle/>
              <a:p>
                <a:r>
                  <a:rPr lang="sl-SI">
                    <a:noFill/>
                  </a:rPr>
                  <a:t> </a:t>
                </a:r>
              </a:p>
            </p:txBody>
          </p:sp>
        </mc:Fallback>
      </mc:AlternateContent>
    </p:spTree>
    <p:extLst>
      <p:ext uri="{BB962C8B-B14F-4D97-AF65-F5344CB8AC3E}">
        <p14:creationId xmlns:p14="http://schemas.microsoft.com/office/powerpoint/2010/main" val="2250213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06090"/>
          </a:xfrm>
        </p:spPr>
        <p:txBody>
          <a:bodyPr>
            <a:normAutofit/>
          </a:bodyPr>
          <a:lstStyle/>
          <a:p>
            <a:r>
              <a:rPr lang="sl-SI" sz="2400" dirty="0" smtClean="0"/>
              <a:t>2. naloga - izračun</a:t>
            </a:r>
            <a:endParaRPr lang="sl-SI" sz="2400" dirty="0"/>
          </a:p>
        </p:txBody>
      </p:sp>
      <p:sp>
        <p:nvSpPr>
          <p:cNvPr id="3" name="Ograda vsebine 2"/>
          <p:cNvSpPr>
            <a:spLocks noGrp="1"/>
          </p:cNvSpPr>
          <p:nvPr>
            <p:ph idx="1"/>
          </p:nvPr>
        </p:nvSpPr>
        <p:spPr>
          <a:xfrm>
            <a:off x="457200" y="1697412"/>
            <a:ext cx="8229600" cy="4525963"/>
          </a:xfrm>
        </p:spPr>
        <p:txBody>
          <a:bodyPr>
            <a:normAutofit/>
          </a:bodyPr>
          <a:lstStyle/>
          <a:p>
            <a:endParaRPr lang="sl-SI" b="1" dirty="0">
              <a:solidFill>
                <a:prstClr val="black"/>
              </a:solidFill>
            </a:endParaRPr>
          </a:p>
          <a:p>
            <a:pPr lvl="0"/>
            <a:endParaRPr lang="sl-SI" b="1" dirty="0">
              <a:solidFill>
                <a:srgbClr val="FF0000"/>
              </a:solidFill>
            </a:endParaRPr>
          </a:p>
        </p:txBody>
      </p:sp>
      <mc:AlternateContent xmlns:mc="http://schemas.openxmlformats.org/markup-compatibility/2006" xmlns:a14="http://schemas.microsoft.com/office/drawing/2010/main">
        <mc:Choice Requires="a14">
          <p:sp>
            <p:nvSpPr>
              <p:cNvPr id="4" name="Pravokotnik 3"/>
              <p:cNvSpPr/>
              <p:nvPr/>
            </p:nvSpPr>
            <p:spPr>
              <a:xfrm>
                <a:off x="755576" y="980728"/>
                <a:ext cx="7560840" cy="6076920"/>
              </a:xfrm>
              <a:prstGeom prst="rect">
                <a:avLst/>
              </a:prstGeom>
            </p:spPr>
            <p:txBody>
              <a:bodyPr wrap="square">
                <a:spAutoFit/>
              </a:bodyPr>
              <a:lstStyle/>
              <a:p>
                <a:r>
                  <a:rPr lang="sl-SI" sz="2000" dirty="0" smtClean="0"/>
                  <a:t>Q = 8500 </a:t>
                </a:r>
                <a:r>
                  <a:rPr lang="sl-SI" sz="2000" dirty="0"/>
                  <a:t>t</a:t>
                </a:r>
              </a:p>
              <a:p>
                <a:r>
                  <a:rPr lang="sl-SI" sz="2000" dirty="0"/>
                  <a:t>q = </a:t>
                </a:r>
                <a:r>
                  <a:rPr lang="sl-SI" sz="2000" dirty="0" smtClean="0"/>
                  <a:t>680 </a:t>
                </a:r>
                <a:r>
                  <a:rPr lang="sl-SI" sz="2000" dirty="0"/>
                  <a:t>kg = </a:t>
                </a:r>
                <a:r>
                  <a:rPr lang="sl-SI" sz="2000" dirty="0" smtClean="0"/>
                  <a:t>0,68 </a:t>
                </a:r>
                <a:r>
                  <a:rPr lang="sl-SI" sz="2000" dirty="0"/>
                  <a:t>t</a:t>
                </a:r>
              </a:p>
              <a:p>
                <a:r>
                  <a:rPr lang="sl-SI" sz="2000" dirty="0" err="1"/>
                  <a:t>Dd</a:t>
                </a:r>
                <a:r>
                  <a:rPr lang="sl-SI" sz="2000" dirty="0"/>
                  <a:t> = </a:t>
                </a:r>
                <a:r>
                  <a:rPr lang="sl-SI" sz="2000" dirty="0" smtClean="0"/>
                  <a:t>304 </a:t>
                </a:r>
                <a:r>
                  <a:rPr lang="sl-SI" sz="2000" dirty="0"/>
                  <a:t>dni</a:t>
                </a:r>
              </a:p>
              <a:p>
                <a:r>
                  <a:rPr lang="sl-SI" sz="2000" dirty="0" err="1"/>
                  <a:t>Tp</a:t>
                </a:r>
                <a:r>
                  <a:rPr lang="sl-SI" sz="2000" dirty="0"/>
                  <a:t> = </a:t>
                </a:r>
                <a:r>
                  <a:rPr lang="sl-SI" sz="2000" dirty="0" smtClean="0"/>
                  <a:t>3,8 </a:t>
                </a:r>
                <a:r>
                  <a:rPr lang="sl-SI" sz="2000" dirty="0"/>
                  <a:t>dni</a:t>
                </a:r>
              </a:p>
              <a:p>
                <a:r>
                  <a:rPr lang="sl-SI" sz="2000" dirty="0"/>
                  <a:t>Y = </a:t>
                </a:r>
                <a:r>
                  <a:rPr lang="sl-SI" sz="2000" dirty="0" smtClean="0"/>
                  <a:t>15% </a:t>
                </a:r>
                <a:r>
                  <a:rPr lang="sl-SI" sz="2000" dirty="0"/>
                  <a:t>= </a:t>
                </a:r>
                <a:r>
                  <a:rPr lang="sl-SI" sz="2000" u="sng" dirty="0" smtClean="0"/>
                  <a:t>1,15</a:t>
                </a:r>
                <a:endParaRPr lang="sl-SI" sz="2000" u="sng" dirty="0"/>
              </a:p>
              <a:p>
                <a:r>
                  <a:rPr lang="sl-SI" sz="2000" dirty="0" err="1"/>
                  <a:t>Pp</a:t>
                </a:r>
                <a:r>
                  <a:rPr lang="sl-SI" sz="2000" dirty="0"/>
                  <a:t> = </a:t>
                </a:r>
                <a:r>
                  <a:rPr lang="sl-SI" sz="2000" dirty="0" smtClean="0"/>
                  <a:t>15%  </a:t>
                </a:r>
                <a:r>
                  <a:rPr lang="sl-SI" sz="2000" dirty="0"/>
                  <a:t>= (</a:t>
                </a:r>
                <a14:m>
                  <m:oMath xmlns:m="http://schemas.openxmlformats.org/officeDocument/2006/math">
                    <m:r>
                      <a:rPr lang="sl-SI" sz="2000" i="1">
                        <a:latin typeface="Cambria Math"/>
                      </a:rPr>
                      <m:t>1+</m:t>
                    </m:r>
                    <m:f>
                      <m:fPr>
                        <m:ctrlPr>
                          <a:rPr lang="sl-SI" sz="2000" i="1">
                            <a:latin typeface="Cambria Math"/>
                          </a:rPr>
                        </m:ctrlPr>
                      </m:fPr>
                      <m:num>
                        <m:r>
                          <a:rPr lang="sl-SI" sz="2000" i="1">
                            <a:latin typeface="Cambria Math"/>
                          </a:rPr>
                          <m:t>1</m:t>
                        </m:r>
                        <m:r>
                          <a:rPr lang="sl-SI" sz="2000" b="0" i="1" smtClean="0">
                            <a:latin typeface="Cambria Math"/>
                          </a:rPr>
                          <m:t>5</m:t>
                        </m:r>
                      </m:num>
                      <m:den>
                        <m:r>
                          <a:rPr lang="sl-SI" sz="2000" i="1">
                            <a:latin typeface="Cambria Math"/>
                          </a:rPr>
                          <m:t>100</m:t>
                        </m:r>
                      </m:den>
                    </m:f>
                    <m:r>
                      <a:rPr lang="sl-SI" sz="2000" i="1">
                        <a:latin typeface="Cambria Math"/>
                      </a:rPr>
                      <m:t>)</m:t>
                    </m:r>
                  </m:oMath>
                </a14:m>
                <a:r>
                  <a:rPr lang="sl-SI" sz="2000" b="1" dirty="0">
                    <a:solidFill>
                      <a:prstClr val="black"/>
                    </a:solidFill>
                  </a:rPr>
                  <a:t> = </a:t>
                </a:r>
                <a:r>
                  <a:rPr lang="sl-SI" sz="2000" b="1" u="sng" dirty="0" smtClean="0">
                    <a:solidFill>
                      <a:prstClr val="black"/>
                    </a:solidFill>
                  </a:rPr>
                  <a:t>1,15</a:t>
                </a:r>
              </a:p>
              <a:p>
                <a:r>
                  <a:rPr lang="sl-SI" sz="2000" b="1" u="sng" dirty="0" smtClean="0">
                    <a:solidFill>
                      <a:prstClr val="black"/>
                    </a:solidFill>
                  </a:rPr>
                  <a:t>_____________________________</a:t>
                </a:r>
              </a:p>
              <a:p>
                <a:r>
                  <a:rPr lang="sl-SI" sz="2000" b="1" u="sng" dirty="0" err="1" smtClean="0">
                    <a:solidFill>
                      <a:prstClr val="black"/>
                    </a:solidFill>
                  </a:rPr>
                  <a:t>Opl</a:t>
                </a:r>
                <a:r>
                  <a:rPr lang="sl-SI" sz="2000" b="1" u="sng" dirty="0" smtClean="0">
                    <a:solidFill>
                      <a:prstClr val="black"/>
                    </a:solidFill>
                  </a:rPr>
                  <a:t> = ?</a:t>
                </a:r>
              </a:p>
              <a:p>
                <a:r>
                  <a:rPr lang="sl-SI" sz="2000" b="1" u="sng" dirty="0" err="1" smtClean="0">
                    <a:solidFill>
                      <a:prstClr val="black"/>
                    </a:solidFill>
                  </a:rPr>
                  <a:t>Npd</a:t>
                </a:r>
                <a:r>
                  <a:rPr lang="sl-SI" sz="2000" b="1" u="sng" dirty="0" smtClean="0">
                    <a:solidFill>
                      <a:prstClr val="black"/>
                    </a:solidFill>
                  </a:rPr>
                  <a:t> = ?</a:t>
                </a:r>
              </a:p>
              <a:p>
                <a:r>
                  <a:rPr lang="sl-SI" sz="2000" b="1" u="sng" dirty="0" err="1" smtClean="0">
                    <a:solidFill>
                      <a:prstClr val="black"/>
                    </a:solidFill>
                  </a:rPr>
                  <a:t>Npi</a:t>
                </a:r>
                <a:r>
                  <a:rPr lang="sl-SI" sz="2000" b="1" u="sng" dirty="0" smtClean="0">
                    <a:solidFill>
                      <a:prstClr val="black"/>
                    </a:solidFill>
                  </a:rPr>
                  <a:t> = ?</a:t>
                </a:r>
              </a:p>
              <a:p>
                <a:endParaRPr lang="sl-SI" sz="2000" b="1" u="sng" dirty="0">
                  <a:solidFill>
                    <a:prstClr val="black"/>
                  </a:solidFill>
                </a:endParaRPr>
              </a:p>
              <a:p>
                <a:pPr algn="ctr"/>
                <a14:m>
                  <m:oMath xmlns:m="http://schemas.openxmlformats.org/officeDocument/2006/math">
                    <m:r>
                      <a:rPr lang="sl-SI" sz="2800" b="1" i="1">
                        <a:latin typeface="Cambria Math"/>
                      </a:rPr>
                      <m:t>𝑵𝒑𝒅</m:t>
                    </m:r>
                    <m:r>
                      <a:rPr lang="sl-SI" sz="2800" b="1" i="1">
                        <a:latin typeface="Cambria Math"/>
                      </a:rPr>
                      <m:t>=</m:t>
                    </m:r>
                    <m:f>
                      <m:fPr>
                        <m:ctrlPr>
                          <a:rPr lang="sl-SI" sz="2800" b="1" i="1">
                            <a:latin typeface="Cambria Math"/>
                          </a:rPr>
                        </m:ctrlPr>
                      </m:fPr>
                      <m:num>
                        <m:r>
                          <a:rPr lang="sl-SI" sz="2800" b="1" i="1">
                            <a:latin typeface="Cambria Math"/>
                          </a:rPr>
                          <m:t>𝑸</m:t>
                        </m:r>
                        <m:r>
                          <a:rPr lang="sl-SI" sz="2800" b="1" i="1">
                            <a:latin typeface="Cambria Math"/>
                          </a:rPr>
                          <m:t>∗</m:t>
                        </m:r>
                        <m:r>
                          <a:rPr lang="sl-SI" sz="2800" b="1" i="1">
                            <a:latin typeface="Cambria Math"/>
                          </a:rPr>
                          <m:t>𝒀</m:t>
                        </m:r>
                      </m:num>
                      <m:den>
                        <m:r>
                          <a:rPr lang="sl-SI" sz="2800" b="1" i="1">
                            <a:latin typeface="Cambria Math"/>
                          </a:rPr>
                          <m:t>𝑶𝒑𝒍</m:t>
                        </m:r>
                        <m:r>
                          <a:rPr lang="sl-SI" sz="2800" b="1" i="1">
                            <a:latin typeface="Cambria Math"/>
                          </a:rPr>
                          <m:t> ∗</m:t>
                        </m:r>
                        <m:r>
                          <a:rPr lang="sl-SI" sz="2800" b="1" i="1">
                            <a:latin typeface="Cambria Math"/>
                          </a:rPr>
                          <m:t>𝒒</m:t>
                        </m:r>
                      </m:den>
                    </m:f>
                  </m:oMath>
                </a14:m>
                <a:r>
                  <a:rPr lang="sl-SI" sz="2800" b="1" dirty="0">
                    <a:solidFill>
                      <a:prstClr val="black"/>
                    </a:solidFill>
                  </a:rPr>
                  <a:t> =</a:t>
                </a:r>
                <a:endParaRPr lang="sl-SI" sz="2800" b="1" u="sng" dirty="0">
                  <a:solidFill>
                    <a:prstClr val="black"/>
                  </a:solidFill>
                </a:endParaRPr>
              </a:p>
              <a:p>
                <a:endParaRPr lang="sl-SI" sz="2400" b="1" u="sng" dirty="0">
                  <a:solidFill>
                    <a:prstClr val="black"/>
                  </a:solidFill>
                </a:endParaRPr>
              </a:p>
              <a:p>
                <a:r>
                  <a:rPr lang="sl-SI" sz="2400" b="1" dirty="0"/>
                  <a:t>              </a:t>
                </a:r>
                <a:r>
                  <a:rPr lang="sl-SI" sz="2800" b="1" dirty="0" err="1"/>
                  <a:t>Opl</a:t>
                </a:r>
                <a14:m>
                  <m:oMath xmlns:m="http://schemas.openxmlformats.org/officeDocument/2006/math">
                    <m:r>
                      <a:rPr lang="sl-SI" sz="2800" b="1">
                        <a:latin typeface="Cambria Math"/>
                      </a:rPr>
                      <m:t> </m:t>
                    </m:r>
                    <m:r>
                      <a:rPr lang="sl-SI" sz="2800" b="1" i="1">
                        <a:latin typeface="Cambria Math"/>
                      </a:rPr>
                      <m:t>=</m:t>
                    </m:r>
                    <m:f>
                      <m:fPr>
                        <m:ctrlPr>
                          <a:rPr lang="sl-SI" sz="2800" b="1" i="1">
                            <a:latin typeface="Cambria Math"/>
                          </a:rPr>
                        </m:ctrlPr>
                      </m:fPr>
                      <m:num>
                        <m:r>
                          <a:rPr lang="sl-SI" sz="2800" b="1" i="1">
                            <a:latin typeface="Cambria Math"/>
                          </a:rPr>
                          <m:t>𝑫𝒅</m:t>
                        </m:r>
                      </m:num>
                      <m:den>
                        <m:r>
                          <a:rPr lang="sl-SI" sz="2800" b="1" i="1">
                            <a:latin typeface="Cambria Math"/>
                          </a:rPr>
                          <m:t>𝑻𝒑</m:t>
                        </m:r>
                      </m:den>
                    </m:f>
                    <m:r>
                      <a:rPr lang="sl-SI" sz="2800" b="1" i="1">
                        <a:latin typeface="Cambria Math"/>
                      </a:rPr>
                      <m:t> </m:t>
                    </m:r>
                    <m:r>
                      <a:rPr lang="sl-SI" sz="2800" b="1" i="1" smtClean="0">
                        <a:latin typeface="Cambria Math"/>
                      </a:rPr>
                      <m:t>               </m:t>
                    </m:r>
                    <m:r>
                      <a:rPr lang="sl-SI" sz="2800" b="1" i="1" smtClean="0">
                        <a:latin typeface="Cambria Math"/>
                      </a:rPr>
                      <m:t>𝑶𝒑𝒍</m:t>
                    </m:r>
                    <m:r>
                      <a:rPr lang="sl-SI" sz="2800" b="1" i="1">
                        <a:latin typeface="Cambria Math"/>
                      </a:rPr>
                      <m:t>=</m:t>
                    </m:r>
                    <m:f>
                      <m:fPr>
                        <m:ctrlPr>
                          <a:rPr lang="sl-SI" sz="2800" b="1" i="1">
                            <a:latin typeface="Cambria Math"/>
                          </a:rPr>
                        </m:ctrlPr>
                      </m:fPr>
                      <m:num>
                        <m:r>
                          <a:rPr lang="sl-SI" sz="2800" b="1" i="1" smtClean="0">
                            <a:latin typeface="Cambria Math"/>
                          </a:rPr>
                          <m:t>𝟑𝟎𝟒</m:t>
                        </m:r>
                      </m:num>
                      <m:den>
                        <m:r>
                          <a:rPr lang="sl-SI" sz="2800" b="1" i="1" smtClean="0">
                            <a:latin typeface="Cambria Math"/>
                          </a:rPr>
                          <m:t>𝟑</m:t>
                        </m:r>
                        <m:r>
                          <a:rPr lang="sl-SI" sz="2800" b="1" i="1" smtClean="0">
                            <a:latin typeface="Cambria Math"/>
                          </a:rPr>
                          <m:t>,</m:t>
                        </m:r>
                        <m:r>
                          <a:rPr lang="sl-SI" sz="2800" b="1" i="1" smtClean="0">
                            <a:latin typeface="Cambria Math"/>
                          </a:rPr>
                          <m:t>𝟖</m:t>
                        </m:r>
                      </m:den>
                    </m:f>
                  </m:oMath>
                </a14:m>
                <a:r>
                  <a:rPr lang="sl-SI" sz="2800" b="1" dirty="0" smtClean="0">
                    <a:solidFill>
                      <a:prstClr val="black"/>
                    </a:solidFill>
                  </a:rPr>
                  <a:t> = </a:t>
                </a:r>
                <a:r>
                  <a:rPr lang="sl-SI" sz="2800" b="1" u="sng" dirty="0" smtClean="0">
                    <a:solidFill>
                      <a:prstClr val="black"/>
                    </a:solidFill>
                  </a:rPr>
                  <a:t>80 </a:t>
                </a:r>
                <a:r>
                  <a:rPr lang="sl-SI" sz="2800" b="1" u="sng" dirty="0" err="1" smtClean="0">
                    <a:solidFill>
                      <a:prstClr val="black"/>
                    </a:solidFill>
                  </a:rPr>
                  <a:t>obtekov</a:t>
                </a:r>
                <a:r>
                  <a:rPr lang="sl-SI" sz="2800" b="1" u="sng" dirty="0" smtClean="0">
                    <a:solidFill>
                      <a:prstClr val="black"/>
                    </a:solidFill>
                  </a:rPr>
                  <a:t> </a:t>
                </a:r>
              </a:p>
              <a:p>
                <a:endParaRPr lang="sl-SI" sz="2400" b="1" u="sng" dirty="0">
                  <a:solidFill>
                    <a:prstClr val="black"/>
                  </a:solidFill>
                </a:endParaRPr>
              </a:p>
              <a:p>
                <a:endParaRPr lang="sl-SI" sz="2400" b="1" u="sng" dirty="0">
                  <a:solidFill>
                    <a:prstClr val="black"/>
                  </a:solidFill>
                </a:endParaRPr>
              </a:p>
            </p:txBody>
          </p:sp>
        </mc:Choice>
        <mc:Fallback xmlns="">
          <p:sp>
            <p:nvSpPr>
              <p:cNvPr id="4" name="Pravokotnik 3"/>
              <p:cNvSpPr>
                <a:spLocks noRot="1" noChangeAspect="1" noMove="1" noResize="1" noEditPoints="1" noAdjustHandles="1" noChangeArrowheads="1" noChangeShapeType="1" noTextEdit="1"/>
              </p:cNvSpPr>
              <p:nvPr/>
            </p:nvSpPr>
            <p:spPr>
              <a:xfrm>
                <a:off x="755576" y="980728"/>
                <a:ext cx="7560840" cy="6076920"/>
              </a:xfrm>
              <a:prstGeom prst="rect">
                <a:avLst/>
              </a:prstGeom>
              <a:blipFill rotWithShape="1">
                <a:blip r:embed="rId2"/>
                <a:stretch>
                  <a:fillRect l="-887" t="-502"/>
                </a:stretch>
              </a:blipFill>
            </p:spPr>
            <p:txBody>
              <a:bodyPr/>
              <a:lstStyle/>
              <a:p>
                <a:r>
                  <a:rPr lang="sl-SI">
                    <a:noFill/>
                  </a:rPr>
                  <a:t> </a:t>
                </a:r>
              </a:p>
            </p:txBody>
          </p:sp>
        </mc:Fallback>
      </mc:AlternateContent>
    </p:spTree>
    <p:extLst>
      <p:ext uri="{BB962C8B-B14F-4D97-AF65-F5344CB8AC3E}">
        <p14:creationId xmlns:p14="http://schemas.microsoft.com/office/powerpoint/2010/main" val="4173744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06090"/>
          </a:xfrm>
        </p:spPr>
        <p:txBody>
          <a:bodyPr>
            <a:normAutofit/>
          </a:bodyPr>
          <a:lstStyle/>
          <a:p>
            <a:r>
              <a:rPr lang="sl-SI" sz="2400" dirty="0" smtClean="0"/>
              <a:t>2. naloga - izračun</a:t>
            </a:r>
            <a:endParaRPr lang="sl-SI" sz="2400" dirty="0"/>
          </a:p>
        </p:txBody>
      </p:sp>
      <p:sp>
        <p:nvSpPr>
          <p:cNvPr id="3" name="Ograda vsebine 2"/>
          <p:cNvSpPr>
            <a:spLocks noGrp="1"/>
          </p:cNvSpPr>
          <p:nvPr>
            <p:ph idx="1"/>
          </p:nvPr>
        </p:nvSpPr>
        <p:spPr>
          <a:xfrm>
            <a:off x="457200" y="1697412"/>
            <a:ext cx="8229600" cy="4525963"/>
          </a:xfrm>
        </p:spPr>
        <p:txBody>
          <a:bodyPr>
            <a:normAutofit/>
          </a:bodyPr>
          <a:lstStyle/>
          <a:p>
            <a:endParaRPr lang="sl-SI" b="1" dirty="0">
              <a:solidFill>
                <a:prstClr val="black"/>
              </a:solidFill>
            </a:endParaRPr>
          </a:p>
          <a:p>
            <a:pPr lvl="0"/>
            <a:endParaRPr lang="sl-SI" b="1" dirty="0">
              <a:solidFill>
                <a:srgbClr val="FF0000"/>
              </a:solidFill>
            </a:endParaRPr>
          </a:p>
        </p:txBody>
      </p:sp>
      <mc:AlternateContent xmlns:mc="http://schemas.openxmlformats.org/markup-compatibility/2006" xmlns:a14="http://schemas.microsoft.com/office/drawing/2010/main">
        <mc:Choice Requires="a14">
          <p:sp>
            <p:nvSpPr>
              <p:cNvPr id="4" name="Pravokotnik 3"/>
              <p:cNvSpPr/>
              <p:nvPr/>
            </p:nvSpPr>
            <p:spPr>
              <a:xfrm>
                <a:off x="1115616" y="908720"/>
                <a:ext cx="7056784" cy="5914311"/>
              </a:xfrm>
              <a:prstGeom prst="rect">
                <a:avLst/>
              </a:prstGeom>
            </p:spPr>
            <p:txBody>
              <a:bodyPr wrap="square">
                <a:spAutoFit/>
              </a:bodyPr>
              <a:lstStyle/>
              <a:p>
                <a:r>
                  <a:rPr lang="sl-SI" sz="2400" dirty="0" smtClean="0"/>
                  <a:t>Q = 8500 </a:t>
                </a:r>
                <a:r>
                  <a:rPr lang="sl-SI" sz="2400" dirty="0"/>
                  <a:t>t</a:t>
                </a:r>
              </a:p>
              <a:p>
                <a:r>
                  <a:rPr lang="sl-SI" sz="2400" dirty="0"/>
                  <a:t>q = </a:t>
                </a:r>
                <a:r>
                  <a:rPr lang="sl-SI" sz="2400" dirty="0" smtClean="0"/>
                  <a:t>680 </a:t>
                </a:r>
                <a:r>
                  <a:rPr lang="sl-SI" sz="2400" dirty="0"/>
                  <a:t>kg = </a:t>
                </a:r>
                <a:r>
                  <a:rPr lang="sl-SI" sz="2400" dirty="0" smtClean="0"/>
                  <a:t>0,68 </a:t>
                </a:r>
                <a:r>
                  <a:rPr lang="sl-SI" sz="2400" dirty="0"/>
                  <a:t>t</a:t>
                </a:r>
              </a:p>
              <a:p>
                <a:r>
                  <a:rPr lang="sl-SI" sz="2400" dirty="0" err="1"/>
                  <a:t>Dd</a:t>
                </a:r>
                <a:r>
                  <a:rPr lang="sl-SI" sz="2400" dirty="0"/>
                  <a:t> = </a:t>
                </a:r>
                <a:r>
                  <a:rPr lang="sl-SI" sz="2400" dirty="0" smtClean="0"/>
                  <a:t>304 </a:t>
                </a:r>
                <a:r>
                  <a:rPr lang="sl-SI" sz="2400" dirty="0"/>
                  <a:t>dni</a:t>
                </a:r>
              </a:p>
              <a:p>
                <a:r>
                  <a:rPr lang="sl-SI" sz="2400" dirty="0" err="1"/>
                  <a:t>Tp</a:t>
                </a:r>
                <a:r>
                  <a:rPr lang="sl-SI" sz="2400" dirty="0"/>
                  <a:t> = </a:t>
                </a:r>
                <a:r>
                  <a:rPr lang="sl-SI" sz="2400" dirty="0" smtClean="0"/>
                  <a:t>3,8 </a:t>
                </a:r>
                <a:r>
                  <a:rPr lang="sl-SI" sz="2400" dirty="0"/>
                  <a:t>dni</a:t>
                </a:r>
              </a:p>
              <a:p>
                <a:r>
                  <a:rPr lang="sl-SI" sz="2400" dirty="0"/>
                  <a:t>Y = </a:t>
                </a:r>
                <a:r>
                  <a:rPr lang="sl-SI" sz="2400" dirty="0" smtClean="0"/>
                  <a:t>15% </a:t>
                </a:r>
                <a:r>
                  <a:rPr lang="sl-SI" sz="2400" dirty="0"/>
                  <a:t>= </a:t>
                </a:r>
                <a:r>
                  <a:rPr lang="sl-SI" sz="2400" u="sng" dirty="0" smtClean="0"/>
                  <a:t>1,15</a:t>
                </a:r>
                <a:endParaRPr lang="sl-SI" sz="2400" u="sng" dirty="0"/>
              </a:p>
              <a:p>
                <a:r>
                  <a:rPr lang="sl-SI" sz="2400" dirty="0" err="1"/>
                  <a:t>Pp</a:t>
                </a:r>
                <a:r>
                  <a:rPr lang="sl-SI" sz="2400" dirty="0"/>
                  <a:t> = </a:t>
                </a:r>
                <a:r>
                  <a:rPr lang="sl-SI" sz="2400" dirty="0" smtClean="0"/>
                  <a:t>15%  </a:t>
                </a:r>
                <a:r>
                  <a:rPr lang="sl-SI" sz="2400" dirty="0"/>
                  <a:t>= (</a:t>
                </a:r>
                <a14:m>
                  <m:oMath xmlns:m="http://schemas.openxmlformats.org/officeDocument/2006/math">
                    <m:r>
                      <a:rPr lang="sl-SI" sz="2400" i="1">
                        <a:latin typeface="Cambria Math"/>
                      </a:rPr>
                      <m:t>1+</m:t>
                    </m:r>
                    <m:f>
                      <m:fPr>
                        <m:ctrlPr>
                          <a:rPr lang="sl-SI" sz="2400" i="1">
                            <a:latin typeface="Cambria Math"/>
                          </a:rPr>
                        </m:ctrlPr>
                      </m:fPr>
                      <m:num>
                        <m:r>
                          <a:rPr lang="sl-SI" sz="2400" i="1">
                            <a:latin typeface="Cambria Math"/>
                          </a:rPr>
                          <m:t>1</m:t>
                        </m:r>
                        <m:r>
                          <a:rPr lang="sl-SI" sz="2400" b="0" i="1" smtClean="0">
                            <a:latin typeface="Cambria Math"/>
                          </a:rPr>
                          <m:t>5</m:t>
                        </m:r>
                      </m:num>
                      <m:den>
                        <m:r>
                          <a:rPr lang="sl-SI" sz="2400" i="1">
                            <a:latin typeface="Cambria Math"/>
                          </a:rPr>
                          <m:t>100</m:t>
                        </m:r>
                      </m:den>
                    </m:f>
                    <m:r>
                      <a:rPr lang="sl-SI" sz="2400" i="1">
                        <a:latin typeface="Cambria Math"/>
                      </a:rPr>
                      <m:t>)</m:t>
                    </m:r>
                  </m:oMath>
                </a14:m>
                <a:r>
                  <a:rPr lang="sl-SI" sz="2400" b="1" dirty="0">
                    <a:solidFill>
                      <a:prstClr val="black"/>
                    </a:solidFill>
                  </a:rPr>
                  <a:t> = </a:t>
                </a:r>
                <a:r>
                  <a:rPr lang="sl-SI" sz="2400" b="1" u="sng" dirty="0" smtClean="0">
                    <a:solidFill>
                      <a:prstClr val="black"/>
                    </a:solidFill>
                  </a:rPr>
                  <a:t>1,15</a:t>
                </a:r>
                <a:endParaRPr lang="sl-SI" sz="800" b="1" u="sng" dirty="0" smtClean="0">
                  <a:solidFill>
                    <a:prstClr val="black"/>
                  </a:solidFill>
                </a:endParaRPr>
              </a:p>
              <a:p>
                <a:r>
                  <a:rPr lang="sl-SI" sz="2400" b="1" u="sng" dirty="0" smtClean="0">
                    <a:solidFill>
                      <a:prstClr val="black"/>
                    </a:solidFill>
                  </a:rPr>
                  <a:t>____________________________</a:t>
                </a:r>
                <a:endParaRPr lang="sl-SI" sz="2400" b="1" u="sng" dirty="0">
                  <a:solidFill>
                    <a:prstClr val="black"/>
                  </a:solidFill>
                </a:endParaRPr>
              </a:p>
              <a:p>
                <a:r>
                  <a:rPr lang="sl-SI" sz="2000" b="1" u="sng" dirty="0" err="1">
                    <a:solidFill>
                      <a:prstClr val="black"/>
                    </a:solidFill>
                  </a:rPr>
                  <a:t>Opl</a:t>
                </a:r>
                <a:r>
                  <a:rPr lang="sl-SI" sz="2000" b="1" u="sng" dirty="0">
                    <a:solidFill>
                      <a:prstClr val="black"/>
                    </a:solidFill>
                  </a:rPr>
                  <a:t> = </a:t>
                </a:r>
                <a:r>
                  <a:rPr lang="sl-SI" sz="2000" b="1" u="sng" dirty="0" smtClean="0">
                    <a:solidFill>
                      <a:prstClr val="black"/>
                    </a:solidFill>
                  </a:rPr>
                  <a:t>80 </a:t>
                </a:r>
                <a:r>
                  <a:rPr lang="sl-SI" sz="2000" b="1" u="sng" dirty="0" err="1" smtClean="0">
                    <a:solidFill>
                      <a:prstClr val="black"/>
                    </a:solidFill>
                  </a:rPr>
                  <a:t>obtekov</a:t>
                </a:r>
                <a:endParaRPr lang="sl-SI" sz="2000" b="1" u="sng" dirty="0">
                  <a:solidFill>
                    <a:prstClr val="black"/>
                  </a:solidFill>
                </a:endParaRPr>
              </a:p>
              <a:p>
                <a:r>
                  <a:rPr lang="sl-SI" sz="2000" b="1" u="sng" dirty="0" err="1">
                    <a:solidFill>
                      <a:prstClr val="black"/>
                    </a:solidFill>
                  </a:rPr>
                  <a:t>Npd</a:t>
                </a:r>
                <a:r>
                  <a:rPr lang="sl-SI" sz="2000" b="1" u="sng" dirty="0">
                    <a:solidFill>
                      <a:prstClr val="black"/>
                    </a:solidFill>
                  </a:rPr>
                  <a:t> = ?</a:t>
                </a:r>
              </a:p>
              <a:p>
                <a:r>
                  <a:rPr lang="sl-SI" sz="2000" b="1" u="sng" dirty="0" err="1">
                    <a:solidFill>
                      <a:prstClr val="black"/>
                    </a:solidFill>
                  </a:rPr>
                  <a:t>Npi</a:t>
                </a:r>
                <a:r>
                  <a:rPr lang="sl-SI" sz="2000" b="1" u="sng" dirty="0">
                    <a:solidFill>
                      <a:prstClr val="black"/>
                    </a:solidFill>
                  </a:rPr>
                  <a:t> = ?</a:t>
                </a:r>
              </a:p>
              <a:p>
                <a:r>
                  <a:rPr lang="sl-SI" sz="2400" b="1" dirty="0" smtClean="0"/>
                  <a:t>           </a:t>
                </a:r>
                <a:endParaRPr lang="sl-SI" sz="2400" b="1" u="sng" dirty="0">
                  <a:solidFill>
                    <a:prstClr val="black"/>
                  </a:solidFill>
                </a:endParaRPr>
              </a:p>
              <a:p>
                <a:pPr algn="ctr"/>
                <a:r>
                  <a:rPr lang="sl-SI" sz="2400" b="1" dirty="0"/>
                  <a:t> </a:t>
                </a:r>
                <a14:m>
                  <m:oMath xmlns:m="http://schemas.openxmlformats.org/officeDocument/2006/math">
                    <m:r>
                      <a:rPr lang="sl-SI" sz="2800" b="1" i="0" smtClean="0">
                        <a:latin typeface="Cambria Math"/>
                      </a:rPr>
                      <m:t> </m:t>
                    </m:r>
                    <m:r>
                      <a:rPr lang="sl-SI" sz="2800" b="1" i="1">
                        <a:latin typeface="Cambria Math"/>
                      </a:rPr>
                      <m:t>𝑵𝒑𝒅</m:t>
                    </m:r>
                    <m:r>
                      <a:rPr lang="sl-SI" sz="2800" b="1" i="1">
                        <a:latin typeface="Cambria Math"/>
                      </a:rPr>
                      <m:t>=</m:t>
                    </m:r>
                    <m:f>
                      <m:fPr>
                        <m:ctrlPr>
                          <a:rPr lang="sl-SI" sz="2800" b="1" i="1">
                            <a:latin typeface="Cambria Math"/>
                          </a:rPr>
                        </m:ctrlPr>
                      </m:fPr>
                      <m:num>
                        <m:r>
                          <a:rPr lang="sl-SI" sz="2800" b="1" i="1">
                            <a:latin typeface="Cambria Math"/>
                          </a:rPr>
                          <m:t>𝑸</m:t>
                        </m:r>
                        <m:r>
                          <a:rPr lang="sl-SI" sz="2800" b="1" i="1">
                            <a:latin typeface="Cambria Math"/>
                          </a:rPr>
                          <m:t>∗</m:t>
                        </m:r>
                        <m:r>
                          <a:rPr lang="sl-SI" sz="2800" b="1" i="1">
                            <a:latin typeface="Cambria Math"/>
                          </a:rPr>
                          <m:t>𝒀</m:t>
                        </m:r>
                      </m:num>
                      <m:den>
                        <m:r>
                          <a:rPr lang="sl-SI" sz="2800" b="1" i="1">
                            <a:latin typeface="Cambria Math"/>
                          </a:rPr>
                          <m:t>𝑶𝒑𝒍</m:t>
                        </m:r>
                        <m:r>
                          <a:rPr lang="sl-SI" sz="2800" b="1" i="1">
                            <a:latin typeface="Cambria Math"/>
                          </a:rPr>
                          <m:t> ∗</m:t>
                        </m:r>
                        <m:r>
                          <a:rPr lang="sl-SI" sz="2800" b="1" i="1">
                            <a:latin typeface="Cambria Math"/>
                          </a:rPr>
                          <m:t>𝒒</m:t>
                        </m:r>
                      </m:den>
                    </m:f>
                  </m:oMath>
                </a14:m>
                <a:r>
                  <a:rPr lang="sl-SI" sz="2800" b="1" dirty="0">
                    <a:solidFill>
                      <a:prstClr val="black"/>
                    </a:solidFill>
                  </a:rPr>
                  <a:t> = </a:t>
                </a:r>
                <a:r>
                  <a:rPr lang="sl-SI" sz="2800" b="1" dirty="0"/>
                  <a:t> </a:t>
                </a:r>
                <a14:m>
                  <m:oMath xmlns:m="http://schemas.openxmlformats.org/officeDocument/2006/math">
                    <m:r>
                      <a:rPr lang="sl-SI" sz="2800" b="1">
                        <a:latin typeface="Cambria Math"/>
                      </a:rPr>
                      <m:t>   </m:t>
                    </m:r>
                    <m:r>
                      <a:rPr lang="sl-SI" sz="2800" b="1" i="1">
                        <a:latin typeface="Cambria Math"/>
                      </a:rPr>
                      <m:t>𝑵𝒑𝒅</m:t>
                    </m:r>
                    <m:r>
                      <a:rPr lang="sl-SI" sz="2800" b="1" i="1">
                        <a:latin typeface="Cambria Math"/>
                      </a:rPr>
                      <m:t>=</m:t>
                    </m:r>
                    <m:f>
                      <m:fPr>
                        <m:ctrlPr>
                          <a:rPr lang="sl-SI" sz="2800" b="1" i="1">
                            <a:latin typeface="Cambria Math"/>
                          </a:rPr>
                        </m:ctrlPr>
                      </m:fPr>
                      <m:num>
                        <m:r>
                          <a:rPr lang="sl-SI" sz="2800" b="1" i="1" smtClean="0">
                            <a:latin typeface="Cambria Math"/>
                          </a:rPr>
                          <m:t>𝟖𝟓𝟎</m:t>
                        </m:r>
                        <m:r>
                          <a:rPr lang="sl-SI" sz="2800" b="1" i="1">
                            <a:latin typeface="Cambria Math"/>
                          </a:rPr>
                          <m:t>𝟎</m:t>
                        </m:r>
                        <m:r>
                          <a:rPr lang="sl-SI" sz="2800" b="1" i="1">
                            <a:latin typeface="Cambria Math"/>
                          </a:rPr>
                          <m:t>∗</m:t>
                        </m:r>
                        <m:r>
                          <a:rPr lang="sl-SI" sz="2800" b="1" i="1">
                            <a:latin typeface="Cambria Math"/>
                          </a:rPr>
                          <m:t>𝟏</m:t>
                        </m:r>
                        <m:r>
                          <a:rPr lang="sl-SI" sz="2800" b="1" i="1">
                            <a:latin typeface="Cambria Math"/>
                          </a:rPr>
                          <m:t>,</m:t>
                        </m:r>
                        <m:r>
                          <a:rPr lang="sl-SI" sz="2800" b="1" i="1">
                            <a:latin typeface="Cambria Math"/>
                          </a:rPr>
                          <m:t>𝟏𝟓</m:t>
                        </m:r>
                      </m:num>
                      <m:den>
                        <m:r>
                          <a:rPr lang="sl-SI" sz="2800" b="1" i="1" smtClean="0">
                            <a:latin typeface="Cambria Math"/>
                          </a:rPr>
                          <m:t>𝟖</m:t>
                        </m:r>
                        <m:r>
                          <a:rPr lang="sl-SI" sz="2800" b="1" i="1">
                            <a:latin typeface="Cambria Math"/>
                          </a:rPr>
                          <m:t>𝟎</m:t>
                        </m:r>
                        <m:r>
                          <a:rPr lang="sl-SI" sz="2800" b="1" i="1">
                            <a:latin typeface="Cambria Math"/>
                          </a:rPr>
                          <m:t> ∗</m:t>
                        </m:r>
                        <m:r>
                          <a:rPr lang="sl-SI" sz="2800" b="1" i="1">
                            <a:latin typeface="Cambria Math"/>
                          </a:rPr>
                          <m:t>𝟎</m:t>
                        </m:r>
                        <m:r>
                          <a:rPr lang="sl-SI" sz="2800" b="1" i="1">
                            <a:latin typeface="Cambria Math"/>
                          </a:rPr>
                          <m:t>,</m:t>
                        </m:r>
                        <m:r>
                          <a:rPr lang="sl-SI" sz="2800" b="1" i="1" smtClean="0">
                            <a:latin typeface="Cambria Math"/>
                          </a:rPr>
                          <m:t>𝟔𝟖</m:t>
                        </m:r>
                      </m:den>
                    </m:f>
                  </m:oMath>
                </a14:m>
                <a:r>
                  <a:rPr lang="sl-SI" sz="2800" b="1" dirty="0">
                    <a:solidFill>
                      <a:prstClr val="black"/>
                    </a:solidFill>
                  </a:rPr>
                  <a:t> = </a:t>
                </a:r>
                <a:r>
                  <a:rPr lang="sl-SI" sz="2800" b="1" dirty="0"/>
                  <a:t> </a:t>
                </a:r>
                <a14:m>
                  <m:oMath xmlns:m="http://schemas.openxmlformats.org/officeDocument/2006/math">
                    <m:f>
                      <m:fPr>
                        <m:ctrlPr>
                          <a:rPr lang="sl-SI" sz="2800" b="1" i="1">
                            <a:latin typeface="Cambria Math"/>
                          </a:rPr>
                        </m:ctrlPr>
                      </m:fPr>
                      <m:num>
                        <m:r>
                          <a:rPr lang="sl-SI" sz="2800" b="1" i="1" smtClean="0">
                            <a:latin typeface="Cambria Math"/>
                          </a:rPr>
                          <m:t>𝟗𝟕𝟕𝟓</m:t>
                        </m:r>
                      </m:num>
                      <m:den>
                        <m:r>
                          <a:rPr lang="sl-SI" sz="2800" b="1" i="1" smtClean="0">
                            <a:latin typeface="Cambria Math"/>
                          </a:rPr>
                          <m:t>𝟓𝟒</m:t>
                        </m:r>
                        <m:r>
                          <a:rPr lang="sl-SI" sz="2800" b="1" i="1" smtClean="0">
                            <a:latin typeface="Cambria Math"/>
                          </a:rPr>
                          <m:t>,</m:t>
                        </m:r>
                        <m:r>
                          <a:rPr lang="sl-SI" sz="2800" b="1" i="1" smtClean="0">
                            <a:latin typeface="Cambria Math"/>
                          </a:rPr>
                          <m:t>𝟒</m:t>
                        </m:r>
                      </m:den>
                    </m:f>
                  </m:oMath>
                </a14:m>
                <a:r>
                  <a:rPr lang="sl-SI" sz="2800" b="1" dirty="0">
                    <a:solidFill>
                      <a:prstClr val="black"/>
                    </a:solidFill>
                  </a:rPr>
                  <a:t> </a:t>
                </a:r>
                <a:r>
                  <a:rPr lang="sl-SI" sz="2800" b="1" dirty="0" smtClean="0">
                    <a:solidFill>
                      <a:prstClr val="black"/>
                    </a:solidFill>
                  </a:rPr>
                  <a:t>= </a:t>
                </a:r>
              </a:p>
              <a:p>
                <a:pPr algn="ctr"/>
                <a:endParaRPr lang="sl-SI" sz="1600" b="1" dirty="0">
                  <a:solidFill>
                    <a:prstClr val="black"/>
                  </a:solidFill>
                </a:endParaRPr>
              </a:p>
              <a:p>
                <a:pPr algn="ctr"/>
                <a:r>
                  <a:rPr lang="sl-SI" sz="2800" b="1" u="sng" dirty="0" smtClean="0">
                    <a:solidFill>
                      <a:prstClr val="black"/>
                    </a:solidFill>
                  </a:rPr>
                  <a:t>=   179,7 palet</a:t>
                </a:r>
              </a:p>
              <a:p>
                <a:pPr algn="ctr"/>
                <a:endParaRPr lang="sl-SI" sz="2800" b="1" dirty="0">
                  <a:solidFill>
                    <a:prstClr val="black"/>
                  </a:solidFill>
                </a:endParaRPr>
              </a:p>
            </p:txBody>
          </p:sp>
        </mc:Choice>
        <mc:Fallback xmlns="">
          <p:sp>
            <p:nvSpPr>
              <p:cNvPr id="4" name="Pravokotnik 3"/>
              <p:cNvSpPr>
                <a:spLocks noRot="1" noChangeAspect="1" noMove="1" noResize="1" noEditPoints="1" noAdjustHandles="1" noChangeArrowheads="1" noChangeShapeType="1" noTextEdit="1"/>
              </p:cNvSpPr>
              <p:nvPr/>
            </p:nvSpPr>
            <p:spPr>
              <a:xfrm>
                <a:off x="1115616" y="908720"/>
                <a:ext cx="7056784" cy="5914311"/>
              </a:xfrm>
              <a:prstGeom prst="rect">
                <a:avLst/>
              </a:prstGeom>
              <a:blipFill rotWithShape="1">
                <a:blip r:embed="rId2"/>
                <a:stretch>
                  <a:fillRect l="-1295" t="-825" r="-432"/>
                </a:stretch>
              </a:blipFill>
            </p:spPr>
            <p:txBody>
              <a:bodyPr/>
              <a:lstStyle/>
              <a:p>
                <a:r>
                  <a:rPr lang="sl-SI">
                    <a:noFill/>
                  </a:rPr>
                  <a:t> </a:t>
                </a:r>
              </a:p>
            </p:txBody>
          </p:sp>
        </mc:Fallback>
      </mc:AlternateContent>
    </p:spTree>
    <p:extLst>
      <p:ext uri="{BB962C8B-B14F-4D97-AF65-F5344CB8AC3E}">
        <p14:creationId xmlns:p14="http://schemas.microsoft.com/office/powerpoint/2010/main" val="3220499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06090"/>
          </a:xfrm>
        </p:spPr>
        <p:txBody>
          <a:bodyPr>
            <a:normAutofit/>
          </a:bodyPr>
          <a:lstStyle/>
          <a:p>
            <a:r>
              <a:rPr lang="sl-SI" sz="2400" dirty="0" smtClean="0"/>
              <a:t>2. naloga - izračun</a:t>
            </a:r>
            <a:endParaRPr lang="sl-SI" sz="2400" dirty="0"/>
          </a:p>
        </p:txBody>
      </p:sp>
      <p:sp>
        <p:nvSpPr>
          <p:cNvPr id="3" name="Ograda vsebine 2"/>
          <p:cNvSpPr>
            <a:spLocks noGrp="1"/>
          </p:cNvSpPr>
          <p:nvPr>
            <p:ph idx="1"/>
          </p:nvPr>
        </p:nvSpPr>
        <p:spPr>
          <a:xfrm>
            <a:off x="457200" y="1697412"/>
            <a:ext cx="8229600" cy="4525963"/>
          </a:xfrm>
        </p:spPr>
        <p:txBody>
          <a:bodyPr>
            <a:normAutofit/>
          </a:bodyPr>
          <a:lstStyle/>
          <a:p>
            <a:endParaRPr lang="sl-SI" b="1" dirty="0">
              <a:solidFill>
                <a:prstClr val="black"/>
              </a:solidFill>
            </a:endParaRPr>
          </a:p>
          <a:p>
            <a:pPr lvl="0"/>
            <a:endParaRPr lang="sl-SI" b="1" dirty="0">
              <a:solidFill>
                <a:srgbClr val="FF0000"/>
              </a:solidFill>
            </a:endParaRPr>
          </a:p>
        </p:txBody>
      </p:sp>
      <mc:AlternateContent xmlns:mc="http://schemas.openxmlformats.org/markup-compatibility/2006" xmlns:a14="http://schemas.microsoft.com/office/drawing/2010/main">
        <mc:Choice Requires="a14">
          <p:sp>
            <p:nvSpPr>
              <p:cNvPr id="4" name="Pravokotnik 3"/>
              <p:cNvSpPr/>
              <p:nvPr/>
            </p:nvSpPr>
            <p:spPr>
              <a:xfrm>
                <a:off x="624406" y="836712"/>
                <a:ext cx="7704856" cy="6544677"/>
              </a:xfrm>
              <a:prstGeom prst="rect">
                <a:avLst/>
              </a:prstGeom>
            </p:spPr>
            <p:txBody>
              <a:bodyPr wrap="square">
                <a:spAutoFit/>
              </a:bodyPr>
              <a:lstStyle/>
              <a:p>
                <a:r>
                  <a:rPr lang="sl-SI" sz="2400" dirty="0" smtClean="0"/>
                  <a:t>Q = 8500 </a:t>
                </a:r>
                <a:r>
                  <a:rPr lang="sl-SI" sz="2400" dirty="0"/>
                  <a:t>t</a:t>
                </a:r>
              </a:p>
              <a:p>
                <a:r>
                  <a:rPr lang="sl-SI" sz="2400" dirty="0"/>
                  <a:t>q = </a:t>
                </a:r>
                <a:r>
                  <a:rPr lang="sl-SI" sz="2400" dirty="0" smtClean="0"/>
                  <a:t>680 </a:t>
                </a:r>
                <a:r>
                  <a:rPr lang="sl-SI" sz="2400" dirty="0"/>
                  <a:t>kg = </a:t>
                </a:r>
                <a:r>
                  <a:rPr lang="sl-SI" sz="2400" dirty="0" smtClean="0"/>
                  <a:t>0,68 </a:t>
                </a:r>
                <a:r>
                  <a:rPr lang="sl-SI" sz="2400" dirty="0"/>
                  <a:t>t</a:t>
                </a:r>
              </a:p>
              <a:p>
                <a:r>
                  <a:rPr lang="sl-SI" sz="2400" dirty="0" err="1"/>
                  <a:t>Dd</a:t>
                </a:r>
                <a:r>
                  <a:rPr lang="sl-SI" sz="2400" dirty="0"/>
                  <a:t> = </a:t>
                </a:r>
                <a:r>
                  <a:rPr lang="sl-SI" sz="2400" dirty="0" smtClean="0"/>
                  <a:t>304 </a:t>
                </a:r>
                <a:r>
                  <a:rPr lang="sl-SI" sz="2400" dirty="0"/>
                  <a:t>dni</a:t>
                </a:r>
              </a:p>
              <a:p>
                <a:r>
                  <a:rPr lang="sl-SI" sz="2400" dirty="0" err="1"/>
                  <a:t>Tp</a:t>
                </a:r>
                <a:r>
                  <a:rPr lang="sl-SI" sz="2400" dirty="0"/>
                  <a:t> = </a:t>
                </a:r>
                <a:r>
                  <a:rPr lang="sl-SI" sz="2400" dirty="0" smtClean="0"/>
                  <a:t>3,8 </a:t>
                </a:r>
                <a:r>
                  <a:rPr lang="sl-SI" sz="2400" dirty="0"/>
                  <a:t>dni</a:t>
                </a:r>
              </a:p>
              <a:p>
                <a:r>
                  <a:rPr lang="sl-SI" sz="2400" dirty="0"/>
                  <a:t>Y = </a:t>
                </a:r>
                <a:r>
                  <a:rPr lang="sl-SI" sz="2400" dirty="0" smtClean="0"/>
                  <a:t>15% </a:t>
                </a:r>
                <a:r>
                  <a:rPr lang="sl-SI" sz="2400" dirty="0"/>
                  <a:t>= </a:t>
                </a:r>
                <a:r>
                  <a:rPr lang="sl-SI" sz="2400" u="sng" dirty="0" smtClean="0"/>
                  <a:t>1,15</a:t>
                </a:r>
                <a:endParaRPr lang="sl-SI" sz="2400" u="sng" dirty="0"/>
              </a:p>
              <a:p>
                <a:r>
                  <a:rPr lang="sl-SI" sz="2400" dirty="0" err="1"/>
                  <a:t>Pp</a:t>
                </a:r>
                <a:r>
                  <a:rPr lang="sl-SI" sz="2400" dirty="0"/>
                  <a:t> = </a:t>
                </a:r>
                <a:r>
                  <a:rPr lang="sl-SI" sz="2400" dirty="0" smtClean="0"/>
                  <a:t>15%  </a:t>
                </a:r>
                <a:r>
                  <a:rPr lang="sl-SI" sz="2400" dirty="0"/>
                  <a:t>= (</a:t>
                </a:r>
                <a14:m>
                  <m:oMath xmlns:m="http://schemas.openxmlformats.org/officeDocument/2006/math">
                    <m:r>
                      <a:rPr lang="sl-SI" sz="2400" i="1">
                        <a:latin typeface="Cambria Math"/>
                      </a:rPr>
                      <m:t>1+</m:t>
                    </m:r>
                    <m:f>
                      <m:fPr>
                        <m:ctrlPr>
                          <a:rPr lang="sl-SI" sz="2400" i="1">
                            <a:latin typeface="Cambria Math"/>
                          </a:rPr>
                        </m:ctrlPr>
                      </m:fPr>
                      <m:num>
                        <m:r>
                          <a:rPr lang="sl-SI" sz="2400" i="1">
                            <a:latin typeface="Cambria Math"/>
                          </a:rPr>
                          <m:t>1</m:t>
                        </m:r>
                        <m:r>
                          <a:rPr lang="sl-SI" sz="2400" b="0" i="1" smtClean="0">
                            <a:latin typeface="Cambria Math"/>
                          </a:rPr>
                          <m:t>5</m:t>
                        </m:r>
                      </m:num>
                      <m:den>
                        <m:r>
                          <a:rPr lang="sl-SI" sz="2400" i="1">
                            <a:latin typeface="Cambria Math"/>
                          </a:rPr>
                          <m:t>100</m:t>
                        </m:r>
                      </m:den>
                    </m:f>
                    <m:r>
                      <a:rPr lang="sl-SI" sz="2400" i="1">
                        <a:latin typeface="Cambria Math"/>
                      </a:rPr>
                      <m:t>)</m:t>
                    </m:r>
                  </m:oMath>
                </a14:m>
                <a:r>
                  <a:rPr lang="sl-SI" sz="2400" b="1" dirty="0">
                    <a:solidFill>
                      <a:prstClr val="black"/>
                    </a:solidFill>
                  </a:rPr>
                  <a:t> </a:t>
                </a:r>
                <a:r>
                  <a:rPr lang="sl-SI" sz="2400" b="1" dirty="0" smtClean="0">
                    <a:solidFill>
                      <a:prstClr val="black"/>
                    </a:solidFill>
                  </a:rPr>
                  <a:t>= </a:t>
                </a:r>
                <a:r>
                  <a:rPr lang="sl-SI" sz="2400" b="1" u="sng" dirty="0" smtClean="0">
                    <a:solidFill>
                      <a:prstClr val="black"/>
                    </a:solidFill>
                  </a:rPr>
                  <a:t>1,15</a:t>
                </a:r>
              </a:p>
              <a:p>
                <a:r>
                  <a:rPr lang="sl-SI" sz="2400" b="1" u="sng" dirty="0">
                    <a:solidFill>
                      <a:prstClr val="black"/>
                    </a:solidFill>
                  </a:rPr>
                  <a:t>_____________________________</a:t>
                </a:r>
              </a:p>
              <a:p>
                <a:r>
                  <a:rPr lang="sl-SI" sz="2400" b="1" u="sng" dirty="0" err="1">
                    <a:solidFill>
                      <a:prstClr val="black"/>
                    </a:solidFill>
                  </a:rPr>
                  <a:t>Opl</a:t>
                </a:r>
                <a:r>
                  <a:rPr lang="sl-SI" sz="2400" b="1" u="sng" dirty="0">
                    <a:solidFill>
                      <a:prstClr val="black"/>
                    </a:solidFill>
                  </a:rPr>
                  <a:t> = </a:t>
                </a:r>
                <a:r>
                  <a:rPr lang="sl-SI" sz="2400" b="1" u="sng" dirty="0" smtClean="0">
                    <a:solidFill>
                      <a:prstClr val="black"/>
                    </a:solidFill>
                  </a:rPr>
                  <a:t>80</a:t>
                </a:r>
                <a:endParaRPr lang="sl-SI" sz="2400" b="1" u="sng" dirty="0">
                  <a:solidFill>
                    <a:prstClr val="black"/>
                  </a:solidFill>
                </a:endParaRPr>
              </a:p>
              <a:p>
                <a:r>
                  <a:rPr lang="sl-SI" sz="2400" b="1" u="sng" dirty="0" err="1">
                    <a:solidFill>
                      <a:prstClr val="black"/>
                    </a:solidFill>
                  </a:rPr>
                  <a:t>Npd</a:t>
                </a:r>
                <a:r>
                  <a:rPr lang="sl-SI" sz="2400" b="1" u="sng" dirty="0">
                    <a:solidFill>
                      <a:prstClr val="black"/>
                    </a:solidFill>
                  </a:rPr>
                  <a:t> = </a:t>
                </a:r>
                <a:r>
                  <a:rPr lang="sl-SI" sz="2400" b="1" u="sng" dirty="0" smtClean="0">
                    <a:solidFill>
                      <a:prstClr val="black"/>
                    </a:solidFill>
                  </a:rPr>
                  <a:t>179,6</a:t>
                </a:r>
                <a:endParaRPr lang="sl-SI" sz="2400" b="1" u="sng" dirty="0">
                  <a:solidFill>
                    <a:prstClr val="black"/>
                  </a:solidFill>
                </a:endParaRPr>
              </a:p>
              <a:p>
                <a:r>
                  <a:rPr lang="sl-SI" sz="2400" b="1" u="sng" dirty="0" err="1">
                    <a:solidFill>
                      <a:prstClr val="black"/>
                    </a:solidFill>
                  </a:rPr>
                  <a:t>Npi</a:t>
                </a:r>
                <a:r>
                  <a:rPr lang="sl-SI" sz="2400" b="1" u="sng" dirty="0">
                    <a:solidFill>
                      <a:prstClr val="black"/>
                    </a:solidFill>
                  </a:rPr>
                  <a:t> = ?</a:t>
                </a:r>
              </a:p>
              <a:p>
                <a:pPr algn="ctr"/>
                <a:r>
                  <a:rPr lang="sl-SI" sz="2800" b="1" dirty="0" smtClean="0"/>
                  <a:t> </a:t>
                </a:r>
                <a14:m>
                  <m:oMath xmlns:m="http://schemas.openxmlformats.org/officeDocument/2006/math">
                    <m:r>
                      <a:rPr lang="sl-SI" sz="2800" b="1" i="0" smtClean="0">
                        <a:latin typeface="Cambria Math"/>
                      </a:rPr>
                      <m:t> </m:t>
                    </m:r>
                    <m:r>
                      <a:rPr lang="sl-SI" sz="2800" b="1" i="1">
                        <a:latin typeface="Cambria Math"/>
                      </a:rPr>
                      <m:t>𝑵𝒑</m:t>
                    </m:r>
                    <m:r>
                      <a:rPr lang="sl-SI" sz="2800" b="1" i="1" smtClean="0">
                        <a:latin typeface="Cambria Math"/>
                      </a:rPr>
                      <m:t>𝒊</m:t>
                    </m:r>
                    <m:r>
                      <a:rPr lang="sl-SI" sz="2800" b="1" i="1">
                        <a:latin typeface="Cambria Math"/>
                      </a:rPr>
                      <m:t>=</m:t>
                    </m:r>
                    <m:r>
                      <a:rPr lang="sl-SI" sz="2800" b="1" i="1" smtClean="0">
                        <a:latin typeface="Cambria Math"/>
                      </a:rPr>
                      <m:t>𝑵𝒑𝒅</m:t>
                    </m:r>
                    <m:r>
                      <a:rPr lang="sl-SI" sz="2800" b="1" i="1" smtClean="0">
                        <a:latin typeface="Cambria Math"/>
                      </a:rPr>
                      <m:t>∗(</m:t>
                    </m:r>
                    <m:r>
                      <a:rPr lang="sl-SI" sz="2800" b="1" i="1" smtClean="0">
                        <a:latin typeface="Cambria Math"/>
                      </a:rPr>
                      <m:t>𝟏</m:t>
                    </m:r>
                    <m:r>
                      <a:rPr lang="sl-SI" sz="2800" b="1" i="1" smtClean="0">
                        <a:latin typeface="Cambria Math"/>
                      </a:rPr>
                      <m:t>+</m:t>
                    </m:r>
                    <m:f>
                      <m:fPr>
                        <m:ctrlPr>
                          <a:rPr lang="sl-SI" sz="2800" b="1" i="1">
                            <a:latin typeface="Cambria Math"/>
                          </a:rPr>
                        </m:ctrlPr>
                      </m:fPr>
                      <m:num>
                        <m:r>
                          <a:rPr lang="sl-SI" sz="2800" b="1" i="1" smtClean="0">
                            <a:latin typeface="Cambria Math"/>
                          </a:rPr>
                          <m:t>𝟏𝟓</m:t>
                        </m:r>
                      </m:num>
                      <m:den>
                        <m:r>
                          <a:rPr lang="sl-SI" sz="2800" b="1" i="1" smtClean="0">
                            <a:latin typeface="Cambria Math"/>
                          </a:rPr>
                          <m:t>𝟏𝟎𝟎</m:t>
                        </m:r>
                      </m:den>
                    </m:f>
                  </m:oMath>
                </a14:m>
                <a:r>
                  <a:rPr lang="sl-SI" sz="2800" b="1" dirty="0">
                    <a:solidFill>
                      <a:prstClr val="black"/>
                    </a:solidFill>
                  </a:rPr>
                  <a:t> </a:t>
                </a:r>
                <a:r>
                  <a:rPr lang="sl-SI" sz="2800" b="1" dirty="0" smtClean="0">
                    <a:solidFill>
                      <a:prstClr val="black"/>
                    </a:solidFill>
                  </a:rPr>
                  <a:t>)</a:t>
                </a:r>
                <a:r>
                  <a:rPr lang="sl-SI" sz="2800" b="1" dirty="0">
                    <a:solidFill>
                      <a:prstClr val="black"/>
                    </a:solidFill>
                  </a:rPr>
                  <a:t>= </a:t>
                </a:r>
                <a:endParaRPr lang="sl-SI" sz="2800" b="1" dirty="0" smtClean="0">
                  <a:solidFill>
                    <a:prstClr val="black"/>
                  </a:solidFill>
                </a:endParaRPr>
              </a:p>
              <a:p>
                <a:endParaRPr lang="sl-SI" sz="2800" b="1" dirty="0" smtClean="0">
                  <a:solidFill>
                    <a:prstClr val="black"/>
                  </a:solidFill>
                </a:endParaRPr>
              </a:p>
              <a:p>
                <a:pPr algn="ctr"/>
                <a:r>
                  <a:rPr lang="sl-SI" sz="2800" b="1" dirty="0"/>
                  <a:t> </a:t>
                </a:r>
                <a14:m>
                  <m:oMath xmlns:m="http://schemas.openxmlformats.org/officeDocument/2006/math">
                    <m:r>
                      <a:rPr lang="sl-SI" sz="2800" b="1">
                        <a:latin typeface="Cambria Math"/>
                      </a:rPr>
                      <m:t>   </m:t>
                    </m:r>
                    <m:r>
                      <a:rPr lang="sl-SI" sz="2800" b="1" i="1">
                        <a:latin typeface="Cambria Math"/>
                      </a:rPr>
                      <m:t>𝑵𝒑</m:t>
                    </m:r>
                    <m:r>
                      <a:rPr lang="sl-SI" sz="2800" b="1" i="1" smtClean="0">
                        <a:latin typeface="Cambria Math"/>
                      </a:rPr>
                      <m:t>𝒊</m:t>
                    </m:r>
                    <m:r>
                      <a:rPr lang="sl-SI" sz="2800" b="1" i="1">
                        <a:latin typeface="Cambria Math"/>
                      </a:rPr>
                      <m:t>=</m:t>
                    </m:r>
                    <m:r>
                      <a:rPr lang="sl-SI" sz="2800" b="1" i="1" smtClean="0">
                        <a:latin typeface="Cambria Math"/>
                      </a:rPr>
                      <m:t>𝟏𝟕𝟗</m:t>
                    </m:r>
                    <m:r>
                      <a:rPr lang="sl-SI" sz="2800" b="1" i="1" smtClean="0">
                        <a:latin typeface="Cambria Math"/>
                      </a:rPr>
                      <m:t>,</m:t>
                    </m:r>
                    <m:r>
                      <a:rPr lang="sl-SI" sz="2800" b="1" i="1" smtClean="0">
                        <a:latin typeface="Cambria Math"/>
                      </a:rPr>
                      <m:t>𝟔</m:t>
                    </m:r>
                    <m:r>
                      <a:rPr lang="sl-SI" sz="2800" b="1" i="1" smtClean="0">
                        <a:latin typeface="Cambria Math"/>
                      </a:rPr>
                      <m:t> ∗</m:t>
                    </m:r>
                    <m:r>
                      <a:rPr lang="sl-SI" sz="2800" b="1" i="1" smtClean="0">
                        <a:latin typeface="Cambria Math"/>
                      </a:rPr>
                      <m:t>𝟏</m:t>
                    </m:r>
                    <m:r>
                      <a:rPr lang="sl-SI" sz="2800" b="1" i="1" smtClean="0">
                        <a:latin typeface="Cambria Math"/>
                      </a:rPr>
                      <m:t>,</m:t>
                    </m:r>
                    <m:r>
                      <a:rPr lang="sl-SI" sz="2800" b="1" i="1" smtClean="0">
                        <a:latin typeface="Cambria Math"/>
                      </a:rPr>
                      <m:t>𝟏𝟓</m:t>
                    </m:r>
                  </m:oMath>
                </a14:m>
                <a:r>
                  <a:rPr lang="sl-SI" sz="2800" b="1" dirty="0" smtClean="0">
                    <a:solidFill>
                      <a:prstClr val="black"/>
                    </a:solidFill>
                  </a:rPr>
                  <a:t> </a:t>
                </a:r>
                <a:r>
                  <a:rPr lang="sl-SI" sz="2800" b="1" u="sng" dirty="0">
                    <a:solidFill>
                      <a:prstClr val="black"/>
                    </a:solidFill>
                  </a:rPr>
                  <a:t>= </a:t>
                </a:r>
                <a:r>
                  <a:rPr lang="sl-SI" sz="2800" b="1" u="sng" dirty="0" smtClean="0">
                    <a:solidFill>
                      <a:prstClr val="black"/>
                    </a:solidFill>
                  </a:rPr>
                  <a:t>206,54 </a:t>
                </a:r>
                <a:r>
                  <a:rPr lang="sl-SI" sz="2800" b="1" u="sng" dirty="0">
                    <a:solidFill>
                      <a:prstClr val="black"/>
                    </a:solidFill>
                  </a:rPr>
                  <a:t>/ </a:t>
                </a:r>
                <a:r>
                  <a:rPr lang="sl-SI" sz="2800" b="1" u="sng" dirty="0" smtClean="0">
                    <a:solidFill>
                      <a:prstClr val="black"/>
                    </a:solidFill>
                  </a:rPr>
                  <a:t>207 </a:t>
                </a:r>
                <a:r>
                  <a:rPr lang="sl-SI" sz="2800" b="1" u="sng" dirty="0">
                    <a:solidFill>
                      <a:prstClr val="black"/>
                    </a:solidFill>
                  </a:rPr>
                  <a:t>palet</a:t>
                </a:r>
              </a:p>
              <a:p>
                <a:endParaRPr lang="sl-SI" sz="2400" b="1" dirty="0" smtClean="0">
                  <a:solidFill>
                    <a:prstClr val="black"/>
                  </a:solidFill>
                </a:endParaRPr>
              </a:p>
              <a:p>
                <a:endParaRPr lang="sl-SI" sz="2400" b="1" dirty="0">
                  <a:solidFill>
                    <a:prstClr val="black"/>
                  </a:solidFill>
                </a:endParaRPr>
              </a:p>
              <a:p>
                <a:r>
                  <a:rPr lang="sl-SI" sz="2400" b="1" dirty="0" smtClean="0">
                    <a:solidFill>
                      <a:prstClr val="black"/>
                    </a:solidFill>
                  </a:rPr>
                  <a:t>                                    </a:t>
                </a:r>
                <a:endParaRPr lang="sl-SI" sz="2400" b="1" dirty="0">
                  <a:solidFill>
                    <a:prstClr val="black"/>
                  </a:solidFill>
                </a:endParaRPr>
              </a:p>
            </p:txBody>
          </p:sp>
        </mc:Choice>
        <mc:Fallback xmlns="">
          <p:sp>
            <p:nvSpPr>
              <p:cNvPr id="4" name="Pravokotnik 3"/>
              <p:cNvSpPr>
                <a:spLocks noRot="1" noChangeAspect="1" noMove="1" noResize="1" noEditPoints="1" noAdjustHandles="1" noChangeArrowheads="1" noChangeShapeType="1" noTextEdit="1"/>
              </p:cNvSpPr>
              <p:nvPr/>
            </p:nvSpPr>
            <p:spPr>
              <a:xfrm>
                <a:off x="624406" y="836712"/>
                <a:ext cx="7704856" cy="6544677"/>
              </a:xfrm>
              <a:prstGeom prst="rect">
                <a:avLst/>
              </a:prstGeom>
              <a:blipFill rotWithShape="1">
                <a:blip r:embed="rId2"/>
                <a:stretch>
                  <a:fillRect l="-1187" t="-745"/>
                </a:stretch>
              </a:blipFill>
            </p:spPr>
            <p:txBody>
              <a:bodyPr/>
              <a:lstStyle/>
              <a:p>
                <a:r>
                  <a:rPr lang="sl-SI">
                    <a:noFill/>
                  </a:rPr>
                  <a:t> </a:t>
                </a:r>
              </a:p>
            </p:txBody>
          </p:sp>
        </mc:Fallback>
      </mc:AlternateContent>
    </p:spTree>
    <p:extLst>
      <p:ext uri="{BB962C8B-B14F-4D97-AF65-F5344CB8AC3E}">
        <p14:creationId xmlns:p14="http://schemas.microsoft.com/office/powerpoint/2010/main" val="2615807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3. naloga</a:t>
            </a:r>
            <a:endParaRPr lang="sl-SI" sz="2400" dirty="0"/>
          </a:p>
        </p:txBody>
      </p:sp>
      <p:sp>
        <p:nvSpPr>
          <p:cNvPr id="3" name="Ograda vsebine 2"/>
          <p:cNvSpPr>
            <a:spLocks noGrp="1"/>
          </p:cNvSpPr>
          <p:nvPr>
            <p:ph idx="1"/>
          </p:nvPr>
        </p:nvSpPr>
        <p:spPr/>
        <p:txBody>
          <a:bodyPr/>
          <a:lstStyle/>
          <a:p>
            <a:r>
              <a:rPr lang="sl-SI" dirty="0" smtClean="0"/>
              <a:t>Koliko tovora, ki do dotekal s 8% neenako- </a:t>
            </a:r>
            <a:r>
              <a:rPr lang="sl-SI" dirty="0" err="1" smtClean="0"/>
              <a:t>mernostjo</a:t>
            </a:r>
            <a:r>
              <a:rPr lang="sl-SI" dirty="0" smtClean="0"/>
              <a:t>, bi lahko letno </a:t>
            </a:r>
            <a:r>
              <a:rPr lang="sl-SI" dirty="0" err="1" smtClean="0"/>
              <a:t>odpremili</a:t>
            </a:r>
            <a:r>
              <a:rPr lang="sl-SI" dirty="0" smtClean="0"/>
              <a:t> na 350 paletah inventarnega parka, ki bodo imele 5 dnevni </a:t>
            </a:r>
            <a:r>
              <a:rPr lang="sl-SI" dirty="0" err="1" smtClean="0"/>
              <a:t>obtek</a:t>
            </a:r>
            <a:r>
              <a:rPr lang="sl-SI" dirty="0" smtClean="0"/>
              <a:t>, če bi letno delali 303 dni? Na vsako paleto bo povprečno natovorili po 390 kg tovora. Zaradi popravil bi bilo povprečno 16% palet izven uporabe.</a:t>
            </a:r>
            <a:endParaRPr lang="sl-SI" dirty="0"/>
          </a:p>
        </p:txBody>
      </p:sp>
    </p:spTree>
    <p:extLst>
      <p:ext uri="{BB962C8B-B14F-4D97-AF65-F5344CB8AC3E}">
        <p14:creationId xmlns:p14="http://schemas.microsoft.com/office/powerpoint/2010/main" val="2881445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243408"/>
            <a:ext cx="8229600" cy="1143000"/>
          </a:xfrm>
        </p:spPr>
        <p:txBody>
          <a:bodyPr>
            <a:normAutofit/>
          </a:bodyPr>
          <a:lstStyle/>
          <a:p>
            <a:r>
              <a:rPr lang="sl-SI" sz="2400" dirty="0" smtClean="0"/>
              <a:t>3. </a:t>
            </a:r>
            <a:r>
              <a:rPr lang="sl-SI" sz="2400" dirty="0"/>
              <a:t>n</a:t>
            </a:r>
            <a:r>
              <a:rPr lang="sl-SI" sz="2400" dirty="0" smtClean="0"/>
              <a:t>aloga - podatki</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1052736"/>
                <a:ext cx="8229600" cy="5073427"/>
              </a:xfrm>
            </p:spPr>
            <p:txBody>
              <a:bodyPr>
                <a:normAutofit fontScale="85000" lnSpcReduction="20000"/>
              </a:bodyPr>
              <a:lstStyle/>
              <a:p>
                <a:r>
                  <a:rPr lang="sl-SI" dirty="0" smtClean="0"/>
                  <a:t>Koliko tovora, ki do dotekal s 8% neenakomernostjo, bi lahko letno </a:t>
                </a:r>
                <a:r>
                  <a:rPr lang="sl-SI" dirty="0" err="1"/>
                  <a:t>odpremili</a:t>
                </a:r>
                <a:r>
                  <a:rPr lang="sl-SI" dirty="0"/>
                  <a:t> na 350 paletah inventarnega parka, ki bodo imele 5 dnevni </a:t>
                </a:r>
                <a:r>
                  <a:rPr lang="sl-SI" dirty="0" err="1"/>
                  <a:t>obtek</a:t>
                </a:r>
                <a:r>
                  <a:rPr lang="sl-SI" dirty="0"/>
                  <a:t>, če bi letno delali 303 dni? Na vsako paleto bo povprečno natovorili po 390 kg tovora. Zaradi popravil bi bilo povprečno 16% palet izven uporabe.</a:t>
                </a:r>
              </a:p>
              <a:p>
                <a:pPr lvl="0"/>
                <a:r>
                  <a:rPr lang="sl-SI" b="1" dirty="0" smtClean="0"/>
                  <a:t>Y = 8% = 1,08</a:t>
                </a:r>
              </a:p>
              <a:p>
                <a:pPr lvl="0"/>
                <a:r>
                  <a:rPr lang="sl-SI" b="1" dirty="0" err="1" smtClean="0"/>
                  <a:t>Npi</a:t>
                </a:r>
                <a:r>
                  <a:rPr lang="sl-SI" b="1" dirty="0" smtClean="0"/>
                  <a:t> = 350 palet</a:t>
                </a:r>
              </a:p>
              <a:p>
                <a:pPr lvl="0"/>
                <a:r>
                  <a:rPr lang="sl-SI" b="1" dirty="0" err="1" smtClean="0"/>
                  <a:t>Tp</a:t>
                </a:r>
                <a:r>
                  <a:rPr lang="sl-SI" b="1" dirty="0" smtClean="0"/>
                  <a:t> = 5 dni</a:t>
                </a:r>
              </a:p>
              <a:p>
                <a:pPr lvl="0"/>
                <a:r>
                  <a:rPr lang="sl-SI" b="1" dirty="0" err="1" smtClean="0"/>
                  <a:t>Dd</a:t>
                </a:r>
                <a:r>
                  <a:rPr lang="sl-SI" b="1" dirty="0" smtClean="0"/>
                  <a:t> =303 dni</a:t>
                </a:r>
              </a:p>
              <a:p>
                <a:pPr lvl="0"/>
                <a:r>
                  <a:rPr lang="sl-SI" b="1" dirty="0" smtClean="0"/>
                  <a:t>q = 390 kg = 0,39 t</a:t>
                </a:r>
              </a:p>
              <a:p>
                <a:r>
                  <a:rPr lang="sl-SI" b="1" dirty="0"/>
                  <a:t>Pp = </a:t>
                </a:r>
                <a:r>
                  <a:rPr lang="sl-SI" b="1" dirty="0" smtClean="0"/>
                  <a:t>16%  </a:t>
                </a:r>
                <a:r>
                  <a:rPr lang="sl-SI" b="1" dirty="0"/>
                  <a:t>= (</a:t>
                </a:r>
                <a14:m>
                  <m:oMath xmlns:m="http://schemas.openxmlformats.org/officeDocument/2006/math">
                    <m:r>
                      <a:rPr lang="sl-SI" b="1" i="1">
                        <a:latin typeface="Cambria Math"/>
                      </a:rPr>
                      <m:t>𝟏</m:t>
                    </m:r>
                    <m:r>
                      <a:rPr lang="sl-SI" b="1" i="1">
                        <a:latin typeface="Cambria Math"/>
                      </a:rPr>
                      <m:t>+</m:t>
                    </m:r>
                    <m:f>
                      <m:fPr>
                        <m:ctrlPr>
                          <a:rPr lang="sl-SI" b="1" i="1">
                            <a:latin typeface="Cambria Math"/>
                          </a:rPr>
                        </m:ctrlPr>
                      </m:fPr>
                      <m:num>
                        <m:r>
                          <a:rPr lang="sl-SI" b="1" i="1">
                            <a:latin typeface="Cambria Math"/>
                          </a:rPr>
                          <m:t>𝟏</m:t>
                        </m:r>
                        <m:r>
                          <a:rPr lang="sl-SI" b="1" i="1" smtClean="0">
                            <a:latin typeface="Cambria Math"/>
                          </a:rPr>
                          <m:t>𝟔</m:t>
                        </m:r>
                      </m:num>
                      <m:den>
                        <m:r>
                          <a:rPr lang="sl-SI" b="1" i="1">
                            <a:latin typeface="Cambria Math"/>
                          </a:rPr>
                          <m:t>𝟏𝟎𝟎</m:t>
                        </m:r>
                      </m:den>
                    </m:f>
                    <m:r>
                      <a:rPr lang="sl-SI" b="1" i="1">
                        <a:latin typeface="Cambria Math"/>
                      </a:rPr>
                      <m:t>)</m:t>
                    </m:r>
                  </m:oMath>
                </a14:m>
                <a:r>
                  <a:rPr lang="sl-SI" b="1" dirty="0">
                    <a:solidFill>
                      <a:prstClr val="black"/>
                    </a:solidFill>
                  </a:rPr>
                  <a:t> = </a:t>
                </a:r>
                <a:r>
                  <a:rPr lang="sl-SI" b="1" u="sng" dirty="0" smtClean="0">
                    <a:solidFill>
                      <a:prstClr val="black"/>
                    </a:solidFill>
                  </a:rPr>
                  <a:t>1,16</a:t>
                </a:r>
                <a:endParaRPr lang="sl-SI" b="1" u="sng" dirty="0">
                  <a:solidFill>
                    <a:prstClr val="black"/>
                  </a:solidFill>
                </a:endParaRPr>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1052736"/>
                <a:ext cx="8229600" cy="5073427"/>
              </a:xfrm>
              <a:blipFill rotWithShape="1">
                <a:blip r:embed="rId2"/>
                <a:stretch>
                  <a:fillRect l="-1185" t="-2404" r="-815"/>
                </a:stretch>
              </a:blipFill>
            </p:spPr>
            <p:txBody>
              <a:bodyPr/>
              <a:lstStyle/>
              <a:p>
                <a:r>
                  <a:rPr lang="sl-SI">
                    <a:noFill/>
                  </a:rPr>
                  <a:t> </a:t>
                </a:r>
              </a:p>
            </p:txBody>
          </p:sp>
        </mc:Fallback>
      </mc:AlternateContent>
    </p:spTree>
    <p:extLst>
      <p:ext uri="{BB962C8B-B14F-4D97-AF65-F5344CB8AC3E}">
        <p14:creationId xmlns:p14="http://schemas.microsoft.com/office/powerpoint/2010/main" val="2476800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3.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1196752"/>
                <a:ext cx="8229600" cy="4929411"/>
              </a:xfrm>
            </p:spPr>
            <p:txBody>
              <a:bodyPr>
                <a:normAutofit fontScale="77500" lnSpcReduction="20000"/>
              </a:bodyPr>
              <a:lstStyle/>
              <a:p>
                <a:pPr lvl="0"/>
                <a:r>
                  <a:rPr lang="sl-SI" dirty="0" smtClean="0"/>
                  <a:t>Y = 8% = 1,08</a:t>
                </a:r>
              </a:p>
              <a:p>
                <a:pPr lvl="0"/>
                <a:r>
                  <a:rPr lang="sl-SI" dirty="0" err="1"/>
                  <a:t>Npi</a:t>
                </a:r>
                <a:r>
                  <a:rPr lang="sl-SI" dirty="0"/>
                  <a:t> = 350 palet</a:t>
                </a:r>
              </a:p>
              <a:p>
                <a:pPr lvl="0"/>
                <a:r>
                  <a:rPr lang="sl-SI" dirty="0" err="1"/>
                  <a:t>Tp</a:t>
                </a:r>
                <a:r>
                  <a:rPr lang="sl-SI" dirty="0"/>
                  <a:t> = 5 dni</a:t>
                </a:r>
              </a:p>
              <a:p>
                <a:pPr lvl="0"/>
                <a:r>
                  <a:rPr lang="sl-SI" dirty="0" err="1"/>
                  <a:t>Dd</a:t>
                </a:r>
                <a:r>
                  <a:rPr lang="sl-SI" dirty="0"/>
                  <a:t> =303 dni</a:t>
                </a:r>
              </a:p>
              <a:p>
                <a:pPr lvl="0"/>
                <a:r>
                  <a:rPr lang="sl-SI" dirty="0"/>
                  <a:t>q = 390 kg = 0,39 t</a:t>
                </a:r>
              </a:p>
              <a:p>
                <a:r>
                  <a:rPr lang="sl-SI" dirty="0"/>
                  <a:t>Pp = 16%  = (</a:t>
                </a:r>
                <a14:m>
                  <m:oMath xmlns:m="http://schemas.openxmlformats.org/officeDocument/2006/math">
                    <m:r>
                      <a:rPr lang="sl-SI" i="1">
                        <a:latin typeface="Cambria Math"/>
                      </a:rPr>
                      <m:t>1+</m:t>
                    </m:r>
                    <m:f>
                      <m:fPr>
                        <m:ctrlPr>
                          <a:rPr lang="sl-SI" i="1">
                            <a:latin typeface="Cambria Math"/>
                          </a:rPr>
                        </m:ctrlPr>
                      </m:fPr>
                      <m:num>
                        <m:r>
                          <a:rPr lang="sl-SI" i="1">
                            <a:latin typeface="Cambria Math"/>
                          </a:rPr>
                          <m:t>16</m:t>
                        </m:r>
                      </m:num>
                      <m:den>
                        <m:r>
                          <a:rPr lang="sl-SI" i="1">
                            <a:latin typeface="Cambria Math"/>
                          </a:rPr>
                          <m:t>100</m:t>
                        </m:r>
                      </m:den>
                    </m:f>
                    <m:r>
                      <a:rPr lang="sl-SI" i="1">
                        <a:latin typeface="Cambria Math"/>
                      </a:rPr>
                      <m:t>)</m:t>
                    </m:r>
                  </m:oMath>
                </a14:m>
                <a:r>
                  <a:rPr lang="sl-SI" b="1" dirty="0">
                    <a:solidFill>
                      <a:prstClr val="black"/>
                    </a:solidFill>
                  </a:rPr>
                  <a:t> = </a:t>
                </a:r>
                <a:r>
                  <a:rPr lang="sl-SI" b="1" u="sng" dirty="0" smtClean="0">
                    <a:solidFill>
                      <a:prstClr val="black"/>
                    </a:solidFill>
                  </a:rPr>
                  <a:t>1,16</a:t>
                </a:r>
              </a:p>
              <a:p>
                <a:r>
                  <a:rPr lang="sl-SI" b="1" dirty="0" smtClean="0">
                    <a:solidFill>
                      <a:prstClr val="black"/>
                    </a:solidFill>
                  </a:rPr>
                  <a:t>------------------------------------------</a:t>
                </a:r>
              </a:p>
              <a:p>
                <a:r>
                  <a:rPr lang="sl-SI" b="1" dirty="0" err="1" smtClean="0">
                    <a:solidFill>
                      <a:prstClr val="black"/>
                    </a:solidFill>
                  </a:rPr>
                  <a:t>Npd</a:t>
                </a:r>
                <a:r>
                  <a:rPr lang="sl-SI" b="1" dirty="0" smtClean="0">
                    <a:solidFill>
                      <a:prstClr val="black"/>
                    </a:solidFill>
                  </a:rPr>
                  <a:t> = ?</a:t>
                </a:r>
              </a:p>
              <a:p>
                <a:r>
                  <a:rPr lang="sl-SI" b="1" dirty="0" err="1" smtClean="0">
                    <a:solidFill>
                      <a:prstClr val="black"/>
                    </a:solidFill>
                  </a:rPr>
                  <a:t>Opl</a:t>
                </a:r>
                <a:r>
                  <a:rPr lang="sl-SI" b="1" dirty="0" smtClean="0">
                    <a:solidFill>
                      <a:prstClr val="black"/>
                    </a:solidFill>
                  </a:rPr>
                  <a:t> = ?</a:t>
                </a:r>
              </a:p>
              <a:p>
                <a:r>
                  <a:rPr lang="sl-SI" b="1" dirty="0" smtClean="0">
                    <a:solidFill>
                      <a:prstClr val="black"/>
                    </a:solidFill>
                  </a:rPr>
                  <a:t>Q = ?</a:t>
                </a:r>
                <a:endParaRPr lang="sl-SI" sz="4000" b="1" i="1" dirty="0" smtClean="0">
                  <a:latin typeface="Cambria Math"/>
                </a:endParaRPr>
              </a:p>
              <a:p>
                <a:pPr marL="0" indent="0" algn="ctr">
                  <a:buNone/>
                </a:pPr>
                <a14:m>
                  <m:oMath xmlns:m="http://schemas.openxmlformats.org/officeDocument/2006/math">
                    <m:r>
                      <a:rPr lang="sl-SI" sz="4000" b="1" i="1">
                        <a:latin typeface="Cambria Math"/>
                      </a:rPr>
                      <m:t>𝑵𝒑𝒅</m:t>
                    </m:r>
                    <m:r>
                      <a:rPr lang="sl-SI" sz="4000" b="1" i="1">
                        <a:latin typeface="Cambria Math"/>
                      </a:rPr>
                      <m:t>=</m:t>
                    </m:r>
                    <m:f>
                      <m:fPr>
                        <m:ctrlPr>
                          <a:rPr lang="sl-SI" sz="4000" b="1" i="1">
                            <a:latin typeface="Cambria Math"/>
                          </a:rPr>
                        </m:ctrlPr>
                      </m:fPr>
                      <m:num>
                        <m:r>
                          <a:rPr lang="sl-SI" sz="4000" b="1" i="1">
                            <a:latin typeface="Cambria Math"/>
                          </a:rPr>
                          <m:t>𝑸</m:t>
                        </m:r>
                        <m:r>
                          <a:rPr lang="sl-SI" sz="4000" b="1" i="1">
                            <a:latin typeface="Cambria Math"/>
                          </a:rPr>
                          <m:t>∗</m:t>
                        </m:r>
                        <m:r>
                          <a:rPr lang="sl-SI" sz="4000" b="1" i="1">
                            <a:latin typeface="Cambria Math"/>
                          </a:rPr>
                          <m:t>𝒀</m:t>
                        </m:r>
                      </m:num>
                      <m:den>
                        <m:r>
                          <a:rPr lang="sl-SI" sz="4000" b="1" i="1">
                            <a:latin typeface="Cambria Math"/>
                          </a:rPr>
                          <m:t>𝑶𝒑𝒍</m:t>
                        </m:r>
                        <m:r>
                          <a:rPr lang="sl-SI" sz="4000" b="1" i="1">
                            <a:latin typeface="Cambria Math"/>
                          </a:rPr>
                          <m:t> ∗</m:t>
                        </m:r>
                        <m:r>
                          <a:rPr lang="sl-SI" sz="4000" b="1" i="1">
                            <a:latin typeface="Cambria Math"/>
                          </a:rPr>
                          <m:t>𝒒</m:t>
                        </m:r>
                      </m:den>
                    </m:f>
                  </m:oMath>
                </a14:m>
                <a:r>
                  <a:rPr lang="sl-SI" sz="4000" b="1" dirty="0">
                    <a:solidFill>
                      <a:prstClr val="black"/>
                    </a:solidFill>
                  </a:rPr>
                  <a:t> </a:t>
                </a:r>
                <a:r>
                  <a:rPr lang="sl-SI" sz="4000" b="1" dirty="0" smtClean="0">
                    <a:solidFill>
                      <a:prstClr val="black"/>
                    </a:solidFill>
                  </a:rPr>
                  <a:t>   </a:t>
                </a:r>
                <a:r>
                  <a:rPr lang="sl-SI" sz="4000" b="1" dirty="0">
                    <a:solidFill>
                      <a:prstClr val="black"/>
                    </a:solidFill>
                  </a:rPr>
                  <a:t> </a:t>
                </a:r>
                <a:r>
                  <a:rPr lang="sl-SI" sz="4000" b="1" dirty="0" smtClean="0">
                    <a:solidFill>
                      <a:prstClr val="black"/>
                    </a:solidFill>
                  </a:rPr>
                  <a:t>         </a:t>
                </a:r>
                <a:r>
                  <a:rPr lang="sl-SI" sz="4000" b="1" dirty="0">
                    <a:solidFill>
                      <a:prstClr val="black"/>
                    </a:solidFill>
                  </a:rPr>
                  <a:t> </a:t>
                </a:r>
                <a:r>
                  <a:rPr lang="sl-SI" sz="4000" b="1" dirty="0"/>
                  <a:t> </a:t>
                </a:r>
                <a14:m>
                  <m:oMath xmlns:m="http://schemas.openxmlformats.org/officeDocument/2006/math">
                    <m:r>
                      <a:rPr lang="sl-SI" sz="4000" b="1">
                        <a:latin typeface="Cambria Math"/>
                      </a:rPr>
                      <m:t>   </m:t>
                    </m:r>
                    <m:r>
                      <a:rPr lang="sl-SI" sz="4000" b="1" i="1" smtClean="0">
                        <a:latin typeface="Cambria Math"/>
                      </a:rPr>
                      <m:t>𝑸</m:t>
                    </m:r>
                    <m:r>
                      <a:rPr lang="sl-SI" sz="4000" b="1" i="1">
                        <a:latin typeface="Cambria Math"/>
                      </a:rPr>
                      <m:t>=</m:t>
                    </m:r>
                    <m:f>
                      <m:fPr>
                        <m:ctrlPr>
                          <a:rPr lang="sl-SI" sz="4000" b="1" i="1">
                            <a:latin typeface="Cambria Math"/>
                          </a:rPr>
                        </m:ctrlPr>
                      </m:fPr>
                      <m:num>
                        <m:r>
                          <a:rPr lang="sl-SI" sz="4000" b="1" i="1" smtClean="0">
                            <a:latin typeface="Cambria Math"/>
                          </a:rPr>
                          <m:t>𝑵𝒑𝒅</m:t>
                        </m:r>
                        <m:r>
                          <a:rPr lang="sl-SI" sz="4000" b="1" i="1">
                            <a:latin typeface="Cambria Math"/>
                          </a:rPr>
                          <m:t>∗</m:t>
                        </m:r>
                        <m:r>
                          <a:rPr lang="sl-SI" sz="4000" b="1" i="1" smtClean="0">
                            <a:latin typeface="Cambria Math"/>
                          </a:rPr>
                          <m:t>𝑶𝒑𝒍</m:t>
                        </m:r>
                        <m:r>
                          <a:rPr lang="sl-SI" sz="4000" b="1" i="1" smtClean="0">
                            <a:latin typeface="Cambria Math"/>
                          </a:rPr>
                          <m:t>∗</m:t>
                        </m:r>
                        <m:r>
                          <a:rPr lang="sl-SI" sz="4000" b="1" i="1" smtClean="0">
                            <a:latin typeface="Cambria Math"/>
                          </a:rPr>
                          <m:t>𝒒</m:t>
                        </m:r>
                      </m:num>
                      <m:den>
                        <m:r>
                          <a:rPr lang="sl-SI" sz="4000" b="1" i="1" smtClean="0">
                            <a:latin typeface="Cambria Math"/>
                          </a:rPr>
                          <m:t>𝒀</m:t>
                        </m:r>
                      </m:den>
                    </m:f>
                  </m:oMath>
                </a14:m>
                <a:endParaRPr lang="sl-SI" sz="4000" dirty="0"/>
              </a:p>
              <a:p>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1196752"/>
                <a:ext cx="8229600" cy="4929411"/>
              </a:xfrm>
              <a:blipFill rotWithShape="1">
                <a:blip r:embed="rId2"/>
                <a:stretch>
                  <a:fillRect l="-1037" t="-2225"/>
                </a:stretch>
              </a:blipFill>
            </p:spPr>
            <p:txBody>
              <a:bodyPr/>
              <a:lstStyle/>
              <a:p>
                <a:r>
                  <a:rPr lang="sl-SI">
                    <a:noFill/>
                  </a:rPr>
                  <a:t> </a:t>
                </a:r>
              </a:p>
            </p:txBody>
          </p:sp>
        </mc:Fallback>
      </mc:AlternateContent>
      <p:sp>
        <p:nvSpPr>
          <p:cNvPr id="4" name="Desna puščica 3"/>
          <p:cNvSpPr/>
          <p:nvPr/>
        </p:nvSpPr>
        <p:spPr>
          <a:xfrm>
            <a:off x="4067944" y="5441790"/>
            <a:ext cx="489204"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900" dirty="0"/>
          </a:p>
        </p:txBody>
      </p:sp>
    </p:spTree>
    <p:extLst>
      <p:ext uri="{BB962C8B-B14F-4D97-AF65-F5344CB8AC3E}">
        <p14:creationId xmlns:p14="http://schemas.microsoft.com/office/powerpoint/2010/main" val="956509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3.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1052736"/>
                <a:ext cx="8229600" cy="5256584"/>
              </a:xfrm>
            </p:spPr>
            <p:txBody>
              <a:bodyPr>
                <a:normAutofit fontScale="77500" lnSpcReduction="20000"/>
              </a:bodyPr>
              <a:lstStyle/>
              <a:p>
                <a:pPr lvl="0"/>
                <a:r>
                  <a:rPr lang="sl-SI" sz="2600" dirty="0" smtClean="0"/>
                  <a:t>Y = 8% = 1,08</a:t>
                </a:r>
              </a:p>
              <a:p>
                <a:pPr lvl="0"/>
                <a:r>
                  <a:rPr lang="sl-SI" sz="2600" dirty="0" err="1"/>
                  <a:t>Npi</a:t>
                </a:r>
                <a:r>
                  <a:rPr lang="sl-SI" sz="2600" dirty="0"/>
                  <a:t> = 350 palet</a:t>
                </a:r>
              </a:p>
              <a:p>
                <a:pPr lvl="0"/>
                <a:r>
                  <a:rPr lang="sl-SI" sz="2600" dirty="0" err="1"/>
                  <a:t>Tp</a:t>
                </a:r>
                <a:r>
                  <a:rPr lang="sl-SI" sz="2600" dirty="0"/>
                  <a:t> = 5 dni</a:t>
                </a:r>
              </a:p>
              <a:p>
                <a:pPr lvl="0"/>
                <a:r>
                  <a:rPr lang="sl-SI" sz="2600" dirty="0" err="1"/>
                  <a:t>Dd</a:t>
                </a:r>
                <a:r>
                  <a:rPr lang="sl-SI" sz="2600" dirty="0"/>
                  <a:t> =303 dni</a:t>
                </a:r>
              </a:p>
              <a:p>
                <a:pPr lvl="0"/>
                <a:r>
                  <a:rPr lang="sl-SI" sz="2600" dirty="0"/>
                  <a:t>q = 390 kg = 0,39 t</a:t>
                </a:r>
              </a:p>
              <a:p>
                <a:r>
                  <a:rPr lang="sl-SI" sz="2600" dirty="0"/>
                  <a:t>Pp = 16%  = (</a:t>
                </a:r>
                <a14:m>
                  <m:oMath xmlns:m="http://schemas.openxmlformats.org/officeDocument/2006/math">
                    <m:r>
                      <a:rPr lang="sl-SI" sz="2600" i="1">
                        <a:latin typeface="Cambria Math"/>
                      </a:rPr>
                      <m:t>1+</m:t>
                    </m:r>
                    <m:f>
                      <m:fPr>
                        <m:ctrlPr>
                          <a:rPr lang="sl-SI" sz="2600" i="1">
                            <a:latin typeface="Cambria Math"/>
                          </a:rPr>
                        </m:ctrlPr>
                      </m:fPr>
                      <m:num>
                        <m:r>
                          <a:rPr lang="sl-SI" sz="2600" i="1">
                            <a:latin typeface="Cambria Math"/>
                          </a:rPr>
                          <m:t>16</m:t>
                        </m:r>
                      </m:num>
                      <m:den>
                        <m:r>
                          <a:rPr lang="sl-SI" sz="2600" i="1">
                            <a:latin typeface="Cambria Math"/>
                          </a:rPr>
                          <m:t>100</m:t>
                        </m:r>
                      </m:den>
                    </m:f>
                    <m:r>
                      <a:rPr lang="sl-SI" sz="2600" i="1">
                        <a:latin typeface="Cambria Math"/>
                      </a:rPr>
                      <m:t>)</m:t>
                    </m:r>
                  </m:oMath>
                </a14:m>
                <a:r>
                  <a:rPr lang="sl-SI" sz="2600" b="1" dirty="0">
                    <a:solidFill>
                      <a:prstClr val="black"/>
                    </a:solidFill>
                  </a:rPr>
                  <a:t> = </a:t>
                </a:r>
                <a:r>
                  <a:rPr lang="sl-SI" sz="2600" b="1" u="sng" dirty="0" smtClean="0">
                    <a:solidFill>
                      <a:prstClr val="black"/>
                    </a:solidFill>
                  </a:rPr>
                  <a:t>1,16</a:t>
                </a:r>
              </a:p>
              <a:p>
                <a:r>
                  <a:rPr lang="sl-SI" sz="2600" b="1" dirty="0">
                    <a:solidFill>
                      <a:prstClr val="black"/>
                    </a:solidFill>
                  </a:rPr>
                  <a:t>------------------------------------------</a:t>
                </a:r>
              </a:p>
              <a:p>
                <a:r>
                  <a:rPr lang="sl-SI" sz="2600" b="1" dirty="0" err="1">
                    <a:solidFill>
                      <a:prstClr val="black"/>
                    </a:solidFill>
                  </a:rPr>
                  <a:t>Npd</a:t>
                </a:r>
                <a:r>
                  <a:rPr lang="sl-SI" sz="2600" b="1" dirty="0">
                    <a:solidFill>
                      <a:prstClr val="black"/>
                    </a:solidFill>
                  </a:rPr>
                  <a:t> = ?</a:t>
                </a:r>
              </a:p>
              <a:p>
                <a:r>
                  <a:rPr lang="sl-SI" sz="2600" b="1" dirty="0" err="1" smtClean="0">
                    <a:solidFill>
                      <a:prstClr val="black"/>
                    </a:solidFill>
                  </a:rPr>
                  <a:t>Opl</a:t>
                </a:r>
                <a:r>
                  <a:rPr lang="sl-SI" sz="2600" b="1" dirty="0" smtClean="0">
                    <a:solidFill>
                      <a:prstClr val="black"/>
                    </a:solidFill>
                  </a:rPr>
                  <a:t> </a:t>
                </a:r>
                <a:r>
                  <a:rPr lang="sl-SI" sz="2600" b="1" dirty="0">
                    <a:solidFill>
                      <a:prstClr val="black"/>
                    </a:solidFill>
                  </a:rPr>
                  <a:t>= </a:t>
                </a:r>
                <a:r>
                  <a:rPr lang="sl-SI" sz="2600" b="1" dirty="0" smtClean="0">
                    <a:solidFill>
                      <a:prstClr val="black"/>
                    </a:solidFill>
                  </a:rPr>
                  <a:t>?</a:t>
                </a:r>
              </a:p>
              <a:p>
                <a:r>
                  <a:rPr lang="sl-SI" sz="2600" b="1" dirty="0" smtClean="0">
                    <a:solidFill>
                      <a:prstClr val="black"/>
                    </a:solidFill>
                  </a:rPr>
                  <a:t>Q </a:t>
                </a:r>
                <a:r>
                  <a:rPr lang="sl-SI" sz="2600" b="1" dirty="0">
                    <a:solidFill>
                      <a:prstClr val="black"/>
                    </a:solidFill>
                  </a:rPr>
                  <a:t>= ?</a:t>
                </a:r>
              </a:p>
              <a:p>
                <a:pPr marL="0" indent="0">
                  <a:buNone/>
                </a:pPr>
                <a14:m>
                  <m:oMathPara xmlns:m="http://schemas.openxmlformats.org/officeDocument/2006/math">
                    <m:oMathParaPr>
                      <m:jc m:val="centerGroup"/>
                    </m:oMathParaPr>
                    <m:oMath xmlns:m="http://schemas.openxmlformats.org/officeDocument/2006/math">
                      <m:r>
                        <a:rPr lang="sl-SI" sz="3100" b="1" i="1">
                          <a:latin typeface="Cambria Math"/>
                        </a:rPr>
                        <m:t>𝑵𝒑</m:t>
                      </m:r>
                      <m:r>
                        <a:rPr lang="sl-SI" sz="3100" b="1" i="1" smtClean="0">
                          <a:latin typeface="Cambria Math"/>
                        </a:rPr>
                        <m:t>𝒊</m:t>
                      </m:r>
                      <m:r>
                        <a:rPr lang="sl-SI" sz="3100" b="1" i="1">
                          <a:latin typeface="Cambria Math"/>
                        </a:rPr>
                        <m:t>=</m:t>
                      </m:r>
                      <m:r>
                        <a:rPr lang="sl-SI" sz="3100" b="1" i="1" smtClean="0">
                          <a:latin typeface="Cambria Math"/>
                        </a:rPr>
                        <m:t>𝑵𝒑𝒅</m:t>
                      </m:r>
                      <m:r>
                        <a:rPr lang="sl-SI" sz="3100" b="1" i="1" smtClean="0">
                          <a:latin typeface="Cambria Math"/>
                        </a:rPr>
                        <m:t> </m:t>
                      </m:r>
                      <m:d>
                        <m:dPr>
                          <m:ctrlPr>
                            <a:rPr lang="sl-SI" sz="3100" b="1" i="1" smtClean="0">
                              <a:latin typeface="Cambria Math"/>
                            </a:rPr>
                          </m:ctrlPr>
                        </m:dPr>
                        <m:e>
                          <m:r>
                            <a:rPr lang="sl-SI" sz="3100" b="1" i="1" smtClean="0">
                              <a:latin typeface="Cambria Math"/>
                            </a:rPr>
                            <m:t>𝟏</m:t>
                          </m:r>
                          <m:r>
                            <a:rPr lang="sl-SI" sz="3100" b="1" i="1" smtClean="0">
                              <a:latin typeface="Cambria Math"/>
                            </a:rPr>
                            <m:t>+</m:t>
                          </m:r>
                          <m:f>
                            <m:fPr>
                              <m:ctrlPr>
                                <a:rPr lang="sl-SI" sz="3100" b="1" i="1">
                                  <a:latin typeface="Cambria Math"/>
                                </a:rPr>
                              </m:ctrlPr>
                            </m:fPr>
                            <m:num>
                              <m:r>
                                <a:rPr lang="sl-SI" sz="3100" b="1" i="1" smtClean="0">
                                  <a:latin typeface="Cambria Math"/>
                                </a:rPr>
                                <m:t>𝑷𝒑</m:t>
                              </m:r>
                            </m:num>
                            <m:den>
                              <m:r>
                                <a:rPr lang="sl-SI" sz="3100" b="1" i="1" smtClean="0">
                                  <a:latin typeface="Cambria Math"/>
                                </a:rPr>
                                <m:t>𝟏𝟎𝟎</m:t>
                              </m:r>
                            </m:den>
                          </m:f>
                          <m:r>
                            <a:rPr lang="sl-SI" sz="3100" b="1" i="1">
                              <a:latin typeface="Cambria Math"/>
                            </a:rPr>
                            <m:t> </m:t>
                          </m:r>
                        </m:e>
                      </m:d>
                      <m:r>
                        <a:rPr lang="sl-SI" sz="3100" b="1" i="1" smtClean="0">
                          <a:latin typeface="Cambria Math"/>
                        </a:rPr>
                        <m:t>    </m:t>
                      </m:r>
                    </m:oMath>
                  </m:oMathPara>
                </a14:m>
                <a:endParaRPr lang="sl-SI" sz="3100" b="1" i="1" dirty="0" smtClean="0">
                  <a:latin typeface="Cambria Math"/>
                </a:endParaRPr>
              </a:p>
              <a:p>
                <a:pPr marL="0" indent="0">
                  <a:buNone/>
                </a:pPr>
                <a:endParaRPr lang="sl-SI" sz="3100" b="1" i="1" dirty="0" smtClean="0">
                  <a:latin typeface="Cambria Math"/>
                </a:endParaRPr>
              </a:p>
              <a:p>
                <a:pPr marL="0" indent="0" algn="ctr">
                  <a:buNone/>
                </a:pPr>
                <a14:m>
                  <m:oMath xmlns:m="http://schemas.openxmlformats.org/officeDocument/2006/math">
                    <m:r>
                      <a:rPr lang="sl-SI" sz="3100" b="1" i="1">
                        <a:latin typeface="Cambria Math"/>
                      </a:rPr>
                      <m:t>𝑵𝒑𝒅</m:t>
                    </m:r>
                    <m:r>
                      <a:rPr lang="sl-SI" sz="3100" b="1" i="1">
                        <a:latin typeface="Cambria Math"/>
                      </a:rPr>
                      <m:t>=</m:t>
                    </m:r>
                    <m:f>
                      <m:fPr>
                        <m:ctrlPr>
                          <a:rPr lang="sl-SI" sz="3100" b="1" i="1">
                            <a:latin typeface="Cambria Math"/>
                          </a:rPr>
                        </m:ctrlPr>
                      </m:fPr>
                      <m:num>
                        <m:r>
                          <a:rPr lang="sl-SI" sz="3100" b="1" i="1" smtClean="0">
                            <a:latin typeface="Cambria Math"/>
                          </a:rPr>
                          <m:t>𝑵𝒑𝒊</m:t>
                        </m:r>
                      </m:num>
                      <m:den>
                        <m:r>
                          <a:rPr lang="sl-SI" sz="3100" b="1" i="1" smtClean="0">
                            <a:latin typeface="Cambria Math"/>
                          </a:rPr>
                          <m:t>𝟏</m:t>
                        </m:r>
                        <m:r>
                          <a:rPr lang="sl-SI" sz="3100" b="1" i="1" smtClean="0">
                            <a:latin typeface="Cambria Math"/>
                          </a:rPr>
                          <m:t>+(</m:t>
                        </m:r>
                        <m:f>
                          <m:fPr>
                            <m:ctrlPr>
                              <a:rPr lang="sl-SI" sz="3100" b="1" i="1" smtClean="0">
                                <a:latin typeface="Cambria Math"/>
                              </a:rPr>
                            </m:ctrlPr>
                          </m:fPr>
                          <m:num>
                            <m:r>
                              <a:rPr lang="sl-SI" sz="3100" b="1" i="1" smtClean="0">
                                <a:latin typeface="Cambria Math"/>
                              </a:rPr>
                              <m:t>𝑷𝒑</m:t>
                            </m:r>
                          </m:num>
                          <m:den>
                            <m:r>
                              <a:rPr lang="sl-SI" sz="3100" b="1" i="1" smtClean="0">
                                <a:latin typeface="Cambria Math"/>
                              </a:rPr>
                              <m:t>𝟏𝟎𝟎</m:t>
                            </m:r>
                          </m:den>
                        </m:f>
                        <m:r>
                          <a:rPr lang="sl-SI" sz="3100" b="1" i="1" smtClean="0">
                            <a:latin typeface="Cambria Math"/>
                          </a:rPr>
                          <m:t>)</m:t>
                        </m:r>
                      </m:den>
                    </m:f>
                    <m:r>
                      <a:rPr lang="sl-SI" sz="3100" b="1" i="1" smtClean="0">
                        <a:latin typeface="Cambria Math"/>
                      </a:rPr>
                      <m:t>       </m:t>
                    </m:r>
                    <m:r>
                      <a:rPr lang="sl-SI" sz="3100" b="1" i="1">
                        <a:latin typeface="Cambria Math"/>
                      </a:rPr>
                      <m:t>𝑵𝒑𝒅</m:t>
                    </m:r>
                    <m:r>
                      <a:rPr lang="sl-SI" sz="3100" b="1" i="1">
                        <a:latin typeface="Cambria Math"/>
                      </a:rPr>
                      <m:t>=</m:t>
                    </m:r>
                    <m:f>
                      <m:fPr>
                        <m:ctrlPr>
                          <a:rPr lang="sl-SI" sz="3100" b="1" i="1" smtClean="0">
                            <a:latin typeface="Cambria Math"/>
                          </a:rPr>
                        </m:ctrlPr>
                      </m:fPr>
                      <m:num>
                        <m:r>
                          <a:rPr lang="sl-SI" sz="3100" b="1" i="1">
                            <a:latin typeface="Cambria Math"/>
                          </a:rPr>
                          <m:t>𝟑𝟓𝟎</m:t>
                        </m:r>
                      </m:num>
                      <m:den>
                        <m:r>
                          <a:rPr lang="sl-SI" sz="3100" b="1" i="1">
                            <a:latin typeface="Cambria Math"/>
                          </a:rPr>
                          <m:t>𝟏</m:t>
                        </m:r>
                        <m:r>
                          <a:rPr lang="sl-SI" sz="3100" b="1" i="1" smtClean="0">
                            <a:latin typeface="Cambria Math"/>
                          </a:rPr>
                          <m:t>,</m:t>
                        </m:r>
                        <m:r>
                          <a:rPr lang="sl-SI" sz="3100" b="1" i="1" smtClean="0">
                            <a:latin typeface="Cambria Math"/>
                          </a:rPr>
                          <m:t>𝟏𝟔</m:t>
                        </m:r>
                      </m:den>
                    </m:f>
                  </m:oMath>
                </a14:m>
                <a:r>
                  <a:rPr lang="sl-SI" sz="3100" b="1" dirty="0">
                    <a:solidFill>
                      <a:prstClr val="black"/>
                    </a:solidFill>
                  </a:rPr>
                  <a:t>  =</a:t>
                </a:r>
                <a:r>
                  <a:rPr lang="sl-SI" sz="3100" b="1" u="sng" dirty="0">
                    <a:solidFill>
                      <a:prstClr val="black"/>
                    </a:solidFill>
                  </a:rPr>
                  <a:t>  301,72 palet</a:t>
                </a:r>
              </a:p>
              <a:p>
                <a:pPr marL="0" indent="0">
                  <a:buNone/>
                </a:pPr>
                <a:endParaRPr lang="sl-SI" sz="3100" b="1" u="sng" dirty="0" smtClean="0">
                  <a:solidFill>
                    <a:prstClr val="black"/>
                  </a:solidFill>
                </a:endParaRPr>
              </a:p>
              <a:p>
                <a:pPr marL="0" indent="0">
                  <a:buNone/>
                </a:pPr>
                <a:endParaRPr lang="sl-SI" sz="3100" b="1" u="sng" dirty="0">
                  <a:solidFill>
                    <a:prstClr val="black"/>
                  </a:solidFill>
                </a:endParaRPr>
              </a:p>
              <a:p>
                <a:pPr lvl="0"/>
                <a:endParaRPr lang="sl-SI" dirty="0"/>
              </a:p>
              <a:p>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1052736"/>
                <a:ext cx="8229600" cy="5256584"/>
              </a:xfrm>
              <a:blipFill rotWithShape="1">
                <a:blip r:embed="rId2"/>
                <a:stretch>
                  <a:fillRect l="-593" t="-1624"/>
                </a:stretch>
              </a:blipFill>
            </p:spPr>
            <p:txBody>
              <a:bodyPr/>
              <a:lstStyle/>
              <a:p>
                <a:r>
                  <a:rPr lang="sl-SI">
                    <a:noFill/>
                  </a:rPr>
                  <a:t> </a:t>
                </a:r>
              </a:p>
            </p:txBody>
          </p:sp>
        </mc:Fallback>
      </mc:AlternateContent>
    </p:spTree>
    <p:extLst>
      <p:ext uri="{BB962C8B-B14F-4D97-AF65-F5344CB8AC3E}">
        <p14:creationId xmlns:p14="http://schemas.microsoft.com/office/powerpoint/2010/main" val="2320534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3.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1268760"/>
                <a:ext cx="8229600" cy="5256584"/>
              </a:xfrm>
            </p:spPr>
            <p:txBody>
              <a:bodyPr>
                <a:normAutofit fontScale="47500" lnSpcReduction="20000"/>
              </a:bodyPr>
              <a:lstStyle/>
              <a:p>
                <a:pPr lvl="0"/>
                <a:r>
                  <a:rPr lang="sl-SI" sz="4400" dirty="0" smtClean="0"/>
                  <a:t>Y = 8% = 1,08</a:t>
                </a:r>
              </a:p>
              <a:p>
                <a:pPr lvl="0"/>
                <a:r>
                  <a:rPr lang="sl-SI" sz="4400" dirty="0" err="1"/>
                  <a:t>Npi</a:t>
                </a:r>
                <a:r>
                  <a:rPr lang="sl-SI" sz="4400" dirty="0"/>
                  <a:t> = 350 palet</a:t>
                </a:r>
              </a:p>
              <a:p>
                <a:pPr lvl="0"/>
                <a:r>
                  <a:rPr lang="sl-SI" sz="4400" dirty="0" err="1"/>
                  <a:t>Tp</a:t>
                </a:r>
                <a:r>
                  <a:rPr lang="sl-SI" sz="4400" dirty="0"/>
                  <a:t> = 5 dni</a:t>
                </a:r>
              </a:p>
              <a:p>
                <a:pPr lvl="0"/>
                <a:r>
                  <a:rPr lang="sl-SI" sz="4400" dirty="0" err="1"/>
                  <a:t>Dd</a:t>
                </a:r>
                <a:r>
                  <a:rPr lang="sl-SI" sz="4400" dirty="0"/>
                  <a:t> =303 dni</a:t>
                </a:r>
              </a:p>
              <a:p>
                <a:pPr lvl="0"/>
                <a:r>
                  <a:rPr lang="sl-SI" sz="4400" dirty="0"/>
                  <a:t>q = 390 kg = 0,39 t</a:t>
                </a:r>
              </a:p>
              <a:p>
                <a:r>
                  <a:rPr lang="sl-SI" sz="4400" dirty="0"/>
                  <a:t>Pp = 16%  = (</a:t>
                </a:r>
                <a14:m>
                  <m:oMath xmlns:m="http://schemas.openxmlformats.org/officeDocument/2006/math">
                    <m:r>
                      <a:rPr lang="sl-SI" sz="4400" i="1">
                        <a:latin typeface="Cambria Math"/>
                      </a:rPr>
                      <m:t>1+</m:t>
                    </m:r>
                    <m:f>
                      <m:fPr>
                        <m:ctrlPr>
                          <a:rPr lang="sl-SI" sz="4400" i="1">
                            <a:latin typeface="Cambria Math"/>
                          </a:rPr>
                        </m:ctrlPr>
                      </m:fPr>
                      <m:num>
                        <m:r>
                          <a:rPr lang="sl-SI" sz="4400" i="1">
                            <a:latin typeface="Cambria Math"/>
                          </a:rPr>
                          <m:t>16</m:t>
                        </m:r>
                      </m:num>
                      <m:den>
                        <m:r>
                          <a:rPr lang="sl-SI" sz="4400" i="1">
                            <a:latin typeface="Cambria Math"/>
                          </a:rPr>
                          <m:t>100</m:t>
                        </m:r>
                      </m:den>
                    </m:f>
                    <m:r>
                      <a:rPr lang="sl-SI" sz="4400" i="1">
                        <a:latin typeface="Cambria Math"/>
                      </a:rPr>
                      <m:t>)</m:t>
                    </m:r>
                  </m:oMath>
                </a14:m>
                <a:r>
                  <a:rPr lang="sl-SI" sz="4400" b="1" dirty="0">
                    <a:solidFill>
                      <a:prstClr val="black"/>
                    </a:solidFill>
                  </a:rPr>
                  <a:t> = </a:t>
                </a:r>
                <a:r>
                  <a:rPr lang="sl-SI" sz="4400" b="1" u="sng" dirty="0" smtClean="0">
                    <a:solidFill>
                      <a:prstClr val="black"/>
                    </a:solidFill>
                  </a:rPr>
                  <a:t>1,16</a:t>
                </a:r>
              </a:p>
              <a:p>
                <a:r>
                  <a:rPr lang="sl-SI" sz="4400" b="1" dirty="0" smtClean="0">
                    <a:solidFill>
                      <a:prstClr val="black"/>
                    </a:solidFill>
                  </a:rPr>
                  <a:t>------------------------------------------</a:t>
                </a:r>
              </a:p>
              <a:p>
                <a:r>
                  <a:rPr lang="sl-SI" sz="4400" b="1" dirty="0" err="1" smtClean="0">
                    <a:solidFill>
                      <a:prstClr val="black"/>
                    </a:solidFill>
                  </a:rPr>
                  <a:t>Npd</a:t>
                </a:r>
                <a:r>
                  <a:rPr lang="sl-SI" sz="4400" b="1" dirty="0" smtClean="0">
                    <a:solidFill>
                      <a:prstClr val="black"/>
                    </a:solidFill>
                  </a:rPr>
                  <a:t> = 301,72 palet</a:t>
                </a:r>
                <a:endParaRPr lang="sl-SI" sz="4400" b="1" dirty="0">
                  <a:solidFill>
                    <a:prstClr val="black"/>
                  </a:solidFill>
                </a:endParaRPr>
              </a:p>
              <a:p>
                <a:r>
                  <a:rPr lang="sl-SI" sz="4400" b="1" dirty="0" err="1">
                    <a:solidFill>
                      <a:prstClr val="black"/>
                    </a:solidFill>
                  </a:rPr>
                  <a:t>Opl</a:t>
                </a:r>
                <a:r>
                  <a:rPr lang="sl-SI" sz="4400" b="1" dirty="0">
                    <a:solidFill>
                      <a:prstClr val="black"/>
                    </a:solidFill>
                  </a:rPr>
                  <a:t> = ?</a:t>
                </a:r>
              </a:p>
              <a:p>
                <a:r>
                  <a:rPr lang="sl-SI" sz="4400" b="1" dirty="0">
                    <a:solidFill>
                      <a:prstClr val="black"/>
                    </a:solidFill>
                  </a:rPr>
                  <a:t>Q = ?</a:t>
                </a:r>
              </a:p>
              <a:p>
                <a:endParaRPr lang="sl-SI" b="1" u="sng" dirty="0" smtClean="0">
                  <a:solidFill>
                    <a:prstClr val="black"/>
                  </a:solidFill>
                </a:endParaRPr>
              </a:p>
              <a:p>
                <a:pPr marL="0" indent="0" algn="ctr">
                  <a:buNone/>
                </a:pPr>
                <a14:m>
                  <m:oMath xmlns:m="http://schemas.openxmlformats.org/officeDocument/2006/math">
                    <m:r>
                      <a:rPr lang="sl-SI" sz="5100" b="1" i="1">
                        <a:latin typeface="Cambria Math"/>
                      </a:rPr>
                      <m:t>𝑸</m:t>
                    </m:r>
                    <m:r>
                      <a:rPr lang="sl-SI" sz="5100" b="1" i="1">
                        <a:latin typeface="Cambria Math"/>
                      </a:rPr>
                      <m:t>=</m:t>
                    </m:r>
                    <m:f>
                      <m:fPr>
                        <m:ctrlPr>
                          <a:rPr lang="sl-SI" sz="5100" b="1" i="1">
                            <a:latin typeface="Cambria Math"/>
                          </a:rPr>
                        </m:ctrlPr>
                      </m:fPr>
                      <m:num>
                        <m:r>
                          <a:rPr lang="sl-SI" sz="5100" b="1" i="1">
                            <a:latin typeface="Cambria Math"/>
                          </a:rPr>
                          <m:t>𝑵𝒑𝒅</m:t>
                        </m:r>
                        <m:r>
                          <a:rPr lang="sl-SI" sz="5100" b="1" i="1">
                            <a:latin typeface="Cambria Math"/>
                          </a:rPr>
                          <m:t>∗</m:t>
                        </m:r>
                        <m:r>
                          <a:rPr lang="sl-SI" sz="5100" b="1" i="1">
                            <a:latin typeface="Cambria Math"/>
                          </a:rPr>
                          <m:t>𝑶𝒑𝒍</m:t>
                        </m:r>
                        <m:r>
                          <a:rPr lang="sl-SI" sz="5100" b="1" i="1">
                            <a:latin typeface="Cambria Math"/>
                          </a:rPr>
                          <m:t>∗</m:t>
                        </m:r>
                        <m:r>
                          <a:rPr lang="sl-SI" sz="5100" b="1" i="1">
                            <a:latin typeface="Cambria Math"/>
                          </a:rPr>
                          <m:t>𝒒</m:t>
                        </m:r>
                      </m:num>
                      <m:den>
                        <m:r>
                          <a:rPr lang="sl-SI" sz="5100" b="1" i="1">
                            <a:latin typeface="Cambria Math"/>
                          </a:rPr>
                          <m:t>𝒀</m:t>
                        </m:r>
                      </m:den>
                    </m:f>
                  </m:oMath>
                </a14:m>
                <a:r>
                  <a:rPr lang="sl-SI" sz="5100" b="1" dirty="0">
                    <a:solidFill>
                      <a:prstClr val="black"/>
                    </a:solidFill>
                  </a:rPr>
                  <a:t> =</a:t>
                </a:r>
                <a:endParaRPr lang="sl-SI" sz="5100" b="1" u="sng" dirty="0">
                  <a:solidFill>
                    <a:prstClr val="black"/>
                  </a:solidFill>
                </a:endParaRPr>
              </a:p>
              <a:p>
                <a:pPr lvl="0"/>
                <a:endParaRPr lang="sl-SI" dirty="0" smtClean="0"/>
              </a:p>
              <a:p>
                <a:pPr marL="0" indent="0" algn="ctr">
                  <a:buNone/>
                </a:pPr>
                <a14:m>
                  <m:oMath xmlns:m="http://schemas.openxmlformats.org/officeDocument/2006/math">
                    <m:r>
                      <a:rPr lang="sl-SI" sz="5900" b="1" i="1" smtClean="0">
                        <a:latin typeface="Cambria Math"/>
                      </a:rPr>
                      <m:t>    </m:t>
                    </m:r>
                    <m:r>
                      <a:rPr lang="sl-SI" sz="5900" b="1" i="1" smtClean="0">
                        <a:latin typeface="Cambria Math"/>
                      </a:rPr>
                      <m:t>𝑶𝒑𝒍</m:t>
                    </m:r>
                    <m:r>
                      <a:rPr lang="sl-SI" sz="5900" b="1" i="1">
                        <a:latin typeface="Cambria Math"/>
                      </a:rPr>
                      <m:t>=</m:t>
                    </m:r>
                    <m:f>
                      <m:fPr>
                        <m:ctrlPr>
                          <a:rPr lang="sl-SI" sz="5900" b="1" i="1">
                            <a:latin typeface="Cambria Math"/>
                          </a:rPr>
                        </m:ctrlPr>
                      </m:fPr>
                      <m:num>
                        <m:r>
                          <a:rPr lang="sl-SI" sz="5900" b="1" i="1" smtClean="0">
                            <a:latin typeface="Cambria Math"/>
                          </a:rPr>
                          <m:t>𝑫𝒅</m:t>
                        </m:r>
                      </m:num>
                      <m:den>
                        <m:r>
                          <a:rPr lang="sl-SI" sz="5900" b="1" i="1" smtClean="0">
                            <a:latin typeface="Cambria Math"/>
                          </a:rPr>
                          <m:t>𝑻𝒑</m:t>
                        </m:r>
                      </m:den>
                    </m:f>
                    <m:r>
                      <a:rPr lang="sl-SI" sz="5900" b="1" i="1" smtClean="0">
                        <a:latin typeface="Cambria Math"/>
                      </a:rPr>
                      <m:t> </m:t>
                    </m:r>
                  </m:oMath>
                </a14:m>
                <a:r>
                  <a:rPr lang="sl-SI" sz="5900" b="1" dirty="0" smtClean="0">
                    <a:solidFill>
                      <a:prstClr val="black"/>
                    </a:solidFill>
                  </a:rPr>
                  <a:t>     = </a:t>
                </a:r>
                <a14:m>
                  <m:oMath xmlns:m="http://schemas.openxmlformats.org/officeDocument/2006/math">
                    <m:r>
                      <a:rPr lang="sl-SI" sz="5900" b="1" i="0" smtClean="0">
                        <a:latin typeface="Cambria Math"/>
                      </a:rPr>
                      <m:t>     </m:t>
                    </m:r>
                    <m:r>
                      <a:rPr lang="sl-SI" sz="5900" b="1" i="1">
                        <a:latin typeface="Cambria Math"/>
                      </a:rPr>
                      <m:t>𝑶𝒑𝒍</m:t>
                    </m:r>
                    <m:r>
                      <a:rPr lang="sl-SI" sz="5900" b="1" i="1">
                        <a:latin typeface="Cambria Math"/>
                      </a:rPr>
                      <m:t>=</m:t>
                    </m:r>
                    <m:f>
                      <m:fPr>
                        <m:ctrlPr>
                          <a:rPr lang="sl-SI" sz="5900" b="1" i="1">
                            <a:latin typeface="Cambria Math"/>
                          </a:rPr>
                        </m:ctrlPr>
                      </m:fPr>
                      <m:num>
                        <m:r>
                          <a:rPr lang="sl-SI" sz="5900" b="1" i="1" smtClean="0">
                            <a:latin typeface="Cambria Math"/>
                          </a:rPr>
                          <m:t>𝟑𝟎𝟑</m:t>
                        </m:r>
                      </m:num>
                      <m:den>
                        <m:r>
                          <a:rPr lang="sl-SI" sz="5900" b="1" i="1" smtClean="0">
                            <a:latin typeface="Cambria Math"/>
                          </a:rPr>
                          <m:t>𝟓</m:t>
                        </m:r>
                      </m:den>
                    </m:f>
                    <m:r>
                      <a:rPr lang="sl-SI" sz="5900" b="1" i="1">
                        <a:latin typeface="Cambria Math"/>
                      </a:rPr>
                      <m:t> </m:t>
                    </m:r>
                  </m:oMath>
                </a14:m>
                <a:r>
                  <a:rPr lang="sl-SI" sz="5900" b="1" dirty="0">
                    <a:solidFill>
                      <a:prstClr val="black"/>
                    </a:solidFill>
                  </a:rPr>
                  <a:t>     </a:t>
                </a:r>
                <a:r>
                  <a:rPr lang="sl-SI" sz="5900" b="1" u="sng" dirty="0">
                    <a:solidFill>
                      <a:prstClr val="black"/>
                    </a:solidFill>
                  </a:rPr>
                  <a:t>= </a:t>
                </a:r>
                <a:r>
                  <a:rPr lang="sl-SI" sz="5900" b="1" u="sng" dirty="0" smtClean="0">
                    <a:solidFill>
                      <a:prstClr val="black"/>
                    </a:solidFill>
                  </a:rPr>
                  <a:t> 60,6 </a:t>
                </a:r>
                <a:r>
                  <a:rPr lang="sl-SI" sz="5900" b="1" u="sng" dirty="0" err="1" smtClean="0">
                    <a:solidFill>
                      <a:prstClr val="black"/>
                    </a:solidFill>
                  </a:rPr>
                  <a:t>obtekov</a:t>
                </a:r>
                <a:endParaRPr lang="sl-SI" sz="5900" b="1" u="sng" dirty="0">
                  <a:solidFill>
                    <a:prstClr val="black"/>
                  </a:solidFill>
                </a:endParaRPr>
              </a:p>
              <a:p>
                <a:pPr marL="0" indent="0" algn="ctr">
                  <a:buNone/>
                </a:pPr>
                <a:endParaRPr lang="sl-SI" sz="2900" b="1" dirty="0">
                  <a:solidFill>
                    <a:prstClr val="black"/>
                  </a:solidFill>
                </a:endParaRPr>
              </a:p>
              <a:p>
                <a:pPr marL="0" indent="0">
                  <a:buNone/>
                </a:pPr>
                <a:endParaRPr lang="sl-SI" sz="2400" b="1" u="sng" dirty="0" smtClean="0">
                  <a:solidFill>
                    <a:prstClr val="black"/>
                  </a:solidFill>
                </a:endParaRPr>
              </a:p>
              <a:p>
                <a:pPr marL="0" indent="0">
                  <a:buNone/>
                </a:pPr>
                <a:endParaRPr lang="sl-SI" sz="2400" b="1" u="sng" dirty="0">
                  <a:solidFill>
                    <a:prstClr val="black"/>
                  </a:solidFill>
                </a:endParaRPr>
              </a:p>
              <a:p>
                <a:pPr marL="0" indent="0">
                  <a:buNone/>
                </a:pPr>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1268760"/>
                <a:ext cx="8229600" cy="5256584"/>
              </a:xfrm>
              <a:blipFill rotWithShape="1">
                <a:blip r:embed="rId2"/>
                <a:stretch>
                  <a:fillRect l="-667" t="-1740"/>
                </a:stretch>
              </a:blipFill>
            </p:spPr>
            <p:txBody>
              <a:bodyPr/>
              <a:lstStyle/>
              <a:p>
                <a:r>
                  <a:rPr lang="sl-SI">
                    <a:noFill/>
                  </a:rPr>
                  <a:t> </a:t>
                </a:r>
              </a:p>
            </p:txBody>
          </p:sp>
        </mc:Fallback>
      </mc:AlternateContent>
    </p:spTree>
    <p:extLst>
      <p:ext uri="{BB962C8B-B14F-4D97-AF65-F5344CB8AC3E}">
        <p14:creationId xmlns:p14="http://schemas.microsoft.com/office/powerpoint/2010/main" val="86228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1800" b="1" dirty="0" smtClean="0"/>
              <a:t>Izračun potrebnega števila palet</a:t>
            </a:r>
            <a:endParaRPr lang="sl-SI" sz="1800" b="1"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p:txBody>
              <a:bodyPr>
                <a:normAutofit fontScale="85000" lnSpcReduction="20000"/>
              </a:bodyPr>
              <a:lstStyle/>
              <a:p>
                <a:r>
                  <a:rPr lang="sl-SI" dirty="0" smtClean="0"/>
                  <a:t>Obtek je čas, ki mine od enega do drugega </a:t>
                </a:r>
                <a:r>
                  <a:rPr lang="sl-SI" dirty="0" err="1" smtClean="0"/>
                  <a:t>natovora</a:t>
                </a:r>
                <a:r>
                  <a:rPr lang="sl-SI" dirty="0" smtClean="0"/>
                  <a:t> palete. Odvisen je od razdalje in hitrosti prevoza.</a:t>
                </a:r>
              </a:p>
              <a:p>
                <a:endParaRPr lang="sl-SI" dirty="0"/>
              </a:p>
              <a:p>
                <a:r>
                  <a:rPr lang="sl-SI" dirty="0" smtClean="0"/>
                  <a:t>Če želimo izračunati potrebno število palet inventarnega parka, kar pomeni vseh palet, ki jih potrebujemo, ker jih bo del izključen iz obteka zaradi popravil, je potrebno št. palet delovnega parka ustrezno povečati:</a:t>
                </a:r>
              </a:p>
              <a:p>
                <a:pPr marL="0" indent="0" algn="ctr">
                  <a:buNone/>
                </a:pPr>
                <a14:m>
                  <m:oMath xmlns:m="http://schemas.openxmlformats.org/officeDocument/2006/math">
                    <m:r>
                      <a:rPr lang="sl-SI" b="1" i="1">
                        <a:latin typeface="Cambria Math"/>
                      </a:rPr>
                      <m:t>𝑵𝒑𝒊</m:t>
                    </m:r>
                    <m:r>
                      <a:rPr lang="sl-SI" b="1" i="1">
                        <a:latin typeface="Cambria Math"/>
                      </a:rPr>
                      <m:t>=</m:t>
                    </m:r>
                    <m:r>
                      <a:rPr lang="sl-SI" b="1" i="1" smtClean="0">
                        <a:latin typeface="Cambria Math"/>
                      </a:rPr>
                      <m:t>𝑵𝒑𝒅</m:t>
                    </m:r>
                    <m:r>
                      <a:rPr lang="sl-SI" b="1" i="1" smtClean="0">
                        <a:latin typeface="Cambria Math"/>
                      </a:rPr>
                      <m:t> (</m:t>
                    </m:r>
                    <m:r>
                      <a:rPr lang="sl-SI" b="1" i="1" smtClean="0">
                        <a:latin typeface="Cambria Math"/>
                      </a:rPr>
                      <m:t>𝟏</m:t>
                    </m:r>
                    <m:r>
                      <a:rPr lang="sl-SI" b="1" i="1" smtClean="0">
                        <a:latin typeface="Cambria Math"/>
                      </a:rPr>
                      <m:t>+</m:t>
                    </m:r>
                    <m:f>
                      <m:fPr>
                        <m:ctrlPr>
                          <a:rPr lang="sl-SI" b="1" i="1">
                            <a:latin typeface="Cambria Math"/>
                          </a:rPr>
                        </m:ctrlPr>
                      </m:fPr>
                      <m:num>
                        <m:r>
                          <a:rPr lang="sl-SI" b="1" i="1" smtClean="0">
                            <a:latin typeface="Cambria Math"/>
                          </a:rPr>
                          <m:t>𝑷𝒑</m:t>
                        </m:r>
                      </m:num>
                      <m:den>
                        <m:r>
                          <a:rPr lang="sl-SI" b="1" i="1" smtClean="0">
                            <a:latin typeface="Cambria Math"/>
                          </a:rPr>
                          <m:t>𝟏𝟎𝟎</m:t>
                        </m:r>
                      </m:den>
                    </m:f>
                  </m:oMath>
                </a14:m>
                <a:r>
                  <a:rPr lang="sl-SI" b="1" dirty="0" smtClean="0"/>
                  <a:t>)</a:t>
                </a:r>
              </a:p>
              <a:p>
                <a:r>
                  <a:rPr lang="sl-SI" dirty="0" err="1" smtClean="0"/>
                  <a:t>Npi</a:t>
                </a:r>
                <a:r>
                  <a:rPr lang="sl-SI" dirty="0" smtClean="0"/>
                  <a:t> = potrebno število palet inventarnega parka</a:t>
                </a:r>
              </a:p>
              <a:p>
                <a:r>
                  <a:rPr lang="sl-SI" dirty="0" err="1" smtClean="0"/>
                  <a:t>Pp</a:t>
                </a:r>
                <a:r>
                  <a:rPr lang="sl-SI" dirty="0" smtClean="0"/>
                  <a:t> = odstotek pokvarjenih palet</a:t>
                </a:r>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blipFill rotWithShape="1">
                <a:blip r:embed="rId2"/>
                <a:stretch>
                  <a:fillRect l="-1185" t="-2695"/>
                </a:stretch>
              </a:blipFill>
            </p:spPr>
            <p:txBody>
              <a:bodyPr/>
              <a:lstStyle/>
              <a:p>
                <a:r>
                  <a:rPr lang="sl-SI">
                    <a:noFill/>
                  </a:rPr>
                  <a:t> </a:t>
                </a:r>
              </a:p>
            </p:txBody>
          </p:sp>
        </mc:Fallback>
      </mc:AlternateContent>
    </p:spTree>
    <p:extLst>
      <p:ext uri="{BB962C8B-B14F-4D97-AF65-F5344CB8AC3E}">
        <p14:creationId xmlns:p14="http://schemas.microsoft.com/office/powerpoint/2010/main" val="157739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3.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1196752"/>
                <a:ext cx="8229600" cy="5040560"/>
              </a:xfrm>
            </p:spPr>
            <p:txBody>
              <a:bodyPr>
                <a:normAutofit fontScale="62500" lnSpcReduction="20000"/>
              </a:bodyPr>
              <a:lstStyle/>
              <a:p>
                <a:pPr lvl="0"/>
                <a:r>
                  <a:rPr lang="sl-SI" dirty="0" smtClean="0"/>
                  <a:t>Y = 8% = 1,08</a:t>
                </a:r>
              </a:p>
              <a:p>
                <a:pPr lvl="0"/>
                <a:r>
                  <a:rPr lang="sl-SI" dirty="0" err="1"/>
                  <a:t>Npi</a:t>
                </a:r>
                <a:r>
                  <a:rPr lang="sl-SI" dirty="0"/>
                  <a:t> = 350 palet</a:t>
                </a:r>
              </a:p>
              <a:p>
                <a:pPr lvl="0"/>
                <a:r>
                  <a:rPr lang="sl-SI" dirty="0" err="1"/>
                  <a:t>Tp</a:t>
                </a:r>
                <a:r>
                  <a:rPr lang="sl-SI" dirty="0"/>
                  <a:t> = 5 dni</a:t>
                </a:r>
              </a:p>
              <a:p>
                <a:pPr lvl="0"/>
                <a:r>
                  <a:rPr lang="sl-SI" dirty="0" err="1"/>
                  <a:t>Dd</a:t>
                </a:r>
                <a:r>
                  <a:rPr lang="sl-SI" dirty="0"/>
                  <a:t> =303 dni</a:t>
                </a:r>
              </a:p>
              <a:p>
                <a:pPr lvl="0"/>
                <a:r>
                  <a:rPr lang="sl-SI" dirty="0"/>
                  <a:t>q = 390 kg = 0,39 t</a:t>
                </a:r>
              </a:p>
              <a:p>
                <a:r>
                  <a:rPr lang="sl-SI" dirty="0"/>
                  <a:t>Pp = 16%  = (</a:t>
                </a:r>
                <a14:m>
                  <m:oMath xmlns:m="http://schemas.openxmlformats.org/officeDocument/2006/math">
                    <m:r>
                      <a:rPr lang="sl-SI" i="1">
                        <a:latin typeface="Cambria Math"/>
                      </a:rPr>
                      <m:t>1+</m:t>
                    </m:r>
                    <m:f>
                      <m:fPr>
                        <m:ctrlPr>
                          <a:rPr lang="sl-SI" i="1">
                            <a:latin typeface="Cambria Math"/>
                          </a:rPr>
                        </m:ctrlPr>
                      </m:fPr>
                      <m:num>
                        <m:r>
                          <a:rPr lang="sl-SI" i="1">
                            <a:latin typeface="Cambria Math"/>
                          </a:rPr>
                          <m:t>16</m:t>
                        </m:r>
                      </m:num>
                      <m:den>
                        <m:r>
                          <a:rPr lang="sl-SI" i="1">
                            <a:latin typeface="Cambria Math"/>
                          </a:rPr>
                          <m:t>100</m:t>
                        </m:r>
                      </m:den>
                    </m:f>
                    <m:r>
                      <a:rPr lang="sl-SI" i="1">
                        <a:latin typeface="Cambria Math"/>
                      </a:rPr>
                      <m:t>)</m:t>
                    </m:r>
                  </m:oMath>
                </a14:m>
                <a:r>
                  <a:rPr lang="sl-SI" b="1" dirty="0">
                    <a:solidFill>
                      <a:prstClr val="black"/>
                    </a:solidFill>
                  </a:rPr>
                  <a:t> = </a:t>
                </a:r>
                <a:r>
                  <a:rPr lang="sl-SI" b="1" u="sng" dirty="0" smtClean="0">
                    <a:solidFill>
                      <a:prstClr val="black"/>
                    </a:solidFill>
                  </a:rPr>
                  <a:t>1,16</a:t>
                </a:r>
              </a:p>
              <a:p>
                <a:r>
                  <a:rPr lang="sl-SI" b="1" dirty="0">
                    <a:solidFill>
                      <a:prstClr val="black"/>
                    </a:solidFill>
                  </a:rPr>
                  <a:t>------------------------------------------</a:t>
                </a:r>
              </a:p>
              <a:p>
                <a:r>
                  <a:rPr lang="sl-SI" b="1" dirty="0" err="1">
                    <a:solidFill>
                      <a:prstClr val="black"/>
                    </a:solidFill>
                  </a:rPr>
                  <a:t>Npd</a:t>
                </a:r>
                <a:r>
                  <a:rPr lang="sl-SI" b="1" dirty="0">
                    <a:solidFill>
                      <a:prstClr val="black"/>
                    </a:solidFill>
                  </a:rPr>
                  <a:t> = </a:t>
                </a:r>
                <a:r>
                  <a:rPr lang="sl-SI" b="1" dirty="0" smtClean="0">
                    <a:solidFill>
                      <a:prstClr val="black"/>
                    </a:solidFill>
                  </a:rPr>
                  <a:t>301,72 palet</a:t>
                </a:r>
                <a:endParaRPr lang="sl-SI" b="1" dirty="0">
                  <a:solidFill>
                    <a:prstClr val="black"/>
                  </a:solidFill>
                </a:endParaRPr>
              </a:p>
              <a:p>
                <a:r>
                  <a:rPr lang="sl-SI" b="1" dirty="0" err="1" smtClean="0">
                    <a:solidFill>
                      <a:prstClr val="black"/>
                    </a:solidFill>
                  </a:rPr>
                  <a:t>Opl</a:t>
                </a:r>
                <a:r>
                  <a:rPr lang="sl-SI" b="1" dirty="0" smtClean="0">
                    <a:solidFill>
                      <a:prstClr val="black"/>
                    </a:solidFill>
                  </a:rPr>
                  <a:t> </a:t>
                </a:r>
                <a:r>
                  <a:rPr lang="sl-SI" b="1" dirty="0">
                    <a:solidFill>
                      <a:prstClr val="black"/>
                    </a:solidFill>
                  </a:rPr>
                  <a:t>= </a:t>
                </a:r>
                <a:r>
                  <a:rPr lang="sl-SI" b="1" dirty="0" smtClean="0">
                    <a:solidFill>
                      <a:prstClr val="black"/>
                    </a:solidFill>
                  </a:rPr>
                  <a:t>60,6 </a:t>
                </a:r>
                <a:r>
                  <a:rPr lang="sl-SI" b="1" dirty="0" err="1" smtClean="0">
                    <a:solidFill>
                      <a:prstClr val="black"/>
                    </a:solidFill>
                  </a:rPr>
                  <a:t>obtekov</a:t>
                </a:r>
                <a:endParaRPr lang="sl-SI" b="1" dirty="0" smtClean="0">
                  <a:solidFill>
                    <a:prstClr val="black"/>
                  </a:solidFill>
                </a:endParaRPr>
              </a:p>
              <a:p>
                <a:r>
                  <a:rPr lang="sl-SI" b="1" dirty="0" smtClean="0">
                    <a:solidFill>
                      <a:prstClr val="black"/>
                    </a:solidFill>
                  </a:rPr>
                  <a:t>Q </a:t>
                </a:r>
                <a:r>
                  <a:rPr lang="sl-SI" b="1" dirty="0">
                    <a:solidFill>
                      <a:prstClr val="black"/>
                    </a:solidFill>
                  </a:rPr>
                  <a:t>= ?</a:t>
                </a:r>
              </a:p>
              <a:p>
                <a:pPr marL="0" indent="0">
                  <a:buNone/>
                </a:pPr>
                <a:endParaRPr lang="sl-SI" sz="2400" b="1" u="sng" dirty="0">
                  <a:solidFill>
                    <a:prstClr val="black"/>
                  </a:solidFill>
                </a:endParaRPr>
              </a:p>
              <a:p>
                <a:pPr marL="0" indent="0" algn="ctr">
                  <a:buNone/>
                </a:pPr>
                <a:r>
                  <a:rPr lang="sl-SI" b="1" dirty="0"/>
                  <a:t> </a:t>
                </a:r>
                <a14:m>
                  <m:oMath xmlns:m="http://schemas.openxmlformats.org/officeDocument/2006/math">
                    <m:r>
                      <a:rPr lang="sl-SI" sz="4500" b="1">
                        <a:latin typeface="Cambria Math"/>
                      </a:rPr>
                      <m:t> </m:t>
                    </m:r>
                    <m:r>
                      <a:rPr lang="sl-SI" sz="4500" b="1" i="1" smtClean="0">
                        <a:latin typeface="Cambria Math"/>
                      </a:rPr>
                      <m:t>𝑸</m:t>
                    </m:r>
                    <m:r>
                      <a:rPr lang="sl-SI" sz="4500" b="1" i="1">
                        <a:latin typeface="Cambria Math"/>
                      </a:rPr>
                      <m:t>=</m:t>
                    </m:r>
                    <m:f>
                      <m:fPr>
                        <m:ctrlPr>
                          <a:rPr lang="sl-SI" sz="4500" b="1" i="1">
                            <a:latin typeface="Cambria Math"/>
                          </a:rPr>
                        </m:ctrlPr>
                      </m:fPr>
                      <m:num>
                        <m:r>
                          <a:rPr lang="sl-SI" sz="4500" b="1" i="1" smtClean="0">
                            <a:latin typeface="Cambria Math"/>
                          </a:rPr>
                          <m:t>𝑵𝒑𝒅</m:t>
                        </m:r>
                        <m:r>
                          <a:rPr lang="sl-SI" sz="4500" b="1" i="1">
                            <a:latin typeface="Cambria Math"/>
                          </a:rPr>
                          <m:t>∗</m:t>
                        </m:r>
                        <m:r>
                          <a:rPr lang="sl-SI" sz="4500" b="1" i="1" smtClean="0">
                            <a:latin typeface="Cambria Math"/>
                          </a:rPr>
                          <m:t>𝑶𝒑𝒍</m:t>
                        </m:r>
                        <m:r>
                          <a:rPr lang="sl-SI" sz="4500" b="1" i="1" smtClean="0">
                            <a:latin typeface="Cambria Math"/>
                          </a:rPr>
                          <m:t>∗</m:t>
                        </m:r>
                        <m:r>
                          <a:rPr lang="sl-SI" sz="4500" b="1" i="1" smtClean="0">
                            <a:latin typeface="Cambria Math"/>
                          </a:rPr>
                          <m:t>𝒒</m:t>
                        </m:r>
                      </m:num>
                      <m:den>
                        <m:r>
                          <a:rPr lang="sl-SI" sz="4500" b="1" i="1" smtClean="0">
                            <a:latin typeface="Cambria Math"/>
                          </a:rPr>
                          <m:t>𝒀</m:t>
                        </m:r>
                      </m:den>
                    </m:f>
                  </m:oMath>
                </a14:m>
                <a:r>
                  <a:rPr lang="sl-SI" sz="4500" b="1" dirty="0">
                    <a:solidFill>
                      <a:prstClr val="black"/>
                    </a:solidFill>
                  </a:rPr>
                  <a:t> = </a:t>
                </a:r>
                <a:r>
                  <a:rPr lang="sl-SI" sz="4500" b="1" dirty="0" smtClean="0">
                    <a:solidFill>
                      <a:prstClr val="black"/>
                    </a:solidFill>
                  </a:rPr>
                  <a:t>  </a:t>
                </a:r>
                <a14:m>
                  <m:oMath xmlns:m="http://schemas.openxmlformats.org/officeDocument/2006/math">
                    <m:f>
                      <m:fPr>
                        <m:ctrlPr>
                          <a:rPr lang="sl-SI" sz="4500" b="1" i="1">
                            <a:latin typeface="Cambria Math"/>
                          </a:rPr>
                        </m:ctrlPr>
                      </m:fPr>
                      <m:num>
                        <m:r>
                          <a:rPr lang="sl-SI" sz="4500" b="1" i="1" smtClean="0">
                            <a:latin typeface="Cambria Math"/>
                          </a:rPr>
                          <m:t>𝟑𝟎𝟏</m:t>
                        </m:r>
                        <m:r>
                          <a:rPr lang="sl-SI" sz="4500" b="1" i="1" smtClean="0">
                            <a:latin typeface="Cambria Math"/>
                          </a:rPr>
                          <m:t>,</m:t>
                        </m:r>
                        <m:r>
                          <a:rPr lang="sl-SI" sz="4500" b="1" i="1" smtClean="0">
                            <a:latin typeface="Cambria Math"/>
                          </a:rPr>
                          <m:t>𝟕𝟐</m:t>
                        </m:r>
                        <m:r>
                          <a:rPr lang="sl-SI" sz="4500" b="1" i="1">
                            <a:latin typeface="Cambria Math"/>
                          </a:rPr>
                          <m:t>∗</m:t>
                        </m:r>
                        <m:r>
                          <a:rPr lang="sl-SI" sz="4500" b="1" i="1" smtClean="0">
                            <a:latin typeface="Cambria Math"/>
                          </a:rPr>
                          <m:t>𝟔𝟎</m:t>
                        </m:r>
                        <m:r>
                          <a:rPr lang="sl-SI" sz="4500" b="1" i="1" smtClean="0">
                            <a:latin typeface="Cambria Math"/>
                          </a:rPr>
                          <m:t>,</m:t>
                        </m:r>
                        <m:r>
                          <a:rPr lang="sl-SI" sz="4500" b="1" i="1" smtClean="0">
                            <a:latin typeface="Cambria Math"/>
                          </a:rPr>
                          <m:t>𝟔</m:t>
                        </m:r>
                        <m:r>
                          <a:rPr lang="sl-SI" sz="4500" b="1" i="1">
                            <a:latin typeface="Cambria Math"/>
                          </a:rPr>
                          <m:t>∗</m:t>
                        </m:r>
                        <m:r>
                          <a:rPr lang="sl-SI" sz="4500" b="1" i="1" smtClean="0">
                            <a:latin typeface="Cambria Math"/>
                          </a:rPr>
                          <m:t>𝟎</m:t>
                        </m:r>
                        <m:r>
                          <a:rPr lang="sl-SI" sz="4500" b="1" i="1" smtClean="0">
                            <a:latin typeface="Cambria Math"/>
                          </a:rPr>
                          <m:t>,</m:t>
                        </m:r>
                        <m:r>
                          <a:rPr lang="sl-SI" sz="4500" b="1" i="1" smtClean="0">
                            <a:latin typeface="Cambria Math"/>
                          </a:rPr>
                          <m:t>𝟑𝟗</m:t>
                        </m:r>
                      </m:num>
                      <m:den>
                        <m:r>
                          <a:rPr lang="sl-SI" sz="4500" b="1" i="1" smtClean="0">
                            <a:latin typeface="Cambria Math"/>
                          </a:rPr>
                          <m:t>𝟏</m:t>
                        </m:r>
                        <m:r>
                          <a:rPr lang="sl-SI" sz="4500" b="1" i="1" smtClean="0">
                            <a:latin typeface="Cambria Math"/>
                          </a:rPr>
                          <m:t>,</m:t>
                        </m:r>
                        <m:r>
                          <a:rPr lang="sl-SI" sz="4500" b="1" i="1" smtClean="0">
                            <a:latin typeface="Cambria Math"/>
                          </a:rPr>
                          <m:t>𝟎𝟖</m:t>
                        </m:r>
                      </m:den>
                    </m:f>
                    <m:r>
                      <a:rPr lang="sl-SI" sz="4500" b="1" i="1" smtClean="0">
                        <a:latin typeface="Cambria Math"/>
                      </a:rPr>
                      <m:t>=</m:t>
                    </m:r>
                    <m:f>
                      <m:fPr>
                        <m:ctrlPr>
                          <a:rPr lang="sl-SI" sz="4500" b="1" i="1">
                            <a:latin typeface="Cambria Math"/>
                          </a:rPr>
                        </m:ctrlPr>
                      </m:fPr>
                      <m:num>
                        <m:r>
                          <a:rPr lang="sl-SI" sz="4500" b="1" i="1" smtClean="0">
                            <a:latin typeface="Cambria Math"/>
                          </a:rPr>
                          <m:t>𝟕𝟏𝟑𝟎</m:t>
                        </m:r>
                        <m:r>
                          <a:rPr lang="sl-SI" sz="4500" b="1" i="1" smtClean="0">
                            <a:latin typeface="Cambria Math"/>
                          </a:rPr>
                          <m:t>,</m:t>
                        </m:r>
                        <m:r>
                          <a:rPr lang="sl-SI" sz="4500" b="1" i="1" smtClean="0">
                            <a:latin typeface="Cambria Math"/>
                          </a:rPr>
                          <m:t>𝟖𝟓</m:t>
                        </m:r>
                      </m:num>
                      <m:den>
                        <m:r>
                          <a:rPr lang="sl-SI" sz="4500" b="1" i="1" smtClean="0">
                            <a:latin typeface="Cambria Math"/>
                          </a:rPr>
                          <m:t>𝟏</m:t>
                        </m:r>
                        <m:r>
                          <a:rPr lang="sl-SI" sz="4500" b="1" i="1" smtClean="0">
                            <a:latin typeface="Cambria Math"/>
                          </a:rPr>
                          <m:t>,</m:t>
                        </m:r>
                        <m:r>
                          <a:rPr lang="sl-SI" sz="4500" b="1" i="1" smtClean="0">
                            <a:latin typeface="Cambria Math"/>
                          </a:rPr>
                          <m:t>𝟎𝟖</m:t>
                        </m:r>
                      </m:den>
                    </m:f>
                  </m:oMath>
                </a14:m>
                <a:r>
                  <a:rPr lang="sl-SI" sz="4500" b="1" dirty="0">
                    <a:solidFill>
                      <a:prstClr val="black"/>
                    </a:solidFill>
                  </a:rPr>
                  <a:t> </a:t>
                </a:r>
                <a:r>
                  <a:rPr lang="sl-SI" sz="4500" b="1" dirty="0" smtClean="0">
                    <a:solidFill>
                      <a:prstClr val="black"/>
                    </a:solidFill>
                  </a:rPr>
                  <a:t>=</a:t>
                </a:r>
              </a:p>
              <a:p>
                <a:pPr marL="0" indent="0" algn="ctr">
                  <a:buNone/>
                </a:pPr>
                <a:endParaRPr lang="sl-SI" sz="4500" b="1" dirty="0">
                  <a:solidFill>
                    <a:prstClr val="black"/>
                  </a:solidFill>
                </a:endParaRPr>
              </a:p>
              <a:p>
                <a:pPr marL="0" indent="0" algn="ctr">
                  <a:buNone/>
                </a:pPr>
                <a:r>
                  <a:rPr lang="sl-SI" sz="4500" b="1" dirty="0">
                    <a:solidFill>
                      <a:prstClr val="black"/>
                    </a:solidFill>
                  </a:rPr>
                  <a:t> </a:t>
                </a:r>
                <a:r>
                  <a:rPr lang="sl-SI" sz="4500" b="1" dirty="0" smtClean="0">
                    <a:solidFill>
                      <a:prstClr val="black"/>
                    </a:solidFill>
                  </a:rPr>
                  <a:t> = </a:t>
                </a:r>
                <a:r>
                  <a:rPr lang="sl-SI" sz="4500" b="1" u="sng" dirty="0" smtClean="0">
                    <a:solidFill>
                      <a:prstClr val="black"/>
                    </a:solidFill>
                  </a:rPr>
                  <a:t>6602,64 t</a:t>
                </a:r>
                <a:endParaRPr lang="sl-SI" sz="4500" b="1" u="sng" dirty="0">
                  <a:solidFill>
                    <a:prstClr val="black"/>
                  </a:solidFill>
                </a:endParaRPr>
              </a:p>
              <a:p>
                <a:pPr lvl="0"/>
                <a:endParaRPr lang="sl-SI" dirty="0"/>
              </a:p>
              <a:p>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1196752"/>
                <a:ext cx="8229600" cy="5040560"/>
              </a:xfrm>
              <a:blipFill rotWithShape="1">
                <a:blip r:embed="rId2"/>
                <a:stretch>
                  <a:fillRect l="-593" t="-1693" b="-1693"/>
                </a:stretch>
              </a:blipFill>
            </p:spPr>
            <p:txBody>
              <a:bodyPr/>
              <a:lstStyle/>
              <a:p>
                <a:r>
                  <a:rPr lang="sl-SI">
                    <a:noFill/>
                  </a:rPr>
                  <a:t> </a:t>
                </a:r>
              </a:p>
            </p:txBody>
          </p:sp>
        </mc:Fallback>
      </mc:AlternateContent>
    </p:spTree>
    <p:extLst>
      <p:ext uri="{BB962C8B-B14F-4D97-AF65-F5344CB8AC3E}">
        <p14:creationId xmlns:p14="http://schemas.microsoft.com/office/powerpoint/2010/main" val="3815220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4. Naloga</a:t>
            </a:r>
            <a:endParaRPr lang="sl-SI" sz="2400" dirty="0"/>
          </a:p>
        </p:txBody>
      </p:sp>
      <p:sp>
        <p:nvSpPr>
          <p:cNvPr id="3" name="Ograda vsebine 2"/>
          <p:cNvSpPr>
            <a:spLocks noGrp="1"/>
          </p:cNvSpPr>
          <p:nvPr>
            <p:ph idx="1"/>
          </p:nvPr>
        </p:nvSpPr>
        <p:spPr/>
        <p:txBody>
          <a:bodyPr/>
          <a:lstStyle/>
          <a:p>
            <a:r>
              <a:rPr lang="sl-SI" dirty="0" smtClean="0"/>
              <a:t>Koliko tovora bi morali povprečno natovoriti na vsako od 300 palet delovnega parka, da bi z njim </a:t>
            </a:r>
            <a:r>
              <a:rPr lang="sl-SI" dirty="0" err="1" smtClean="0"/>
              <a:t>odpremili</a:t>
            </a:r>
            <a:r>
              <a:rPr lang="sl-SI" dirty="0" smtClean="0"/>
              <a:t> 5.500 t tovora, če bi trajal </a:t>
            </a:r>
            <a:r>
              <a:rPr lang="sl-SI" dirty="0" err="1" smtClean="0"/>
              <a:t>obtek</a:t>
            </a:r>
            <a:r>
              <a:rPr lang="sl-SI" dirty="0" smtClean="0"/>
              <a:t> povprečno 6 dni in bi letno delali 304 dni?</a:t>
            </a:r>
            <a:endParaRPr lang="sl-SI" dirty="0"/>
          </a:p>
        </p:txBody>
      </p:sp>
    </p:spTree>
    <p:extLst>
      <p:ext uri="{BB962C8B-B14F-4D97-AF65-F5344CB8AC3E}">
        <p14:creationId xmlns:p14="http://schemas.microsoft.com/office/powerpoint/2010/main" val="2476998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4. naloga - podatki</a:t>
            </a:r>
            <a:endParaRPr lang="sl-SI" sz="2400" dirty="0"/>
          </a:p>
        </p:txBody>
      </p:sp>
      <p:sp>
        <p:nvSpPr>
          <p:cNvPr id="3" name="Ograda vsebine 2"/>
          <p:cNvSpPr>
            <a:spLocks noGrp="1"/>
          </p:cNvSpPr>
          <p:nvPr>
            <p:ph idx="1"/>
          </p:nvPr>
        </p:nvSpPr>
        <p:spPr>
          <a:xfrm>
            <a:off x="457200" y="1268760"/>
            <a:ext cx="8229600" cy="4857403"/>
          </a:xfrm>
        </p:spPr>
        <p:txBody>
          <a:bodyPr>
            <a:normAutofit/>
          </a:bodyPr>
          <a:lstStyle/>
          <a:p>
            <a:r>
              <a:rPr lang="sl-SI" sz="2800" dirty="0"/>
              <a:t>Koliko tovora bi morali povprečno natovoriti na vsako od 300 palet delovnega parka, da bi z njim </a:t>
            </a:r>
            <a:r>
              <a:rPr lang="sl-SI" sz="2800" dirty="0" err="1"/>
              <a:t>odpremili</a:t>
            </a:r>
            <a:r>
              <a:rPr lang="sl-SI" sz="2800" dirty="0"/>
              <a:t> 5.500 t tovora, če bi trajal </a:t>
            </a:r>
            <a:r>
              <a:rPr lang="sl-SI" sz="2800" dirty="0" err="1"/>
              <a:t>obtek</a:t>
            </a:r>
            <a:r>
              <a:rPr lang="sl-SI" sz="2800" dirty="0"/>
              <a:t> povprečno 6 dni in bi letno delali 304 dni?</a:t>
            </a:r>
          </a:p>
          <a:p>
            <a:r>
              <a:rPr lang="sl-SI" sz="2800" b="1" dirty="0" err="1" smtClean="0"/>
              <a:t>Npd</a:t>
            </a:r>
            <a:r>
              <a:rPr lang="sl-SI" sz="2800" b="1" dirty="0" smtClean="0"/>
              <a:t> = 300 palet</a:t>
            </a:r>
          </a:p>
          <a:p>
            <a:r>
              <a:rPr lang="sl-SI" sz="2800" b="1" dirty="0" smtClean="0"/>
              <a:t>Q = 5.500 t</a:t>
            </a:r>
          </a:p>
          <a:p>
            <a:r>
              <a:rPr lang="sl-SI" sz="2800" b="1" dirty="0" err="1" smtClean="0"/>
              <a:t>Tp</a:t>
            </a:r>
            <a:r>
              <a:rPr lang="sl-SI" sz="2800" b="1" dirty="0" smtClean="0"/>
              <a:t> = 6 dni</a:t>
            </a:r>
          </a:p>
          <a:p>
            <a:r>
              <a:rPr lang="sl-SI" sz="2800" b="1" dirty="0" err="1" smtClean="0"/>
              <a:t>Dd</a:t>
            </a:r>
            <a:r>
              <a:rPr lang="sl-SI" sz="2800" b="1" dirty="0" smtClean="0"/>
              <a:t> = 304 dni</a:t>
            </a:r>
            <a:endParaRPr lang="sl-SI" sz="2800" b="1" dirty="0"/>
          </a:p>
        </p:txBody>
      </p:sp>
    </p:spTree>
    <p:extLst>
      <p:ext uri="{BB962C8B-B14F-4D97-AF65-F5344CB8AC3E}">
        <p14:creationId xmlns:p14="http://schemas.microsoft.com/office/powerpoint/2010/main" val="2376439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4.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1196752"/>
                <a:ext cx="8229600" cy="4929411"/>
              </a:xfrm>
            </p:spPr>
            <p:txBody>
              <a:bodyPr>
                <a:normAutofit/>
              </a:bodyPr>
              <a:lstStyle/>
              <a:p>
                <a:r>
                  <a:rPr lang="sl-SI" sz="2800" dirty="0" smtClean="0"/>
                  <a:t>Npd</a:t>
                </a:r>
                <a:r>
                  <a:rPr lang="sl-SI" sz="2800" dirty="0"/>
                  <a:t> = 300 palet</a:t>
                </a:r>
              </a:p>
              <a:p>
                <a:r>
                  <a:rPr lang="sl-SI" sz="2800" dirty="0"/>
                  <a:t>Q = 5.500 t</a:t>
                </a:r>
              </a:p>
              <a:p>
                <a:r>
                  <a:rPr lang="sl-SI" sz="2800" dirty="0" err="1"/>
                  <a:t>Tp</a:t>
                </a:r>
                <a:r>
                  <a:rPr lang="sl-SI" sz="2800" dirty="0"/>
                  <a:t> = 6 dni</a:t>
                </a:r>
              </a:p>
              <a:p>
                <a:r>
                  <a:rPr lang="sl-SI" sz="2800" dirty="0" err="1"/>
                  <a:t>Dd</a:t>
                </a:r>
                <a:r>
                  <a:rPr lang="sl-SI" sz="2800" dirty="0"/>
                  <a:t> = 304 </a:t>
                </a:r>
                <a:r>
                  <a:rPr lang="sl-SI" sz="2800" dirty="0" smtClean="0"/>
                  <a:t>dni</a:t>
                </a:r>
              </a:p>
              <a:p>
                <a:r>
                  <a:rPr lang="sl-SI" sz="1000" dirty="0" smtClean="0"/>
                  <a:t>-----------------------------------------------------------------------------------</a:t>
                </a:r>
              </a:p>
              <a:p>
                <a:r>
                  <a:rPr lang="sl-SI" sz="2800" dirty="0" err="1" smtClean="0"/>
                  <a:t>Opl</a:t>
                </a:r>
                <a:r>
                  <a:rPr lang="sl-SI" sz="2800" dirty="0" smtClean="0"/>
                  <a:t> = ?</a:t>
                </a:r>
              </a:p>
              <a:p>
                <a:r>
                  <a:rPr lang="sl-SI" sz="2800" dirty="0" smtClean="0"/>
                  <a:t>q = ?</a:t>
                </a:r>
                <a:endParaRPr lang="sl-SI" sz="2800" b="1" dirty="0" smtClean="0">
                  <a:solidFill>
                    <a:prstClr val="black"/>
                  </a:solidFill>
                </a:endParaRPr>
              </a:p>
              <a:p>
                <a:pPr marL="0" indent="0" algn="ctr">
                  <a:buNone/>
                </a:pPr>
                <a14:m>
                  <m:oMath xmlns:m="http://schemas.openxmlformats.org/officeDocument/2006/math">
                    <m:r>
                      <a:rPr lang="sl-SI" b="1" i="1">
                        <a:latin typeface="Cambria Math"/>
                      </a:rPr>
                      <m:t>𝑵𝒑𝒅</m:t>
                    </m:r>
                    <m:r>
                      <a:rPr lang="sl-SI" b="1" i="1">
                        <a:latin typeface="Cambria Math"/>
                      </a:rPr>
                      <m:t>=</m:t>
                    </m:r>
                    <m:f>
                      <m:fPr>
                        <m:ctrlPr>
                          <a:rPr lang="sl-SI" b="1" i="1">
                            <a:latin typeface="Cambria Math"/>
                          </a:rPr>
                        </m:ctrlPr>
                      </m:fPr>
                      <m:num>
                        <m:r>
                          <a:rPr lang="sl-SI" b="1" i="1">
                            <a:latin typeface="Cambria Math"/>
                          </a:rPr>
                          <m:t>𝑸</m:t>
                        </m:r>
                        <m:r>
                          <a:rPr lang="sl-SI" b="1" i="1">
                            <a:latin typeface="Cambria Math"/>
                          </a:rPr>
                          <m:t>∗</m:t>
                        </m:r>
                        <m:r>
                          <a:rPr lang="sl-SI" b="1" i="1">
                            <a:latin typeface="Cambria Math"/>
                          </a:rPr>
                          <m:t>𝒀</m:t>
                        </m:r>
                      </m:num>
                      <m:den>
                        <m:r>
                          <a:rPr lang="sl-SI" b="1" i="1">
                            <a:latin typeface="Cambria Math"/>
                          </a:rPr>
                          <m:t>𝑶𝒑𝒍</m:t>
                        </m:r>
                        <m:r>
                          <a:rPr lang="sl-SI" b="1" i="1">
                            <a:latin typeface="Cambria Math"/>
                          </a:rPr>
                          <m:t> ∗</m:t>
                        </m:r>
                        <m:r>
                          <a:rPr lang="sl-SI" b="1" i="1">
                            <a:latin typeface="Cambria Math"/>
                          </a:rPr>
                          <m:t>𝒒</m:t>
                        </m:r>
                      </m:den>
                    </m:f>
                  </m:oMath>
                </a14:m>
                <a:r>
                  <a:rPr lang="sl-SI" b="1" dirty="0">
                    <a:solidFill>
                      <a:prstClr val="black"/>
                    </a:solidFill>
                  </a:rPr>
                  <a:t> </a:t>
                </a:r>
                <a:r>
                  <a:rPr lang="sl-SI" b="1" dirty="0" smtClean="0">
                    <a:solidFill>
                      <a:prstClr val="black"/>
                    </a:solidFill>
                  </a:rPr>
                  <a:t>         </a:t>
                </a:r>
                <a:r>
                  <a:rPr lang="sl-SI" b="1" dirty="0"/>
                  <a:t> </a:t>
                </a:r>
                <a14:m>
                  <m:oMath xmlns:m="http://schemas.openxmlformats.org/officeDocument/2006/math">
                    <m:r>
                      <a:rPr lang="sl-SI" b="1" i="0" smtClean="0">
                        <a:latin typeface="Cambria Math"/>
                      </a:rPr>
                      <m:t>      </m:t>
                    </m:r>
                    <m:r>
                      <a:rPr lang="sl-SI" b="1" i="1" smtClean="0">
                        <a:latin typeface="Cambria Math"/>
                      </a:rPr>
                      <m:t>𝒒</m:t>
                    </m:r>
                    <m:r>
                      <a:rPr lang="sl-SI" b="1" i="1">
                        <a:latin typeface="Cambria Math"/>
                      </a:rPr>
                      <m:t>=</m:t>
                    </m:r>
                    <m:f>
                      <m:fPr>
                        <m:ctrlPr>
                          <a:rPr lang="sl-SI" b="1" i="1">
                            <a:latin typeface="Cambria Math"/>
                          </a:rPr>
                        </m:ctrlPr>
                      </m:fPr>
                      <m:num>
                        <m:r>
                          <a:rPr lang="sl-SI" b="1" i="1">
                            <a:latin typeface="Cambria Math"/>
                          </a:rPr>
                          <m:t>𝑸</m:t>
                        </m:r>
                        <m:r>
                          <a:rPr lang="sl-SI" b="1" i="1">
                            <a:latin typeface="Cambria Math"/>
                          </a:rPr>
                          <m:t>∗</m:t>
                        </m:r>
                        <m:r>
                          <a:rPr lang="sl-SI" b="1" i="1">
                            <a:latin typeface="Cambria Math"/>
                          </a:rPr>
                          <m:t>𝒀</m:t>
                        </m:r>
                      </m:num>
                      <m:den>
                        <m:r>
                          <a:rPr lang="sl-SI" b="1" i="1">
                            <a:latin typeface="Cambria Math"/>
                          </a:rPr>
                          <m:t>𝑶𝒑𝒍</m:t>
                        </m:r>
                        <m:r>
                          <a:rPr lang="sl-SI" b="1" i="1">
                            <a:latin typeface="Cambria Math"/>
                          </a:rPr>
                          <m:t> ∗</m:t>
                        </m:r>
                        <m:r>
                          <a:rPr lang="sl-SI" b="1" i="1" smtClean="0">
                            <a:latin typeface="Cambria Math"/>
                          </a:rPr>
                          <m:t>𝑵𝒑𝒅</m:t>
                        </m:r>
                      </m:den>
                    </m:f>
                  </m:oMath>
                </a14:m>
                <a:r>
                  <a:rPr lang="sl-SI" b="1" dirty="0">
                    <a:solidFill>
                      <a:prstClr val="black"/>
                    </a:solidFill>
                  </a:rPr>
                  <a:t> </a:t>
                </a:r>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1196752"/>
                <a:ext cx="8229600" cy="4929411"/>
              </a:xfrm>
              <a:blipFill rotWithShape="1">
                <a:blip r:embed="rId2"/>
                <a:stretch>
                  <a:fillRect l="-1259" t="-1112"/>
                </a:stretch>
              </a:blipFill>
            </p:spPr>
            <p:txBody>
              <a:bodyPr/>
              <a:lstStyle/>
              <a:p>
                <a:r>
                  <a:rPr lang="sl-SI">
                    <a:noFill/>
                  </a:rPr>
                  <a:t> </a:t>
                </a:r>
              </a:p>
            </p:txBody>
          </p:sp>
        </mc:Fallback>
      </mc:AlternateContent>
      <p:sp>
        <p:nvSpPr>
          <p:cNvPr id="4" name="Desna puščica 3"/>
          <p:cNvSpPr/>
          <p:nvPr/>
        </p:nvSpPr>
        <p:spPr>
          <a:xfrm>
            <a:off x="4399406" y="4869160"/>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012604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4.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1196752"/>
                <a:ext cx="8229600" cy="4929411"/>
              </a:xfrm>
            </p:spPr>
            <p:txBody>
              <a:bodyPr>
                <a:normAutofit fontScale="77500" lnSpcReduction="20000"/>
              </a:bodyPr>
              <a:lstStyle/>
              <a:p>
                <a:r>
                  <a:rPr lang="sl-SI" dirty="0" smtClean="0"/>
                  <a:t>Npd</a:t>
                </a:r>
                <a:r>
                  <a:rPr lang="sl-SI" dirty="0"/>
                  <a:t> = 300 palet</a:t>
                </a:r>
              </a:p>
              <a:p>
                <a:r>
                  <a:rPr lang="sl-SI" dirty="0"/>
                  <a:t>Q = 5.500 t</a:t>
                </a:r>
              </a:p>
              <a:p>
                <a:r>
                  <a:rPr lang="sl-SI" dirty="0" err="1"/>
                  <a:t>Tp</a:t>
                </a:r>
                <a:r>
                  <a:rPr lang="sl-SI" dirty="0"/>
                  <a:t> = 6 dni</a:t>
                </a:r>
              </a:p>
              <a:p>
                <a:r>
                  <a:rPr lang="sl-SI" dirty="0" err="1"/>
                  <a:t>Dd</a:t>
                </a:r>
                <a:r>
                  <a:rPr lang="sl-SI" dirty="0"/>
                  <a:t> = 304 </a:t>
                </a:r>
                <a:r>
                  <a:rPr lang="sl-SI" dirty="0" smtClean="0"/>
                  <a:t>dni</a:t>
                </a:r>
              </a:p>
              <a:p>
                <a:r>
                  <a:rPr lang="sl-SI" b="1" dirty="0">
                    <a:solidFill>
                      <a:prstClr val="black"/>
                    </a:solidFill>
                  </a:rPr>
                  <a:t>------------------------------------------</a:t>
                </a:r>
              </a:p>
              <a:p>
                <a:r>
                  <a:rPr lang="sl-SI" b="1" dirty="0" err="1">
                    <a:solidFill>
                      <a:prstClr val="black"/>
                    </a:solidFill>
                  </a:rPr>
                  <a:t>Opl</a:t>
                </a:r>
                <a:r>
                  <a:rPr lang="sl-SI" b="1" dirty="0">
                    <a:solidFill>
                      <a:prstClr val="black"/>
                    </a:solidFill>
                  </a:rPr>
                  <a:t> = ?</a:t>
                </a:r>
              </a:p>
              <a:p>
                <a:r>
                  <a:rPr lang="sl-SI" b="1" dirty="0">
                    <a:solidFill>
                      <a:prstClr val="black"/>
                    </a:solidFill>
                  </a:rPr>
                  <a:t>q</a:t>
                </a:r>
                <a:r>
                  <a:rPr lang="sl-SI" b="1" dirty="0" smtClean="0">
                    <a:solidFill>
                      <a:prstClr val="black"/>
                    </a:solidFill>
                  </a:rPr>
                  <a:t> </a:t>
                </a:r>
                <a:r>
                  <a:rPr lang="sl-SI" b="1" dirty="0">
                    <a:solidFill>
                      <a:prstClr val="black"/>
                    </a:solidFill>
                  </a:rPr>
                  <a:t>= ?</a:t>
                </a:r>
              </a:p>
              <a:p>
                <a:pPr marL="0" indent="0" algn="ctr">
                  <a:buNone/>
                </a:pPr>
                <a14:m>
                  <m:oMath xmlns:m="http://schemas.openxmlformats.org/officeDocument/2006/math">
                    <m:r>
                      <a:rPr lang="sl-SI" sz="3600" b="1" i="1">
                        <a:latin typeface="Cambria Math"/>
                      </a:rPr>
                      <m:t>𝒒</m:t>
                    </m:r>
                    <m:r>
                      <a:rPr lang="sl-SI" sz="3600" b="1" i="1">
                        <a:latin typeface="Cambria Math"/>
                      </a:rPr>
                      <m:t>=</m:t>
                    </m:r>
                    <m:f>
                      <m:fPr>
                        <m:ctrlPr>
                          <a:rPr lang="sl-SI" sz="3600" b="1" i="1">
                            <a:latin typeface="Cambria Math"/>
                          </a:rPr>
                        </m:ctrlPr>
                      </m:fPr>
                      <m:num>
                        <m:r>
                          <a:rPr lang="sl-SI" sz="3600" b="1" i="1">
                            <a:latin typeface="Cambria Math"/>
                          </a:rPr>
                          <m:t>𝑸</m:t>
                        </m:r>
                        <m:r>
                          <a:rPr lang="sl-SI" sz="3600" b="1" i="1">
                            <a:latin typeface="Cambria Math"/>
                          </a:rPr>
                          <m:t>∗</m:t>
                        </m:r>
                        <m:r>
                          <a:rPr lang="sl-SI" sz="3600" b="1" i="1">
                            <a:latin typeface="Cambria Math"/>
                          </a:rPr>
                          <m:t>𝒀</m:t>
                        </m:r>
                      </m:num>
                      <m:den>
                        <m:r>
                          <a:rPr lang="sl-SI" sz="3600" b="1" i="1">
                            <a:latin typeface="Cambria Math"/>
                          </a:rPr>
                          <m:t>𝑶𝒑𝒍</m:t>
                        </m:r>
                        <m:r>
                          <a:rPr lang="sl-SI" sz="3600" b="1" i="1">
                            <a:latin typeface="Cambria Math"/>
                          </a:rPr>
                          <m:t> ∗</m:t>
                        </m:r>
                        <m:r>
                          <a:rPr lang="sl-SI" sz="3600" b="1" i="1">
                            <a:latin typeface="Cambria Math"/>
                          </a:rPr>
                          <m:t>𝑵𝒑𝒅</m:t>
                        </m:r>
                      </m:den>
                    </m:f>
                  </m:oMath>
                </a14:m>
                <a:r>
                  <a:rPr lang="sl-SI" b="1" dirty="0">
                    <a:solidFill>
                      <a:prstClr val="black"/>
                    </a:solidFill>
                  </a:rPr>
                  <a:t> </a:t>
                </a:r>
                <a:endParaRPr lang="sl-SI" dirty="0"/>
              </a:p>
              <a:p>
                <a:endParaRPr lang="sl-SI" dirty="0" smtClean="0"/>
              </a:p>
              <a:p>
                <a:pPr marL="0" indent="0" algn="ctr">
                  <a:buNone/>
                </a:pPr>
                <a:r>
                  <a:rPr lang="sl-SI" b="1" dirty="0"/>
                  <a:t>Opl</a:t>
                </a:r>
                <a14:m>
                  <m:oMath xmlns:m="http://schemas.openxmlformats.org/officeDocument/2006/math">
                    <m:r>
                      <a:rPr lang="sl-SI" b="1">
                        <a:latin typeface="Cambria Math"/>
                      </a:rPr>
                      <m:t> </m:t>
                    </m:r>
                    <m:r>
                      <a:rPr lang="sl-SI" b="1" i="1">
                        <a:latin typeface="Cambria Math"/>
                      </a:rPr>
                      <m:t>=</m:t>
                    </m:r>
                    <m:f>
                      <m:fPr>
                        <m:ctrlPr>
                          <a:rPr lang="sl-SI" b="1" i="1">
                            <a:latin typeface="Cambria Math"/>
                          </a:rPr>
                        </m:ctrlPr>
                      </m:fPr>
                      <m:num>
                        <m:r>
                          <a:rPr lang="sl-SI" b="1" i="1">
                            <a:latin typeface="Cambria Math"/>
                          </a:rPr>
                          <m:t>𝑫𝒅</m:t>
                        </m:r>
                      </m:num>
                      <m:den>
                        <m:r>
                          <a:rPr lang="sl-SI" b="1" i="1">
                            <a:latin typeface="Cambria Math"/>
                          </a:rPr>
                          <m:t>𝑻𝒑</m:t>
                        </m:r>
                      </m:den>
                    </m:f>
                    <m:r>
                      <a:rPr lang="sl-SI" b="1" i="1">
                        <a:latin typeface="Cambria Math"/>
                      </a:rPr>
                      <m:t>             </m:t>
                    </m:r>
                    <m:r>
                      <a:rPr lang="sl-SI" b="1" i="1">
                        <a:latin typeface="Cambria Math"/>
                      </a:rPr>
                      <m:t>𝑶𝒑𝒍</m:t>
                    </m:r>
                    <m:r>
                      <a:rPr lang="sl-SI" b="1" i="1">
                        <a:latin typeface="Cambria Math"/>
                      </a:rPr>
                      <m:t>=</m:t>
                    </m:r>
                    <m:f>
                      <m:fPr>
                        <m:ctrlPr>
                          <a:rPr lang="sl-SI" b="1" i="1">
                            <a:latin typeface="Cambria Math"/>
                          </a:rPr>
                        </m:ctrlPr>
                      </m:fPr>
                      <m:num>
                        <m:r>
                          <a:rPr lang="sl-SI" b="1" i="1">
                            <a:latin typeface="Cambria Math"/>
                          </a:rPr>
                          <m:t>𝟑𝟎𝟒</m:t>
                        </m:r>
                      </m:num>
                      <m:den>
                        <m:r>
                          <a:rPr lang="sl-SI" b="1" i="1" smtClean="0">
                            <a:latin typeface="Cambria Math"/>
                          </a:rPr>
                          <m:t>𝟔</m:t>
                        </m:r>
                      </m:den>
                    </m:f>
                  </m:oMath>
                </a14:m>
                <a:r>
                  <a:rPr lang="sl-SI" b="1" dirty="0">
                    <a:solidFill>
                      <a:prstClr val="black"/>
                    </a:solidFill>
                  </a:rPr>
                  <a:t> = </a:t>
                </a:r>
                <a:r>
                  <a:rPr lang="sl-SI" b="1" dirty="0" smtClean="0">
                    <a:solidFill>
                      <a:prstClr val="black"/>
                    </a:solidFill>
                  </a:rPr>
                  <a:t>50,67 </a:t>
                </a:r>
                <a:r>
                  <a:rPr lang="sl-SI" b="1" dirty="0" err="1" smtClean="0">
                    <a:solidFill>
                      <a:prstClr val="black"/>
                    </a:solidFill>
                  </a:rPr>
                  <a:t>obtekov</a:t>
                </a:r>
                <a:endParaRPr lang="sl-SI" b="1" dirty="0" smtClean="0">
                  <a:solidFill>
                    <a:prstClr val="black"/>
                  </a:solidFill>
                </a:endParaRPr>
              </a:p>
              <a:p>
                <a:pPr marL="0" indent="0">
                  <a:buNone/>
                </a:pPr>
                <a:r>
                  <a:rPr lang="sl-SI" b="1" dirty="0" smtClean="0">
                    <a:solidFill>
                      <a:prstClr val="black"/>
                    </a:solidFill>
                  </a:rPr>
                  <a:t> </a:t>
                </a:r>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1196752"/>
                <a:ext cx="8229600" cy="4929411"/>
              </a:xfrm>
              <a:blipFill rotWithShape="1">
                <a:blip r:embed="rId2"/>
                <a:stretch>
                  <a:fillRect l="-1037" t="-2225"/>
                </a:stretch>
              </a:blipFill>
            </p:spPr>
            <p:txBody>
              <a:bodyPr/>
              <a:lstStyle/>
              <a:p>
                <a:r>
                  <a:rPr lang="sl-SI">
                    <a:noFill/>
                  </a:rPr>
                  <a:t> </a:t>
                </a:r>
              </a:p>
            </p:txBody>
          </p:sp>
        </mc:Fallback>
      </mc:AlternateContent>
    </p:spTree>
    <p:extLst>
      <p:ext uri="{BB962C8B-B14F-4D97-AF65-F5344CB8AC3E}">
        <p14:creationId xmlns:p14="http://schemas.microsoft.com/office/powerpoint/2010/main" val="2704173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4.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1196752"/>
                <a:ext cx="8229600" cy="4929411"/>
              </a:xfrm>
            </p:spPr>
            <p:txBody>
              <a:bodyPr>
                <a:normAutofit lnSpcReduction="10000"/>
              </a:bodyPr>
              <a:lstStyle/>
              <a:p>
                <a:r>
                  <a:rPr lang="sl-SI" sz="3000" dirty="0" smtClean="0"/>
                  <a:t>Npd</a:t>
                </a:r>
                <a:r>
                  <a:rPr lang="sl-SI" sz="3000" dirty="0"/>
                  <a:t> = 300 palet</a:t>
                </a:r>
              </a:p>
              <a:p>
                <a:r>
                  <a:rPr lang="sl-SI" sz="3000" dirty="0"/>
                  <a:t>Q = 5.500 t</a:t>
                </a:r>
              </a:p>
              <a:p>
                <a:r>
                  <a:rPr lang="sl-SI" sz="3000" dirty="0" err="1"/>
                  <a:t>Tp</a:t>
                </a:r>
                <a:r>
                  <a:rPr lang="sl-SI" sz="3000" dirty="0"/>
                  <a:t> = 6 dni</a:t>
                </a:r>
              </a:p>
              <a:p>
                <a:r>
                  <a:rPr lang="sl-SI" sz="3000" dirty="0" err="1"/>
                  <a:t>Dd</a:t>
                </a:r>
                <a:r>
                  <a:rPr lang="sl-SI" sz="3000" dirty="0"/>
                  <a:t> = 304 </a:t>
                </a:r>
                <a:r>
                  <a:rPr lang="sl-SI" sz="3000" dirty="0" smtClean="0"/>
                  <a:t>dni</a:t>
                </a:r>
              </a:p>
              <a:p>
                <a:r>
                  <a:rPr lang="sl-SI" sz="3000" b="1" dirty="0">
                    <a:solidFill>
                      <a:prstClr val="black"/>
                    </a:solidFill>
                  </a:rPr>
                  <a:t>------------------------------------------</a:t>
                </a:r>
              </a:p>
              <a:p>
                <a:r>
                  <a:rPr lang="sl-SI" sz="2400" b="1" dirty="0" err="1">
                    <a:solidFill>
                      <a:prstClr val="black"/>
                    </a:solidFill>
                  </a:rPr>
                  <a:t>Opl</a:t>
                </a:r>
                <a:r>
                  <a:rPr lang="sl-SI" sz="2400" b="1" dirty="0">
                    <a:solidFill>
                      <a:prstClr val="black"/>
                    </a:solidFill>
                  </a:rPr>
                  <a:t> = </a:t>
                </a:r>
                <a:r>
                  <a:rPr lang="sl-SI" sz="2400" b="1" dirty="0" smtClean="0">
                    <a:solidFill>
                      <a:prstClr val="black"/>
                    </a:solidFill>
                  </a:rPr>
                  <a:t>50,67 </a:t>
                </a:r>
                <a:r>
                  <a:rPr lang="sl-SI" sz="2400" b="1" dirty="0" err="1" smtClean="0">
                    <a:solidFill>
                      <a:prstClr val="black"/>
                    </a:solidFill>
                  </a:rPr>
                  <a:t>obtekov</a:t>
                </a:r>
                <a:endParaRPr lang="sl-SI" sz="2400" b="1" dirty="0">
                  <a:solidFill>
                    <a:prstClr val="black"/>
                  </a:solidFill>
                </a:endParaRPr>
              </a:p>
              <a:p>
                <a:r>
                  <a:rPr lang="sl-SI" sz="2400" b="1" dirty="0">
                    <a:solidFill>
                      <a:prstClr val="black"/>
                    </a:solidFill>
                  </a:rPr>
                  <a:t>q</a:t>
                </a:r>
                <a:r>
                  <a:rPr lang="sl-SI" sz="2400" b="1" dirty="0" smtClean="0">
                    <a:solidFill>
                      <a:prstClr val="black"/>
                    </a:solidFill>
                  </a:rPr>
                  <a:t> </a:t>
                </a:r>
                <a:r>
                  <a:rPr lang="sl-SI" sz="2400" b="1" dirty="0">
                    <a:solidFill>
                      <a:prstClr val="black"/>
                    </a:solidFill>
                  </a:rPr>
                  <a:t>= ?</a:t>
                </a:r>
              </a:p>
              <a:p>
                <a:pPr marL="0" indent="0">
                  <a:buNone/>
                </a:pPr>
                <a:endParaRPr lang="sl-SI" b="1" dirty="0" smtClean="0">
                  <a:solidFill>
                    <a:prstClr val="black"/>
                  </a:solidFill>
                </a:endParaRPr>
              </a:p>
              <a:p>
                <a:pPr marL="0" indent="0" algn="ctr">
                  <a:buNone/>
                </a:pPr>
                <a14:m>
                  <m:oMath xmlns:m="http://schemas.openxmlformats.org/officeDocument/2006/math">
                    <m:r>
                      <a:rPr lang="sl-SI" b="1" i="1" smtClean="0">
                        <a:latin typeface="Cambria Math"/>
                      </a:rPr>
                      <m:t>𝒒</m:t>
                    </m:r>
                    <m:r>
                      <a:rPr lang="sl-SI" b="1" i="1">
                        <a:latin typeface="Cambria Math"/>
                      </a:rPr>
                      <m:t>=</m:t>
                    </m:r>
                    <m:f>
                      <m:fPr>
                        <m:ctrlPr>
                          <a:rPr lang="sl-SI" b="1" i="1">
                            <a:latin typeface="Cambria Math"/>
                          </a:rPr>
                        </m:ctrlPr>
                      </m:fPr>
                      <m:num>
                        <m:r>
                          <a:rPr lang="sl-SI" b="1" i="1">
                            <a:latin typeface="Cambria Math"/>
                          </a:rPr>
                          <m:t>𝑸</m:t>
                        </m:r>
                        <m:r>
                          <a:rPr lang="sl-SI" b="1" i="1">
                            <a:latin typeface="Cambria Math"/>
                          </a:rPr>
                          <m:t>∗</m:t>
                        </m:r>
                        <m:r>
                          <a:rPr lang="sl-SI" b="1" i="1">
                            <a:latin typeface="Cambria Math"/>
                          </a:rPr>
                          <m:t>𝒀</m:t>
                        </m:r>
                      </m:num>
                      <m:den>
                        <m:r>
                          <a:rPr lang="sl-SI" b="1" i="1">
                            <a:latin typeface="Cambria Math"/>
                          </a:rPr>
                          <m:t>𝑶𝒑𝒍</m:t>
                        </m:r>
                        <m:r>
                          <a:rPr lang="sl-SI" b="1" i="1">
                            <a:latin typeface="Cambria Math"/>
                          </a:rPr>
                          <m:t> ∗</m:t>
                        </m:r>
                        <m:r>
                          <a:rPr lang="sl-SI" b="1" i="1" smtClean="0">
                            <a:latin typeface="Cambria Math"/>
                          </a:rPr>
                          <m:t>𝑵𝒑𝒅</m:t>
                        </m:r>
                      </m:den>
                    </m:f>
                  </m:oMath>
                </a14:m>
                <a:r>
                  <a:rPr lang="sl-SI" b="1" dirty="0">
                    <a:solidFill>
                      <a:prstClr val="black"/>
                    </a:solidFill>
                  </a:rPr>
                  <a:t> </a:t>
                </a:r>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1196752"/>
                <a:ext cx="8229600" cy="4929411"/>
              </a:xfrm>
              <a:blipFill rotWithShape="1">
                <a:blip r:embed="rId2"/>
                <a:stretch>
                  <a:fillRect l="-1481" t="-2472"/>
                </a:stretch>
              </a:blipFill>
            </p:spPr>
            <p:txBody>
              <a:bodyPr/>
              <a:lstStyle/>
              <a:p>
                <a:r>
                  <a:rPr lang="sl-SI">
                    <a:noFill/>
                  </a:rPr>
                  <a:t> </a:t>
                </a:r>
              </a:p>
            </p:txBody>
          </p:sp>
        </mc:Fallback>
      </mc:AlternateContent>
    </p:spTree>
    <p:extLst>
      <p:ext uri="{BB962C8B-B14F-4D97-AF65-F5344CB8AC3E}">
        <p14:creationId xmlns:p14="http://schemas.microsoft.com/office/powerpoint/2010/main" val="3966432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4.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1196752"/>
                <a:ext cx="8229600" cy="4929411"/>
              </a:xfrm>
            </p:spPr>
            <p:txBody>
              <a:bodyPr>
                <a:normAutofit/>
              </a:bodyPr>
              <a:lstStyle/>
              <a:p>
                <a:r>
                  <a:rPr lang="sl-SI" sz="2800" dirty="0" smtClean="0"/>
                  <a:t>Npd</a:t>
                </a:r>
                <a:r>
                  <a:rPr lang="sl-SI" sz="2800" dirty="0"/>
                  <a:t> = 300 palet</a:t>
                </a:r>
              </a:p>
              <a:p>
                <a:r>
                  <a:rPr lang="sl-SI" sz="2800" dirty="0"/>
                  <a:t>Q = 5.500 t</a:t>
                </a:r>
              </a:p>
              <a:p>
                <a:r>
                  <a:rPr lang="sl-SI" sz="2800" dirty="0" err="1"/>
                  <a:t>Tp</a:t>
                </a:r>
                <a:r>
                  <a:rPr lang="sl-SI" sz="2800" dirty="0"/>
                  <a:t> = 6 dni</a:t>
                </a:r>
              </a:p>
              <a:p>
                <a:r>
                  <a:rPr lang="sl-SI" sz="2800" dirty="0" err="1"/>
                  <a:t>Dd</a:t>
                </a:r>
                <a:r>
                  <a:rPr lang="sl-SI" sz="2800" dirty="0"/>
                  <a:t> = 304 </a:t>
                </a:r>
                <a:r>
                  <a:rPr lang="sl-SI" sz="2800" dirty="0" smtClean="0"/>
                  <a:t>dni</a:t>
                </a:r>
              </a:p>
              <a:p>
                <a:r>
                  <a:rPr lang="sl-SI" sz="2800" b="1" dirty="0">
                    <a:solidFill>
                      <a:prstClr val="black"/>
                    </a:solidFill>
                  </a:rPr>
                  <a:t>------------------------------------------</a:t>
                </a:r>
              </a:p>
              <a:p>
                <a:r>
                  <a:rPr lang="sl-SI" sz="2800" dirty="0" err="1">
                    <a:solidFill>
                      <a:prstClr val="black"/>
                    </a:solidFill>
                  </a:rPr>
                  <a:t>Opl</a:t>
                </a:r>
                <a:r>
                  <a:rPr lang="sl-SI" sz="2800" dirty="0">
                    <a:solidFill>
                      <a:prstClr val="black"/>
                    </a:solidFill>
                  </a:rPr>
                  <a:t> = </a:t>
                </a:r>
                <a:r>
                  <a:rPr lang="sl-SI" sz="2800" dirty="0" smtClean="0">
                    <a:solidFill>
                      <a:prstClr val="black"/>
                    </a:solidFill>
                  </a:rPr>
                  <a:t>50,67 </a:t>
                </a:r>
                <a:r>
                  <a:rPr lang="sl-SI" sz="2800" dirty="0" err="1" smtClean="0">
                    <a:solidFill>
                      <a:prstClr val="black"/>
                    </a:solidFill>
                  </a:rPr>
                  <a:t>obtekov</a:t>
                </a:r>
                <a:endParaRPr lang="sl-SI" sz="2800" dirty="0">
                  <a:solidFill>
                    <a:prstClr val="black"/>
                  </a:solidFill>
                </a:endParaRPr>
              </a:p>
              <a:p>
                <a:r>
                  <a:rPr lang="sl-SI" sz="2800" dirty="0">
                    <a:solidFill>
                      <a:prstClr val="black"/>
                    </a:solidFill>
                  </a:rPr>
                  <a:t>q</a:t>
                </a:r>
                <a:r>
                  <a:rPr lang="sl-SI" sz="2800" dirty="0" smtClean="0">
                    <a:solidFill>
                      <a:prstClr val="black"/>
                    </a:solidFill>
                  </a:rPr>
                  <a:t> </a:t>
                </a:r>
                <a:r>
                  <a:rPr lang="sl-SI" sz="2800" dirty="0">
                    <a:solidFill>
                      <a:prstClr val="black"/>
                    </a:solidFill>
                  </a:rPr>
                  <a:t>= ?</a:t>
                </a:r>
              </a:p>
              <a:p>
                <a:pPr marL="0" indent="0" algn="ctr">
                  <a:buNone/>
                </a:pPr>
                <a14:m>
                  <m:oMath xmlns:m="http://schemas.openxmlformats.org/officeDocument/2006/math">
                    <m:r>
                      <a:rPr lang="sl-SI" b="1" i="1" smtClean="0">
                        <a:latin typeface="Cambria Math"/>
                      </a:rPr>
                      <m:t>𝒒</m:t>
                    </m:r>
                    <m:r>
                      <a:rPr lang="sl-SI" b="1" i="1">
                        <a:latin typeface="Cambria Math"/>
                      </a:rPr>
                      <m:t>=</m:t>
                    </m:r>
                    <m:f>
                      <m:fPr>
                        <m:ctrlPr>
                          <a:rPr lang="sl-SI" b="1" i="1">
                            <a:latin typeface="Cambria Math"/>
                          </a:rPr>
                        </m:ctrlPr>
                      </m:fPr>
                      <m:num>
                        <m:r>
                          <a:rPr lang="sl-SI" b="1" i="1">
                            <a:latin typeface="Cambria Math"/>
                          </a:rPr>
                          <m:t>𝑸</m:t>
                        </m:r>
                        <m:r>
                          <a:rPr lang="sl-SI" b="1" i="1">
                            <a:latin typeface="Cambria Math"/>
                          </a:rPr>
                          <m:t>∗</m:t>
                        </m:r>
                        <m:r>
                          <a:rPr lang="sl-SI" b="1" i="1">
                            <a:latin typeface="Cambria Math"/>
                          </a:rPr>
                          <m:t>𝒀</m:t>
                        </m:r>
                      </m:num>
                      <m:den>
                        <m:r>
                          <a:rPr lang="sl-SI" b="1" i="1">
                            <a:latin typeface="Cambria Math"/>
                          </a:rPr>
                          <m:t>𝑶𝒑𝒍</m:t>
                        </m:r>
                        <m:r>
                          <a:rPr lang="sl-SI" b="1" i="1">
                            <a:latin typeface="Cambria Math"/>
                          </a:rPr>
                          <m:t> ∗</m:t>
                        </m:r>
                        <m:r>
                          <a:rPr lang="sl-SI" b="1" i="1" smtClean="0">
                            <a:latin typeface="Cambria Math"/>
                          </a:rPr>
                          <m:t>𝑵𝒑𝒅</m:t>
                        </m:r>
                      </m:den>
                    </m:f>
                  </m:oMath>
                </a14:m>
                <a:r>
                  <a:rPr lang="sl-SI" b="1" dirty="0">
                    <a:solidFill>
                      <a:prstClr val="black"/>
                    </a:solidFill>
                  </a:rPr>
                  <a:t> </a:t>
                </a:r>
                <a:r>
                  <a:rPr lang="sl-SI" b="1" dirty="0" smtClean="0">
                    <a:solidFill>
                      <a:prstClr val="black"/>
                    </a:solidFill>
                  </a:rPr>
                  <a:t>   </a:t>
                </a:r>
                <a14:m>
                  <m:oMath xmlns:m="http://schemas.openxmlformats.org/officeDocument/2006/math">
                    <m:r>
                      <a:rPr lang="sl-SI" b="1" i="1">
                        <a:latin typeface="Cambria Math"/>
                      </a:rPr>
                      <m:t>𝒒</m:t>
                    </m:r>
                    <m:r>
                      <a:rPr lang="sl-SI" b="1" i="1">
                        <a:latin typeface="Cambria Math"/>
                      </a:rPr>
                      <m:t>=</m:t>
                    </m:r>
                    <m:f>
                      <m:fPr>
                        <m:ctrlPr>
                          <a:rPr lang="sl-SI" b="1" i="1">
                            <a:latin typeface="Cambria Math"/>
                          </a:rPr>
                        </m:ctrlPr>
                      </m:fPr>
                      <m:num>
                        <m:r>
                          <a:rPr lang="sl-SI" b="1" i="1" smtClean="0">
                            <a:latin typeface="Cambria Math"/>
                          </a:rPr>
                          <m:t>𝟓𝟓𝟎𝟎</m:t>
                        </m:r>
                        <m:r>
                          <a:rPr lang="sl-SI" b="1" i="1">
                            <a:latin typeface="Cambria Math"/>
                          </a:rPr>
                          <m:t>∗</m:t>
                        </m:r>
                        <m:r>
                          <a:rPr lang="sl-SI" b="1" i="1" smtClean="0">
                            <a:latin typeface="Cambria Math"/>
                          </a:rPr>
                          <m:t>𝟏</m:t>
                        </m:r>
                      </m:num>
                      <m:den>
                        <m:r>
                          <a:rPr lang="sl-SI" b="1" i="1" smtClean="0">
                            <a:latin typeface="Cambria Math"/>
                          </a:rPr>
                          <m:t>𝟓𝟎</m:t>
                        </m:r>
                        <m:r>
                          <a:rPr lang="sl-SI" b="1" i="1" smtClean="0">
                            <a:latin typeface="Cambria Math"/>
                          </a:rPr>
                          <m:t>,</m:t>
                        </m:r>
                        <m:r>
                          <a:rPr lang="sl-SI" b="1" i="1" smtClean="0">
                            <a:latin typeface="Cambria Math"/>
                          </a:rPr>
                          <m:t>𝟔𝟕</m:t>
                        </m:r>
                        <m:r>
                          <a:rPr lang="sl-SI" b="1" i="1">
                            <a:latin typeface="Cambria Math"/>
                          </a:rPr>
                          <m:t> ∗</m:t>
                        </m:r>
                        <m:r>
                          <a:rPr lang="sl-SI" b="1" i="1" smtClean="0">
                            <a:latin typeface="Cambria Math"/>
                          </a:rPr>
                          <m:t>𝟑𝟎𝟎</m:t>
                        </m:r>
                      </m:den>
                    </m:f>
                  </m:oMath>
                </a14:m>
                <a:r>
                  <a:rPr lang="sl-SI" dirty="0" smtClean="0"/>
                  <a:t> </a:t>
                </a:r>
                <a14:m>
                  <m:oMath xmlns:m="http://schemas.openxmlformats.org/officeDocument/2006/math">
                    <m:r>
                      <a:rPr lang="sl-SI" b="1" i="1">
                        <a:latin typeface="Cambria Math"/>
                      </a:rPr>
                      <m:t>=</m:t>
                    </m:r>
                    <m:f>
                      <m:fPr>
                        <m:ctrlPr>
                          <a:rPr lang="sl-SI" b="1" i="1">
                            <a:latin typeface="Cambria Math"/>
                          </a:rPr>
                        </m:ctrlPr>
                      </m:fPr>
                      <m:num>
                        <m:r>
                          <a:rPr lang="sl-SI" b="1" i="1" smtClean="0">
                            <a:latin typeface="Cambria Math"/>
                          </a:rPr>
                          <m:t>𝟓𝟓𝟎𝟎</m:t>
                        </m:r>
                      </m:num>
                      <m:den>
                        <m:r>
                          <a:rPr lang="sl-SI" b="1" i="1" smtClean="0">
                            <a:latin typeface="Cambria Math"/>
                          </a:rPr>
                          <m:t>𝟏𝟓𝟐𝟎𝟏</m:t>
                        </m:r>
                      </m:den>
                    </m:f>
                  </m:oMath>
                </a14:m>
                <a:r>
                  <a:rPr lang="sl-SI" dirty="0" smtClean="0"/>
                  <a:t> = </a:t>
                </a:r>
                <a:r>
                  <a:rPr lang="sl-SI" u="sng" dirty="0" smtClean="0"/>
                  <a:t>0,36 t</a:t>
                </a:r>
                <a:endParaRPr lang="sl-SI" u="sng"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1196752"/>
                <a:ext cx="8229600" cy="4929411"/>
              </a:xfrm>
              <a:blipFill rotWithShape="1">
                <a:blip r:embed="rId2"/>
                <a:stretch>
                  <a:fillRect l="-1259" t="-1112"/>
                </a:stretch>
              </a:blipFill>
            </p:spPr>
            <p:txBody>
              <a:bodyPr/>
              <a:lstStyle/>
              <a:p>
                <a:r>
                  <a:rPr lang="sl-SI">
                    <a:noFill/>
                  </a:rPr>
                  <a:t> </a:t>
                </a:r>
              </a:p>
            </p:txBody>
          </p:sp>
        </mc:Fallback>
      </mc:AlternateContent>
    </p:spTree>
    <p:extLst>
      <p:ext uri="{BB962C8B-B14F-4D97-AF65-F5344CB8AC3E}">
        <p14:creationId xmlns:p14="http://schemas.microsoft.com/office/powerpoint/2010/main" val="1911505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5. Naloga</a:t>
            </a:r>
            <a:endParaRPr lang="sl-SI" sz="2400" dirty="0"/>
          </a:p>
        </p:txBody>
      </p:sp>
      <p:sp>
        <p:nvSpPr>
          <p:cNvPr id="3" name="Ograda vsebine 2"/>
          <p:cNvSpPr>
            <a:spLocks noGrp="1"/>
          </p:cNvSpPr>
          <p:nvPr>
            <p:ph idx="1"/>
          </p:nvPr>
        </p:nvSpPr>
        <p:spPr/>
        <p:txBody>
          <a:bodyPr/>
          <a:lstStyle/>
          <a:p>
            <a:r>
              <a:rPr lang="sl-SI" dirty="0" smtClean="0"/>
              <a:t>Koliko tovora bi morali povprečno natovoriti na vsako od 500 palet delovnega parka, da bi z njim </a:t>
            </a:r>
            <a:r>
              <a:rPr lang="sl-SI" dirty="0" err="1" smtClean="0"/>
              <a:t>odpremili</a:t>
            </a:r>
            <a:r>
              <a:rPr lang="sl-SI" dirty="0" smtClean="0"/>
              <a:t> 6800 t tovora, če bi trajal </a:t>
            </a:r>
            <a:r>
              <a:rPr lang="sl-SI" dirty="0" err="1" smtClean="0"/>
              <a:t>obtek</a:t>
            </a:r>
            <a:r>
              <a:rPr lang="sl-SI" dirty="0" smtClean="0"/>
              <a:t> povprečno 10 dni in bi letno delali 305 dni?</a:t>
            </a:r>
            <a:endParaRPr lang="sl-SI" dirty="0"/>
          </a:p>
        </p:txBody>
      </p:sp>
    </p:spTree>
    <p:extLst>
      <p:ext uri="{BB962C8B-B14F-4D97-AF65-F5344CB8AC3E}">
        <p14:creationId xmlns:p14="http://schemas.microsoft.com/office/powerpoint/2010/main" val="3026191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5. naloga - podatki</a:t>
            </a:r>
            <a:endParaRPr lang="sl-SI" sz="2400" dirty="0"/>
          </a:p>
        </p:txBody>
      </p:sp>
      <p:sp>
        <p:nvSpPr>
          <p:cNvPr id="3" name="Ograda vsebine 2"/>
          <p:cNvSpPr>
            <a:spLocks noGrp="1"/>
          </p:cNvSpPr>
          <p:nvPr>
            <p:ph idx="1"/>
          </p:nvPr>
        </p:nvSpPr>
        <p:spPr>
          <a:xfrm>
            <a:off x="457200" y="1340768"/>
            <a:ext cx="8229600" cy="4785395"/>
          </a:xfrm>
        </p:spPr>
        <p:txBody>
          <a:bodyPr>
            <a:normAutofit/>
          </a:bodyPr>
          <a:lstStyle/>
          <a:p>
            <a:r>
              <a:rPr lang="sl-SI" sz="2800" dirty="0"/>
              <a:t>Koliko tovora bi morali povprečno natovoriti na vsako od 500 palet delovnega parka, da bi z njim </a:t>
            </a:r>
            <a:r>
              <a:rPr lang="sl-SI" sz="2800" dirty="0" err="1"/>
              <a:t>odpremili</a:t>
            </a:r>
            <a:r>
              <a:rPr lang="sl-SI" sz="2800" dirty="0"/>
              <a:t> 6800 t tovora, če bi trajal </a:t>
            </a:r>
            <a:r>
              <a:rPr lang="sl-SI" sz="2800" dirty="0" err="1"/>
              <a:t>obtek</a:t>
            </a:r>
            <a:r>
              <a:rPr lang="sl-SI" sz="2800" dirty="0"/>
              <a:t> povprečno 10 dni in bi letno delali 305 dni?</a:t>
            </a:r>
          </a:p>
          <a:p>
            <a:r>
              <a:rPr lang="sl-SI" sz="2400" b="1" dirty="0" err="1" smtClean="0"/>
              <a:t>Npd</a:t>
            </a:r>
            <a:r>
              <a:rPr lang="sl-SI" sz="2400" b="1" dirty="0" smtClean="0"/>
              <a:t> = 500 palet</a:t>
            </a:r>
          </a:p>
          <a:p>
            <a:r>
              <a:rPr lang="sl-SI" sz="2400" b="1" dirty="0" smtClean="0"/>
              <a:t>Q = 6800 t</a:t>
            </a:r>
          </a:p>
          <a:p>
            <a:r>
              <a:rPr lang="sl-SI" sz="2400" b="1" dirty="0" err="1" smtClean="0"/>
              <a:t>Tp</a:t>
            </a:r>
            <a:r>
              <a:rPr lang="sl-SI" sz="2400" b="1" dirty="0" smtClean="0"/>
              <a:t> = 10 dni</a:t>
            </a:r>
          </a:p>
          <a:p>
            <a:r>
              <a:rPr lang="sl-SI" sz="2400" b="1" dirty="0" err="1" smtClean="0"/>
              <a:t>Dd</a:t>
            </a:r>
            <a:r>
              <a:rPr lang="sl-SI" sz="2400" b="1" dirty="0" smtClean="0"/>
              <a:t> = 305 dni</a:t>
            </a:r>
            <a:endParaRPr lang="sl-SI" sz="2400" b="1" dirty="0"/>
          </a:p>
        </p:txBody>
      </p:sp>
    </p:spTree>
    <p:extLst>
      <p:ext uri="{BB962C8B-B14F-4D97-AF65-F5344CB8AC3E}">
        <p14:creationId xmlns:p14="http://schemas.microsoft.com/office/powerpoint/2010/main" val="1266416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5.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p:txBody>
              <a:bodyPr>
                <a:normAutofit fontScale="92500" lnSpcReduction="10000"/>
              </a:bodyPr>
              <a:lstStyle/>
              <a:p>
                <a:r>
                  <a:rPr lang="sl-SI" sz="2800" dirty="0" smtClean="0"/>
                  <a:t>Npd = 500 palet</a:t>
                </a:r>
              </a:p>
              <a:p>
                <a:r>
                  <a:rPr lang="sl-SI" sz="2800" dirty="0"/>
                  <a:t>Q = 6800 t</a:t>
                </a:r>
              </a:p>
              <a:p>
                <a:r>
                  <a:rPr lang="sl-SI" sz="2800" dirty="0" err="1"/>
                  <a:t>Tp</a:t>
                </a:r>
                <a:r>
                  <a:rPr lang="sl-SI" sz="2800" dirty="0"/>
                  <a:t> = 10 dni</a:t>
                </a:r>
              </a:p>
              <a:p>
                <a:r>
                  <a:rPr lang="sl-SI" sz="2800" dirty="0" err="1"/>
                  <a:t>Dd</a:t>
                </a:r>
                <a:r>
                  <a:rPr lang="sl-SI" sz="2800" dirty="0"/>
                  <a:t> = 305 </a:t>
                </a:r>
                <a:r>
                  <a:rPr lang="sl-SI" sz="2800" dirty="0" smtClean="0"/>
                  <a:t>dni</a:t>
                </a:r>
              </a:p>
              <a:p>
                <a:r>
                  <a:rPr lang="sl-SI" sz="2800" dirty="0" smtClean="0"/>
                  <a:t>---------------------------</a:t>
                </a:r>
              </a:p>
              <a:p>
                <a:r>
                  <a:rPr lang="sl-SI" sz="2800" dirty="0" err="1" smtClean="0"/>
                  <a:t>Opl</a:t>
                </a:r>
                <a:r>
                  <a:rPr lang="sl-SI" sz="2800" dirty="0" smtClean="0"/>
                  <a:t> = ?</a:t>
                </a:r>
              </a:p>
              <a:p>
                <a:r>
                  <a:rPr lang="sl-SI" sz="2800" dirty="0" smtClean="0"/>
                  <a:t>q = ?</a:t>
                </a:r>
                <a:endParaRPr lang="sl-SI" sz="2800" dirty="0"/>
              </a:p>
              <a:p>
                <a:pPr marL="0" indent="0">
                  <a:buNone/>
                </a:pPr>
                <a:endParaRPr lang="sl-SI" b="1" dirty="0" smtClean="0">
                  <a:solidFill>
                    <a:prstClr val="black"/>
                  </a:solidFill>
                </a:endParaRPr>
              </a:p>
              <a:p>
                <a:pPr marL="0" indent="0" algn="ctr">
                  <a:buNone/>
                </a:pPr>
                <a14:m>
                  <m:oMath xmlns:m="http://schemas.openxmlformats.org/officeDocument/2006/math">
                    <m:r>
                      <a:rPr lang="sl-SI" b="1" i="1">
                        <a:latin typeface="Cambria Math"/>
                      </a:rPr>
                      <m:t>𝑵𝒑𝒅</m:t>
                    </m:r>
                    <m:r>
                      <a:rPr lang="sl-SI" b="1" i="1">
                        <a:latin typeface="Cambria Math"/>
                      </a:rPr>
                      <m:t>=</m:t>
                    </m:r>
                    <m:f>
                      <m:fPr>
                        <m:ctrlPr>
                          <a:rPr lang="sl-SI" b="1" i="1">
                            <a:latin typeface="Cambria Math"/>
                          </a:rPr>
                        </m:ctrlPr>
                      </m:fPr>
                      <m:num>
                        <m:r>
                          <a:rPr lang="sl-SI" b="1" i="1">
                            <a:latin typeface="Cambria Math"/>
                          </a:rPr>
                          <m:t>𝑸</m:t>
                        </m:r>
                        <m:r>
                          <a:rPr lang="sl-SI" b="1" i="1">
                            <a:latin typeface="Cambria Math"/>
                          </a:rPr>
                          <m:t>∗</m:t>
                        </m:r>
                        <m:r>
                          <a:rPr lang="sl-SI" b="1" i="1">
                            <a:latin typeface="Cambria Math"/>
                          </a:rPr>
                          <m:t>𝒀</m:t>
                        </m:r>
                      </m:num>
                      <m:den>
                        <m:r>
                          <a:rPr lang="sl-SI" b="1" i="1">
                            <a:latin typeface="Cambria Math"/>
                          </a:rPr>
                          <m:t>𝑶𝒑𝒍</m:t>
                        </m:r>
                        <m:r>
                          <a:rPr lang="sl-SI" b="1" i="1">
                            <a:latin typeface="Cambria Math"/>
                          </a:rPr>
                          <m:t> ∗</m:t>
                        </m:r>
                        <m:r>
                          <a:rPr lang="sl-SI" b="1" i="1">
                            <a:latin typeface="Cambria Math"/>
                          </a:rPr>
                          <m:t>𝒒</m:t>
                        </m:r>
                      </m:den>
                    </m:f>
                  </m:oMath>
                </a14:m>
                <a:r>
                  <a:rPr lang="sl-SI" b="1" dirty="0">
                    <a:solidFill>
                      <a:prstClr val="black"/>
                    </a:solidFill>
                  </a:rPr>
                  <a:t> </a:t>
                </a:r>
                <a:r>
                  <a:rPr lang="sl-SI" b="1" dirty="0" smtClean="0">
                    <a:solidFill>
                      <a:prstClr val="black"/>
                    </a:solidFill>
                  </a:rPr>
                  <a:t>          </a:t>
                </a:r>
                <a:r>
                  <a:rPr lang="sl-SI" b="1" dirty="0"/>
                  <a:t> </a:t>
                </a:r>
                <a14:m>
                  <m:oMath xmlns:m="http://schemas.openxmlformats.org/officeDocument/2006/math">
                    <m:r>
                      <a:rPr lang="sl-SI" b="1" i="0" smtClean="0">
                        <a:latin typeface="Cambria Math"/>
                      </a:rPr>
                      <m:t>       </m:t>
                    </m:r>
                    <m:r>
                      <a:rPr lang="sl-SI" b="1" i="1" smtClean="0">
                        <a:latin typeface="Cambria Math"/>
                      </a:rPr>
                      <m:t>𝒒</m:t>
                    </m:r>
                    <m:r>
                      <a:rPr lang="sl-SI" b="1" i="1">
                        <a:latin typeface="Cambria Math"/>
                      </a:rPr>
                      <m:t>=</m:t>
                    </m:r>
                    <m:f>
                      <m:fPr>
                        <m:ctrlPr>
                          <a:rPr lang="sl-SI" b="1" i="1">
                            <a:latin typeface="Cambria Math"/>
                          </a:rPr>
                        </m:ctrlPr>
                      </m:fPr>
                      <m:num>
                        <m:r>
                          <a:rPr lang="sl-SI" b="1" i="1">
                            <a:latin typeface="Cambria Math"/>
                          </a:rPr>
                          <m:t>𝑸</m:t>
                        </m:r>
                        <m:r>
                          <a:rPr lang="sl-SI" b="1" i="1">
                            <a:latin typeface="Cambria Math"/>
                          </a:rPr>
                          <m:t>∗</m:t>
                        </m:r>
                        <m:r>
                          <a:rPr lang="sl-SI" b="1" i="1">
                            <a:latin typeface="Cambria Math"/>
                          </a:rPr>
                          <m:t>𝒀</m:t>
                        </m:r>
                      </m:num>
                      <m:den>
                        <m:r>
                          <a:rPr lang="sl-SI" b="1" i="1">
                            <a:latin typeface="Cambria Math"/>
                          </a:rPr>
                          <m:t>𝑶𝒑𝒍</m:t>
                        </m:r>
                        <m:r>
                          <a:rPr lang="sl-SI" b="1" i="1">
                            <a:latin typeface="Cambria Math"/>
                          </a:rPr>
                          <m:t> ∗</m:t>
                        </m:r>
                        <m:r>
                          <a:rPr lang="sl-SI" b="1" i="1" smtClean="0">
                            <a:latin typeface="Cambria Math"/>
                          </a:rPr>
                          <m:t>𝑵𝒑𝒅</m:t>
                        </m:r>
                      </m:den>
                    </m:f>
                  </m:oMath>
                </a14:m>
                <a:r>
                  <a:rPr lang="sl-SI" b="1" dirty="0">
                    <a:solidFill>
                      <a:prstClr val="black"/>
                    </a:solidFill>
                  </a:rPr>
                  <a:t> </a:t>
                </a:r>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blipFill rotWithShape="1">
                <a:blip r:embed="rId2"/>
                <a:stretch>
                  <a:fillRect l="-1111" t="-2022"/>
                </a:stretch>
              </a:blipFill>
            </p:spPr>
            <p:txBody>
              <a:bodyPr/>
              <a:lstStyle/>
              <a:p>
                <a:r>
                  <a:rPr lang="sl-SI">
                    <a:noFill/>
                  </a:rPr>
                  <a:t> </a:t>
                </a:r>
              </a:p>
            </p:txBody>
          </p:sp>
        </mc:Fallback>
      </mc:AlternateContent>
      <p:sp>
        <p:nvSpPr>
          <p:cNvPr id="4" name="Desna puščica 3"/>
          <p:cNvSpPr/>
          <p:nvPr/>
        </p:nvSpPr>
        <p:spPr>
          <a:xfrm>
            <a:off x="4469386" y="5445224"/>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792434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1800" b="1" dirty="0" smtClean="0"/>
              <a:t>1. naloga</a:t>
            </a:r>
            <a:endParaRPr lang="sl-SI" sz="1800" b="1" dirty="0"/>
          </a:p>
        </p:txBody>
      </p:sp>
      <p:sp>
        <p:nvSpPr>
          <p:cNvPr id="3" name="Ograda vsebine 2"/>
          <p:cNvSpPr>
            <a:spLocks noGrp="1"/>
          </p:cNvSpPr>
          <p:nvPr>
            <p:ph idx="1"/>
          </p:nvPr>
        </p:nvSpPr>
        <p:spPr/>
        <p:txBody>
          <a:bodyPr>
            <a:normAutofit/>
          </a:bodyPr>
          <a:lstStyle/>
          <a:p>
            <a:pPr marL="0" indent="0">
              <a:buNone/>
            </a:pPr>
            <a:r>
              <a:rPr lang="sl-SI" dirty="0" smtClean="0"/>
              <a:t>Izračunaj potrebno število palet delovnega in inventarnega parka, če bomo letno poslali 6000 ton blaga na paletah s povprečno obremenitvijo 720 kg. V letu je 305 delovnih dni, ena paleta bo imela povprečen </a:t>
            </a:r>
            <a:r>
              <a:rPr lang="sl-SI" dirty="0" err="1" smtClean="0"/>
              <a:t>obtek</a:t>
            </a:r>
            <a:r>
              <a:rPr lang="sl-SI" dirty="0" smtClean="0"/>
              <a:t> 6,1 dan. Blago bo dotekalo z 10% neenakomernostjo. Povprečno bo 18% palet pokvarjenih.</a:t>
            </a:r>
            <a:endParaRPr lang="sl-SI" dirty="0"/>
          </a:p>
        </p:txBody>
      </p:sp>
    </p:spTree>
    <p:extLst>
      <p:ext uri="{BB962C8B-B14F-4D97-AF65-F5344CB8AC3E}">
        <p14:creationId xmlns:p14="http://schemas.microsoft.com/office/powerpoint/2010/main" val="3753898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5.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1196752"/>
                <a:ext cx="8229600" cy="4929411"/>
              </a:xfrm>
            </p:spPr>
            <p:txBody>
              <a:bodyPr>
                <a:normAutofit fontScale="92500" lnSpcReduction="20000"/>
              </a:bodyPr>
              <a:lstStyle/>
              <a:p>
                <a:r>
                  <a:rPr lang="sl-SI" sz="2800" dirty="0" smtClean="0"/>
                  <a:t>Npd = 500 palet</a:t>
                </a:r>
              </a:p>
              <a:p>
                <a:r>
                  <a:rPr lang="sl-SI" sz="2800" dirty="0"/>
                  <a:t>Q = 6800 t</a:t>
                </a:r>
              </a:p>
              <a:p>
                <a:r>
                  <a:rPr lang="sl-SI" sz="2800" dirty="0" err="1"/>
                  <a:t>Tp</a:t>
                </a:r>
                <a:r>
                  <a:rPr lang="sl-SI" sz="2800" dirty="0"/>
                  <a:t> = 10 dni</a:t>
                </a:r>
              </a:p>
              <a:p>
                <a:r>
                  <a:rPr lang="sl-SI" sz="2800" dirty="0" err="1"/>
                  <a:t>Dd</a:t>
                </a:r>
                <a:r>
                  <a:rPr lang="sl-SI" sz="2800" dirty="0"/>
                  <a:t> = 305 </a:t>
                </a:r>
                <a:r>
                  <a:rPr lang="sl-SI" sz="2800" dirty="0" smtClean="0"/>
                  <a:t>dni</a:t>
                </a:r>
              </a:p>
              <a:p>
                <a:r>
                  <a:rPr lang="sl-SI" sz="2800" dirty="0" smtClean="0"/>
                  <a:t>---------------------------</a:t>
                </a:r>
              </a:p>
              <a:p>
                <a:r>
                  <a:rPr lang="sl-SI" sz="2800" dirty="0" err="1" smtClean="0"/>
                  <a:t>Opl</a:t>
                </a:r>
                <a:r>
                  <a:rPr lang="sl-SI" sz="2800" dirty="0" smtClean="0"/>
                  <a:t> = ?</a:t>
                </a:r>
              </a:p>
              <a:p>
                <a:r>
                  <a:rPr lang="sl-SI" sz="2800" dirty="0" smtClean="0"/>
                  <a:t>q = ?</a:t>
                </a:r>
              </a:p>
              <a:p>
                <a:pPr marL="0" indent="0">
                  <a:buNone/>
                </a:pPr>
                <a14:m>
                  <m:oMathPara xmlns:m="http://schemas.openxmlformats.org/officeDocument/2006/math">
                    <m:oMathParaPr>
                      <m:jc m:val="centerGroup"/>
                    </m:oMathParaPr>
                    <m:oMath xmlns:m="http://schemas.openxmlformats.org/officeDocument/2006/math">
                      <m:r>
                        <a:rPr lang="sl-SI" sz="2800" b="1" i="1">
                          <a:latin typeface="Cambria Math"/>
                        </a:rPr>
                        <m:t>𝒒</m:t>
                      </m:r>
                      <m:r>
                        <a:rPr lang="sl-SI" sz="2800" b="1" i="1">
                          <a:latin typeface="Cambria Math"/>
                        </a:rPr>
                        <m:t>=</m:t>
                      </m:r>
                      <m:f>
                        <m:fPr>
                          <m:ctrlPr>
                            <a:rPr lang="sl-SI" sz="2800" b="1" i="1">
                              <a:latin typeface="Cambria Math"/>
                            </a:rPr>
                          </m:ctrlPr>
                        </m:fPr>
                        <m:num>
                          <m:r>
                            <a:rPr lang="sl-SI" sz="2800" b="1" i="1">
                              <a:latin typeface="Cambria Math"/>
                            </a:rPr>
                            <m:t>𝑸</m:t>
                          </m:r>
                          <m:r>
                            <a:rPr lang="sl-SI" sz="2800" b="1" i="1">
                              <a:latin typeface="Cambria Math"/>
                            </a:rPr>
                            <m:t>∗</m:t>
                          </m:r>
                          <m:r>
                            <a:rPr lang="sl-SI" sz="2800" b="1" i="1">
                              <a:latin typeface="Cambria Math"/>
                            </a:rPr>
                            <m:t>𝒀</m:t>
                          </m:r>
                        </m:num>
                        <m:den>
                          <m:r>
                            <a:rPr lang="sl-SI" sz="2800" b="1" i="1">
                              <a:latin typeface="Cambria Math"/>
                            </a:rPr>
                            <m:t>𝑶𝒑𝒍</m:t>
                          </m:r>
                          <m:r>
                            <a:rPr lang="sl-SI" sz="2800" b="1" i="1">
                              <a:latin typeface="Cambria Math"/>
                            </a:rPr>
                            <m:t> ∗</m:t>
                          </m:r>
                          <m:r>
                            <a:rPr lang="sl-SI" sz="2800" b="1" i="1">
                              <a:latin typeface="Cambria Math"/>
                            </a:rPr>
                            <m:t>𝑵𝒑𝒅</m:t>
                          </m:r>
                        </m:den>
                      </m:f>
                    </m:oMath>
                  </m:oMathPara>
                </a14:m>
                <a:endParaRPr lang="sl-SI" sz="2800" dirty="0" smtClean="0"/>
              </a:p>
              <a:p>
                <a:pPr marL="0" indent="0">
                  <a:buNone/>
                </a:pPr>
                <a:endParaRPr lang="sl-SI" sz="2800" dirty="0"/>
              </a:p>
              <a:p>
                <a:r>
                  <a:rPr lang="sl-SI" b="1" dirty="0"/>
                  <a:t>Opl</a:t>
                </a:r>
                <a14:m>
                  <m:oMath xmlns:m="http://schemas.openxmlformats.org/officeDocument/2006/math">
                    <m:r>
                      <a:rPr lang="sl-SI" b="1">
                        <a:latin typeface="Cambria Math"/>
                      </a:rPr>
                      <m:t> </m:t>
                    </m:r>
                    <m:r>
                      <a:rPr lang="sl-SI" b="1" i="1">
                        <a:latin typeface="Cambria Math"/>
                      </a:rPr>
                      <m:t>=</m:t>
                    </m:r>
                    <m:f>
                      <m:fPr>
                        <m:ctrlPr>
                          <a:rPr lang="sl-SI" b="1" i="1">
                            <a:latin typeface="Cambria Math"/>
                          </a:rPr>
                        </m:ctrlPr>
                      </m:fPr>
                      <m:num>
                        <m:r>
                          <a:rPr lang="sl-SI" b="1" i="1">
                            <a:latin typeface="Cambria Math"/>
                          </a:rPr>
                          <m:t>𝑫𝒅</m:t>
                        </m:r>
                      </m:num>
                      <m:den>
                        <m:r>
                          <a:rPr lang="sl-SI" b="1" i="1">
                            <a:latin typeface="Cambria Math"/>
                          </a:rPr>
                          <m:t>𝑻𝒑</m:t>
                        </m:r>
                      </m:den>
                    </m:f>
                    <m:r>
                      <a:rPr lang="sl-SI" b="1" i="1">
                        <a:latin typeface="Cambria Math"/>
                      </a:rPr>
                      <m:t>                </m:t>
                    </m:r>
                    <m:r>
                      <a:rPr lang="sl-SI" b="1" i="1">
                        <a:latin typeface="Cambria Math"/>
                      </a:rPr>
                      <m:t>𝑶𝒑𝒍</m:t>
                    </m:r>
                    <m:r>
                      <a:rPr lang="sl-SI" b="1" i="1">
                        <a:latin typeface="Cambria Math"/>
                      </a:rPr>
                      <m:t>=</m:t>
                    </m:r>
                    <m:f>
                      <m:fPr>
                        <m:ctrlPr>
                          <a:rPr lang="sl-SI" b="1" i="1">
                            <a:latin typeface="Cambria Math"/>
                          </a:rPr>
                        </m:ctrlPr>
                      </m:fPr>
                      <m:num>
                        <m:r>
                          <a:rPr lang="sl-SI" b="1" i="1">
                            <a:latin typeface="Cambria Math"/>
                          </a:rPr>
                          <m:t>𝟑𝟎</m:t>
                        </m:r>
                        <m:r>
                          <a:rPr lang="sl-SI" b="1" i="1" smtClean="0">
                            <a:latin typeface="Cambria Math"/>
                          </a:rPr>
                          <m:t>𝟓</m:t>
                        </m:r>
                      </m:num>
                      <m:den>
                        <m:r>
                          <a:rPr lang="sl-SI" b="1" i="1" smtClean="0">
                            <a:latin typeface="Cambria Math"/>
                          </a:rPr>
                          <m:t>𝟏𝟎</m:t>
                        </m:r>
                      </m:den>
                    </m:f>
                  </m:oMath>
                </a14:m>
                <a:r>
                  <a:rPr lang="sl-SI" b="1" dirty="0">
                    <a:solidFill>
                      <a:prstClr val="black"/>
                    </a:solidFill>
                  </a:rPr>
                  <a:t> = </a:t>
                </a:r>
                <a:r>
                  <a:rPr lang="sl-SI" b="1" dirty="0" smtClean="0">
                    <a:solidFill>
                      <a:prstClr val="black"/>
                    </a:solidFill>
                  </a:rPr>
                  <a:t>30,5 </a:t>
                </a:r>
                <a:r>
                  <a:rPr lang="sl-SI" b="1" dirty="0" err="1" smtClean="0">
                    <a:solidFill>
                      <a:prstClr val="black"/>
                    </a:solidFill>
                  </a:rPr>
                  <a:t>obtekov</a:t>
                </a:r>
                <a:endParaRPr lang="sl-SI" b="1" dirty="0" smtClean="0">
                  <a:solidFill>
                    <a:prstClr val="black"/>
                  </a:solidFill>
                </a:endParaRPr>
              </a:p>
              <a:p>
                <a:endParaRPr lang="sl-SI" b="1" dirty="0" smtClean="0">
                  <a:solidFill>
                    <a:prstClr val="black"/>
                  </a:solidFill>
                </a:endParaRPr>
              </a:p>
              <a:p>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1196752"/>
                <a:ext cx="8229600" cy="4929411"/>
              </a:xfrm>
              <a:blipFill rotWithShape="1">
                <a:blip r:embed="rId2"/>
                <a:stretch>
                  <a:fillRect l="-1481" t="-2472"/>
                </a:stretch>
              </a:blipFill>
            </p:spPr>
            <p:txBody>
              <a:bodyPr/>
              <a:lstStyle/>
              <a:p>
                <a:r>
                  <a:rPr lang="sl-SI">
                    <a:noFill/>
                  </a:rPr>
                  <a:t> </a:t>
                </a:r>
              </a:p>
            </p:txBody>
          </p:sp>
        </mc:Fallback>
      </mc:AlternateContent>
    </p:spTree>
    <p:extLst>
      <p:ext uri="{BB962C8B-B14F-4D97-AF65-F5344CB8AC3E}">
        <p14:creationId xmlns:p14="http://schemas.microsoft.com/office/powerpoint/2010/main" val="2820838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5.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p:txBody>
              <a:bodyPr>
                <a:normAutofit fontScale="92500" lnSpcReduction="10000"/>
              </a:bodyPr>
              <a:lstStyle/>
              <a:p>
                <a:r>
                  <a:rPr lang="sl-SI" sz="2800" dirty="0" smtClean="0"/>
                  <a:t>Npd = 500 palet</a:t>
                </a:r>
              </a:p>
              <a:p>
                <a:r>
                  <a:rPr lang="sl-SI" sz="2800" dirty="0"/>
                  <a:t>Q = 6800 t</a:t>
                </a:r>
              </a:p>
              <a:p>
                <a:r>
                  <a:rPr lang="sl-SI" sz="2800" dirty="0" err="1"/>
                  <a:t>Tp</a:t>
                </a:r>
                <a:r>
                  <a:rPr lang="sl-SI" sz="2800" dirty="0"/>
                  <a:t> = 10 dni</a:t>
                </a:r>
              </a:p>
              <a:p>
                <a:r>
                  <a:rPr lang="sl-SI" sz="2800" dirty="0" err="1"/>
                  <a:t>Dd</a:t>
                </a:r>
                <a:r>
                  <a:rPr lang="sl-SI" sz="2800" dirty="0"/>
                  <a:t> = 305 </a:t>
                </a:r>
                <a:r>
                  <a:rPr lang="sl-SI" sz="2800" dirty="0" smtClean="0"/>
                  <a:t>dni</a:t>
                </a:r>
              </a:p>
              <a:p>
                <a:r>
                  <a:rPr lang="sl-SI" sz="2800" dirty="0" smtClean="0"/>
                  <a:t>---------------------------</a:t>
                </a:r>
              </a:p>
              <a:p>
                <a:r>
                  <a:rPr lang="sl-SI" sz="2800" dirty="0" err="1" smtClean="0"/>
                  <a:t>Opl</a:t>
                </a:r>
                <a:r>
                  <a:rPr lang="sl-SI" sz="2800" dirty="0" smtClean="0"/>
                  <a:t> = 30,5 </a:t>
                </a:r>
                <a:r>
                  <a:rPr lang="sl-SI" sz="2800" dirty="0" err="1" smtClean="0"/>
                  <a:t>obtekov</a:t>
                </a:r>
                <a:endParaRPr lang="sl-SI" sz="2800" dirty="0" smtClean="0"/>
              </a:p>
              <a:p>
                <a:r>
                  <a:rPr lang="sl-SI" sz="2800" dirty="0" smtClean="0"/>
                  <a:t>q = ?</a:t>
                </a:r>
                <a:endParaRPr lang="sl-SI" sz="2800" dirty="0"/>
              </a:p>
              <a:p>
                <a:pPr marL="0" indent="0">
                  <a:buNone/>
                </a:pPr>
                <a:endParaRPr lang="sl-SI" b="1" dirty="0" smtClean="0">
                  <a:solidFill>
                    <a:prstClr val="black"/>
                  </a:solidFill>
                </a:endParaRPr>
              </a:p>
              <a:p>
                <a:pPr marL="0" indent="0" algn="ctr">
                  <a:buNone/>
                </a:pPr>
                <a14:m>
                  <m:oMath xmlns:m="http://schemas.openxmlformats.org/officeDocument/2006/math">
                    <m:r>
                      <a:rPr lang="sl-SI" b="1" i="1" smtClean="0">
                        <a:latin typeface="Cambria Math"/>
                      </a:rPr>
                      <m:t>𝒒</m:t>
                    </m:r>
                    <m:r>
                      <a:rPr lang="sl-SI" b="1" i="1">
                        <a:latin typeface="Cambria Math"/>
                      </a:rPr>
                      <m:t>=</m:t>
                    </m:r>
                    <m:f>
                      <m:fPr>
                        <m:ctrlPr>
                          <a:rPr lang="sl-SI" b="1" i="1">
                            <a:latin typeface="Cambria Math"/>
                          </a:rPr>
                        </m:ctrlPr>
                      </m:fPr>
                      <m:num>
                        <m:r>
                          <a:rPr lang="sl-SI" b="1" i="1">
                            <a:latin typeface="Cambria Math"/>
                          </a:rPr>
                          <m:t>𝑸</m:t>
                        </m:r>
                        <m:r>
                          <a:rPr lang="sl-SI" b="1" i="1">
                            <a:latin typeface="Cambria Math"/>
                          </a:rPr>
                          <m:t>∗</m:t>
                        </m:r>
                        <m:r>
                          <a:rPr lang="sl-SI" b="1" i="1">
                            <a:latin typeface="Cambria Math"/>
                          </a:rPr>
                          <m:t>𝒀</m:t>
                        </m:r>
                      </m:num>
                      <m:den>
                        <m:r>
                          <a:rPr lang="sl-SI" b="1" i="1">
                            <a:latin typeface="Cambria Math"/>
                          </a:rPr>
                          <m:t>𝑶𝒑𝒍</m:t>
                        </m:r>
                        <m:r>
                          <a:rPr lang="sl-SI" b="1" i="1">
                            <a:latin typeface="Cambria Math"/>
                          </a:rPr>
                          <m:t> ∗</m:t>
                        </m:r>
                        <m:r>
                          <a:rPr lang="sl-SI" b="1" i="1" smtClean="0">
                            <a:latin typeface="Cambria Math"/>
                          </a:rPr>
                          <m:t>𝑵𝒑𝒅</m:t>
                        </m:r>
                      </m:den>
                    </m:f>
                  </m:oMath>
                </a14:m>
                <a:r>
                  <a:rPr lang="sl-SI" b="1" dirty="0">
                    <a:solidFill>
                      <a:prstClr val="black"/>
                    </a:solidFill>
                  </a:rPr>
                  <a:t> =  </a:t>
                </a:r>
                <a:r>
                  <a:rPr lang="sl-SI" b="1" dirty="0" smtClean="0">
                    <a:solidFill>
                      <a:prstClr val="black"/>
                    </a:solidFill>
                  </a:rPr>
                  <a:t> </a:t>
                </a:r>
                <a14:m>
                  <m:oMath xmlns:m="http://schemas.openxmlformats.org/officeDocument/2006/math">
                    <m:f>
                      <m:fPr>
                        <m:ctrlPr>
                          <a:rPr lang="sl-SI" b="1" i="1">
                            <a:latin typeface="Cambria Math"/>
                          </a:rPr>
                        </m:ctrlPr>
                      </m:fPr>
                      <m:num>
                        <m:r>
                          <a:rPr lang="sl-SI" b="1" i="1">
                            <a:latin typeface="Cambria Math"/>
                          </a:rPr>
                          <m:t>𝟔𝟖𝟎𝟎</m:t>
                        </m:r>
                        <m:r>
                          <a:rPr lang="sl-SI" b="1" i="1">
                            <a:latin typeface="Cambria Math"/>
                          </a:rPr>
                          <m:t>∗</m:t>
                        </m:r>
                        <m:r>
                          <a:rPr lang="sl-SI" b="1" i="1">
                            <a:latin typeface="Cambria Math"/>
                          </a:rPr>
                          <m:t>𝟏</m:t>
                        </m:r>
                      </m:num>
                      <m:den>
                        <m:r>
                          <a:rPr lang="sl-SI" b="1" i="1">
                            <a:latin typeface="Cambria Math"/>
                          </a:rPr>
                          <m:t>𝟑𝟎</m:t>
                        </m:r>
                        <m:r>
                          <a:rPr lang="sl-SI" b="1" i="1">
                            <a:latin typeface="Cambria Math"/>
                          </a:rPr>
                          <m:t>,</m:t>
                        </m:r>
                        <m:r>
                          <a:rPr lang="sl-SI" b="1" i="1">
                            <a:latin typeface="Cambria Math"/>
                          </a:rPr>
                          <m:t>𝟓</m:t>
                        </m:r>
                        <m:r>
                          <a:rPr lang="sl-SI" b="1" i="1">
                            <a:latin typeface="Cambria Math"/>
                          </a:rPr>
                          <m:t> ∗</m:t>
                        </m:r>
                        <m:r>
                          <a:rPr lang="sl-SI" b="1" i="1">
                            <a:latin typeface="Cambria Math"/>
                          </a:rPr>
                          <m:t>𝟓𝟎𝟎</m:t>
                        </m:r>
                      </m:den>
                    </m:f>
                  </m:oMath>
                </a14:m>
                <a:r>
                  <a:rPr lang="sl-SI" b="1" dirty="0">
                    <a:solidFill>
                      <a:prstClr val="black"/>
                    </a:solidFill>
                  </a:rPr>
                  <a:t> = </a:t>
                </a:r>
                <a:r>
                  <a:rPr lang="sl-SI" b="1" dirty="0" smtClean="0">
                    <a:solidFill>
                      <a:prstClr val="black"/>
                    </a:solidFill>
                  </a:rPr>
                  <a:t> </a:t>
                </a:r>
                <a14:m>
                  <m:oMath xmlns:m="http://schemas.openxmlformats.org/officeDocument/2006/math">
                    <m:f>
                      <m:fPr>
                        <m:ctrlPr>
                          <a:rPr lang="sl-SI" b="1" i="1">
                            <a:latin typeface="Cambria Math"/>
                          </a:rPr>
                        </m:ctrlPr>
                      </m:fPr>
                      <m:num>
                        <m:r>
                          <a:rPr lang="sl-SI" b="1" i="1">
                            <a:latin typeface="Cambria Math"/>
                          </a:rPr>
                          <m:t>𝟔𝟖𝟎𝟎</m:t>
                        </m:r>
                      </m:num>
                      <m:den>
                        <m:r>
                          <a:rPr lang="sl-SI" b="1" i="1">
                            <a:latin typeface="Cambria Math"/>
                          </a:rPr>
                          <m:t>𝟏𝟓𝟐𝟓𝟎</m:t>
                        </m:r>
                      </m:den>
                    </m:f>
                  </m:oMath>
                </a14:m>
                <a:r>
                  <a:rPr lang="sl-SI" b="1" dirty="0">
                    <a:solidFill>
                      <a:prstClr val="black"/>
                    </a:solidFill>
                  </a:rPr>
                  <a:t> = </a:t>
                </a:r>
                <a:r>
                  <a:rPr lang="sl-SI" b="1" dirty="0" smtClean="0">
                    <a:solidFill>
                      <a:prstClr val="black"/>
                    </a:solidFill>
                  </a:rPr>
                  <a:t> </a:t>
                </a:r>
                <a:r>
                  <a:rPr lang="sl-SI" b="1" u="sng" dirty="0" smtClean="0">
                    <a:solidFill>
                      <a:prstClr val="black"/>
                    </a:solidFill>
                  </a:rPr>
                  <a:t>0,45 </a:t>
                </a:r>
                <a:r>
                  <a:rPr lang="sl-SI" b="1" u="sng" dirty="0">
                    <a:solidFill>
                      <a:prstClr val="black"/>
                    </a:solidFill>
                  </a:rPr>
                  <a:t>t</a:t>
                </a:r>
                <a:endParaRPr lang="sl-SI" u="sng" dirty="0"/>
              </a:p>
              <a:p>
                <a:pPr marL="0" indent="0">
                  <a:buNone/>
                </a:pPr>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blipFill rotWithShape="1">
                <a:blip r:embed="rId2"/>
                <a:stretch>
                  <a:fillRect l="-1111" t="-2022"/>
                </a:stretch>
              </a:blipFill>
            </p:spPr>
            <p:txBody>
              <a:bodyPr/>
              <a:lstStyle/>
              <a:p>
                <a:r>
                  <a:rPr lang="sl-SI">
                    <a:noFill/>
                  </a:rPr>
                  <a:t> </a:t>
                </a:r>
              </a:p>
            </p:txBody>
          </p:sp>
        </mc:Fallback>
      </mc:AlternateContent>
    </p:spTree>
    <p:extLst>
      <p:ext uri="{BB962C8B-B14F-4D97-AF65-F5344CB8AC3E}">
        <p14:creationId xmlns:p14="http://schemas.microsoft.com/office/powerpoint/2010/main" val="1990224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a:t>6</a:t>
            </a:r>
            <a:r>
              <a:rPr lang="sl-SI" sz="2400" dirty="0" smtClean="0"/>
              <a:t>. naloga</a:t>
            </a:r>
            <a:endParaRPr lang="sl-SI" sz="2400" dirty="0"/>
          </a:p>
        </p:txBody>
      </p:sp>
      <p:sp>
        <p:nvSpPr>
          <p:cNvPr id="3" name="Ograda vsebine 2"/>
          <p:cNvSpPr>
            <a:spLocks noGrp="1"/>
          </p:cNvSpPr>
          <p:nvPr>
            <p:ph idx="1"/>
          </p:nvPr>
        </p:nvSpPr>
        <p:spPr/>
        <p:txBody>
          <a:bodyPr/>
          <a:lstStyle/>
          <a:p>
            <a:r>
              <a:rPr lang="sl-SI" dirty="0" smtClean="0"/>
              <a:t>Koliko tovora, ki do dotekal s 12% neenakomernostjo, bi lahko letno </a:t>
            </a:r>
            <a:r>
              <a:rPr lang="sl-SI" dirty="0" err="1" smtClean="0"/>
              <a:t>odpremili</a:t>
            </a:r>
            <a:r>
              <a:rPr lang="sl-SI" dirty="0" smtClean="0"/>
              <a:t> na 350 paletah inventarnega parka, ki bodo imele 6 dnevni </a:t>
            </a:r>
            <a:r>
              <a:rPr lang="sl-SI" dirty="0" err="1" smtClean="0"/>
              <a:t>obtek</a:t>
            </a:r>
            <a:r>
              <a:rPr lang="sl-SI" dirty="0" smtClean="0"/>
              <a:t>, če bi letno delali 308 dni? Na vsako paleto bo povprečno natovorili po 410 kg tovora. Zaradi popravil bi bilo povprečno </a:t>
            </a:r>
            <a:r>
              <a:rPr lang="sl-SI" dirty="0" smtClean="0"/>
              <a:t>14% </a:t>
            </a:r>
            <a:r>
              <a:rPr lang="sl-SI" dirty="0" smtClean="0"/>
              <a:t>palet izven uporabe.</a:t>
            </a:r>
            <a:endParaRPr lang="sl-SI" dirty="0"/>
          </a:p>
        </p:txBody>
      </p:sp>
    </p:spTree>
    <p:extLst>
      <p:ext uri="{BB962C8B-B14F-4D97-AF65-F5344CB8AC3E}">
        <p14:creationId xmlns:p14="http://schemas.microsoft.com/office/powerpoint/2010/main" val="2890207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0"/>
            <a:ext cx="8229600" cy="899592"/>
          </a:xfrm>
        </p:spPr>
        <p:txBody>
          <a:bodyPr>
            <a:normAutofit/>
          </a:bodyPr>
          <a:lstStyle/>
          <a:p>
            <a:r>
              <a:rPr lang="sl-SI" sz="2400" dirty="0" smtClean="0"/>
              <a:t>6. naloga - podatki</a:t>
            </a:r>
            <a:endParaRPr lang="sl-SI" sz="2400" dirty="0"/>
          </a:p>
        </p:txBody>
      </p:sp>
      <mc:AlternateContent xmlns:mc="http://schemas.openxmlformats.org/markup-compatibility/2006">
        <mc:Choice xmlns:a14="http://schemas.microsoft.com/office/drawing/2010/main" Requires="a14">
          <p:sp>
            <p:nvSpPr>
              <p:cNvPr id="3" name="Ograda vsebine 2"/>
              <p:cNvSpPr>
                <a:spLocks noGrp="1"/>
              </p:cNvSpPr>
              <p:nvPr>
                <p:ph idx="1"/>
              </p:nvPr>
            </p:nvSpPr>
            <p:spPr>
              <a:xfrm>
                <a:off x="457200" y="1052736"/>
                <a:ext cx="8229600" cy="5256584"/>
              </a:xfrm>
            </p:spPr>
            <p:txBody>
              <a:bodyPr>
                <a:normAutofit fontScale="92500" lnSpcReduction="20000"/>
              </a:bodyPr>
              <a:lstStyle/>
              <a:p>
                <a:r>
                  <a:rPr lang="sl-SI" dirty="0" smtClean="0"/>
                  <a:t>Koliko tovora, ki do dotekal s 12% neenakomernostjo, bi lahko letno </a:t>
                </a:r>
                <a:r>
                  <a:rPr lang="sl-SI" dirty="0" err="1"/>
                  <a:t>odpremili</a:t>
                </a:r>
                <a:r>
                  <a:rPr lang="sl-SI" dirty="0"/>
                  <a:t> na 350 paletah inventarnega parka, ki bodo imele 6 dnevni </a:t>
                </a:r>
                <a:r>
                  <a:rPr lang="sl-SI" dirty="0" err="1"/>
                  <a:t>obtek</a:t>
                </a:r>
                <a:r>
                  <a:rPr lang="sl-SI" dirty="0"/>
                  <a:t>, če bi letno delali 308 dni? Na vsako paleto bo povprečno natovorili po 410 kg tovora. Zaradi popravil bi bilo povprečno </a:t>
                </a:r>
                <a:r>
                  <a:rPr lang="sl-SI" dirty="0" smtClean="0"/>
                  <a:t>14% </a:t>
                </a:r>
                <a:r>
                  <a:rPr lang="sl-SI" dirty="0"/>
                  <a:t>palet izven uporabe.</a:t>
                </a:r>
              </a:p>
              <a:p>
                <a:pPr lvl="0"/>
                <a:r>
                  <a:rPr lang="sl-SI" sz="2600" b="1" dirty="0" smtClean="0"/>
                  <a:t>Y = 12% = 1,12</a:t>
                </a:r>
              </a:p>
              <a:p>
                <a:pPr lvl="0"/>
                <a:r>
                  <a:rPr lang="sl-SI" sz="2600" b="1" dirty="0" err="1" smtClean="0"/>
                  <a:t>Npi</a:t>
                </a:r>
                <a:r>
                  <a:rPr lang="sl-SI" sz="2600" b="1" dirty="0" smtClean="0"/>
                  <a:t> = 350 palet</a:t>
                </a:r>
              </a:p>
              <a:p>
                <a:pPr lvl="0"/>
                <a:r>
                  <a:rPr lang="sl-SI" sz="2600" b="1" dirty="0" err="1" smtClean="0"/>
                  <a:t>Tp</a:t>
                </a:r>
                <a:r>
                  <a:rPr lang="sl-SI" sz="2600" b="1" dirty="0" smtClean="0"/>
                  <a:t> = 6 dni</a:t>
                </a:r>
              </a:p>
              <a:p>
                <a:pPr lvl="0"/>
                <a:r>
                  <a:rPr lang="sl-SI" sz="2600" b="1" dirty="0" err="1" smtClean="0"/>
                  <a:t>Dd</a:t>
                </a:r>
                <a:r>
                  <a:rPr lang="sl-SI" sz="2600" b="1" dirty="0" smtClean="0"/>
                  <a:t> =308 dni</a:t>
                </a:r>
              </a:p>
              <a:p>
                <a:pPr lvl="0"/>
                <a:r>
                  <a:rPr lang="sl-SI" sz="2600" b="1" dirty="0" smtClean="0"/>
                  <a:t>q = 410 kg = 0,41 t</a:t>
                </a:r>
              </a:p>
              <a:p>
                <a:r>
                  <a:rPr lang="sl-SI" sz="2600" b="1" dirty="0"/>
                  <a:t>Pp = </a:t>
                </a:r>
                <a:r>
                  <a:rPr lang="sl-SI" sz="2600" b="1" dirty="0" smtClean="0"/>
                  <a:t>14%  </a:t>
                </a:r>
                <a:r>
                  <a:rPr lang="sl-SI" sz="2600" b="1" dirty="0"/>
                  <a:t>= (</a:t>
                </a:r>
                <a14:m>
                  <m:oMath xmlns:m="http://schemas.openxmlformats.org/officeDocument/2006/math">
                    <m:r>
                      <a:rPr lang="sl-SI" sz="2600" b="1" i="1">
                        <a:latin typeface="Cambria Math"/>
                      </a:rPr>
                      <m:t>𝟏</m:t>
                    </m:r>
                    <m:r>
                      <a:rPr lang="sl-SI" sz="2600" b="1" i="1">
                        <a:latin typeface="Cambria Math"/>
                      </a:rPr>
                      <m:t>+</m:t>
                    </m:r>
                    <m:f>
                      <m:fPr>
                        <m:ctrlPr>
                          <a:rPr lang="sl-SI" sz="2600" b="1" i="1">
                            <a:latin typeface="Cambria Math"/>
                          </a:rPr>
                        </m:ctrlPr>
                      </m:fPr>
                      <m:num>
                        <m:r>
                          <a:rPr lang="sl-SI" sz="2600" b="1" i="1">
                            <a:latin typeface="Cambria Math"/>
                          </a:rPr>
                          <m:t>𝟏</m:t>
                        </m:r>
                        <m:r>
                          <a:rPr lang="sl-SI" sz="2600" b="1" i="1" smtClean="0">
                            <a:latin typeface="Cambria Math"/>
                          </a:rPr>
                          <m:t>𝟒</m:t>
                        </m:r>
                      </m:num>
                      <m:den>
                        <m:r>
                          <a:rPr lang="sl-SI" sz="2600" b="1" i="1">
                            <a:latin typeface="Cambria Math"/>
                          </a:rPr>
                          <m:t>𝟏𝟎𝟎</m:t>
                        </m:r>
                      </m:den>
                    </m:f>
                    <m:r>
                      <a:rPr lang="sl-SI" sz="2600" b="1" i="1">
                        <a:latin typeface="Cambria Math"/>
                      </a:rPr>
                      <m:t>)</m:t>
                    </m:r>
                  </m:oMath>
                </a14:m>
                <a:r>
                  <a:rPr lang="sl-SI" sz="2600" b="1" dirty="0">
                    <a:solidFill>
                      <a:prstClr val="black"/>
                    </a:solidFill>
                  </a:rPr>
                  <a:t> = </a:t>
                </a:r>
                <a:r>
                  <a:rPr lang="sl-SI" sz="2600" b="1" u="sng" dirty="0" smtClean="0">
                    <a:solidFill>
                      <a:prstClr val="black"/>
                    </a:solidFill>
                  </a:rPr>
                  <a:t>1,14</a:t>
                </a:r>
                <a:endParaRPr lang="sl-SI" sz="2600" b="1" u="sng" dirty="0">
                  <a:solidFill>
                    <a:prstClr val="black"/>
                  </a:solidFill>
                </a:endParaRPr>
              </a:p>
              <a:p>
                <a:pPr lvl="0"/>
                <a:endParaRPr lang="sl-SI" dirty="0"/>
              </a:p>
            </p:txBody>
          </p:sp>
        </mc:Choice>
        <mc:Fallback>
          <p:sp>
            <p:nvSpPr>
              <p:cNvPr id="3" name="Ograda vsebine 2"/>
              <p:cNvSpPr>
                <a:spLocks noGrp="1" noRot="1" noChangeAspect="1" noMove="1" noResize="1" noEditPoints="1" noAdjustHandles="1" noChangeArrowheads="1" noChangeShapeType="1" noTextEdit="1"/>
              </p:cNvSpPr>
              <p:nvPr>
                <p:ph idx="1"/>
              </p:nvPr>
            </p:nvSpPr>
            <p:spPr>
              <a:xfrm>
                <a:off x="457200" y="1052736"/>
                <a:ext cx="8229600" cy="5256584"/>
              </a:xfrm>
              <a:blipFill rotWithShape="1">
                <a:blip r:embed="rId2"/>
                <a:stretch>
                  <a:fillRect l="-1481" t="-3016" r="-1556"/>
                </a:stretch>
              </a:blipFill>
            </p:spPr>
            <p:txBody>
              <a:bodyPr/>
              <a:lstStyle/>
              <a:p>
                <a:r>
                  <a:rPr lang="sl-SI">
                    <a:noFill/>
                  </a:rPr>
                  <a:t> </a:t>
                </a:r>
              </a:p>
            </p:txBody>
          </p:sp>
        </mc:Fallback>
      </mc:AlternateContent>
    </p:spTree>
    <p:extLst>
      <p:ext uri="{BB962C8B-B14F-4D97-AF65-F5344CB8AC3E}">
        <p14:creationId xmlns:p14="http://schemas.microsoft.com/office/powerpoint/2010/main" val="1262999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Izračun</a:t>
            </a:r>
            <a:endParaRPr lang="sl-SI" sz="2400" dirty="0"/>
          </a:p>
        </p:txBody>
      </p:sp>
      <mc:AlternateContent xmlns:mc="http://schemas.openxmlformats.org/markup-compatibility/2006">
        <mc:Choice xmlns:a14="http://schemas.microsoft.com/office/drawing/2010/main" Requires="a14">
          <p:sp>
            <p:nvSpPr>
              <p:cNvPr id="3" name="Ograda vsebine 2"/>
              <p:cNvSpPr>
                <a:spLocks noGrp="1"/>
              </p:cNvSpPr>
              <p:nvPr>
                <p:ph idx="1"/>
              </p:nvPr>
            </p:nvSpPr>
            <p:spPr>
              <a:xfrm>
                <a:off x="457200" y="1196752"/>
                <a:ext cx="8229600" cy="4929411"/>
              </a:xfrm>
            </p:spPr>
            <p:txBody>
              <a:bodyPr>
                <a:normAutofit fontScale="70000" lnSpcReduction="20000"/>
              </a:bodyPr>
              <a:lstStyle/>
              <a:p>
                <a:pPr lvl="0"/>
                <a:r>
                  <a:rPr lang="sl-SI" dirty="0" smtClean="0"/>
                  <a:t>Y = 12% = 1,12</a:t>
                </a:r>
              </a:p>
              <a:p>
                <a:pPr lvl="0"/>
                <a:r>
                  <a:rPr lang="sl-SI" dirty="0" err="1"/>
                  <a:t>Npi</a:t>
                </a:r>
                <a:r>
                  <a:rPr lang="sl-SI" dirty="0"/>
                  <a:t> = 350 palet</a:t>
                </a:r>
              </a:p>
              <a:p>
                <a:pPr lvl="0"/>
                <a:r>
                  <a:rPr lang="sl-SI" dirty="0" err="1"/>
                  <a:t>Tp</a:t>
                </a:r>
                <a:r>
                  <a:rPr lang="sl-SI" dirty="0"/>
                  <a:t> = 6 dni</a:t>
                </a:r>
              </a:p>
              <a:p>
                <a:pPr lvl="0"/>
                <a:r>
                  <a:rPr lang="sl-SI" dirty="0" err="1"/>
                  <a:t>Dd</a:t>
                </a:r>
                <a:r>
                  <a:rPr lang="sl-SI" dirty="0"/>
                  <a:t> =308 dni</a:t>
                </a:r>
              </a:p>
              <a:p>
                <a:pPr lvl="0"/>
                <a:r>
                  <a:rPr lang="sl-SI" dirty="0"/>
                  <a:t>q = 410 kg = 0,41 t</a:t>
                </a:r>
              </a:p>
              <a:p>
                <a:r>
                  <a:rPr lang="sl-SI" dirty="0"/>
                  <a:t>Pp = </a:t>
                </a:r>
                <a:r>
                  <a:rPr lang="sl-SI" dirty="0" smtClean="0"/>
                  <a:t>14%  </a:t>
                </a:r>
                <a:r>
                  <a:rPr lang="sl-SI" dirty="0"/>
                  <a:t>= (</a:t>
                </a:r>
                <a14:m>
                  <m:oMath xmlns:m="http://schemas.openxmlformats.org/officeDocument/2006/math">
                    <m:r>
                      <a:rPr lang="sl-SI" i="1">
                        <a:latin typeface="Cambria Math"/>
                      </a:rPr>
                      <m:t>1+</m:t>
                    </m:r>
                    <m:f>
                      <m:fPr>
                        <m:ctrlPr>
                          <a:rPr lang="sl-SI" i="1">
                            <a:latin typeface="Cambria Math"/>
                          </a:rPr>
                        </m:ctrlPr>
                      </m:fPr>
                      <m:num>
                        <m:r>
                          <a:rPr lang="sl-SI" i="1">
                            <a:latin typeface="Cambria Math"/>
                          </a:rPr>
                          <m:t>1</m:t>
                        </m:r>
                        <m:r>
                          <a:rPr lang="sl-SI" b="0" i="1" smtClean="0">
                            <a:latin typeface="Cambria Math"/>
                          </a:rPr>
                          <m:t>4</m:t>
                        </m:r>
                      </m:num>
                      <m:den>
                        <m:r>
                          <a:rPr lang="sl-SI" i="1">
                            <a:latin typeface="Cambria Math"/>
                          </a:rPr>
                          <m:t>100</m:t>
                        </m:r>
                      </m:den>
                    </m:f>
                    <m:r>
                      <a:rPr lang="sl-SI" i="1">
                        <a:latin typeface="Cambria Math"/>
                      </a:rPr>
                      <m:t>)</m:t>
                    </m:r>
                  </m:oMath>
                </a14:m>
                <a:r>
                  <a:rPr lang="sl-SI" b="1" dirty="0">
                    <a:solidFill>
                      <a:prstClr val="black"/>
                    </a:solidFill>
                  </a:rPr>
                  <a:t> = </a:t>
                </a:r>
                <a:r>
                  <a:rPr lang="sl-SI" b="1" u="sng" dirty="0" smtClean="0">
                    <a:solidFill>
                      <a:prstClr val="black"/>
                    </a:solidFill>
                  </a:rPr>
                  <a:t>1,14</a:t>
                </a:r>
                <a:endParaRPr lang="sl-SI" b="1" u="sng" dirty="0" smtClean="0">
                  <a:solidFill>
                    <a:prstClr val="black"/>
                  </a:solidFill>
                </a:endParaRPr>
              </a:p>
              <a:p>
                <a:r>
                  <a:rPr lang="sl-SI" b="1" dirty="0" smtClean="0">
                    <a:solidFill>
                      <a:prstClr val="black"/>
                    </a:solidFill>
                  </a:rPr>
                  <a:t>----------------------------------------------------</a:t>
                </a:r>
              </a:p>
              <a:p>
                <a:r>
                  <a:rPr lang="sl-SI" b="1" dirty="0" err="1" smtClean="0">
                    <a:solidFill>
                      <a:prstClr val="black"/>
                    </a:solidFill>
                  </a:rPr>
                  <a:t>Npd</a:t>
                </a:r>
                <a:r>
                  <a:rPr lang="sl-SI" b="1" dirty="0" smtClean="0">
                    <a:solidFill>
                      <a:prstClr val="black"/>
                    </a:solidFill>
                  </a:rPr>
                  <a:t> = ?</a:t>
                </a:r>
              </a:p>
              <a:p>
                <a:r>
                  <a:rPr lang="sl-SI" b="1" dirty="0" err="1" smtClean="0">
                    <a:solidFill>
                      <a:prstClr val="black"/>
                    </a:solidFill>
                  </a:rPr>
                  <a:t>Opl</a:t>
                </a:r>
                <a:r>
                  <a:rPr lang="sl-SI" b="1" dirty="0" smtClean="0">
                    <a:solidFill>
                      <a:prstClr val="black"/>
                    </a:solidFill>
                  </a:rPr>
                  <a:t> = ?</a:t>
                </a:r>
              </a:p>
              <a:p>
                <a:r>
                  <a:rPr lang="sl-SI" b="1" dirty="0" smtClean="0">
                    <a:solidFill>
                      <a:prstClr val="black"/>
                    </a:solidFill>
                  </a:rPr>
                  <a:t>Q = ?</a:t>
                </a:r>
                <a:endParaRPr lang="sl-SI" b="1" dirty="0">
                  <a:solidFill>
                    <a:prstClr val="black"/>
                  </a:solidFill>
                </a:endParaRPr>
              </a:p>
              <a:p>
                <a:pPr marL="0" indent="0">
                  <a:buNone/>
                </a:pPr>
                <a:endParaRPr lang="sl-SI" b="1" dirty="0" smtClean="0">
                  <a:solidFill>
                    <a:prstClr val="black"/>
                  </a:solidFill>
                </a:endParaRPr>
              </a:p>
              <a:p>
                <a:pPr marL="0" indent="0" algn="ctr">
                  <a:buNone/>
                </a:pPr>
                <a14:m>
                  <m:oMath xmlns:m="http://schemas.openxmlformats.org/officeDocument/2006/math">
                    <m:r>
                      <a:rPr lang="sl-SI" sz="4000" b="1" i="1">
                        <a:latin typeface="Cambria Math"/>
                      </a:rPr>
                      <m:t>𝑵𝒑𝒅</m:t>
                    </m:r>
                    <m:r>
                      <a:rPr lang="sl-SI" sz="4000" b="1" i="1">
                        <a:latin typeface="Cambria Math"/>
                      </a:rPr>
                      <m:t>=</m:t>
                    </m:r>
                    <m:f>
                      <m:fPr>
                        <m:ctrlPr>
                          <a:rPr lang="sl-SI" sz="4000" b="1" i="1">
                            <a:latin typeface="Cambria Math"/>
                          </a:rPr>
                        </m:ctrlPr>
                      </m:fPr>
                      <m:num>
                        <m:r>
                          <a:rPr lang="sl-SI" sz="4000" b="1" i="1">
                            <a:latin typeface="Cambria Math"/>
                          </a:rPr>
                          <m:t>𝑸</m:t>
                        </m:r>
                        <m:r>
                          <a:rPr lang="sl-SI" sz="4000" b="1" i="1">
                            <a:latin typeface="Cambria Math"/>
                          </a:rPr>
                          <m:t>∗</m:t>
                        </m:r>
                        <m:r>
                          <a:rPr lang="sl-SI" sz="4000" b="1" i="1">
                            <a:latin typeface="Cambria Math"/>
                          </a:rPr>
                          <m:t>𝒀</m:t>
                        </m:r>
                      </m:num>
                      <m:den>
                        <m:r>
                          <a:rPr lang="sl-SI" sz="4000" b="1" i="1">
                            <a:latin typeface="Cambria Math"/>
                          </a:rPr>
                          <m:t>𝑶𝒑𝒍</m:t>
                        </m:r>
                        <m:r>
                          <a:rPr lang="sl-SI" sz="4000" b="1" i="1">
                            <a:latin typeface="Cambria Math"/>
                          </a:rPr>
                          <m:t> ∗</m:t>
                        </m:r>
                        <m:r>
                          <a:rPr lang="sl-SI" sz="4000" b="1" i="1">
                            <a:latin typeface="Cambria Math"/>
                          </a:rPr>
                          <m:t>𝒒</m:t>
                        </m:r>
                      </m:den>
                    </m:f>
                  </m:oMath>
                </a14:m>
                <a:r>
                  <a:rPr lang="sl-SI" sz="4000" b="1" dirty="0">
                    <a:solidFill>
                      <a:prstClr val="black"/>
                    </a:solidFill>
                  </a:rPr>
                  <a:t> </a:t>
                </a:r>
                <a:r>
                  <a:rPr lang="sl-SI" sz="4000" b="1" dirty="0" smtClean="0">
                    <a:solidFill>
                      <a:prstClr val="black"/>
                    </a:solidFill>
                  </a:rPr>
                  <a:t> </a:t>
                </a:r>
                <a:r>
                  <a:rPr lang="sl-SI" sz="4000" b="1" dirty="0">
                    <a:solidFill>
                      <a:prstClr val="black"/>
                    </a:solidFill>
                  </a:rPr>
                  <a:t> </a:t>
                </a:r>
                <a:r>
                  <a:rPr lang="sl-SI" sz="4000" b="1" dirty="0" smtClean="0">
                    <a:solidFill>
                      <a:prstClr val="black"/>
                    </a:solidFill>
                  </a:rPr>
                  <a:t>                  </a:t>
                </a:r>
                <a:r>
                  <a:rPr lang="sl-SI" sz="4000" b="1" dirty="0">
                    <a:solidFill>
                      <a:prstClr val="black"/>
                    </a:solidFill>
                  </a:rPr>
                  <a:t> </a:t>
                </a:r>
                <a:r>
                  <a:rPr lang="sl-SI" sz="4000" b="1" dirty="0"/>
                  <a:t> </a:t>
                </a:r>
                <a14:m>
                  <m:oMath xmlns:m="http://schemas.openxmlformats.org/officeDocument/2006/math">
                    <m:r>
                      <a:rPr lang="sl-SI" sz="4000" b="1">
                        <a:latin typeface="Cambria Math"/>
                      </a:rPr>
                      <m:t>   </m:t>
                    </m:r>
                    <m:r>
                      <a:rPr lang="sl-SI" sz="4000" b="1" i="1" smtClean="0">
                        <a:latin typeface="Cambria Math"/>
                      </a:rPr>
                      <m:t>𝑸</m:t>
                    </m:r>
                    <m:r>
                      <a:rPr lang="sl-SI" sz="4000" b="1" i="1">
                        <a:latin typeface="Cambria Math"/>
                      </a:rPr>
                      <m:t>=</m:t>
                    </m:r>
                    <m:f>
                      <m:fPr>
                        <m:ctrlPr>
                          <a:rPr lang="sl-SI" sz="4000" b="1" i="1">
                            <a:latin typeface="Cambria Math"/>
                          </a:rPr>
                        </m:ctrlPr>
                      </m:fPr>
                      <m:num>
                        <m:r>
                          <a:rPr lang="sl-SI" sz="4000" b="1" i="1" smtClean="0">
                            <a:latin typeface="Cambria Math"/>
                          </a:rPr>
                          <m:t>𝑵𝒑𝒅</m:t>
                        </m:r>
                        <m:r>
                          <a:rPr lang="sl-SI" sz="4000" b="1" i="1">
                            <a:latin typeface="Cambria Math"/>
                          </a:rPr>
                          <m:t>∗</m:t>
                        </m:r>
                        <m:r>
                          <a:rPr lang="sl-SI" sz="4000" b="1" i="1" smtClean="0">
                            <a:latin typeface="Cambria Math"/>
                          </a:rPr>
                          <m:t>𝑶𝒑𝒍</m:t>
                        </m:r>
                        <m:r>
                          <a:rPr lang="sl-SI" sz="4000" b="1" i="1" smtClean="0">
                            <a:latin typeface="Cambria Math"/>
                          </a:rPr>
                          <m:t>∗</m:t>
                        </m:r>
                        <m:r>
                          <a:rPr lang="sl-SI" sz="4000" b="1" i="1" smtClean="0">
                            <a:latin typeface="Cambria Math"/>
                          </a:rPr>
                          <m:t>𝒒</m:t>
                        </m:r>
                      </m:num>
                      <m:den>
                        <m:r>
                          <a:rPr lang="sl-SI" sz="4000" b="1" i="1" smtClean="0">
                            <a:latin typeface="Cambria Math"/>
                          </a:rPr>
                          <m:t>𝒀</m:t>
                        </m:r>
                      </m:den>
                    </m:f>
                  </m:oMath>
                </a14:m>
                <a:r>
                  <a:rPr lang="sl-SI" sz="4000" b="1" dirty="0">
                    <a:solidFill>
                      <a:prstClr val="black"/>
                    </a:solidFill>
                  </a:rPr>
                  <a:t> </a:t>
                </a:r>
                <a:r>
                  <a:rPr lang="sl-SI" sz="4000" b="1" dirty="0" smtClean="0">
                    <a:solidFill>
                      <a:prstClr val="black"/>
                    </a:solidFill>
                  </a:rPr>
                  <a:t>=</a:t>
                </a:r>
                <a:endParaRPr lang="sl-SI" sz="4000" dirty="0"/>
              </a:p>
              <a:p>
                <a:endParaRPr lang="sl-SI" dirty="0"/>
              </a:p>
            </p:txBody>
          </p:sp>
        </mc:Choice>
        <mc:Fallback>
          <p:sp>
            <p:nvSpPr>
              <p:cNvPr id="3" name="Ograda vsebine 2"/>
              <p:cNvSpPr>
                <a:spLocks noGrp="1" noRot="1" noChangeAspect="1" noMove="1" noResize="1" noEditPoints="1" noAdjustHandles="1" noChangeArrowheads="1" noChangeShapeType="1" noTextEdit="1"/>
              </p:cNvSpPr>
              <p:nvPr>
                <p:ph idx="1"/>
              </p:nvPr>
            </p:nvSpPr>
            <p:spPr>
              <a:xfrm>
                <a:off x="457200" y="1196752"/>
                <a:ext cx="8229600" cy="4929411"/>
              </a:xfrm>
              <a:blipFill rotWithShape="1">
                <a:blip r:embed="rId2"/>
                <a:stretch>
                  <a:fillRect l="-815" t="-1978"/>
                </a:stretch>
              </a:blipFill>
            </p:spPr>
            <p:txBody>
              <a:bodyPr/>
              <a:lstStyle/>
              <a:p>
                <a:r>
                  <a:rPr lang="sl-SI">
                    <a:noFill/>
                  </a:rPr>
                  <a:t> </a:t>
                </a:r>
              </a:p>
            </p:txBody>
          </p:sp>
        </mc:Fallback>
      </mc:AlternateContent>
      <p:sp>
        <p:nvSpPr>
          <p:cNvPr id="4" name="Desna puščica 3"/>
          <p:cNvSpPr/>
          <p:nvPr/>
        </p:nvSpPr>
        <p:spPr>
          <a:xfrm>
            <a:off x="4111374" y="5229200"/>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508553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634082"/>
          </a:xfrm>
        </p:spPr>
        <p:txBody>
          <a:bodyPr>
            <a:normAutofit/>
          </a:bodyPr>
          <a:lstStyle/>
          <a:p>
            <a:r>
              <a:rPr lang="sl-SI" sz="2400" dirty="0" smtClean="0"/>
              <a:t>Izračun</a:t>
            </a:r>
            <a:endParaRPr lang="sl-SI" sz="2400" dirty="0"/>
          </a:p>
        </p:txBody>
      </p:sp>
      <mc:AlternateContent xmlns:mc="http://schemas.openxmlformats.org/markup-compatibility/2006">
        <mc:Choice xmlns:a14="http://schemas.microsoft.com/office/drawing/2010/main" Requires="a14">
          <p:sp>
            <p:nvSpPr>
              <p:cNvPr id="3" name="Ograda vsebine 2"/>
              <p:cNvSpPr>
                <a:spLocks noGrp="1"/>
              </p:cNvSpPr>
              <p:nvPr>
                <p:ph idx="1"/>
              </p:nvPr>
            </p:nvSpPr>
            <p:spPr>
              <a:xfrm>
                <a:off x="457200" y="836712"/>
                <a:ext cx="8229600" cy="5688632"/>
              </a:xfrm>
            </p:spPr>
            <p:txBody>
              <a:bodyPr>
                <a:normAutofit fontScale="55000" lnSpcReduction="20000"/>
              </a:bodyPr>
              <a:lstStyle/>
              <a:p>
                <a:pPr lvl="0"/>
                <a:r>
                  <a:rPr lang="sl-SI" sz="3600" dirty="0" smtClean="0"/>
                  <a:t>Y = 12% = 1,12</a:t>
                </a:r>
              </a:p>
              <a:p>
                <a:pPr lvl="0"/>
                <a:r>
                  <a:rPr lang="sl-SI" sz="3600" dirty="0" err="1"/>
                  <a:t>Npi</a:t>
                </a:r>
                <a:r>
                  <a:rPr lang="sl-SI" sz="3600" dirty="0"/>
                  <a:t> = 350 palet</a:t>
                </a:r>
              </a:p>
              <a:p>
                <a:pPr lvl="0"/>
                <a:r>
                  <a:rPr lang="sl-SI" sz="3600" dirty="0" err="1"/>
                  <a:t>Tp</a:t>
                </a:r>
                <a:r>
                  <a:rPr lang="sl-SI" sz="3600" dirty="0"/>
                  <a:t> = 6 dni</a:t>
                </a:r>
              </a:p>
              <a:p>
                <a:pPr lvl="0"/>
                <a:r>
                  <a:rPr lang="sl-SI" sz="3600" dirty="0" err="1"/>
                  <a:t>Dd</a:t>
                </a:r>
                <a:r>
                  <a:rPr lang="sl-SI" sz="3600" dirty="0"/>
                  <a:t> =308 dni</a:t>
                </a:r>
              </a:p>
              <a:p>
                <a:pPr lvl="0"/>
                <a:r>
                  <a:rPr lang="sl-SI" sz="3600" dirty="0"/>
                  <a:t>q = 410 kg = 0,41 t</a:t>
                </a:r>
              </a:p>
              <a:p>
                <a:r>
                  <a:rPr lang="sl-SI" sz="3600" dirty="0"/>
                  <a:t>Pp = </a:t>
                </a:r>
                <a:r>
                  <a:rPr lang="sl-SI" sz="3600" dirty="0" smtClean="0"/>
                  <a:t>14%  </a:t>
                </a:r>
                <a:r>
                  <a:rPr lang="sl-SI" sz="3600" dirty="0"/>
                  <a:t>= (</a:t>
                </a:r>
                <a14:m>
                  <m:oMath xmlns:m="http://schemas.openxmlformats.org/officeDocument/2006/math">
                    <m:r>
                      <a:rPr lang="sl-SI" sz="3600" i="1">
                        <a:latin typeface="Cambria Math"/>
                      </a:rPr>
                      <m:t>1+</m:t>
                    </m:r>
                    <m:f>
                      <m:fPr>
                        <m:ctrlPr>
                          <a:rPr lang="sl-SI" sz="3600" i="1">
                            <a:latin typeface="Cambria Math"/>
                          </a:rPr>
                        </m:ctrlPr>
                      </m:fPr>
                      <m:num>
                        <m:r>
                          <a:rPr lang="sl-SI" sz="3600" i="1">
                            <a:latin typeface="Cambria Math"/>
                          </a:rPr>
                          <m:t>1</m:t>
                        </m:r>
                        <m:r>
                          <a:rPr lang="sl-SI" sz="3600" b="0" i="1" smtClean="0">
                            <a:latin typeface="Cambria Math"/>
                          </a:rPr>
                          <m:t>4</m:t>
                        </m:r>
                      </m:num>
                      <m:den>
                        <m:r>
                          <a:rPr lang="sl-SI" sz="3600" i="1">
                            <a:latin typeface="Cambria Math"/>
                          </a:rPr>
                          <m:t>100</m:t>
                        </m:r>
                      </m:den>
                    </m:f>
                    <m:r>
                      <a:rPr lang="sl-SI" sz="3600" i="1">
                        <a:latin typeface="Cambria Math"/>
                      </a:rPr>
                      <m:t>)</m:t>
                    </m:r>
                  </m:oMath>
                </a14:m>
                <a:r>
                  <a:rPr lang="sl-SI" sz="3600" b="1" dirty="0">
                    <a:solidFill>
                      <a:prstClr val="black"/>
                    </a:solidFill>
                  </a:rPr>
                  <a:t> = </a:t>
                </a:r>
                <a:r>
                  <a:rPr lang="sl-SI" sz="3600" b="1" u="sng" dirty="0" smtClean="0">
                    <a:solidFill>
                      <a:prstClr val="black"/>
                    </a:solidFill>
                  </a:rPr>
                  <a:t>1,14</a:t>
                </a:r>
                <a:endParaRPr lang="sl-SI" sz="3600" b="1" u="sng" dirty="0" smtClean="0">
                  <a:solidFill>
                    <a:prstClr val="black"/>
                  </a:solidFill>
                </a:endParaRPr>
              </a:p>
              <a:p>
                <a:pPr marL="0" indent="0">
                  <a:buNone/>
                </a:pPr>
                <a:r>
                  <a:rPr lang="sl-SI" sz="1900" b="1" dirty="0" smtClean="0">
                    <a:solidFill>
                      <a:prstClr val="black"/>
                    </a:solidFill>
                  </a:rPr>
                  <a:t>----------------------------------------------------------------------------------------------------------------------------</a:t>
                </a:r>
              </a:p>
              <a:p>
                <a:r>
                  <a:rPr lang="sl-SI" sz="3600" b="1" dirty="0" err="1" smtClean="0">
                    <a:solidFill>
                      <a:prstClr val="black"/>
                    </a:solidFill>
                  </a:rPr>
                  <a:t>Npd</a:t>
                </a:r>
                <a:r>
                  <a:rPr lang="sl-SI" sz="3600" b="1" dirty="0" smtClean="0">
                    <a:solidFill>
                      <a:prstClr val="black"/>
                    </a:solidFill>
                  </a:rPr>
                  <a:t> = ?</a:t>
                </a:r>
              </a:p>
              <a:p>
                <a:r>
                  <a:rPr lang="sl-SI" sz="3600" b="1" dirty="0" err="1" smtClean="0">
                    <a:solidFill>
                      <a:prstClr val="black"/>
                    </a:solidFill>
                  </a:rPr>
                  <a:t>Opl</a:t>
                </a:r>
                <a:r>
                  <a:rPr lang="sl-SI" sz="3600" b="1" dirty="0" smtClean="0">
                    <a:solidFill>
                      <a:prstClr val="black"/>
                    </a:solidFill>
                  </a:rPr>
                  <a:t> = ?</a:t>
                </a:r>
              </a:p>
              <a:p>
                <a:r>
                  <a:rPr lang="sl-SI" sz="3600" b="1" dirty="0" smtClean="0">
                    <a:solidFill>
                      <a:prstClr val="black"/>
                    </a:solidFill>
                  </a:rPr>
                  <a:t>Q = ?</a:t>
                </a:r>
              </a:p>
              <a:p>
                <a:pPr marL="0" indent="0" algn="ctr">
                  <a:buNone/>
                </a:pPr>
                <a14:m>
                  <m:oMath xmlns:m="http://schemas.openxmlformats.org/officeDocument/2006/math">
                    <m:r>
                      <a:rPr lang="sl-SI" sz="4500" b="1" i="1" smtClean="0">
                        <a:latin typeface="Cambria Math"/>
                      </a:rPr>
                      <m:t>𝑸</m:t>
                    </m:r>
                    <m:r>
                      <a:rPr lang="sl-SI" sz="4500" b="1" i="1">
                        <a:latin typeface="Cambria Math"/>
                      </a:rPr>
                      <m:t>=</m:t>
                    </m:r>
                    <m:f>
                      <m:fPr>
                        <m:ctrlPr>
                          <a:rPr lang="sl-SI" sz="4500" b="1" i="1">
                            <a:latin typeface="Cambria Math"/>
                          </a:rPr>
                        </m:ctrlPr>
                      </m:fPr>
                      <m:num>
                        <m:r>
                          <a:rPr lang="sl-SI" sz="4500" b="1" i="1">
                            <a:latin typeface="Cambria Math"/>
                          </a:rPr>
                          <m:t>𝑵𝒑𝒅</m:t>
                        </m:r>
                        <m:r>
                          <a:rPr lang="sl-SI" sz="4500" b="1" i="1">
                            <a:latin typeface="Cambria Math"/>
                          </a:rPr>
                          <m:t>∗</m:t>
                        </m:r>
                        <m:r>
                          <a:rPr lang="sl-SI" sz="4500" b="1" i="1">
                            <a:latin typeface="Cambria Math"/>
                          </a:rPr>
                          <m:t>𝑶𝒑𝒍</m:t>
                        </m:r>
                        <m:r>
                          <a:rPr lang="sl-SI" sz="4500" b="1" i="1">
                            <a:latin typeface="Cambria Math"/>
                          </a:rPr>
                          <m:t>∗</m:t>
                        </m:r>
                        <m:r>
                          <a:rPr lang="sl-SI" sz="4500" b="1" i="1">
                            <a:latin typeface="Cambria Math"/>
                          </a:rPr>
                          <m:t>𝒒</m:t>
                        </m:r>
                      </m:num>
                      <m:den>
                        <m:r>
                          <a:rPr lang="sl-SI" sz="4500" b="1" i="1">
                            <a:latin typeface="Cambria Math"/>
                          </a:rPr>
                          <m:t>𝒀</m:t>
                        </m:r>
                      </m:den>
                    </m:f>
                  </m:oMath>
                </a14:m>
                <a:r>
                  <a:rPr lang="sl-SI" sz="4500" b="1" dirty="0">
                    <a:solidFill>
                      <a:prstClr val="black"/>
                    </a:solidFill>
                  </a:rPr>
                  <a:t> </a:t>
                </a:r>
                <a:r>
                  <a:rPr lang="sl-SI" sz="4500" b="1" dirty="0" smtClean="0">
                    <a:solidFill>
                      <a:prstClr val="black"/>
                    </a:solidFill>
                  </a:rPr>
                  <a:t>=</a:t>
                </a:r>
              </a:p>
              <a:p>
                <a:pPr marL="0" indent="0" algn="ctr">
                  <a:buNone/>
                </a:pPr>
                <a:endParaRPr lang="sl-SI" sz="4500" dirty="0"/>
              </a:p>
              <a:p>
                <a:pPr marL="0" indent="0">
                  <a:buNone/>
                </a:pPr>
                <a14:m>
                  <m:oMathPara xmlns:m="http://schemas.openxmlformats.org/officeDocument/2006/math">
                    <m:oMathParaPr>
                      <m:jc m:val="center"/>
                    </m:oMathParaPr>
                    <m:oMath xmlns:m="http://schemas.openxmlformats.org/officeDocument/2006/math">
                      <m:r>
                        <a:rPr lang="sl-SI" sz="3600" b="1" i="1">
                          <a:latin typeface="Cambria Math"/>
                        </a:rPr>
                        <m:t>𝑵𝒑</m:t>
                      </m:r>
                      <m:r>
                        <a:rPr lang="sl-SI" sz="3600" b="1" i="1" smtClean="0">
                          <a:latin typeface="Cambria Math"/>
                        </a:rPr>
                        <m:t>𝒊</m:t>
                      </m:r>
                      <m:r>
                        <a:rPr lang="sl-SI" sz="3600" b="1" i="1">
                          <a:latin typeface="Cambria Math"/>
                        </a:rPr>
                        <m:t>=</m:t>
                      </m:r>
                      <m:r>
                        <a:rPr lang="sl-SI" sz="3600" b="1" i="1" smtClean="0">
                          <a:latin typeface="Cambria Math"/>
                        </a:rPr>
                        <m:t>𝑵𝒑𝒅</m:t>
                      </m:r>
                      <m:r>
                        <a:rPr lang="sl-SI" sz="3600" b="1" i="1" smtClean="0">
                          <a:latin typeface="Cambria Math"/>
                        </a:rPr>
                        <m:t> </m:t>
                      </m:r>
                      <m:d>
                        <m:dPr>
                          <m:ctrlPr>
                            <a:rPr lang="sl-SI" sz="3600" b="1" i="1" smtClean="0">
                              <a:latin typeface="Cambria Math"/>
                            </a:rPr>
                          </m:ctrlPr>
                        </m:dPr>
                        <m:e>
                          <m:r>
                            <a:rPr lang="sl-SI" sz="3600" b="1" i="1" smtClean="0">
                              <a:latin typeface="Cambria Math"/>
                            </a:rPr>
                            <m:t>𝟏</m:t>
                          </m:r>
                          <m:r>
                            <a:rPr lang="sl-SI" sz="3600" b="1" i="1" smtClean="0">
                              <a:latin typeface="Cambria Math"/>
                            </a:rPr>
                            <m:t>+</m:t>
                          </m:r>
                          <m:f>
                            <m:fPr>
                              <m:ctrlPr>
                                <a:rPr lang="sl-SI" sz="3600" b="1" i="1">
                                  <a:latin typeface="Cambria Math"/>
                                </a:rPr>
                              </m:ctrlPr>
                            </m:fPr>
                            <m:num>
                              <m:r>
                                <a:rPr lang="sl-SI" sz="3600" b="1" i="1" smtClean="0">
                                  <a:latin typeface="Cambria Math"/>
                                </a:rPr>
                                <m:t>𝑷𝒑</m:t>
                              </m:r>
                            </m:num>
                            <m:den>
                              <m:r>
                                <a:rPr lang="sl-SI" sz="3600" b="1" i="1" smtClean="0">
                                  <a:latin typeface="Cambria Math"/>
                                </a:rPr>
                                <m:t>𝟏𝟎𝟎</m:t>
                              </m:r>
                            </m:den>
                          </m:f>
                          <m:r>
                            <a:rPr lang="sl-SI" sz="3600" b="1" i="1">
                              <a:latin typeface="Cambria Math"/>
                            </a:rPr>
                            <m:t> </m:t>
                          </m:r>
                        </m:e>
                      </m:d>
                      <m:r>
                        <a:rPr lang="sl-SI" sz="3600" b="1" i="1" smtClean="0">
                          <a:latin typeface="Cambria Math"/>
                        </a:rPr>
                        <m:t>               </m:t>
                      </m:r>
                      <m:r>
                        <a:rPr lang="sl-SI" sz="3600" b="1" i="1">
                          <a:latin typeface="Cambria Math"/>
                        </a:rPr>
                        <m:t>𝑵𝒑𝒅</m:t>
                      </m:r>
                      <m:r>
                        <a:rPr lang="sl-SI" sz="3600" b="1" i="1">
                          <a:latin typeface="Cambria Math"/>
                        </a:rPr>
                        <m:t>=</m:t>
                      </m:r>
                      <m:f>
                        <m:fPr>
                          <m:ctrlPr>
                            <a:rPr lang="sl-SI" sz="3600" b="1" i="1">
                              <a:latin typeface="Cambria Math"/>
                            </a:rPr>
                          </m:ctrlPr>
                        </m:fPr>
                        <m:num>
                          <m:r>
                            <a:rPr lang="sl-SI" sz="3600" b="1" i="1">
                              <a:latin typeface="Cambria Math"/>
                            </a:rPr>
                            <m:t>𝑵𝒑𝒊</m:t>
                          </m:r>
                        </m:num>
                        <m:den>
                          <m:r>
                            <a:rPr lang="sl-SI" sz="3600" b="1" i="1">
                              <a:latin typeface="Cambria Math"/>
                            </a:rPr>
                            <m:t>𝟏</m:t>
                          </m:r>
                          <m:r>
                            <a:rPr lang="sl-SI" sz="3600" b="1" i="1">
                              <a:latin typeface="Cambria Math"/>
                            </a:rPr>
                            <m:t>+(</m:t>
                          </m:r>
                          <m:f>
                            <m:fPr>
                              <m:ctrlPr>
                                <a:rPr lang="sl-SI" sz="3600" b="1" i="1">
                                  <a:latin typeface="Cambria Math"/>
                                </a:rPr>
                              </m:ctrlPr>
                            </m:fPr>
                            <m:num>
                              <m:r>
                                <a:rPr lang="sl-SI" sz="3600" b="1" i="1">
                                  <a:latin typeface="Cambria Math"/>
                                </a:rPr>
                                <m:t>𝑷𝒑</m:t>
                              </m:r>
                            </m:num>
                            <m:den>
                              <m:r>
                                <a:rPr lang="sl-SI" sz="3600" b="1" i="1">
                                  <a:latin typeface="Cambria Math"/>
                                </a:rPr>
                                <m:t>𝟏𝟎𝟎</m:t>
                              </m:r>
                            </m:den>
                          </m:f>
                          <m:r>
                            <a:rPr lang="sl-SI" sz="3600" b="1" i="1">
                              <a:latin typeface="Cambria Math"/>
                            </a:rPr>
                            <m:t>)</m:t>
                          </m:r>
                        </m:den>
                      </m:f>
                      <m:r>
                        <a:rPr lang="sl-SI" sz="3600" b="1" i="1">
                          <a:latin typeface="Cambria Math"/>
                        </a:rPr>
                        <m:t> </m:t>
                      </m:r>
                    </m:oMath>
                  </m:oMathPara>
                </a14:m>
                <a:endParaRPr lang="sl-SI" sz="3600" b="1" i="1" dirty="0" smtClean="0">
                  <a:latin typeface="Cambria Math"/>
                </a:endParaRPr>
              </a:p>
              <a:p>
                <a:pPr marL="0" indent="0" algn="ctr">
                  <a:buNone/>
                </a:pPr>
                <a:endParaRPr lang="sl-SI" sz="3600" b="1" i="1" dirty="0" smtClean="0">
                  <a:latin typeface="Cambria Math"/>
                </a:endParaRPr>
              </a:p>
              <a:p>
                <a:pPr marL="0" indent="0" algn="ctr">
                  <a:buNone/>
                </a:pPr>
                <a14:m>
                  <m:oMath xmlns:m="http://schemas.openxmlformats.org/officeDocument/2006/math">
                    <m:r>
                      <a:rPr lang="sl-SI" sz="3600" b="1" i="1">
                        <a:latin typeface="Cambria Math"/>
                      </a:rPr>
                      <m:t>𝑵𝒑𝒅</m:t>
                    </m:r>
                    <m:r>
                      <a:rPr lang="sl-SI" sz="3600" b="1" i="1">
                        <a:latin typeface="Cambria Math"/>
                      </a:rPr>
                      <m:t>=</m:t>
                    </m:r>
                    <m:f>
                      <m:fPr>
                        <m:ctrlPr>
                          <a:rPr lang="sl-SI" sz="3600" b="1" i="1">
                            <a:latin typeface="Cambria Math"/>
                          </a:rPr>
                        </m:ctrlPr>
                      </m:fPr>
                      <m:num>
                        <m:r>
                          <a:rPr lang="sl-SI" sz="3600" b="1" i="1">
                            <a:latin typeface="Cambria Math"/>
                          </a:rPr>
                          <m:t>𝟑𝟓𝟎</m:t>
                        </m:r>
                      </m:num>
                      <m:den>
                        <m:r>
                          <a:rPr lang="sl-SI" sz="3600" b="1" i="1">
                            <a:latin typeface="Cambria Math"/>
                          </a:rPr>
                          <m:t>𝟏</m:t>
                        </m:r>
                        <m:r>
                          <a:rPr lang="sl-SI" sz="3600" b="1" i="1" smtClean="0">
                            <a:latin typeface="Cambria Math"/>
                          </a:rPr>
                          <m:t>,</m:t>
                        </m:r>
                        <m:r>
                          <a:rPr lang="sl-SI" sz="3600" b="1" i="1" smtClean="0">
                            <a:latin typeface="Cambria Math"/>
                          </a:rPr>
                          <m:t>𝟏𝟒</m:t>
                        </m:r>
                      </m:den>
                    </m:f>
                  </m:oMath>
                </a14:m>
                <a:r>
                  <a:rPr lang="sl-SI" sz="3600" b="1" dirty="0">
                    <a:solidFill>
                      <a:prstClr val="black"/>
                    </a:solidFill>
                  </a:rPr>
                  <a:t>  =</a:t>
                </a:r>
                <a:r>
                  <a:rPr lang="sl-SI" sz="3600" b="1" u="sng" dirty="0">
                    <a:solidFill>
                      <a:prstClr val="black"/>
                    </a:solidFill>
                  </a:rPr>
                  <a:t>  307,02 </a:t>
                </a:r>
                <a:r>
                  <a:rPr lang="sl-SI" sz="3600" b="1" u="sng" dirty="0" smtClean="0">
                    <a:solidFill>
                      <a:prstClr val="black"/>
                    </a:solidFill>
                  </a:rPr>
                  <a:t>palet</a:t>
                </a:r>
              </a:p>
              <a:p>
                <a:pPr marL="0" indent="0">
                  <a:buNone/>
                </a:pPr>
                <a:endParaRPr lang="sl-SI" sz="3600" b="1" u="sng" dirty="0" smtClean="0">
                  <a:solidFill>
                    <a:prstClr val="black"/>
                  </a:solidFill>
                </a:endParaRPr>
              </a:p>
              <a:p>
                <a:pPr lvl="0"/>
                <a:endParaRPr lang="sl-SI" dirty="0"/>
              </a:p>
              <a:p>
                <a:endParaRPr lang="sl-SI" dirty="0"/>
              </a:p>
            </p:txBody>
          </p:sp>
        </mc:Choice>
        <mc:Fallback>
          <p:sp>
            <p:nvSpPr>
              <p:cNvPr id="3" name="Ograda vsebine 2"/>
              <p:cNvSpPr>
                <a:spLocks noGrp="1" noRot="1" noChangeAspect="1" noMove="1" noResize="1" noEditPoints="1" noAdjustHandles="1" noChangeArrowheads="1" noChangeShapeType="1" noTextEdit="1"/>
              </p:cNvSpPr>
              <p:nvPr>
                <p:ph idx="1"/>
              </p:nvPr>
            </p:nvSpPr>
            <p:spPr>
              <a:xfrm>
                <a:off x="457200" y="836712"/>
                <a:ext cx="8229600" cy="5688632"/>
              </a:xfrm>
              <a:blipFill rotWithShape="1">
                <a:blip r:embed="rId2"/>
                <a:stretch>
                  <a:fillRect l="-593" t="-1501"/>
                </a:stretch>
              </a:blipFill>
            </p:spPr>
            <p:txBody>
              <a:bodyPr/>
              <a:lstStyle/>
              <a:p>
                <a:r>
                  <a:rPr lang="sl-SI">
                    <a:noFill/>
                  </a:rPr>
                  <a:t> </a:t>
                </a:r>
              </a:p>
            </p:txBody>
          </p:sp>
        </mc:Fallback>
      </mc:AlternateContent>
      <p:sp>
        <p:nvSpPr>
          <p:cNvPr id="4" name="Desna puščica 3"/>
          <p:cNvSpPr/>
          <p:nvPr/>
        </p:nvSpPr>
        <p:spPr>
          <a:xfrm>
            <a:off x="4572000" y="5013176"/>
            <a:ext cx="57606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2377436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Izračun</a:t>
            </a:r>
            <a:endParaRPr lang="sl-SI" sz="2400" dirty="0"/>
          </a:p>
        </p:txBody>
      </p:sp>
      <mc:AlternateContent xmlns:mc="http://schemas.openxmlformats.org/markup-compatibility/2006">
        <mc:Choice xmlns:a14="http://schemas.microsoft.com/office/drawing/2010/main" Requires="a14">
          <p:sp>
            <p:nvSpPr>
              <p:cNvPr id="3" name="Ograda vsebine 2"/>
              <p:cNvSpPr>
                <a:spLocks noGrp="1"/>
              </p:cNvSpPr>
              <p:nvPr>
                <p:ph idx="1"/>
              </p:nvPr>
            </p:nvSpPr>
            <p:spPr>
              <a:xfrm>
                <a:off x="457200" y="1196752"/>
                <a:ext cx="8229600" cy="4929411"/>
              </a:xfrm>
            </p:spPr>
            <p:txBody>
              <a:bodyPr>
                <a:normAutofit fontScale="62500" lnSpcReduction="20000"/>
              </a:bodyPr>
              <a:lstStyle/>
              <a:p>
                <a:pPr lvl="0"/>
                <a:r>
                  <a:rPr lang="sl-SI" dirty="0" smtClean="0"/>
                  <a:t>Y = 12% = 1,12</a:t>
                </a:r>
              </a:p>
              <a:p>
                <a:pPr lvl="0"/>
                <a:r>
                  <a:rPr lang="sl-SI" dirty="0" err="1"/>
                  <a:t>Npi</a:t>
                </a:r>
                <a:r>
                  <a:rPr lang="sl-SI" dirty="0"/>
                  <a:t> = 350 palet</a:t>
                </a:r>
              </a:p>
              <a:p>
                <a:pPr lvl="0"/>
                <a:r>
                  <a:rPr lang="sl-SI" dirty="0" err="1"/>
                  <a:t>Tp</a:t>
                </a:r>
                <a:r>
                  <a:rPr lang="sl-SI" dirty="0"/>
                  <a:t> = 6 dni</a:t>
                </a:r>
              </a:p>
              <a:p>
                <a:pPr lvl="0"/>
                <a:r>
                  <a:rPr lang="sl-SI" dirty="0" err="1"/>
                  <a:t>Dd</a:t>
                </a:r>
                <a:r>
                  <a:rPr lang="sl-SI" dirty="0"/>
                  <a:t> =308 dni</a:t>
                </a:r>
              </a:p>
              <a:p>
                <a:pPr lvl="0"/>
                <a:r>
                  <a:rPr lang="sl-SI" dirty="0"/>
                  <a:t>q = 410 kg = 0,41 t</a:t>
                </a:r>
              </a:p>
              <a:p>
                <a:r>
                  <a:rPr lang="sl-SI" dirty="0"/>
                  <a:t>Pp = </a:t>
                </a:r>
                <a:r>
                  <a:rPr lang="sl-SI" dirty="0" smtClean="0"/>
                  <a:t>14%  </a:t>
                </a:r>
                <a:r>
                  <a:rPr lang="sl-SI" dirty="0"/>
                  <a:t>= (</a:t>
                </a:r>
                <a14:m>
                  <m:oMath xmlns:m="http://schemas.openxmlformats.org/officeDocument/2006/math">
                    <m:r>
                      <a:rPr lang="sl-SI" i="1">
                        <a:latin typeface="Cambria Math"/>
                      </a:rPr>
                      <m:t>1+</m:t>
                    </m:r>
                    <m:f>
                      <m:fPr>
                        <m:ctrlPr>
                          <a:rPr lang="sl-SI" i="1">
                            <a:latin typeface="Cambria Math"/>
                          </a:rPr>
                        </m:ctrlPr>
                      </m:fPr>
                      <m:num>
                        <m:r>
                          <a:rPr lang="sl-SI" i="1">
                            <a:latin typeface="Cambria Math"/>
                          </a:rPr>
                          <m:t>1</m:t>
                        </m:r>
                        <m:r>
                          <a:rPr lang="sl-SI" b="0" i="1" smtClean="0">
                            <a:latin typeface="Cambria Math"/>
                          </a:rPr>
                          <m:t>4</m:t>
                        </m:r>
                      </m:num>
                      <m:den>
                        <m:r>
                          <a:rPr lang="sl-SI" i="1">
                            <a:latin typeface="Cambria Math"/>
                          </a:rPr>
                          <m:t>100</m:t>
                        </m:r>
                      </m:den>
                    </m:f>
                    <m:r>
                      <a:rPr lang="sl-SI" i="1">
                        <a:latin typeface="Cambria Math"/>
                      </a:rPr>
                      <m:t>)</m:t>
                    </m:r>
                  </m:oMath>
                </a14:m>
                <a:r>
                  <a:rPr lang="sl-SI" b="1" dirty="0">
                    <a:solidFill>
                      <a:prstClr val="black"/>
                    </a:solidFill>
                  </a:rPr>
                  <a:t> = </a:t>
                </a:r>
                <a:r>
                  <a:rPr lang="sl-SI" b="1" u="sng" dirty="0" smtClean="0">
                    <a:solidFill>
                      <a:prstClr val="black"/>
                    </a:solidFill>
                  </a:rPr>
                  <a:t>1,14</a:t>
                </a:r>
                <a:endParaRPr lang="sl-SI" b="1" u="sng" dirty="0" smtClean="0">
                  <a:solidFill>
                    <a:prstClr val="black"/>
                  </a:solidFill>
                </a:endParaRPr>
              </a:p>
              <a:p>
                <a:r>
                  <a:rPr lang="sl-SI" b="1" dirty="0" smtClean="0">
                    <a:solidFill>
                      <a:prstClr val="black"/>
                    </a:solidFill>
                  </a:rPr>
                  <a:t>----------------------------------------------------</a:t>
                </a:r>
              </a:p>
              <a:p>
                <a:r>
                  <a:rPr lang="sl-SI" b="1" dirty="0" err="1" smtClean="0">
                    <a:solidFill>
                      <a:prstClr val="black"/>
                    </a:solidFill>
                  </a:rPr>
                  <a:t>Npd</a:t>
                </a:r>
                <a:r>
                  <a:rPr lang="sl-SI" b="1" dirty="0" smtClean="0">
                    <a:solidFill>
                      <a:prstClr val="black"/>
                    </a:solidFill>
                  </a:rPr>
                  <a:t> = 307,02</a:t>
                </a:r>
              </a:p>
              <a:p>
                <a:r>
                  <a:rPr lang="sl-SI" b="1" dirty="0" err="1" smtClean="0">
                    <a:solidFill>
                      <a:prstClr val="black"/>
                    </a:solidFill>
                  </a:rPr>
                  <a:t>Opl</a:t>
                </a:r>
                <a:r>
                  <a:rPr lang="sl-SI" b="1" dirty="0" smtClean="0">
                    <a:solidFill>
                      <a:prstClr val="black"/>
                    </a:solidFill>
                  </a:rPr>
                  <a:t> = ?</a:t>
                </a:r>
              </a:p>
              <a:p>
                <a:r>
                  <a:rPr lang="sl-SI" b="1" dirty="0" smtClean="0">
                    <a:solidFill>
                      <a:prstClr val="black"/>
                    </a:solidFill>
                  </a:rPr>
                  <a:t>Q = ?</a:t>
                </a:r>
              </a:p>
              <a:p>
                <a:pPr marL="0" indent="0" algn="ctr">
                  <a:buNone/>
                </a:pPr>
                <a14:m>
                  <m:oMath xmlns:m="http://schemas.openxmlformats.org/officeDocument/2006/math">
                    <m:r>
                      <a:rPr lang="sl-SI" sz="3800" b="1" i="1">
                        <a:latin typeface="Cambria Math"/>
                      </a:rPr>
                      <m:t>𝑸</m:t>
                    </m:r>
                    <m:r>
                      <a:rPr lang="sl-SI" sz="3800" b="1" i="1">
                        <a:latin typeface="Cambria Math"/>
                      </a:rPr>
                      <m:t>=</m:t>
                    </m:r>
                    <m:f>
                      <m:fPr>
                        <m:ctrlPr>
                          <a:rPr lang="sl-SI" sz="3800" b="1" i="1">
                            <a:latin typeface="Cambria Math"/>
                          </a:rPr>
                        </m:ctrlPr>
                      </m:fPr>
                      <m:num>
                        <m:r>
                          <a:rPr lang="sl-SI" sz="3800" b="1" i="1">
                            <a:latin typeface="Cambria Math"/>
                          </a:rPr>
                          <m:t>𝑵𝒑𝒅</m:t>
                        </m:r>
                        <m:r>
                          <a:rPr lang="sl-SI" sz="3800" b="1" i="1">
                            <a:latin typeface="Cambria Math"/>
                          </a:rPr>
                          <m:t>∗</m:t>
                        </m:r>
                        <m:r>
                          <a:rPr lang="sl-SI" sz="3800" b="1" i="1">
                            <a:latin typeface="Cambria Math"/>
                          </a:rPr>
                          <m:t>𝑶𝒑𝒍</m:t>
                        </m:r>
                        <m:r>
                          <a:rPr lang="sl-SI" sz="3800" b="1" i="1">
                            <a:latin typeface="Cambria Math"/>
                          </a:rPr>
                          <m:t>∗</m:t>
                        </m:r>
                        <m:r>
                          <a:rPr lang="sl-SI" sz="3800" b="1" i="1">
                            <a:latin typeface="Cambria Math"/>
                          </a:rPr>
                          <m:t>𝒒</m:t>
                        </m:r>
                      </m:num>
                      <m:den>
                        <m:r>
                          <a:rPr lang="sl-SI" sz="3800" b="1" i="1">
                            <a:latin typeface="Cambria Math"/>
                          </a:rPr>
                          <m:t>𝒀</m:t>
                        </m:r>
                      </m:den>
                    </m:f>
                  </m:oMath>
                </a14:m>
                <a:r>
                  <a:rPr lang="sl-SI" sz="3800" b="1" dirty="0">
                    <a:solidFill>
                      <a:prstClr val="black"/>
                    </a:solidFill>
                  </a:rPr>
                  <a:t> =</a:t>
                </a:r>
                <a:endParaRPr lang="sl-SI" sz="3800" dirty="0"/>
              </a:p>
              <a:p>
                <a:endParaRPr lang="sl-SI" b="1" dirty="0">
                  <a:solidFill>
                    <a:prstClr val="black"/>
                  </a:solidFill>
                </a:endParaRPr>
              </a:p>
              <a:p>
                <a:pPr marL="0" indent="0" algn="ctr">
                  <a:buNone/>
                </a:pPr>
                <a:r>
                  <a:rPr lang="sl-SI" sz="4000" b="1" dirty="0" err="1" smtClean="0"/>
                  <a:t>Opl</a:t>
                </a:r>
                <a14:m>
                  <m:oMath xmlns:m="http://schemas.openxmlformats.org/officeDocument/2006/math">
                    <m:r>
                      <a:rPr lang="sl-SI" sz="4000" b="1" i="1">
                        <a:latin typeface="Cambria Math"/>
                      </a:rPr>
                      <m:t>=</m:t>
                    </m:r>
                    <m:f>
                      <m:fPr>
                        <m:ctrlPr>
                          <a:rPr lang="sl-SI" sz="4000" b="1" i="1">
                            <a:latin typeface="Cambria Math"/>
                          </a:rPr>
                        </m:ctrlPr>
                      </m:fPr>
                      <m:num>
                        <m:r>
                          <a:rPr lang="sl-SI" sz="4000" b="1" i="1" smtClean="0">
                            <a:latin typeface="Cambria Math"/>
                          </a:rPr>
                          <m:t>𝑫𝒅</m:t>
                        </m:r>
                      </m:num>
                      <m:den>
                        <m:r>
                          <a:rPr lang="sl-SI" sz="4000" b="1" i="1" smtClean="0">
                            <a:latin typeface="Cambria Math"/>
                          </a:rPr>
                          <m:t>𝑻𝒑</m:t>
                        </m:r>
                      </m:den>
                    </m:f>
                  </m:oMath>
                </a14:m>
                <a:r>
                  <a:rPr lang="sl-SI" sz="4000" b="1" dirty="0" smtClean="0">
                    <a:solidFill>
                      <a:prstClr val="black"/>
                    </a:solidFill>
                  </a:rPr>
                  <a:t>          Opl</a:t>
                </a:r>
                <a14:m>
                  <m:oMath xmlns:m="http://schemas.openxmlformats.org/officeDocument/2006/math">
                    <m:r>
                      <a:rPr lang="sl-SI" sz="4000" b="1" i="1">
                        <a:latin typeface="Cambria Math"/>
                      </a:rPr>
                      <m:t>=</m:t>
                    </m:r>
                    <m:f>
                      <m:fPr>
                        <m:ctrlPr>
                          <a:rPr lang="sl-SI" sz="4000" b="1" i="1">
                            <a:latin typeface="Cambria Math"/>
                          </a:rPr>
                        </m:ctrlPr>
                      </m:fPr>
                      <m:num>
                        <m:r>
                          <a:rPr lang="sl-SI" sz="4000" b="1" i="1" smtClean="0">
                            <a:latin typeface="Cambria Math"/>
                          </a:rPr>
                          <m:t>𝟑𝟎𝟖</m:t>
                        </m:r>
                      </m:num>
                      <m:den>
                        <m:r>
                          <a:rPr lang="sl-SI" sz="4000" b="1" i="1" smtClean="0">
                            <a:latin typeface="Cambria Math"/>
                          </a:rPr>
                          <m:t>𝟔</m:t>
                        </m:r>
                      </m:den>
                    </m:f>
                  </m:oMath>
                </a14:m>
                <a:r>
                  <a:rPr lang="sl-SI" sz="4000" b="1" dirty="0" smtClean="0">
                    <a:solidFill>
                      <a:prstClr val="black"/>
                    </a:solidFill>
                  </a:rPr>
                  <a:t>    = 51,33 </a:t>
                </a:r>
                <a:r>
                  <a:rPr lang="sl-SI" sz="4000" b="1" dirty="0" err="1" smtClean="0">
                    <a:solidFill>
                      <a:prstClr val="black"/>
                    </a:solidFill>
                  </a:rPr>
                  <a:t>obtekov</a:t>
                </a:r>
                <a:endParaRPr lang="sl-SI" sz="4000" b="1" dirty="0" smtClean="0">
                  <a:solidFill>
                    <a:prstClr val="black"/>
                  </a:solidFill>
                </a:endParaRPr>
              </a:p>
              <a:p>
                <a:pPr marL="0" indent="0" algn="ctr">
                  <a:buNone/>
                </a:pPr>
                <a:endParaRPr lang="sl-SI" sz="4000" b="1" dirty="0" smtClean="0">
                  <a:solidFill>
                    <a:prstClr val="black"/>
                  </a:solidFill>
                </a:endParaRPr>
              </a:p>
              <a:p>
                <a:pPr lvl="0"/>
                <a:endParaRPr lang="sl-SI" dirty="0"/>
              </a:p>
              <a:p>
                <a:endParaRPr lang="sl-SI" dirty="0"/>
              </a:p>
            </p:txBody>
          </p:sp>
        </mc:Choice>
        <mc:Fallback>
          <p:sp>
            <p:nvSpPr>
              <p:cNvPr id="3" name="Ograda vsebine 2"/>
              <p:cNvSpPr>
                <a:spLocks noGrp="1" noRot="1" noChangeAspect="1" noMove="1" noResize="1" noEditPoints="1" noAdjustHandles="1" noChangeArrowheads="1" noChangeShapeType="1" noTextEdit="1"/>
              </p:cNvSpPr>
              <p:nvPr>
                <p:ph idx="1"/>
              </p:nvPr>
            </p:nvSpPr>
            <p:spPr>
              <a:xfrm>
                <a:off x="457200" y="1196752"/>
                <a:ext cx="8229600" cy="4929411"/>
              </a:xfrm>
              <a:blipFill rotWithShape="1">
                <a:blip r:embed="rId2"/>
                <a:stretch>
                  <a:fillRect l="-593" t="-1731"/>
                </a:stretch>
              </a:blipFill>
            </p:spPr>
            <p:txBody>
              <a:bodyPr/>
              <a:lstStyle/>
              <a:p>
                <a:r>
                  <a:rPr lang="sl-SI">
                    <a:noFill/>
                  </a:rPr>
                  <a:t> </a:t>
                </a:r>
              </a:p>
            </p:txBody>
          </p:sp>
        </mc:Fallback>
      </mc:AlternateContent>
    </p:spTree>
    <p:extLst>
      <p:ext uri="{BB962C8B-B14F-4D97-AF65-F5344CB8AC3E}">
        <p14:creationId xmlns:p14="http://schemas.microsoft.com/office/powerpoint/2010/main" val="1086486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Izračun</a:t>
            </a:r>
            <a:endParaRPr lang="sl-SI" sz="2400" dirty="0"/>
          </a:p>
        </p:txBody>
      </p:sp>
      <mc:AlternateContent xmlns:mc="http://schemas.openxmlformats.org/markup-compatibility/2006">
        <mc:Choice xmlns:a14="http://schemas.microsoft.com/office/drawing/2010/main" Requires="a14">
          <p:sp>
            <p:nvSpPr>
              <p:cNvPr id="3" name="Ograda vsebine 2"/>
              <p:cNvSpPr>
                <a:spLocks noGrp="1"/>
              </p:cNvSpPr>
              <p:nvPr>
                <p:ph idx="1"/>
              </p:nvPr>
            </p:nvSpPr>
            <p:spPr>
              <a:xfrm>
                <a:off x="457200" y="1196752"/>
                <a:ext cx="8229600" cy="4929411"/>
              </a:xfrm>
            </p:spPr>
            <p:txBody>
              <a:bodyPr>
                <a:normAutofit fontScale="70000" lnSpcReduction="20000"/>
              </a:bodyPr>
              <a:lstStyle/>
              <a:p>
                <a:pPr lvl="0"/>
                <a:r>
                  <a:rPr lang="sl-SI" dirty="0" smtClean="0"/>
                  <a:t>Y = 12% = 1,12</a:t>
                </a:r>
              </a:p>
              <a:p>
                <a:pPr lvl="0"/>
                <a:r>
                  <a:rPr lang="sl-SI" dirty="0" err="1"/>
                  <a:t>Npi</a:t>
                </a:r>
                <a:r>
                  <a:rPr lang="sl-SI" dirty="0"/>
                  <a:t> = 350 palet</a:t>
                </a:r>
              </a:p>
              <a:p>
                <a:pPr lvl="0"/>
                <a:r>
                  <a:rPr lang="sl-SI" dirty="0" err="1"/>
                  <a:t>Tp</a:t>
                </a:r>
                <a:r>
                  <a:rPr lang="sl-SI" dirty="0"/>
                  <a:t> = 6 dni</a:t>
                </a:r>
              </a:p>
              <a:p>
                <a:pPr lvl="0"/>
                <a:r>
                  <a:rPr lang="sl-SI" dirty="0" err="1"/>
                  <a:t>Dd</a:t>
                </a:r>
                <a:r>
                  <a:rPr lang="sl-SI" dirty="0"/>
                  <a:t> =308 dni</a:t>
                </a:r>
              </a:p>
              <a:p>
                <a:pPr lvl="0"/>
                <a:r>
                  <a:rPr lang="sl-SI" dirty="0"/>
                  <a:t>q = 410 kg = 0,41 t</a:t>
                </a:r>
              </a:p>
              <a:p>
                <a:r>
                  <a:rPr lang="sl-SI" dirty="0"/>
                  <a:t>Pp = </a:t>
                </a:r>
                <a:r>
                  <a:rPr lang="sl-SI" dirty="0" smtClean="0"/>
                  <a:t>14%  </a:t>
                </a:r>
                <a:r>
                  <a:rPr lang="sl-SI" dirty="0"/>
                  <a:t>= (</a:t>
                </a:r>
                <a14:m>
                  <m:oMath xmlns:m="http://schemas.openxmlformats.org/officeDocument/2006/math">
                    <m:r>
                      <a:rPr lang="sl-SI" i="1">
                        <a:latin typeface="Cambria Math"/>
                      </a:rPr>
                      <m:t>1+</m:t>
                    </m:r>
                    <m:f>
                      <m:fPr>
                        <m:ctrlPr>
                          <a:rPr lang="sl-SI" i="1">
                            <a:latin typeface="Cambria Math"/>
                          </a:rPr>
                        </m:ctrlPr>
                      </m:fPr>
                      <m:num>
                        <m:r>
                          <a:rPr lang="sl-SI" i="1">
                            <a:latin typeface="Cambria Math"/>
                          </a:rPr>
                          <m:t>1</m:t>
                        </m:r>
                        <m:r>
                          <a:rPr lang="sl-SI" b="0" i="1" smtClean="0">
                            <a:latin typeface="Cambria Math"/>
                          </a:rPr>
                          <m:t>4</m:t>
                        </m:r>
                      </m:num>
                      <m:den>
                        <m:r>
                          <a:rPr lang="sl-SI" i="1">
                            <a:latin typeface="Cambria Math"/>
                          </a:rPr>
                          <m:t>100</m:t>
                        </m:r>
                      </m:den>
                    </m:f>
                    <m:r>
                      <a:rPr lang="sl-SI" i="1">
                        <a:latin typeface="Cambria Math"/>
                      </a:rPr>
                      <m:t>)</m:t>
                    </m:r>
                  </m:oMath>
                </a14:m>
                <a:r>
                  <a:rPr lang="sl-SI" b="1" dirty="0">
                    <a:solidFill>
                      <a:prstClr val="black"/>
                    </a:solidFill>
                  </a:rPr>
                  <a:t> = </a:t>
                </a:r>
                <a:r>
                  <a:rPr lang="sl-SI" b="1" u="sng" dirty="0" smtClean="0">
                    <a:solidFill>
                      <a:prstClr val="black"/>
                    </a:solidFill>
                  </a:rPr>
                  <a:t>1,14</a:t>
                </a:r>
                <a:endParaRPr lang="sl-SI" b="1" u="sng" dirty="0" smtClean="0">
                  <a:solidFill>
                    <a:prstClr val="black"/>
                  </a:solidFill>
                </a:endParaRPr>
              </a:p>
              <a:p>
                <a:r>
                  <a:rPr lang="sl-SI" b="1" dirty="0" smtClean="0">
                    <a:solidFill>
                      <a:prstClr val="black"/>
                    </a:solidFill>
                  </a:rPr>
                  <a:t>----------------------------------------------------</a:t>
                </a:r>
              </a:p>
              <a:p>
                <a:r>
                  <a:rPr lang="sl-SI" b="1" dirty="0" err="1" smtClean="0">
                    <a:solidFill>
                      <a:prstClr val="black"/>
                    </a:solidFill>
                  </a:rPr>
                  <a:t>Npd</a:t>
                </a:r>
                <a:r>
                  <a:rPr lang="sl-SI" b="1" dirty="0" smtClean="0">
                    <a:solidFill>
                      <a:prstClr val="black"/>
                    </a:solidFill>
                  </a:rPr>
                  <a:t> = 307,02 palet</a:t>
                </a:r>
              </a:p>
              <a:p>
                <a:r>
                  <a:rPr lang="sl-SI" b="1" dirty="0" err="1" smtClean="0">
                    <a:solidFill>
                      <a:prstClr val="black"/>
                    </a:solidFill>
                  </a:rPr>
                  <a:t>Opl</a:t>
                </a:r>
                <a:r>
                  <a:rPr lang="sl-SI" b="1" dirty="0" smtClean="0">
                    <a:solidFill>
                      <a:prstClr val="black"/>
                    </a:solidFill>
                  </a:rPr>
                  <a:t> = 51,33 </a:t>
                </a:r>
                <a:r>
                  <a:rPr lang="sl-SI" b="1" dirty="0" err="1" smtClean="0">
                    <a:solidFill>
                      <a:prstClr val="black"/>
                    </a:solidFill>
                  </a:rPr>
                  <a:t>optekov</a:t>
                </a:r>
                <a:endParaRPr lang="sl-SI" b="1" dirty="0" smtClean="0">
                  <a:solidFill>
                    <a:prstClr val="black"/>
                  </a:solidFill>
                </a:endParaRPr>
              </a:p>
              <a:p>
                <a:r>
                  <a:rPr lang="sl-SI" b="1" dirty="0" smtClean="0">
                    <a:solidFill>
                      <a:prstClr val="black"/>
                    </a:solidFill>
                  </a:rPr>
                  <a:t>Q = ?</a:t>
                </a:r>
                <a:endParaRPr lang="sl-SI" b="1" dirty="0">
                  <a:solidFill>
                    <a:prstClr val="black"/>
                  </a:solidFill>
                </a:endParaRPr>
              </a:p>
              <a:p>
                <a:pPr marL="0" indent="0">
                  <a:buNone/>
                </a:pPr>
                <a:endParaRPr lang="sl-SI" sz="2400" b="1" u="sng" dirty="0" smtClean="0">
                  <a:solidFill>
                    <a:prstClr val="black"/>
                  </a:solidFill>
                </a:endParaRPr>
              </a:p>
              <a:p>
                <a:pPr marL="0" indent="0">
                  <a:buNone/>
                </a:pPr>
                <a:endParaRPr lang="sl-SI" b="1" dirty="0" smtClean="0">
                  <a:solidFill>
                    <a:prstClr val="black"/>
                  </a:solidFill>
                </a:endParaRPr>
              </a:p>
              <a:p>
                <a:pPr marL="0" indent="0" algn="ctr">
                  <a:buNone/>
                </a:pPr>
                <a14:m>
                  <m:oMath xmlns:m="http://schemas.openxmlformats.org/officeDocument/2006/math">
                    <m:r>
                      <a:rPr lang="sl-SI" sz="3400" b="1" i="1" smtClean="0">
                        <a:latin typeface="Cambria Math"/>
                      </a:rPr>
                      <m:t>𝑸</m:t>
                    </m:r>
                    <m:r>
                      <a:rPr lang="sl-SI" sz="3400" b="1" i="1">
                        <a:latin typeface="Cambria Math"/>
                      </a:rPr>
                      <m:t>=</m:t>
                    </m:r>
                    <m:f>
                      <m:fPr>
                        <m:ctrlPr>
                          <a:rPr lang="sl-SI" sz="3400" b="1" i="1">
                            <a:latin typeface="Cambria Math"/>
                          </a:rPr>
                        </m:ctrlPr>
                      </m:fPr>
                      <m:num>
                        <m:r>
                          <a:rPr lang="sl-SI" sz="3400" b="1" i="1" smtClean="0">
                            <a:latin typeface="Cambria Math"/>
                          </a:rPr>
                          <m:t>𝑵𝒑𝒅</m:t>
                        </m:r>
                        <m:r>
                          <a:rPr lang="sl-SI" sz="3400" b="1" i="1">
                            <a:latin typeface="Cambria Math"/>
                          </a:rPr>
                          <m:t>∗</m:t>
                        </m:r>
                        <m:r>
                          <a:rPr lang="sl-SI" sz="3400" b="1" i="1" smtClean="0">
                            <a:latin typeface="Cambria Math"/>
                          </a:rPr>
                          <m:t>𝑶𝒑𝒍</m:t>
                        </m:r>
                        <m:r>
                          <a:rPr lang="sl-SI" sz="3400" b="1" i="1" smtClean="0">
                            <a:latin typeface="Cambria Math"/>
                          </a:rPr>
                          <m:t>∗</m:t>
                        </m:r>
                        <m:r>
                          <a:rPr lang="sl-SI" sz="3400" b="1" i="1" smtClean="0">
                            <a:latin typeface="Cambria Math"/>
                          </a:rPr>
                          <m:t>𝒒</m:t>
                        </m:r>
                      </m:num>
                      <m:den>
                        <m:r>
                          <a:rPr lang="sl-SI" sz="3400" b="1" i="1" smtClean="0">
                            <a:latin typeface="Cambria Math"/>
                          </a:rPr>
                          <m:t>𝒀</m:t>
                        </m:r>
                      </m:den>
                    </m:f>
                  </m:oMath>
                </a14:m>
                <a:r>
                  <a:rPr lang="sl-SI" sz="3400" b="1" dirty="0">
                    <a:solidFill>
                      <a:prstClr val="black"/>
                    </a:solidFill>
                  </a:rPr>
                  <a:t> = </a:t>
                </a:r>
                <a:r>
                  <a:rPr lang="sl-SI" sz="3400" b="1" dirty="0" smtClean="0">
                    <a:solidFill>
                      <a:prstClr val="black"/>
                    </a:solidFill>
                  </a:rPr>
                  <a:t>  </a:t>
                </a:r>
                <a14:m>
                  <m:oMath xmlns:m="http://schemas.openxmlformats.org/officeDocument/2006/math">
                    <m:f>
                      <m:fPr>
                        <m:ctrlPr>
                          <a:rPr lang="sl-SI" sz="3400" b="1" i="1">
                            <a:latin typeface="Cambria Math"/>
                          </a:rPr>
                        </m:ctrlPr>
                      </m:fPr>
                      <m:num>
                        <m:r>
                          <a:rPr lang="sl-SI" sz="3400" b="1" i="1" smtClean="0">
                            <a:solidFill>
                              <a:srgbClr val="FF0000"/>
                            </a:solidFill>
                            <a:latin typeface="Cambria Math"/>
                          </a:rPr>
                          <m:t>𝟑𝟎𝟕</m:t>
                        </m:r>
                        <m:r>
                          <a:rPr lang="sl-SI" sz="3400" b="1" i="1" smtClean="0">
                            <a:solidFill>
                              <a:srgbClr val="FF0000"/>
                            </a:solidFill>
                            <a:latin typeface="Cambria Math"/>
                          </a:rPr>
                          <m:t>,</m:t>
                        </m:r>
                        <m:r>
                          <a:rPr lang="sl-SI" sz="3400" b="1" i="1" smtClean="0">
                            <a:solidFill>
                              <a:srgbClr val="FF0000"/>
                            </a:solidFill>
                            <a:latin typeface="Cambria Math"/>
                          </a:rPr>
                          <m:t>𝟎𝟐</m:t>
                        </m:r>
                        <m:r>
                          <a:rPr lang="sl-SI" sz="3400" b="1" i="1">
                            <a:latin typeface="Cambria Math"/>
                          </a:rPr>
                          <m:t>∗</m:t>
                        </m:r>
                        <m:r>
                          <a:rPr lang="sl-SI" sz="3400" b="1" i="1" smtClean="0">
                            <a:latin typeface="Cambria Math"/>
                          </a:rPr>
                          <m:t>𝟓𝟏</m:t>
                        </m:r>
                        <m:r>
                          <a:rPr lang="sl-SI" sz="3400" b="1" i="1" smtClean="0">
                            <a:latin typeface="Cambria Math"/>
                          </a:rPr>
                          <m:t>,</m:t>
                        </m:r>
                        <m:r>
                          <a:rPr lang="sl-SI" sz="3400" b="1" i="1" smtClean="0">
                            <a:latin typeface="Cambria Math"/>
                          </a:rPr>
                          <m:t>𝟑𝟑</m:t>
                        </m:r>
                        <m:r>
                          <a:rPr lang="sl-SI" sz="3400" b="1" i="1">
                            <a:latin typeface="Cambria Math"/>
                          </a:rPr>
                          <m:t>∗</m:t>
                        </m:r>
                        <m:r>
                          <a:rPr lang="sl-SI" sz="3400" b="1" i="1" smtClean="0">
                            <a:latin typeface="Cambria Math"/>
                          </a:rPr>
                          <m:t>𝟎</m:t>
                        </m:r>
                        <m:r>
                          <a:rPr lang="sl-SI" sz="3400" b="1" i="1" smtClean="0">
                            <a:latin typeface="Cambria Math"/>
                          </a:rPr>
                          <m:t>,</m:t>
                        </m:r>
                        <m:r>
                          <a:rPr lang="sl-SI" sz="3400" b="1" i="1" smtClean="0">
                            <a:latin typeface="Cambria Math"/>
                          </a:rPr>
                          <m:t>𝟒𝟏</m:t>
                        </m:r>
                      </m:num>
                      <m:den>
                        <m:r>
                          <a:rPr lang="sl-SI" sz="3400" b="1" i="1" smtClean="0">
                            <a:latin typeface="Cambria Math"/>
                          </a:rPr>
                          <m:t>𝟏</m:t>
                        </m:r>
                        <m:r>
                          <a:rPr lang="sl-SI" sz="3400" b="1" i="1" smtClean="0">
                            <a:latin typeface="Cambria Math"/>
                          </a:rPr>
                          <m:t>,</m:t>
                        </m:r>
                        <m:r>
                          <a:rPr lang="sl-SI" sz="3400" b="1" i="1" smtClean="0">
                            <a:latin typeface="Cambria Math"/>
                          </a:rPr>
                          <m:t>𝟏𝟐</m:t>
                        </m:r>
                      </m:den>
                    </m:f>
                    <m:r>
                      <a:rPr lang="sl-SI" sz="3400" b="1" i="1" smtClean="0">
                        <a:latin typeface="Cambria Math"/>
                      </a:rPr>
                      <m:t>=</m:t>
                    </m:r>
                    <m:f>
                      <m:fPr>
                        <m:ctrlPr>
                          <a:rPr lang="sl-SI" sz="3400" b="1" i="1">
                            <a:latin typeface="Cambria Math"/>
                          </a:rPr>
                        </m:ctrlPr>
                      </m:fPr>
                      <m:num>
                        <m:r>
                          <a:rPr lang="sl-SI" sz="3400" b="1" i="1" smtClean="0">
                            <a:latin typeface="Cambria Math"/>
                          </a:rPr>
                          <m:t>𝟔𝟒𝟔𝟏</m:t>
                        </m:r>
                        <m:r>
                          <a:rPr lang="sl-SI" sz="3400" b="1" i="1" smtClean="0">
                            <a:latin typeface="Cambria Math"/>
                          </a:rPr>
                          <m:t>,</m:t>
                        </m:r>
                        <m:r>
                          <a:rPr lang="sl-SI" sz="3400" b="1" i="1" smtClean="0">
                            <a:latin typeface="Cambria Math"/>
                          </a:rPr>
                          <m:t>𝟑𝟑</m:t>
                        </m:r>
                      </m:num>
                      <m:den>
                        <m:r>
                          <a:rPr lang="sl-SI" sz="3400" b="1" i="1" smtClean="0">
                            <a:latin typeface="Cambria Math"/>
                          </a:rPr>
                          <m:t>𝟏</m:t>
                        </m:r>
                        <m:r>
                          <a:rPr lang="sl-SI" sz="3400" b="1" i="1" smtClean="0">
                            <a:latin typeface="Cambria Math"/>
                          </a:rPr>
                          <m:t>,</m:t>
                        </m:r>
                        <m:r>
                          <a:rPr lang="sl-SI" sz="3400" b="1" i="1" smtClean="0">
                            <a:latin typeface="Cambria Math"/>
                          </a:rPr>
                          <m:t>𝟏𝟐</m:t>
                        </m:r>
                      </m:den>
                    </m:f>
                  </m:oMath>
                </a14:m>
                <a:r>
                  <a:rPr lang="sl-SI" sz="3400" b="1" dirty="0">
                    <a:solidFill>
                      <a:prstClr val="black"/>
                    </a:solidFill>
                  </a:rPr>
                  <a:t> </a:t>
                </a:r>
                <a:r>
                  <a:rPr lang="sl-SI" sz="3400" b="1" dirty="0" smtClean="0">
                    <a:solidFill>
                      <a:prstClr val="black"/>
                    </a:solidFill>
                  </a:rPr>
                  <a:t>=</a:t>
                </a:r>
                <a:r>
                  <a:rPr lang="sl-SI" sz="3400" b="1" u="sng" dirty="0" smtClean="0">
                    <a:solidFill>
                      <a:prstClr val="black"/>
                    </a:solidFill>
                  </a:rPr>
                  <a:t> </a:t>
                </a:r>
                <a:r>
                  <a:rPr lang="sl-SI" sz="3400" b="1" u="sng" dirty="0" smtClean="0">
                    <a:solidFill>
                      <a:prstClr val="black"/>
                    </a:solidFill>
                  </a:rPr>
                  <a:t>5769,05 </a:t>
                </a:r>
                <a:r>
                  <a:rPr lang="sl-SI" sz="3400" b="1" u="sng" dirty="0">
                    <a:solidFill>
                      <a:prstClr val="black"/>
                    </a:solidFill>
                  </a:rPr>
                  <a:t>t</a:t>
                </a:r>
                <a:endParaRPr lang="sl-SI" sz="3400" b="1" dirty="0">
                  <a:solidFill>
                    <a:prstClr val="black"/>
                  </a:solidFill>
                </a:endParaRPr>
              </a:p>
              <a:p>
                <a:pPr lvl="0"/>
                <a:endParaRPr lang="sl-SI" dirty="0"/>
              </a:p>
              <a:p>
                <a:endParaRPr lang="sl-SI" dirty="0"/>
              </a:p>
            </p:txBody>
          </p:sp>
        </mc:Choice>
        <mc:Fallback>
          <p:sp>
            <p:nvSpPr>
              <p:cNvPr id="3" name="Ograda vsebine 2"/>
              <p:cNvSpPr>
                <a:spLocks noGrp="1" noRot="1" noChangeAspect="1" noMove="1" noResize="1" noEditPoints="1" noAdjustHandles="1" noChangeArrowheads="1" noChangeShapeType="1" noTextEdit="1"/>
              </p:cNvSpPr>
              <p:nvPr>
                <p:ph idx="1"/>
              </p:nvPr>
            </p:nvSpPr>
            <p:spPr>
              <a:xfrm>
                <a:off x="457200" y="1196752"/>
                <a:ext cx="8229600" cy="4929411"/>
              </a:xfrm>
              <a:blipFill rotWithShape="1">
                <a:blip r:embed="rId2"/>
                <a:stretch>
                  <a:fillRect l="-815" t="-1978"/>
                </a:stretch>
              </a:blipFill>
            </p:spPr>
            <p:txBody>
              <a:bodyPr/>
              <a:lstStyle/>
              <a:p>
                <a:r>
                  <a:rPr lang="sl-SI">
                    <a:noFill/>
                  </a:rPr>
                  <a:t> </a:t>
                </a:r>
              </a:p>
            </p:txBody>
          </p:sp>
        </mc:Fallback>
      </mc:AlternateContent>
    </p:spTree>
    <p:extLst>
      <p:ext uri="{BB962C8B-B14F-4D97-AF65-F5344CB8AC3E}">
        <p14:creationId xmlns:p14="http://schemas.microsoft.com/office/powerpoint/2010/main" val="2679586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260648"/>
            <a:ext cx="8229600" cy="1143000"/>
          </a:xfrm>
        </p:spPr>
        <p:txBody>
          <a:bodyPr>
            <a:normAutofit/>
          </a:bodyPr>
          <a:lstStyle/>
          <a:p>
            <a:r>
              <a:rPr lang="sl-SI" sz="2400" dirty="0" smtClean="0"/>
              <a:t>1. naloga - izpis podatkov</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p:txBody>
              <a:bodyPr>
                <a:normAutofit lnSpcReduction="10000"/>
              </a:bodyPr>
              <a:lstStyle/>
              <a:p>
                <a:pPr marL="0" indent="0">
                  <a:buNone/>
                </a:pPr>
                <a:r>
                  <a:rPr lang="sl-SI" sz="2400" dirty="0" smtClean="0"/>
                  <a:t>Izračunaj potrebno število palet delovnega in inventarnega parka, če bomo letno poslali 6000 ton blaga na paletah s povprečno obremenitvijo </a:t>
                </a:r>
                <a:r>
                  <a:rPr lang="sl-SI" sz="2400" dirty="0"/>
                  <a:t>720 kg. V letu je 305 delovnih dni, ena paleta bo imela povprečen </a:t>
                </a:r>
                <a:r>
                  <a:rPr lang="sl-SI" sz="2400" dirty="0" err="1"/>
                  <a:t>obtek</a:t>
                </a:r>
                <a:r>
                  <a:rPr lang="sl-SI" sz="2400" dirty="0"/>
                  <a:t> 6,1 dan. Blago bo dotekalo z 10% neenakomernostjo. Povprečno bo 18% palet pokvarjenih</a:t>
                </a:r>
                <a:r>
                  <a:rPr lang="sl-SI" sz="2400" dirty="0" smtClean="0"/>
                  <a:t>.</a:t>
                </a:r>
              </a:p>
              <a:p>
                <a:pPr marL="0" indent="0">
                  <a:buNone/>
                </a:pPr>
                <a:r>
                  <a:rPr lang="sl-SI" sz="2400" b="1" dirty="0" smtClean="0"/>
                  <a:t>Q = 6000 t</a:t>
                </a:r>
              </a:p>
              <a:p>
                <a:pPr marL="0" indent="0">
                  <a:buNone/>
                </a:pPr>
                <a:r>
                  <a:rPr lang="sl-SI" sz="2400" b="1" dirty="0" smtClean="0"/>
                  <a:t>q = 720 kg = 0,72 t</a:t>
                </a:r>
              </a:p>
              <a:p>
                <a:pPr marL="0" indent="0">
                  <a:buNone/>
                </a:pPr>
                <a:r>
                  <a:rPr lang="sl-SI" sz="2400" b="1" dirty="0" err="1" smtClean="0"/>
                  <a:t>Dd</a:t>
                </a:r>
                <a:r>
                  <a:rPr lang="sl-SI" sz="2400" b="1" dirty="0" smtClean="0"/>
                  <a:t> = 305 dni</a:t>
                </a:r>
              </a:p>
              <a:p>
                <a:pPr marL="0" indent="0">
                  <a:buNone/>
                </a:pPr>
                <a:r>
                  <a:rPr lang="sl-SI" sz="2400" b="1" dirty="0" err="1" smtClean="0"/>
                  <a:t>Tp</a:t>
                </a:r>
                <a:r>
                  <a:rPr lang="sl-SI" sz="2400" b="1" dirty="0" smtClean="0"/>
                  <a:t> = 6,1 dni</a:t>
                </a:r>
              </a:p>
              <a:p>
                <a:pPr marL="0" indent="0">
                  <a:buNone/>
                </a:pPr>
                <a:r>
                  <a:rPr lang="sl-SI" sz="2400" b="1" dirty="0" smtClean="0"/>
                  <a:t>Y = 10% = 1,1</a:t>
                </a:r>
              </a:p>
              <a:p>
                <a:pPr marL="0" indent="0">
                  <a:buNone/>
                </a:pPr>
                <a:r>
                  <a:rPr lang="sl-SI" sz="2400" b="1" dirty="0" err="1" smtClean="0"/>
                  <a:t>Pp</a:t>
                </a:r>
                <a:r>
                  <a:rPr lang="sl-SI" sz="2400" b="1" dirty="0" smtClean="0"/>
                  <a:t> = 18%  = (</a:t>
                </a:r>
                <a14:m>
                  <m:oMath xmlns:m="http://schemas.openxmlformats.org/officeDocument/2006/math">
                    <m:r>
                      <a:rPr lang="sl-SI" sz="2400" b="1" i="1" smtClean="0">
                        <a:latin typeface="Cambria Math"/>
                      </a:rPr>
                      <m:t>𝟏</m:t>
                    </m:r>
                    <m:r>
                      <a:rPr lang="sl-SI" sz="2400" b="1" i="1" smtClean="0">
                        <a:latin typeface="Cambria Math"/>
                      </a:rPr>
                      <m:t>+</m:t>
                    </m:r>
                    <m:f>
                      <m:fPr>
                        <m:ctrlPr>
                          <a:rPr lang="sl-SI" sz="2400" b="1" i="1" smtClean="0">
                            <a:latin typeface="Cambria Math"/>
                          </a:rPr>
                        </m:ctrlPr>
                      </m:fPr>
                      <m:num>
                        <m:r>
                          <a:rPr lang="sl-SI" sz="2400" b="1" i="1" smtClean="0">
                            <a:latin typeface="Cambria Math"/>
                          </a:rPr>
                          <m:t>𝟏𝟖</m:t>
                        </m:r>
                      </m:num>
                      <m:den>
                        <m:r>
                          <a:rPr lang="sl-SI" sz="2400" b="1" i="1" smtClean="0">
                            <a:latin typeface="Cambria Math"/>
                          </a:rPr>
                          <m:t>𝟏𝟎𝟎</m:t>
                        </m:r>
                      </m:den>
                    </m:f>
                    <m:r>
                      <a:rPr lang="sl-SI" sz="2400" b="1" i="1" smtClean="0">
                        <a:latin typeface="Cambria Math"/>
                      </a:rPr>
                      <m:t>)</m:t>
                    </m:r>
                  </m:oMath>
                </a14:m>
                <a:r>
                  <a:rPr lang="sl-SI" b="1" dirty="0" smtClean="0">
                    <a:solidFill>
                      <a:prstClr val="black"/>
                    </a:solidFill>
                  </a:rPr>
                  <a:t> = 1,18</a:t>
                </a:r>
                <a:endParaRPr lang="sl-SI" b="1" dirty="0">
                  <a:solidFill>
                    <a:prstClr val="black"/>
                  </a:solidFill>
                </a:endParaRPr>
              </a:p>
              <a:p>
                <a:pPr marL="0" indent="0" algn="ctr">
                  <a:buNone/>
                </a:pPr>
                <a:endParaRPr lang="sl-SI" b="1"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blipFill rotWithShape="1">
                <a:blip r:embed="rId2"/>
                <a:stretch>
                  <a:fillRect l="-1111" t="-1887" r="-222"/>
                </a:stretch>
              </a:blipFill>
            </p:spPr>
            <p:txBody>
              <a:bodyPr/>
              <a:lstStyle/>
              <a:p>
                <a:r>
                  <a:rPr lang="sl-SI">
                    <a:noFill/>
                  </a:rPr>
                  <a:t> </a:t>
                </a:r>
              </a:p>
            </p:txBody>
          </p:sp>
        </mc:Fallback>
      </mc:AlternateContent>
    </p:spTree>
    <p:extLst>
      <p:ext uri="{BB962C8B-B14F-4D97-AF65-F5344CB8AC3E}">
        <p14:creationId xmlns:p14="http://schemas.microsoft.com/office/powerpoint/2010/main" val="2682367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normAutofit/>
          </a:bodyPr>
          <a:lstStyle/>
          <a:p>
            <a:r>
              <a:rPr lang="sl-SI" sz="2400" dirty="0" smtClean="0"/>
              <a:t>1.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980728"/>
                <a:ext cx="8229600" cy="5145435"/>
              </a:xfrm>
            </p:spPr>
            <p:txBody>
              <a:bodyPr>
                <a:normAutofit fontScale="77500" lnSpcReduction="20000"/>
              </a:bodyPr>
              <a:lstStyle/>
              <a:p>
                <a:pPr marL="0" indent="0">
                  <a:buNone/>
                </a:pPr>
                <a:r>
                  <a:rPr lang="sl-SI" sz="2800" dirty="0" smtClean="0"/>
                  <a:t>Q = 6000 t</a:t>
                </a:r>
              </a:p>
              <a:p>
                <a:pPr marL="0" indent="0">
                  <a:buNone/>
                </a:pPr>
                <a:r>
                  <a:rPr lang="sl-SI" sz="2800" dirty="0"/>
                  <a:t>q = 720 kg = 0,72 t</a:t>
                </a:r>
              </a:p>
              <a:p>
                <a:pPr marL="0" indent="0">
                  <a:buNone/>
                </a:pPr>
                <a:r>
                  <a:rPr lang="sl-SI" sz="2800" dirty="0" err="1"/>
                  <a:t>Dd</a:t>
                </a:r>
                <a:r>
                  <a:rPr lang="sl-SI" sz="2800" dirty="0"/>
                  <a:t> = 305 dni</a:t>
                </a:r>
              </a:p>
              <a:p>
                <a:pPr marL="0" indent="0">
                  <a:buNone/>
                </a:pPr>
                <a:r>
                  <a:rPr lang="sl-SI" sz="2800" dirty="0" err="1"/>
                  <a:t>Tp</a:t>
                </a:r>
                <a:r>
                  <a:rPr lang="sl-SI" sz="2800" dirty="0"/>
                  <a:t> = 6,1 dni</a:t>
                </a:r>
              </a:p>
              <a:p>
                <a:pPr marL="0" indent="0">
                  <a:buNone/>
                </a:pPr>
                <a:r>
                  <a:rPr lang="sl-SI" sz="2800" dirty="0"/>
                  <a:t>Y = 10% = </a:t>
                </a:r>
                <a:r>
                  <a:rPr lang="sl-SI" sz="2800" u="sng" dirty="0"/>
                  <a:t>1,1</a:t>
                </a:r>
              </a:p>
              <a:p>
                <a:pPr marL="0" indent="0">
                  <a:buNone/>
                </a:pPr>
                <a:r>
                  <a:rPr lang="sl-SI" sz="2800" dirty="0" err="1"/>
                  <a:t>Pp</a:t>
                </a:r>
                <a:r>
                  <a:rPr lang="sl-SI" sz="2800" dirty="0"/>
                  <a:t> = 18%  = (</a:t>
                </a:r>
                <a14:m>
                  <m:oMath xmlns:m="http://schemas.openxmlformats.org/officeDocument/2006/math">
                    <m:r>
                      <a:rPr lang="sl-SI" sz="2800" i="1">
                        <a:latin typeface="Cambria Math"/>
                      </a:rPr>
                      <m:t>1+</m:t>
                    </m:r>
                    <m:f>
                      <m:fPr>
                        <m:ctrlPr>
                          <a:rPr lang="sl-SI" sz="2800" i="1">
                            <a:latin typeface="Cambria Math"/>
                          </a:rPr>
                        </m:ctrlPr>
                      </m:fPr>
                      <m:num>
                        <m:r>
                          <a:rPr lang="sl-SI" sz="2800" i="1">
                            <a:latin typeface="Cambria Math"/>
                          </a:rPr>
                          <m:t>18</m:t>
                        </m:r>
                      </m:num>
                      <m:den>
                        <m:r>
                          <a:rPr lang="sl-SI" sz="2800" i="1">
                            <a:latin typeface="Cambria Math"/>
                          </a:rPr>
                          <m:t>100</m:t>
                        </m:r>
                      </m:den>
                    </m:f>
                    <m:r>
                      <a:rPr lang="sl-SI" sz="2800" i="1">
                        <a:latin typeface="Cambria Math"/>
                      </a:rPr>
                      <m:t>)</m:t>
                    </m:r>
                  </m:oMath>
                </a14:m>
                <a:r>
                  <a:rPr lang="sl-SI" sz="2800" b="1" dirty="0">
                    <a:solidFill>
                      <a:prstClr val="black"/>
                    </a:solidFill>
                  </a:rPr>
                  <a:t> </a:t>
                </a:r>
                <a:r>
                  <a:rPr lang="sl-SI" sz="2800" b="1" dirty="0" smtClean="0">
                    <a:solidFill>
                      <a:prstClr val="black"/>
                    </a:solidFill>
                  </a:rPr>
                  <a:t>= </a:t>
                </a:r>
                <a:r>
                  <a:rPr lang="sl-SI" sz="2800" b="1" u="sng" dirty="0" smtClean="0">
                    <a:solidFill>
                      <a:prstClr val="black"/>
                    </a:solidFill>
                  </a:rPr>
                  <a:t>1,18</a:t>
                </a:r>
              </a:p>
              <a:p>
                <a:pPr marL="0" indent="0">
                  <a:buNone/>
                </a:pPr>
                <a:r>
                  <a:rPr lang="sl-SI" sz="2800" b="1" u="sng" dirty="0" smtClean="0">
                    <a:solidFill>
                      <a:prstClr val="black"/>
                    </a:solidFill>
                  </a:rPr>
                  <a:t>_______________________________</a:t>
                </a:r>
              </a:p>
              <a:p>
                <a:pPr marL="0" indent="0">
                  <a:buNone/>
                </a:pPr>
                <a:r>
                  <a:rPr lang="sl-SI" sz="2800" b="1" dirty="0" err="1" smtClean="0">
                    <a:solidFill>
                      <a:prstClr val="black"/>
                    </a:solidFill>
                  </a:rPr>
                  <a:t>Npd</a:t>
                </a:r>
                <a:r>
                  <a:rPr lang="sl-SI" sz="2800" b="1" dirty="0" smtClean="0">
                    <a:solidFill>
                      <a:prstClr val="black"/>
                    </a:solidFill>
                  </a:rPr>
                  <a:t> = ?</a:t>
                </a:r>
              </a:p>
              <a:p>
                <a:pPr marL="0" indent="0">
                  <a:buNone/>
                </a:pPr>
                <a:r>
                  <a:rPr lang="sl-SI" sz="2800" b="1" dirty="0" err="1" smtClean="0">
                    <a:solidFill>
                      <a:prstClr val="black"/>
                    </a:solidFill>
                  </a:rPr>
                  <a:t>Npi</a:t>
                </a:r>
                <a:r>
                  <a:rPr lang="sl-SI" sz="2800" b="1" dirty="0" smtClean="0">
                    <a:solidFill>
                      <a:prstClr val="black"/>
                    </a:solidFill>
                  </a:rPr>
                  <a:t> = ?</a:t>
                </a:r>
              </a:p>
              <a:p>
                <a:pPr marL="0" indent="0" algn="ctr">
                  <a:buNone/>
                </a:pPr>
                <a:endParaRPr lang="sl-SI" sz="2400" b="1" u="sng" dirty="0" smtClean="0">
                  <a:solidFill>
                    <a:prstClr val="black"/>
                  </a:solidFill>
                </a:endParaRPr>
              </a:p>
              <a:p>
                <a:pPr marL="0" indent="0" algn="ctr">
                  <a:buNone/>
                </a:pPr>
                <a:endParaRPr lang="sl-SI" sz="2400" b="1" u="sng" dirty="0" smtClean="0">
                  <a:solidFill>
                    <a:prstClr val="black"/>
                  </a:solidFill>
                </a:endParaRPr>
              </a:p>
              <a:p>
                <a:pPr marL="0" indent="0" algn="ctr">
                  <a:buNone/>
                </a:pPr>
                <a14:m>
                  <m:oMath xmlns:m="http://schemas.openxmlformats.org/officeDocument/2006/math">
                    <m:r>
                      <a:rPr lang="sl-SI" sz="3600" b="1" i="1">
                        <a:latin typeface="Cambria Math"/>
                      </a:rPr>
                      <m:t>𝑵𝒑𝒅</m:t>
                    </m:r>
                    <m:r>
                      <a:rPr lang="sl-SI" sz="3600" b="1" i="1">
                        <a:latin typeface="Cambria Math"/>
                      </a:rPr>
                      <m:t>=</m:t>
                    </m:r>
                    <m:f>
                      <m:fPr>
                        <m:ctrlPr>
                          <a:rPr lang="sl-SI" sz="3600" b="1" i="1">
                            <a:latin typeface="Cambria Math"/>
                          </a:rPr>
                        </m:ctrlPr>
                      </m:fPr>
                      <m:num>
                        <m:r>
                          <a:rPr lang="sl-SI" sz="3600" b="1" i="1">
                            <a:latin typeface="Cambria Math"/>
                          </a:rPr>
                          <m:t>𝑸</m:t>
                        </m:r>
                        <m:r>
                          <a:rPr lang="sl-SI" sz="3600" b="1" i="1">
                            <a:latin typeface="Cambria Math"/>
                          </a:rPr>
                          <m:t>∗</m:t>
                        </m:r>
                        <m:r>
                          <a:rPr lang="sl-SI" sz="3600" b="1" i="1">
                            <a:latin typeface="Cambria Math"/>
                          </a:rPr>
                          <m:t>𝒀</m:t>
                        </m:r>
                      </m:num>
                      <m:den>
                        <m:r>
                          <a:rPr lang="sl-SI" sz="3600" b="1" i="1">
                            <a:latin typeface="Cambria Math"/>
                          </a:rPr>
                          <m:t>𝑶𝒑𝒍</m:t>
                        </m:r>
                        <m:r>
                          <a:rPr lang="sl-SI" sz="3600" b="1" i="1">
                            <a:latin typeface="Cambria Math"/>
                          </a:rPr>
                          <m:t> ∗</m:t>
                        </m:r>
                        <m:r>
                          <a:rPr lang="sl-SI" sz="3600" b="1" i="1">
                            <a:latin typeface="Cambria Math"/>
                          </a:rPr>
                          <m:t>𝒒</m:t>
                        </m:r>
                      </m:den>
                    </m:f>
                  </m:oMath>
                </a14:m>
                <a:r>
                  <a:rPr lang="sl-SI" sz="3600" b="1" dirty="0">
                    <a:solidFill>
                      <a:prstClr val="black"/>
                    </a:solidFill>
                  </a:rPr>
                  <a:t> </a:t>
                </a:r>
                <a:endParaRPr lang="sl-SI" sz="3600" b="1" u="sng" dirty="0" smtClean="0">
                  <a:solidFill>
                    <a:prstClr val="black"/>
                  </a:solidFill>
                </a:endParaRPr>
              </a:p>
              <a:p>
                <a:pPr marL="0" indent="0">
                  <a:buNone/>
                </a:pPr>
                <a:endParaRPr lang="sl-SI" sz="2400" b="1" u="sng" dirty="0" smtClean="0">
                  <a:solidFill>
                    <a:prstClr val="black"/>
                  </a:solidFill>
                </a:endParaRPr>
              </a:p>
              <a:p>
                <a:pPr marL="0" indent="0">
                  <a:buNone/>
                </a:pPr>
                <a:r>
                  <a:rPr lang="sl-SI" b="1" dirty="0"/>
                  <a:t> </a:t>
                </a:r>
                <a:endParaRPr lang="sl-SI" dirty="0"/>
              </a:p>
              <a:p>
                <a:pPr marL="0" lvl="0" indent="0">
                  <a:buNone/>
                </a:pPr>
                <a:endParaRPr lang="sl-SI" dirty="0">
                  <a:solidFill>
                    <a:prstClr val="black"/>
                  </a:solidFill>
                </a:endParaRPr>
              </a:p>
              <a:p>
                <a:pPr marL="0" lvl="0" indent="0">
                  <a:buNone/>
                </a:pPr>
                <a:endParaRPr lang="sl-SI" dirty="0" smtClean="0">
                  <a:solidFill>
                    <a:prstClr val="black"/>
                  </a:solidFill>
                </a:endParaRPr>
              </a:p>
              <a:p>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980728"/>
                <a:ext cx="8229600" cy="5145435"/>
              </a:xfrm>
              <a:blipFill rotWithShape="1">
                <a:blip r:embed="rId2"/>
                <a:stretch>
                  <a:fillRect l="-889" t="-1896"/>
                </a:stretch>
              </a:blipFill>
            </p:spPr>
            <p:txBody>
              <a:bodyPr/>
              <a:lstStyle/>
              <a:p>
                <a:r>
                  <a:rPr lang="sl-SI">
                    <a:noFill/>
                  </a:rPr>
                  <a:t> </a:t>
                </a:r>
              </a:p>
            </p:txBody>
          </p:sp>
        </mc:Fallback>
      </mc:AlternateContent>
    </p:spTree>
    <p:extLst>
      <p:ext uri="{BB962C8B-B14F-4D97-AF65-F5344CB8AC3E}">
        <p14:creationId xmlns:p14="http://schemas.microsoft.com/office/powerpoint/2010/main" val="2022342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normAutofit/>
          </a:bodyPr>
          <a:lstStyle/>
          <a:p>
            <a:r>
              <a:rPr lang="sl-SI" sz="2400" dirty="0" smtClean="0"/>
              <a:t>1.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980728"/>
                <a:ext cx="8229600" cy="5145435"/>
              </a:xfrm>
            </p:spPr>
            <p:txBody>
              <a:bodyPr>
                <a:normAutofit fontScale="47500" lnSpcReduction="20000"/>
              </a:bodyPr>
              <a:lstStyle/>
              <a:p>
                <a:pPr marL="0" indent="0">
                  <a:buNone/>
                </a:pPr>
                <a:r>
                  <a:rPr lang="sl-SI" sz="4400" dirty="0" smtClean="0"/>
                  <a:t>Q = 6000 t</a:t>
                </a:r>
              </a:p>
              <a:p>
                <a:pPr marL="0" indent="0">
                  <a:buNone/>
                </a:pPr>
                <a:r>
                  <a:rPr lang="sl-SI" sz="4400" dirty="0"/>
                  <a:t>q = 720 kg = 0,72 t</a:t>
                </a:r>
              </a:p>
              <a:p>
                <a:pPr marL="0" indent="0">
                  <a:buNone/>
                </a:pPr>
                <a:r>
                  <a:rPr lang="sl-SI" sz="4400" dirty="0" err="1"/>
                  <a:t>Dd</a:t>
                </a:r>
                <a:r>
                  <a:rPr lang="sl-SI" sz="4400" dirty="0"/>
                  <a:t> = 305 dni</a:t>
                </a:r>
              </a:p>
              <a:p>
                <a:pPr marL="0" indent="0">
                  <a:buNone/>
                </a:pPr>
                <a:r>
                  <a:rPr lang="sl-SI" sz="4400" dirty="0" err="1"/>
                  <a:t>Tp</a:t>
                </a:r>
                <a:r>
                  <a:rPr lang="sl-SI" sz="4400" dirty="0"/>
                  <a:t> = 6,1 dni</a:t>
                </a:r>
              </a:p>
              <a:p>
                <a:pPr marL="0" indent="0">
                  <a:buNone/>
                </a:pPr>
                <a:r>
                  <a:rPr lang="sl-SI" sz="4400" dirty="0"/>
                  <a:t>Y = 10% = </a:t>
                </a:r>
                <a:r>
                  <a:rPr lang="sl-SI" sz="4400" u="sng" dirty="0"/>
                  <a:t>1,1</a:t>
                </a:r>
              </a:p>
              <a:p>
                <a:pPr marL="0" indent="0">
                  <a:buNone/>
                </a:pPr>
                <a:r>
                  <a:rPr lang="sl-SI" sz="4400" dirty="0" err="1"/>
                  <a:t>Pp</a:t>
                </a:r>
                <a:r>
                  <a:rPr lang="sl-SI" sz="4400" dirty="0"/>
                  <a:t> = 18%  = (</a:t>
                </a:r>
                <a14:m>
                  <m:oMath xmlns:m="http://schemas.openxmlformats.org/officeDocument/2006/math">
                    <m:r>
                      <a:rPr lang="sl-SI" sz="4400" i="1">
                        <a:latin typeface="Cambria Math"/>
                      </a:rPr>
                      <m:t>1+</m:t>
                    </m:r>
                    <m:f>
                      <m:fPr>
                        <m:ctrlPr>
                          <a:rPr lang="sl-SI" sz="4400" i="1">
                            <a:latin typeface="Cambria Math"/>
                          </a:rPr>
                        </m:ctrlPr>
                      </m:fPr>
                      <m:num>
                        <m:r>
                          <a:rPr lang="sl-SI" sz="4400" i="1">
                            <a:latin typeface="Cambria Math"/>
                          </a:rPr>
                          <m:t>18</m:t>
                        </m:r>
                      </m:num>
                      <m:den>
                        <m:r>
                          <a:rPr lang="sl-SI" sz="4400" i="1">
                            <a:latin typeface="Cambria Math"/>
                          </a:rPr>
                          <m:t>100</m:t>
                        </m:r>
                      </m:den>
                    </m:f>
                    <m:r>
                      <a:rPr lang="sl-SI" sz="4400" i="1">
                        <a:latin typeface="Cambria Math"/>
                      </a:rPr>
                      <m:t>)</m:t>
                    </m:r>
                  </m:oMath>
                </a14:m>
                <a:r>
                  <a:rPr lang="sl-SI" sz="4400" b="1" dirty="0">
                    <a:solidFill>
                      <a:prstClr val="black"/>
                    </a:solidFill>
                  </a:rPr>
                  <a:t> </a:t>
                </a:r>
                <a:r>
                  <a:rPr lang="sl-SI" sz="4400" b="1" dirty="0" smtClean="0">
                    <a:solidFill>
                      <a:prstClr val="black"/>
                    </a:solidFill>
                  </a:rPr>
                  <a:t>= </a:t>
                </a:r>
                <a:r>
                  <a:rPr lang="sl-SI" sz="4400" b="1" u="sng" dirty="0" smtClean="0">
                    <a:solidFill>
                      <a:prstClr val="black"/>
                    </a:solidFill>
                  </a:rPr>
                  <a:t>1,18</a:t>
                </a:r>
              </a:p>
              <a:p>
                <a:pPr marL="0" indent="0">
                  <a:buNone/>
                </a:pPr>
                <a:r>
                  <a:rPr lang="sl-SI" sz="4400" b="1" u="sng" dirty="0">
                    <a:solidFill>
                      <a:prstClr val="black"/>
                    </a:solidFill>
                  </a:rPr>
                  <a:t>_______________________________</a:t>
                </a:r>
              </a:p>
              <a:p>
                <a:pPr marL="0" indent="0">
                  <a:buNone/>
                </a:pPr>
                <a:r>
                  <a:rPr lang="sl-SI" sz="4400" b="1" dirty="0" err="1">
                    <a:solidFill>
                      <a:prstClr val="black"/>
                    </a:solidFill>
                  </a:rPr>
                  <a:t>Npd</a:t>
                </a:r>
                <a:r>
                  <a:rPr lang="sl-SI" sz="4400" b="1" dirty="0">
                    <a:solidFill>
                      <a:prstClr val="black"/>
                    </a:solidFill>
                  </a:rPr>
                  <a:t> = ?</a:t>
                </a:r>
              </a:p>
              <a:p>
                <a:pPr marL="0" indent="0">
                  <a:buNone/>
                </a:pPr>
                <a:r>
                  <a:rPr lang="sl-SI" sz="4400" b="1" dirty="0" err="1">
                    <a:solidFill>
                      <a:prstClr val="black"/>
                    </a:solidFill>
                  </a:rPr>
                  <a:t>Npi</a:t>
                </a:r>
                <a:r>
                  <a:rPr lang="sl-SI" sz="4400" b="1" dirty="0">
                    <a:solidFill>
                      <a:prstClr val="black"/>
                    </a:solidFill>
                  </a:rPr>
                  <a:t> = ?</a:t>
                </a:r>
              </a:p>
              <a:p>
                <a:pPr marL="0" indent="0">
                  <a:buNone/>
                </a:pPr>
                <a:endParaRPr lang="sl-SI" sz="2400" b="1" u="sng" dirty="0" smtClean="0">
                  <a:solidFill>
                    <a:prstClr val="black"/>
                  </a:solidFill>
                </a:endParaRPr>
              </a:p>
              <a:p>
                <a:pPr marL="0" indent="0" algn="ctr">
                  <a:buNone/>
                </a:pPr>
                <a:endParaRPr lang="sl-SI" sz="2400" b="1" u="sng" dirty="0" smtClean="0">
                  <a:solidFill>
                    <a:prstClr val="black"/>
                  </a:solidFill>
                </a:endParaRPr>
              </a:p>
              <a:p>
                <a:pPr marL="0" indent="0" algn="ctr">
                  <a:buNone/>
                </a:pPr>
                <a:endParaRPr lang="sl-SI" sz="2400" b="1" u="sng" dirty="0" smtClean="0">
                  <a:solidFill>
                    <a:prstClr val="black"/>
                  </a:solidFill>
                </a:endParaRPr>
              </a:p>
              <a:p>
                <a:pPr marL="0" indent="0" algn="ctr">
                  <a:buNone/>
                </a:pPr>
                <a:endParaRPr lang="sl-SI" sz="2400" b="1" u="sng" dirty="0">
                  <a:solidFill>
                    <a:prstClr val="black"/>
                  </a:solidFill>
                </a:endParaRPr>
              </a:p>
              <a:p>
                <a:pPr marL="0" indent="0" algn="ctr">
                  <a:buNone/>
                </a:pPr>
                <a:r>
                  <a:rPr lang="sl-SI" sz="5900" b="1" dirty="0" err="1" smtClean="0"/>
                  <a:t>Opl</a:t>
                </a:r>
                <a14:m>
                  <m:oMath xmlns:m="http://schemas.openxmlformats.org/officeDocument/2006/math">
                    <m:r>
                      <a:rPr lang="sl-SI" sz="5900" b="1" i="0" smtClean="0">
                        <a:latin typeface="Cambria Math"/>
                      </a:rPr>
                      <m:t> </m:t>
                    </m:r>
                    <m:r>
                      <a:rPr lang="sl-SI" sz="5900" b="1" i="1">
                        <a:latin typeface="Cambria Math"/>
                      </a:rPr>
                      <m:t>=</m:t>
                    </m:r>
                    <m:f>
                      <m:fPr>
                        <m:ctrlPr>
                          <a:rPr lang="sl-SI" sz="5900" b="1" i="1">
                            <a:latin typeface="Cambria Math"/>
                          </a:rPr>
                        </m:ctrlPr>
                      </m:fPr>
                      <m:num>
                        <m:r>
                          <a:rPr lang="sl-SI" sz="5900" b="1" i="1" smtClean="0">
                            <a:latin typeface="Cambria Math"/>
                          </a:rPr>
                          <m:t>𝑫𝒅</m:t>
                        </m:r>
                      </m:num>
                      <m:den>
                        <m:r>
                          <a:rPr lang="sl-SI" sz="5900" b="1" i="1" smtClean="0">
                            <a:latin typeface="Cambria Math"/>
                          </a:rPr>
                          <m:t>𝑻𝒑</m:t>
                        </m:r>
                      </m:den>
                    </m:f>
                    <m:r>
                      <a:rPr lang="sl-SI" sz="5900" b="1" i="1" smtClean="0">
                        <a:latin typeface="Cambria Math"/>
                      </a:rPr>
                      <m:t> =</m:t>
                    </m:r>
                  </m:oMath>
                </a14:m>
                <a:r>
                  <a:rPr lang="sl-SI" sz="5900" b="1" dirty="0"/>
                  <a:t> </a:t>
                </a:r>
                <a14:m>
                  <m:oMath xmlns:m="http://schemas.openxmlformats.org/officeDocument/2006/math">
                    <m:f>
                      <m:fPr>
                        <m:ctrlPr>
                          <a:rPr lang="sl-SI" sz="5900" b="1" i="1">
                            <a:latin typeface="Cambria Math"/>
                          </a:rPr>
                        </m:ctrlPr>
                      </m:fPr>
                      <m:num>
                        <m:r>
                          <a:rPr lang="sl-SI" sz="5900" b="1" i="1" smtClean="0">
                            <a:latin typeface="Cambria Math"/>
                          </a:rPr>
                          <m:t>𝟑𝟎𝟓</m:t>
                        </m:r>
                      </m:num>
                      <m:den>
                        <m:r>
                          <a:rPr lang="sl-SI" sz="5900" b="1" i="1" smtClean="0">
                            <a:latin typeface="Cambria Math"/>
                          </a:rPr>
                          <m:t>𝟔</m:t>
                        </m:r>
                        <m:r>
                          <a:rPr lang="sl-SI" sz="5900" b="1" i="1" smtClean="0">
                            <a:latin typeface="Cambria Math"/>
                          </a:rPr>
                          <m:t>,</m:t>
                        </m:r>
                        <m:r>
                          <a:rPr lang="sl-SI" sz="5900" b="1" i="1" smtClean="0">
                            <a:latin typeface="Cambria Math"/>
                          </a:rPr>
                          <m:t>𝟏</m:t>
                        </m:r>
                      </m:den>
                    </m:f>
                  </m:oMath>
                </a14:m>
                <a:r>
                  <a:rPr lang="sl-SI" sz="5900" b="1" dirty="0" smtClean="0">
                    <a:solidFill>
                      <a:prstClr val="black"/>
                    </a:solidFill>
                  </a:rPr>
                  <a:t>  = </a:t>
                </a:r>
                <a:r>
                  <a:rPr lang="sl-SI" sz="5900" b="1" u="sng" dirty="0" smtClean="0">
                    <a:solidFill>
                      <a:prstClr val="black"/>
                    </a:solidFill>
                  </a:rPr>
                  <a:t>50 </a:t>
                </a:r>
                <a:r>
                  <a:rPr lang="sl-SI" sz="5900" b="1" u="sng" dirty="0" err="1" smtClean="0">
                    <a:solidFill>
                      <a:prstClr val="black"/>
                    </a:solidFill>
                  </a:rPr>
                  <a:t>obtekov</a:t>
                </a:r>
                <a:endParaRPr lang="sl-SI" sz="5900" b="1" u="sng" dirty="0" smtClean="0">
                  <a:solidFill>
                    <a:prstClr val="black"/>
                  </a:solidFill>
                </a:endParaRPr>
              </a:p>
              <a:p>
                <a:pPr marL="0" indent="0">
                  <a:buNone/>
                </a:pPr>
                <a:endParaRPr lang="sl-SI" sz="2400" b="1" u="sng" dirty="0" smtClean="0">
                  <a:solidFill>
                    <a:prstClr val="black"/>
                  </a:solidFill>
                </a:endParaRPr>
              </a:p>
              <a:p>
                <a:pPr marL="0" indent="0">
                  <a:buNone/>
                </a:pPr>
                <a:r>
                  <a:rPr lang="sl-SI" b="1" dirty="0"/>
                  <a:t> </a:t>
                </a:r>
                <a:endParaRPr lang="sl-SI" dirty="0" smtClean="0">
                  <a:solidFill>
                    <a:prstClr val="black"/>
                  </a:solidFill>
                </a:endParaRPr>
              </a:p>
              <a:p>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980728"/>
                <a:ext cx="8229600" cy="5145435"/>
              </a:xfrm>
              <a:blipFill rotWithShape="1">
                <a:blip r:embed="rId2"/>
                <a:stretch>
                  <a:fillRect l="-815" t="-1777"/>
                </a:stretch>
              </a:blipFill>
            </p:spPr>
            <p:txBody>
              <a:bodyPr/>
              <a:lstStyle/>
              <a:p>
                <a:r>
                  <a:rPr lang="sl-SI">
                    <a:noFill/>
                  </a:rPr>
                  <a:t> </a:t>
                </a:r>
              </a:p>
            </p:txBody>
          </p:sp>
        </mc:Fallback>
      </mc:AlternateContent>
    </p:spTree>
    <p:extLst>
      <p:ext uri="{BB962C8B-B14F-4D97-AF65-F5344CB8AC3E}">
        <p14:creationId xmlns:p14="http://schemas.microsoft.com/office/powerpoint/2010/main" val="225571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normAutofit/>
          </a:bodyPr>
          <a:lstStyle/>
          <a:p>
            <a:r>
              <a:rPr lang="sl-SI" sz="2400" dirty="0" smtClean="0"/>
              <a:t>1.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980728"/>
                <a:ext cx="8229600" cy="5145435"/>
              </a:xfrm>
            </p:spPr>
            <p:txBody>
              <a:bodyPr>
                <a:normAutofit fontScale="77500" lnSpcReduction="20000"/>
              </a:bodyPr>
              <a:lstStyle/>
              <a:p>
                <a:pPr marL="0" indent="0">
                  <a:buNone/>
                </a:pPr>
                <a:r>
                  <a:rPr lang="sl-SI" sz="2600" dirty="0" smtClean="0"/>
                  <a:t>Q = 6000 t</a:t>
                </a:r>
              </a:p>
              <a:p>
                <a:pPr marL="0" indent="0">
                  <a:buNone/>
                </a:pPr>
                <a:r>
                  <a:rPr lang="sl-SI" sz="2600" dirty="0"/>
                  <a:t>q = 720 kg = 0,72 t</a:t>
                </a:r>
              </a:p>
              <a:p>
                <a:pPr marL="0" indent="0">
                  <a:buNone/>
                </a:pPr>
                <a:r>
                  <a:rPr lang="sl-SI" sz="2600" dirty="0" err="1"/>
                  <a:t>Dd</a:t>
                </a:r>
                <a:r>
                  <a:rPr lang="sl-SI" sz="2600" dirty="0"/>
                  <a:t> = 305 dni</a:t>
                </a:r>
              </a:p>
              <a:p>
                <a:pPr marL="0" indent="0">
                  <a:buNone/>
                </a:pPr>
                <a:r>
                  <a:rPr lang="sl-SI" sz="2600" dirty="0" err="1"/>
                  <a:t>Tp</a:t>
                </a:r>
                <a:r>
                  <a:rPr lang="sl-SI" sz="2600" dirty="0"/>
                  <a:t> = 6,1 dni</a:t>
                </a:r>
              </a:p>
              <a:p>
                <a:pPr marL="0" indent="0">
                  <a:buNone/>
                </a:pPr>
                <a:r>
                  <a:rPr lang="sl-SI" sz="2600" dirty="0"/>
                  <a:t>Y = 10% = </a:t>
                </a:r>
                <a:r>
                  <a:rPr lang="sl-SI" sz="2600" u="sng" dirty="0"/>
                  <a:t>1,1</a:t>
                </a:r>
              </a:p>
              <a:p>
                <a:pPr marL="0" indent="0">
                  <a:buNone/>
                </a:pPr>
                <a:r>
                  <a:rPr lang="sl-SI" sz="2600" dirty="0" err="1"/>
                  <a:t>Pp</a:t>
                </a:r>
                <a:r>
                  <a:rPr lang="sl-SI" sz="2600" dirty="0"/>
                  <a:t> = 18%  = (</a:t>
                </a:r>
                <a14:m>
                  <m:oMath xmlns:m="http://schemas.openxmlformats.org/officeDocument/2006/math">
                    <m:r>
                      <a:rPr lang="sl-SI" sz="2600" i="1">
                        <a:latin typeface="Cambria Math"/>
                      </a:rPr>
                      <m:t>1+</m:t>
                    </m:r>
                    <m:f>
                      <m:fPr>
                        <m:ctrlPr>
                          <a:rPr lang="sl-SI" sz="2600" i="1">
                            <a:latin typeface="Cambria Math"/>
                          </a:rPr>
                        </m:ctrlPr>
                      </m:fPr>
                      <m:num>
                        <m:r>
                          <a:rPr lang="sl-SI" sz="2600" i="1">
                            <a:latin typeface="Cambria Math"/>
                          </a:rPr>
                          <m:t>18</m:t>
                        </m:r>
                      </m:num>
                      <m:den>
                        <m:r>
                          <a:rPr lang="sl-SI" sz="2600" i="1">
                            <a:latin typeface="Cambria Math"/>
                          </a:rPr>
                          <m:t>100</m:t>
                        </m:r>
                      </m:den>
                    </m:f>
                    <m:r>
                      <a:rPr lang="sl-SI" sz="2600" i="1">
                        <a:latin typeface="Cambria Math"/>
                      </a:rPr>
                      <m:t>)</m:t>
                    </m:r>
                  </m:oMath>
                </a14:m>
                <a:r>
                  <a:rPr lang="sl-SI" sz="2600" b="1" dirty="0">
                    <a:solidFill>
                      <a:prstClr val="black"/>
                    </a:solidFill>
                  </a:rPr>
                  <a:t> </a:t>
                </a:r>
                <a:r>
                  <a:rPr lang="sl-SI" sz="2600" b="1" dirty="0" smtClean="0">
                    <a:solidFill>
                      <a:prstClr val="black"/>
                    </a:solidFill>
                  </a:rPr>
                  <a:t>= </a:t>
                </a:r>
                <a:r>
                  <a:rPr lang="sl-SI" sz="2600" b="1" u="sng" dirty="0" smtClean="0">
                    <a:solidFill>
                      <a:prstClr val="black"/>
                    </a:solidFill>
                  </a:rPr>
                  <a:t>1,18</a:t>
                </a:r>
              </a:p>
              <a:p>
                <a:pPr marL="0" indent="0">
                  <a:buNone/>
                </a:pPr>
                <a:r>
                  <a:rPr lang="sl-SI" sz="2400" b="1" u="sng" dirty="0">
                    <a:solidFill>
                      <a:prstClr val="black"/>
                    </a:solidFill>
                  </a:rPr>
                  <a:t>_______________________________</a:t>
                </a:r>
              </a:p>
              <a:p>
                <a:pPr marL="0" indent="0">
                  <a:buNone/>
                </a:pPr>
                <a:r>
                  <a:rPr lang="sl-SI" sz="2400" b="1" dirty="0" err="1">
                    <a:solidFill>
                      <a:prstClr val="black"/>
                    </a:solidFill>
                  </a:rPr>
                  <a:t>Npd</a:t>
                </a:r>
                <a:r>
                  <a:rPr lang="sl-SI" sz="2400" b="1" dirty="0">
                    <a:solidFill>
                      <a:prstClr val="black"/>
                    </a:solidFill>
                  </a:rPr>
                  <a:t> = </a:t>
                </a:r>
                <a:r>
                  <a:rPr lang="sl-SI" sz="2400" b="1" dirty="0" smtClean="0">
                    <a:solidFill>
                      <a:prstClr val="black"/>
                    </a:solidFill>
                  </a:rPr>
                  <a:t>183,3 palet</a:t>
                </a:r>
                <a:endParaRPr lang="sl-SI" sz="2400" b="1" dirty="0">
                  <a:solidFill>
                    <a:prstClr val="black"/>
                  </a:solidFill>
                </a:endParaRPr>
              </a:p>
              <a:p>
                <a:pPr marL="0" indent="0">
                  <a:buNone/>
                </a:pPr>
                <a:r>
                  <a:rPr lang="sl-SI" sz="2400" b="1" dirty="0" err="1">
                    <a:solidFill>
                      <a:prstClr val="black"/>
                    </a:solidFill>
                  </a:rPr>
                  <a:t>Npi</a:t>
                </a:r>
                <a:r>
                  <a:rPr lang="sl-SI" sz="2400" b="1" dirty="0">
                    <a:solidFill>
                      <a:prstClr val="black"/>
                    </a:solidFill>
                  </a:rPr>
                  <a:t> = ?</a:t>
                </a:r>
              </a:p>
              <a:p>
                <a:pPr marL="0" indent="0">
                  <a:buNone/>
                </a:pPr>
                <a:endParaRPr lang="sl-SI" sz="2400" b="1" u="sng" dirty="0" smtClean="0">
                  <a:solidFill>
                    <a:prstClr val="black"/>
                  </a:solidFill>
                </a:endParaRPr>
              </a:p>
              <a:p>
                <a:pPr marL="0" indent="0" algn="ctr">
                  <a:buNone/>
                </a:pPr>
                <a:endParaRPr lang="sl-SI" sz="2400" b="1" u="sng" dirty="0">
                  <a:solidFill>
                    <a:prstClr val="black"/>
                  </a:solidFill>
                </a:endParaRPr>
              </a:p>
              <a:p>
                <a:pPr marL="0" indent="0">
                  <a:buNone/>
                </a:pPr>
                <a:endParaRPr lang="sl-SI" sz="2400" b="1" u="sng" dirty="0" smtClean="0">
                  <a:solidFill>
                    <a:prstClr val="black"/>
                  </a:solidFill>
                </a:endParaRPr>
              </a:p>
              <a:p>
                <a:pPr marL="0" indent="0" algn="ctr">
                  <a:buNone/>
                </a:pPr>
                <a:r>
                  <a:rPr lang="sl-SI" b="1" dirty="0"/>
                  <a:t> </a:t>
                </a:r>
                <a14:m>
                  <m:oMath xmlns:m="http://schemas.openxmlformats.org/officeDocument/2006/math">
                    <m:r>
                      <a:rPr lang="sl-SI" sz="3000" b="1" i="1">
                        <a:latin typeface="Cambria Math"/>
                      </a:rPr>
                      <m:t>𝑵𝒑𝒅</m:t>
                    </m:r>
                    <m:r>
                      <a:rPr lang="sl-SI" sz="3000" b="1" i="1">
                        <a:latin typeface="Cambria Math"/>
                      </a:rPr>
                      <m:t>=</m:t>
                    </m:r>
                    <m:f>
                      <m:fPr>
                        <m:ctrlPr>
                          <a:rPr lang="sl-SI" sz="3000" b="1" i="1">
                            <a:latin typeface="Cambria Math"/>
                          </a:rPr>
                        </m:ctrlPr>
                      </m:fPr>
                      <m:num>
                        <m:r>
                          <a:rPr lang="sl-SI" sz="3000" b="1" i="1">
                            <a:latin typeface="Cambria Math"/>
                          </a:rPr>
                          <m:t>𝑸</m:t>
                        </m:r>
                        <m:r>
                          <a:rPr lang="sl-SI" sz="3000" b="1" i="1" smtClean="0">
                            <a:latin typeface="Cambria Math"/>
                          </a:rPr>
                          <m:t>∗</m:t>
                        </m:r>
                        <m:r>
                          <a:rPr lang="sl-SI" sz="3000" b="1" i="1">
                            <a:latin typeface="Cambria Math"/>
                          </a:rPr>
                          <m:t>𝒀</m:t>
                        </m:r>
                      </m:num>
                      <m:den>
                        <m:r>
                          <a:rPr lang="sl-SI" sz="3000" b="1" i="1">
                            <a:latin typeface="Cambria Math"/>
                          </a:rPr>
                          <m:t>𝑶𝒑𝒍</m:t>
                        </m:r>
                        <m:r>
                          <a:rPr lang="sl-SI" sz="3000" b="1" i="1">
                            <a:latin typeface="Cambria Math"/>
                          </a:rPr>
                          <m:t> ∗</m:t>
                        </m:r>
                        <m:r>
                          <a:rPr lang="sl-SI" sz="3000" b="1" i="1">
                            <a:latin typeface="Cambria Math"/>
                          </a:rPr>
                          <m:t>𝒒</m:t>
                        </m:r>
                      </m:den>
                    </m:f>
                  </m:oMath>
                </a14:m>
                <a:r>
                  <a:rPr lang="sl-SI" sz="3000" b="1" dirty="0" smtClean="0">
                    <a:solidFill>
                      <a:prstClr val="black"/>
                    </a:solidFill>
                  </a:rPr>
                  <a:t> = </a:t>
                </a:r>
                <a:r>
                  <a:rPr lang="sl-SI" sz="3000" b="1" dirty="0"/>
                  <a:t> </a:t>
                </a:r>
                <a14:m>
                  <m:oMath xmlns:m="http://schemas.openxmlformats.org/officeDocument/2006/math">
                    <m:r>
                      <a:rPr lang="sl-SI" sz="3000" b="1" i="0" smtClean="0">
                        <a:latin typeface="Cambria Math"/>
                      </a:rPr>
                      <m:t>  </m:t>
                    </m:r>
                    <m:f>
                      <m:fPr>
                        <m:ctrlPr>
                          <a:rPr lang="sl-SI" sz="3000" b="1" i="1">
                            <a:latin typeface="Cambria Math"/>
                          </a:rPr>
                        </m:ctrlPr>
                      </m:fPr>
                      <m:num>
                        <m:r>
                          <a:rPr lang="sl-SI" sz="3000" b="1" i="1" smtClean="0">
                            <a:latin typeface="Cambria Math"/>
                          </a:rPr>
                          <m:t>𝟔𝟎𝟎𝟎</m:t>
                        </m:r>
                        <m:r>
                          <a:rPr lang="sl-SI" sz="3000" b="1" i="1" smtClean="0">
                            <a:latin typeface="Cambria Math"/>
                          </a:rPr>
                          <m:t>∗</m:t>
                        </m:r>
                        <m:r>
                          <a:rPr lang="sl-SI" sz="3000" b="1" i="1" smtClean="0">
                            <a:latin typeface="Cambria Math"/>
                          </a:rPr>
                          <m:t>𝟏</m:t>
                        </m:r>
                        <m:r>
                          <a:rPr lang="sl-SI" sz="3000" b="1" i="1" smtClean="0">
                            <a:latin typeface="Cambria Math"/>
                          </a:rPr>
                          <m:t>,</m:t>
                        </m:r>
                        <m:r>
                          <a:rPr lang="sl-SI" sz="3000" b="1" i="1" smtClean="0">
                            <a:latin typeface="Cambria Math"/>
                          </a:rPr>
                          <m:t>𝟏</m:t>
                        </m:r>
                      </m:num>
                      <m:den>
                        <m:r>
                          <a:rPr lang="sl-SI" sz="3000" b="1" i="1" smtClean="0">
                            <a:latin typeface="Cambria Math"/>
                          </a:rPr>
                          <m:t>𝟓𝟎</m:t>
                        </m:r>
                        <m:r>
                          <a:rPr lang="sl-SI" sz="3000" b="1" i="1">
                            <a:latin typeface="Cambria Math"/>
                          </a:rPr>
                          <m:t> ∗</m:t>
                        </m:r>
                        <m:r>
                          <a:rPr lang="sl-SI" sz="3000" b="1" i="1" smtClean="0">
                            <a:latin typeface="Cambria Math"/>
                          </a:rPr>
                          <m:t>𝟎</m:t>
                        </m:r>
                        <m:r>
                          <a:rPr lang="sl-SI" sz="3000" b="1" i="1" smtClean="0">
                            <a:latin typeface="Cambria Math"/>
                          </a:rPr>
                          <m:t>,</m:t>
                        </m:r>
                        <m:r>
                          <a:rPr lang="sl-SI" sz="3000" b="1" i="1" smtClean="0">
                            <a:latin typeface="Cambria Math"/>
                          </a:rPr>
                          <m:t>𝟕𝟐</m:t>
                        </m:r>
                      </m:den>
                    </m:f>
                  </m:oMath>
                </a14:m>
                <a:r>
                  <a:rPr lang="sl-SI" sz="3000" b="1" dirty="0" smtClean="0">
                    <a:solidFill>
                      <a:prstClr val="black"/>
                    </a:solidFill>
                  </a:rPr>
                  <a:t> = </a:t>
                </a:r>
                <a:r>
                  <a:rPr lang="sl-SI" sz="3000" b="1" dirty="0"/>
                  <a:t> </a:t>
                </a:r>
                <a14:m>
                  <m:oMath xmlns:m="http://schemas.openxmlformats.org/officeDocument/2006/math">
                    <m:f>
                      <m:fPr>
                        <m:ctrlPr>
                          <a:rPr lang="sl-SI" sz="3000" b="1" i="1">
                            <a:latin typeface="Cambria Math"/>
                          </a:rPr>
                        </m:ctrlPr>
                      </m:fPr>
                      <m:num>
                        <m:r>
                          <a:rPr lang="sl-SI" sz="3000" b="1" i="1" smtClean="0">
                            <a:latin typeface="Cambria Math"/>
                          </a:rPr>
                          <m:t>𝟔𝟔𝟎𝟎</m:t>
                        </m:r>
                      </m:num>
                      <m:den>
                        <m:r>
                          <a:rPr lang="sl-SI" sz="3000" b="1" i="1" smtClean="0">
                            <a:latin typeface="Cambria Math"/>
                          </a:rPr>
                          <m:t>𝟑𝟔</m:t>
                        </m:r>
                      </m:den>
                    </m:f>
                  </m:oMath>
                </a14:m>
                <a:r>
                  <a:rPr lang="sl-SI" sz="3000" b="1" dirty="0" smtClean="0">
                    <a:solidFill>
                      <a:prstClr val="black"/>
                    </a:solidFill>
                  </a:rPr>
                  <a:t> =</a:t>
                </a:r>
              </a:p>
              <a:p>
                <a:pPr marL="0" indent="0">
                  <a:buNone/>
                </a:pPr>
                <a:endParaRPr lang="sl-SI" sz="3000" b="1" dirty="0" smtClean="0">
                  <a:solidFill>
                    <a:prstClr val="black"/>
                  </a:solidFill>
                </a:endParaRPr>
              </a:p>
              <a:p>
                <a:pPr marL="0" indent="0" algn="ctr">
                  <a:buNone/>
                </a:pPr>
                <a:r>
                  <a:rPr lang="sl-SI" sz="3000" b="1" dirty="0" smtClean="0">
                    <a:solidFill>
                      <a:prstClr val="black"/>
                    </a:solidFill>
                  </a:rPr>
                  <a:t>=</a:t>
                </a:r>
                <a:r>
                  <a:rPr lang="sl-SI" sz="3000" b="1" u="sng" dirty="0" smtClean="0">
                    <a:solidFill>
                      <a:prstClr val="black"/>
                    </a:solidFill>
                  </a:rPr>
                  <a:t>183,3 palet</a:t>
                </a:r>
                <a:endParaRPr lang="sl-SI" sz="3000" b="1" u="sng" dirty="0">
                  <a:solidFill>
                    <a:prstClr val="black"/>
                  </a:solidFill>
                </a:endParaRPr>
              </a:p>
              <a:p>
                <a:pPr marL="0" indent="0">
                  <a:buNone/>
                </a:pPr>
                <a:endParaRPr lang="sl-SI" dirty="0"/>
              </a:p>
              <a:p>
                <a:pPr marL="0" lvl="0" indent="0">
                  <a:buNone/>
                </a:pPr>
                <a:endParaRPr lang="sl-SI" dirty="0">
                  <a:solidFill>
                    <a:prstClr val="black"/>
                  </a:solidFill>
                </a:endParaRPr>
              </a:p>
              <a:p>
                <a:pPr marL="0" lvl="0" indent="0">
                  <a:buNone/>
                </a:pPr>
                <a:endParaRPr lang="sl-SI" dirty="0" smtClean="0">
                  <a:solidFill>
                    <a:prstClr val="black"/>
                  </a:solidFill>
                </a:endParaRPr>
              </a:p>
              <a:p>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980728"/>
                <a:ext cx="8229600" cy="5145435"/>
              </a:xfrm>
              <a:blipFill rotWithShape="1">
                <a:blip r:embed="rId2"/>
                <a:stretch>
                  <a:fillRect l="-741" t="-1659"/>
                </a:stretch>
              </a:blipFill>
            </p:spPr>
            <p:txBody>
              <a:bodyPr/>
              <a:lstStyle/>
              <a:p>
                <a:r>
                  <a:rPr lang="sl-SI">
                    <a:noFill/>
                  </a:rPr>
                  <a:t> </a:t>
                </a:r>
              </a:p>
            </p:txBody>
          </p:sp>
        </mc:Fallback>
      </mc:AlternateContent>
    </p:spTree>
    <p:extLst>
      <p:ext uri="{BB962C8B-B14F-4D97-AF65-F5344CB8AC3E}">
        <p14:creationId xmlns:p14="http://schemas.microsoft.com/office/powerpoint/2010/main" val="2324213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922114"/>
          </a:xfrm>
        </p:spPr>
        <p:txBody>
          <a:bodyPr>
            <a:normAutofit/>
          </a:bodyPr>
          <a:lstStyle/>
          <a:p>
            <a:r>
              <a:rPr lang="sl-SI" sz="2400" dirty="0" smtClean="0"/>
              <a:t>1. naloga - izračun</a:t>
            </a:r>
            <a:endParaRPr lang="sl-SI" sz="2400" dirty="0"/>
          </a:p>
        </p:txBody>
      </p:sp>
      <mc:AlternateContent xmlns:mc="http://schemas.openxmlformats.org/markup-compatibility/2006" xmlns:a14="http://schemas.microsoft.com/office/drawing/2010/main">
        <mc:Choice Requires="a14">
          <p:sp>
            <p:nvSpPr>
              <p:cNvPr id="3" name="Ograda vsebine 2"/>
              <p:cNvSpPr>
                <a:spLocks noGrp="1"/>
              </p:cNvSpPr>
              <p:nvPr>
                <p:ph idx="1"/>
              </p:nvPr>
            </p:nvSpPr>
            <p:spPr>
              <a:xfrm>
                <a:off x="457200" y="980728"/>
                <a:ext cx="8229600" cy="5145435"/>
              </a:xfrm>
            </p:spPr>
            <p:txBody>
              <a:bodyPr>
                <a:normAutofit fontScale="25000" lnSpcReduction="20000"/>
              </a:bodyPr>
              <a:lstStyle/>
              <a:p>
                <a:pPr marL="0" indent="0">
                  <a:buNone/>
                </a:pPr>
                <a:r>
                  <a:rPr lang="sl-SI" sz="7400" dirty="0" smtClean="0"/>
                  <a:t>Q = 6000 t</a:t>
                </a:r>
              </a:p>
              <a:p>
                <a:pPr marL="0" indent="0">
                  <a:buNone/>
                </a:pPr>
                <a:r>
                  <a:rPr lang="sl-SI" sz="7400" dirty="0"/>
                  <a:t>q = 720 kg = 0,72 t</a:t>
                </a:r>
              </a:p>
              <a:p>
                <a:pPr marL="0" indent="0">
                  <a:buNone/>
                </a:pPr>
                <a:r>
                  <a:rPr lang="sl-SI" sz="7400" dirty="0" err="1"/>
                  <a:t>Dd</a:t>
                </a:r>
                <a:r>
                  <a:rPr lang="sl-SI" sz="7400" dirty="0"/>
                  <a:t> = 305 dni</a:t>
                </a:r>
              </a:p>
              <a:p>
                <a:pPr marL="0" indent="0">
                  <a:buNone/>
                </a:pPr>
                <a:r>
                  <a:rPr lang="sl-SI" sz="7400" dirty="0" err="1"/>
                  <a:t>Tp</a:t>
                </a:r>
                <a:r>
                  <a:rPr lang="sl-SI" sz="7400" dirty="0"/>
                  <a:t> = 6,1 dni</a:t>
                </a:r>
              </a:p>
              <a:p>
                <a:pPr marL="0" indent="0">
                  <a:buNone/>
                </a:pPr>
                <a:r>
                  <a:rPr lang="sl-SI" sz="7400" dirty="0"/>
                  <a:t>Y = 10% = </a:t>
                </a:r>
                <a:r>
                  <a:rPr lang="sl-SI" sz="7400" u="sng" dirty="0"/>
                  <a:t>1,1</a:t>
                </a:r>
              </a:p>
              <a:p>
                <a:pPr marL="0" indent="0">
                  <a:buNone/>
                </a:pPr>
                <a:r>
                  <a:rPr lang="sl-SI" sz="7400" dirty="0" err="1"/>
                  <a:t>Pp</a:t>
                </a:r>
                <a:r>
                  <a:rPr lang="sl-SI" sz="7400" dirty="0"/>
                  <a:t> = 18%  = (</a:t>
                </a:r>
                <a14:m>
                  <m:oMath xmlns:m="http://schemas.openxmlformats.org/officeDocument/2006/math">
                    <m:r>
                      <a:rPr lang="sl-SI" sz="7400" i="1">
                        <a:latin typeface="Cambria Math"/>
                      </a:rPr>
                      <m:t>1+</m:t>
                    </m:r>
                    <m:f>
                      <m:fPr>
                        <m:ctrlPr>
                          <a:rPr lang="sl-SI" sz="7400" i="1">
                            <a:latin typeface="Cambria Math"/>
                          </a:rPr>
                        </m:ctrlPr>
                      </m:fPr>
                      <m:num>
                        <m:r>
                          <a:rPr lang="sl-SI" sz="7400" i="1">
                            <a:latin typeface="Cambria Math"/>
                          </a:rPr>
                          <m:t>18</m:t>
                        </m:r>
                      </m:num>
                      <m:den>
                        <m:r>
                          <a:rPr lang="sl-SI" sz="7400" i="1">
                            <a:latin typeface="Cambria Math"/>
                          </a:rPr>
                          <m:t>100</m:t>
                        </m:r>
                      </m:den>
                    </m:f>
                    <m:r>
                      <a:rPr lang="sl-SI" sz="7400" i="1">
                        <a:latin typeface="Cambria Math"/>
                      </a:rPr>
                      <m:t>)</m:t>
                    </m:r>
                  </m:oMath>
                </a14:m>
                <a:r>
                  <a:rPr lang="sl-SI" sz="7400" b="1" dirty="0">
                    <a:solidFill>
                      <a:prstClr val="black"/>
                    </a:solidFill>
                  </a:rPr>
                  <a:t> </a:t>
                </a:r>
                <a:r>
                  <a:rPr lang="sl-SI" sz="7400" b="1" dirty="0" smtClean="0">
                    <a:solidFill>
                      <a:prstClr val="black"/>
                    </a:solidFill>
                  </a:rPr>
                  <a:t>= </a:t>
                </a:r>
                <a:r>
                  <a:rPr lang="sl-SI" sz="7400" b="1" u="sng" dirty="0" smtClean="0">
                    <a:solidFill>
                      <a:prstClr val="black"/>
                    </a:solidFill>
                  </a:rPr>
                  <a:t>1,18</a:t>
                </a:r>
              </a:p>
              <a:p>
                <a:pPr marL="0" indent="0">
                  <a:buNone/>
                </a:pPr>
                <a:r>
                  <a:rPr lang="sl-SI" sz="7400" b="1" u="sng" dirty="0">
                    <a:solidFill>
                      <a:prstClr val="black"/>
                    </a:solidFill>
                  </a:rPr>
                  <a:t>_______________________________</a:t>
                </a:r>
              </a:p>
              <a:p>
                <a:pPr marL="0" indent="0">
                  <a:buNone/>
                </a:pPr>
                <a:r>
                  <a:rPr lang="sl-SI" sz="8000" b="1" dirty="0" err="1">
                    <a:solidFill>
                      <a:prstClr val="black"/>
                    </a:solidFill>
                  </a:rPr>
                  <a:t>Npd</a:t>
                </a:r>
                <a:r>
                  <a:rPr lang="sl-SI" sz="8000" b="1" dirty="0">
                    <a:solidFill>
                      <a:prstClr val="black"/>
                    </a:solidFill>
                  </a:rPr>
                  <a:t> = </a:t>
                </a:r>
                <a:r>
                  <a:rPr lang="sl-SI" sz="8000" b="1" dirty="0" smtClean="0">
                    <a:solidFill>
                      <a:prstClr val="black"/>
                    </a:solidFill>
                  </a:rPr>
                  <a:t>183,3 palet</a:t>
                </a:r>
                <a:endParaRPr lang="sl-SI" sz="8000" b="1" dirty="0">
                  <a:solidFill>
                    <a:prstClr val="black"/>
                  </a:solidFill>
                </a:endParaRPr>
              </a:p>
              <a:p>
                <a:pPr marL="0" indent="0">
                  <a:buNone/>
                </a:pPr>
                <a:r>
                  <a:rPr lang="sl-SI" sz="8000" b="1" dirty="0" err="1">
                    <a:solidFill>
                      <a:prstClr val="black"/>
                    </a:solidFill>
                  </a:rPr>
                  <a:t>Npi</a:t>
                </a:r>
                <a:r>
                  <a:rPr lang="sl-SI" sz="8000" b="1" dirty="0">
                    <a:solidFill>
                      <a:prstClr val="black"/>
                    </a:solidFill>
                  </a:rPr>
                  <a:t> = ?</a:t>
                </a:r>
              </a:p>
              <a:p>
                <a:pPr marL="0" indent="0">
                  <a:buNone/>
                </a:pPr>
                <a:endParaRPr lang="sl-SI" sz="2400" b="1" u="sng" dirty="0" smtClean="0">
                  <a:solidFill>
                    <a:prstClr val="black"/>
                  </a:solidFill>
                </a:endParaRPr>
              </a:p>
              <a:p>
                <a:pPr marL="0" indent="0" algn="ctr">
                  <a:buNone/>
                </a:pPr>
                <a:endParaRPr lang="sl-SI" sz="2400" b="1" u="sng" dirty="0" smtClean="0">
                  <a:solidFill>
                    <a:prstClr val="black"/>
                  </a:solidFill>
                </a:endParaRPr>
              </a:p>
              <a:p>
                <a:pPr marL="0" indent="0" algn="ctr">
                  <a:buNone/>
                </a:pPr>
                <a:endParaRPr lang="sl-SI" sz="2400" b="1" u="sng" dirty="0">
                  <a:solidFill>
                    <a:prstClr val="black"/>
                  </a:solidFill>
                </a:endParaRPr>
              </a:p>
              <a:p>
                <a:pPr marL="0" indent="0" algn="ctr">
                  <a:buNone/>
                </a:pPr>
                <a:endParaRPr lang="sl-SI" sz="2400" b="1" u="sng" dirty="0" smtClean="0">
                  <a:solidFill>
                    <a:prstClr val="black"/>
                  </a:solidFill>
                </a:endParaRPr>
              </a:p>
              <a:p>
                <a:pPr marL="0" indent="0" algn="ctr">
                  <a:buNone/>
                </a:pPr>
                <a:endParaRPr lang="sl-SI" sz="2400" b="1" u="sng" dirty="0">
                  <a:solidFill>
                    <a:prstClr val="black"/>
                  </a:solidFill>
                </a:endParaRPr>
              </a:p>
              <a:p>
                <a:pPr marL="0" indent="0" algn="ctr">
                  <a:buNone/>
                </a:pPr>
                <a14:m>
                  <m:oMath xmlns:m="http://schemas.openxmlformats.org/officeDocument/2006/math">
                    <m:r>
                      <a:rPr lang="sl-SI" sz="11200" b="1" i="1">
                        <a:latin typeface="Cambria Math"/>
                      </a:rPr>
                      <m:t>𝑵𝒑</m:t>
                    </m:r>
                    <m:r>
                      <a:rPr lang="sl-SI" sz="11200" b="1" i="1" smtClean="0">
                        <a:latin typeface="Cambria Math"/>
                      </a:rPr>
                      <m:t>𝒊</m:t>
                    </m:r>
                    <m:r>
                      <a:rPr lang="sl-SI" sz="11200" b="1" i="1">
                        <a:latin typeface="Cambria Math"/>
                      </a:rPr>
                      <m:t>=</m:t>
                    </m:r>
                    <m:r>
                      <a:rPr lang="sl-SI" sz="11200" b="1" i="1" smtClean="0">
                        <a:latin typeface="Cambria Math"/>
                      </a:rPr>
                      <m:t>𝑵𝒑𝒅</m:t>
                    </m:r>
                    <m:r>
                      <a:rPr lang="sl-SI" sz="11200" b="1" i="1" smtClean="0">
                        <a:latin typeface="Cambria Math"/>
                      </a:rPr>
                      <m:t> (</m:t>
                    </m:r>
                    <m:r>
                      <a:rPr lang="sl-SI" sz="11200" b="1" i="1" smtClean="0">
                        <a:latin typeface="Cambria Math"/>
                      </a:rPr>
                      <m:t>𝟏</m:t>
                    </m:r>
                    <m:r>
                      <a:rPr lang="sl-SI" sz="11200" b="1" i="1" smtClean="0">
                        <a:latin typeface="Cambria Math"/>
                      </a:rPr>
                      <m:t>+</m:t>
                    </m:r>
                    <m:f>
                      <m:fPr>
                        <m:ctrlPr>
                          <a:rPr lang="sl-SI" sz="11200" b="1" i="1">
                            <a:latin typeface="Cambria Math"/>
                          </a:rPr>
                        </m:ctrlPr>
                      </m:fPr>
                      <m:num>
                        <m:r>
                          <a:rPr lang="sl-SI" sz="11200" b="1" i="1" smtClean="0">
                            <a:latin typeface="Cambria Math"/>
                          </a:rPr>
                          <m:t>𝑷𝒑</m:t>
                        </m:r>
                      </m:num>
                      <m:den>
                        <m:r>
                          <a:rPr lang="sl-SI" sz="11200" b="1" i="1" smtClean="0">
                            <a:latin typeface="Cambria Math"/>
                          </a:rPr>
                          <m:t>𝟏𝟎𝟎</m:t>
                        </m:r>
                      </m:den>
                    </m:f>
                  </m:oMath>
                </a14:m>
                <a:r>
                  <a:rPr lang="sl-SI" sz="11200" b="1" dirty="0">
                    <a:solidFill>
                      <a:prstClr val="black"/>
                    </a:solidFill>
                  </a:rPr>
                  <a:t> </a:t>
                </a:r>
                <a:r>
                  <a:rPr lang="sl-SI" sz="11200" b="1" dirty="0" smtClean="0">
                    <a:solidFill>
                      <a:prstClr val="black"/>
                    </a:solidFill>
                  </a:rPr>
                  <a:t>)</a:t>
                </a:r>
              </a:p>
              <a:p>
                <a:pPr marL="0" indent="0" algn="ctr">
                  <a:buNone/>
                </a:pPr>
                <a:endParaRPr lang="sl-SI" sz="11200" b="1" u="sng" dirty="0">
                  <a:solidFill>
                    <a:prstClr val="black"/>
                  </a:solidFill>
                </a:endParaRPr>
              </a:p>
              <a:p>
                <a:pPr marL="0" indent="0" algn="ctr">
                  <a:buNone/>
                </a:pPr>
                <a14:m>
                  <m:oMath xmlns:m="http://schemas.openxmlformats.org/officeDocument/2006/math">
                    <m:r>
                      <a:rPr lang="sl-SI" sz="11200" b="1" i="1">
                        <a:latin typeface="Cambria Math"/>
                      </a:rPr>
                      <m:t>𝑵𝒑𝒊</m:t>
                    </m:r>
                    <m:r>
                      <a:rPr lang="sl-SI" sz="11200" b="1" i="1">
                        <a:latin typeface="Cambria Math"/>
                      </a:rPr>
                      <m:t>=</m:t>
                    </m:r>
                    <m:r>
                      <a:rPr lang="sl-SI" sz="11200" b="1" i="1" smtClean="0">
                        <a:latin typeface="Cambria Math"/>
                      </a:rPr>
                      <m:t>𝟏𝟖𝟑</m:t>
                    </m:r>
                    <m:r>
                      <a:rPr lang="sl-SI" sz="11200" b="1" i="1" smtClean="0">
                        <a:latin typeface="Cambria Math"/>
                      </a:rPr>
                      <m:t>,</m:t>
                    </m:r>
                    <m:r>
                      <a:rPr lang="sl-SI" sz="11200" b="1" i="1" smtClean="0">
                        <a:latin typeface="Cambria Math"/>
                      </a:rPr>
                      <m:t>𝟑</m:t>
                    </m:r>
                    <m:r>
                      <a:rPr lang="sl-SI" sz="11200" b="1" i="1" smtClean="0">
                        <a:latin typeface="Cambria Math"/>
                      </a:rPr>
                      <m:t> ∗</m:t>
                    </m:r>
                    <m:r>
                      <a:rPr lang="sl-SI" sz="11200" b="1" i="1" smtClean="0">
                        <a:latin typeface="Cambria Math"/>
                      </a:rPr>
                      <m:t>𝟏</m:t>
                    </m:r>
                    <m:r>
                      <a:rPr lang="sl-SI" sz="11200" b="1" i="1" smtClean="0">
                        <a:latin typeface="Cambria Math"/>
                      </a:rPr>
                      <m:t>,</m:t>
                    </m:r>
                    <m:r>
                      <a:rPr lang="sl-SI" sz="11200" b="1" i="1" smtClean="0">
                        <a:latin typeface="Cambria Math"/>
                      </a:rPr>
                      <m:t>𝟏𝟖</m:t>
                    </m:r>
                  </m:oMath>
                </a14:m>
                <a:r>
                  <a:rPr lang="sl-SI" sz="11200" b="1" u="sng" dirty="0" smtClean="0">
                    <a:solidFill>
                      <a:prstClr val="black"/>
                    </a:solidFill>
                  </a:rPr>
                  <a:t> = 216,29 / 217 palet</a:t>
                </a:r>
                <a:endParaRPr lang="sl-SI" sz="11200" b="1" u="sng" dirty="0">
                  <a:solidFill>
                    <a:prstClr val="black"/>
                  </a:solidFill>
                </a:endParaRPr>
              </a:p>
              <a:p>
                <a:pPr marL="0" indent="0" algn="ctr">
                  <a:buNone/>
                </a:pPr>
                <a:endParaRPr lang="sl-SI" sz="3000" b="1" u="sng" dirty="0" smtClean="0">
                  <a:solidFill>
                    <a:prstClr val="black"/>
                  </a:solidFill>
                </a:endParaRPr>
              </a:p>
              <a:p>
                <a:pPr marL="0" indent="0">
                  <a:buNone/>
                </a:pPr>
                <a:endParaRPr lang="sl-SI" sz="2400" b="1" u="sng" dirty="0" smtClean="0">
                  <a:solidFill>
                    <a:prstClr val="black"/>
                  </a:solidFill>
                </a:endParaRPr>
              </a:p>
              <a:p>
                <a:pPr marL="0" indent="0">
                  <a:buNone/>
                </a:pPr>
                <a:r>
                  <a:rPr lang="sl-SI" b="1" dirty="0"/>
                  <a:t> </a:t>
                </a:r>
                <a:endParaRPr lang="sl-SI" dirty="0"/>
              </a:p>
              <a:p>
                <a:pPr marL="0" lvl="0" indent="0">
                  <a:buNone/>
                </a:pPr>
                <a:endParaRPr lang="sl-SI" dirty="0">
                  <a:solidFill>
                    <a:prstClr val="black"/>
                  </a:solidFill>
                </a:endParaRPr>
              </a:p>
              <a:p>
                <a:pPr marL="0" lvl="0" indent="0">
                  <a:buNone/>
                </a:pPr>
                <a:endParaRPr lang="sl-SI" dirty="0" smtClean="0">
                  <a:solidFill>
                    <a:prstClr val="black"/>
                  </a:solidFill>
                </a:endParaRPr>
              </a:p>
              <a:p>
                <a:endParaRPr lang="sl-SI" dirty="0"/>
              </a:p>
            </p:txBody>
          </p:sp>
        </mc:Choice>
        <mc:Fallback xmlns="">
          <p:sp>
            <p:nvSpPr>
              <p:cNvPr id="3" name="Ograda vsebine 2"/>
              <p:cNvSpPr>
                <a:spLocks noGrp="1" noRot="1" noChangeAspect="1" noMove="1" noResize="1" noEditPoints="1" noAdjustHandles="1" noChangeArrowheads="1" noChangeShapeType="1" noTextEdit="1"/>
              </p:cNvSpPr>
              <p:nvPr>
                <p:ph idx="1"/>
              </p:nvPr>
            </p:nvSpPr>
            <p:spPr>
              <a:xfrm>
                <a:off x="457200" y="980728"/>
                <a:ext cx="8229600" cy="5145435"/>
              </a:xfrm>
              <a:blipFill rotWithShape="1">
                <a:blip r:embed="rId2"/>
                <a:stretch>
                  <a:fillRect l="-741" t="-1540"/>
                </a:stretch>
              </a:blipFill>
            </p:spPr>
            <p:txBody>
              <a:bodyPr/>
              <a:lstStyle/>
              <a:p>
                <a:r>
                  <a:rPr lang="sl-SI">
                    <a:noFill/>
                  </a:rPr>
                  <a:t> </a:t>
                </a:r>
              </a:p>
            </p:txBody>
          </p:sp>
        </mc:Fallback>
      </mc:AlternateContent>
    </p:spTree>
    <p:extLst>
      <p:ext uri="{BB962C8B-B14F-4D97-AF65-F5344CB8AC3E}">
        <p14:creationId xmlns:p14="http://schemas.microsoft.com/office/powerpoint/2010/main" val="4110832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332656"/>
            <a:ext cx="8229600" cy="792088"/>
          </a:xfrm>
        </p:spPr>
        <p:txBody>
          <a:bodyPr>
            <a:normAutofit/>
          </a:bodyPr>
          <a:lstStyle/>
          <a:p>
            <a:r>
              <a:rPr lang="sl-SI" sz="2400" dirty="0" smtClean="0"/>
              <a:t>2. Naloga</a:t>
            </a:r>
            <a:endParaRPr lang="sl-SI" sz="2400" dirty="0"/>
          </a:p>
        </p:txBody>
      </p:sp>
      <p:sp>
        <p:nvSpPr>
          <p:cNvPr id="3" name="Ograda vsebine 2"/>
          <p:cNvSpPr>
            <a:spLocks noGrp="1"/>
          </p:cNvSpPr>
          <p:nvPr>
            <p:ph idx="1"/>
          </p:nvPr>
        </p:nvSpPr>
        <p:spPr/>
        <p:txBody>
          <a:bodyPr>
            <a:normAutofit lnSpcReduction="10000"/>
          </a:bodyPr>
          <a:lstStyle/>
          <a:p>
            <a:endParaRPr lang="sl-SI" b="0" i="1" dirty="0" smtClean="0">
              <a:latin typeface="Cambria Math"/>
            </a:endParaRPr>
          </a:p>
          <a:p>
            <a:r>
              <a:rPr lang="sl-SI" i="1" dirty="0" smtClean="0">
                <a:latin typeface="Cambria Math"/>
              </a:rPr>
              <a:t>Izračunaj potrebno št. palet delovnega in inventarnega parka, če bomo letno poslali 8500 t blaga na paletah s povprečno obremenitvijo 680 kg. V letu je 304 delovnih dni. Ena paleta bo imela povprečen </a:t>
            </a:r>
            <a:r>
              <a:rPr lang="sl-SI" i="1" dirty="0" err="1" smtClean="0">
                <a:latin typeface="Cambria Math"/>
              </a:rPr>
              <a:t>obtek</a:t>
            </a:r>
            <a:r>
              <a:rPr lang="sl-SI" i="1" dirty="0" smtClean="0">
                <a:latin typeface="Cambria Math"/>
              </a:rPr>
              <a:t> 3,8 dni. Blago bo dotekal s 15% neenakomernostjo. Povprečno bo 15 % palet izločenih.</a:t>
            </a:r>
            <a:endParaRPr lang="sl-SI" i="1" dirty="0">
              <a:latin typeface="Cambria Math"/>
            </a:endParaRPr>
          </a:p>
        </p:txBody>
      </p:sp>
    </p:spTree>
    <p:extLst>
      <p:ext uri="{BB962C8B-B14F-4D97-AF65-F5344CB8AC3E}">
        <p14:creationId xmlns:p14="http://schemas.microsoft.com/office/powerpoint/2010/main" val="3257251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2583</Words>
  <Application>Microsoft Office PowerPoint</Application>
  <PresentationFormat>Diaprojekcija na zaslonu (4:3)</PresentationFormat>
  <Paragraphs>399</Paragraphs>
  <Slides>37</Slides>
  <Notes>0</Notes>
  <HiddenSlides>0</HiddenSlides>
  <MMClips>0</MMClips>
  <ScaleCrop>false</ScaleCrop>
  <HeadingPairs>
    <vt:vector size="4" baseType="variant">
      <vt:variant>
        <vt:lpstr>Tema</vt:lpstr>
      </vt:variant>
      <vt:variant>
        <vt:i4>1</vt:i4>
      </vt:variant>
      <vt:variant>
        <vt:lpstr>Naslovi diapozitivov</vt:lpstr>
      </vt:variant>
      <vt:variant>
        <vt:i4>37</vt:i4>
      </vt:variant>
    </vt:vector>
  </HeadingPairs>
  <TitlesOfParts>
    <vt:vector size="38" baseType="lpstr">
      <vt:lpstr>Officeova tema</vt:lpstr>
      <vt:lpstr>PALETIZACIJA</vt:lpstr>
      <vt:lpstr>Izračun potrebnega števila palet</vt:lpstr>
      <vt:lpstr>1. naloga</vt:lpstr>
      <vt:lpstr>1. naloga - izpis podatkov</vt:lpstr>
      <vt:lpstr>1. naloga - izračun</vt:lpstr>
      <vt:lpstr>1. naloga - izračun</vt:lpstr>
      <vt:lpstr>1. naloga - izračun</vt:lpstr>
      <vt:lpstr>1. naloga - izračun</vt:lpstr>
      <vt:lpstr>2. Naloga</vt:lpstr>
      <vt:lpstr>2. naloga - podatki</vt:lpstr>
      <vt:lpstr>2. naloga - izračun</vt:lpstr>
      <vt:lpstr>2. naloga - izračun</vt:lpstr>
      <vt:lpstr>2. naloga - izračun</vt:lpstr>
      <vt:lpstr>2. naloga - izračun</vt:lpstr>
      <vt:lpstr>3. naloga</vt:lpstr>
      <vt:lpstr>3. naloga - podatki</vt:lpstr>
      <vt:lpstr>3. naloga - izračun</vt:lpstr>
      <vt:lpstr>3. naloga - izračun</vt:lpstr>
      <vt:lpstr>3. naloga - izračun</vt:lpstr>
      <vt:lpstr>3. naloga - izračun</vt:lpstr>
      <vt:lpstr>4. Naloga</vt:lpstr>
      <vt:lpstr>4. naloga - podatki</vt:lpstr>
      <vt:lpstr>4. naloga - izračun</vt:lpstr>
      <vt:lpstr>4. naloga - izračun</vt:lpstr>
      <vt:lpstr>4. naloga - izračun</vt:lpstr>
      <vt:lpstr>4. naloga - izračun</vt:lpstr>
      <vt:lpstr>5. Naloga</vt:lpstr>
      <vt:lpstr>5. naloga - podatki</vt:lpstr>
      <vt:lpstr>5. naloga - izračun</vt:lpstr>
      <vt:lpstr>5. naloga - izračun</vt:lpstr>
      <vt:lpstr>5. naloga - izračun</vt:lpstr>
      <vt:lpstr>6. naloga</vt:lpstr>
      <vt:lpstr>6. naloga - podatki</vt:lpstr>
      <vt:lpstr>Izračun</vt:lpstr>
      <vt:lpstr>Izračun</vt:lpstr>
      <vt:lpstr>Izračun</vt:lpstr>
      <vt:lpstr>Izračun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Kontejnerizacija</dc:title>
  <dc:creator>Brane</dc:creator>
  <cp:lastModifiedBy>Brane</cp:lastModifiedBy>
  <cp:revision>48</cp:revision>
  <dcterms:created xsi:type="dcterms:W3CDTF">2015-05-02T14:44:32Z</dcterms:created>
  <dcterms:modified xsi:type="dcterms:W3CDTF">2016-03-20T16:49:14Z</dcterms:modified>
</cp:coreProperties>
</file>