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6" r:id="rId3"/>
    <p:sldMasterId id="2147483699" r:id="rId4"/>
    <p:sldMasterId id="2147483712" r:id="rId5"/>
    <p:sldMasterId id="2147483725" r:id="rId6"/>
  </p:sldMasterIdLst>
  <p:sldIdLst>
    <p:sldId id="257" r:id="rId7"/>
    <p:sldId id="263" r:id="rId8"/>
    <p:sldId id="264" r:id="rId9"/>
    <p:sldId id="265" r:id="rId10"/>
    <p:sldId id="287" r:id="rId11"/>
    <p:sldId id="267" r:id="rId12"/>
    <p:sldId id="268" r:id="rId13"/>
    <p:sldId id="269" r:id="rId14"/>
    <p:sldId id="270" r:id="rId15"/>
    <p:sldId id="271" r:id="rId16"/>
    <p:sldId id="278" r:id="rId17"/>
    <p:sldId id="277" r:id="rId18"/>
    <p:sldId id="281" r:id="rId19"/>
    <p:sldId id="279" r:id="rId20"/>
    <p:sldId id="285" r:id="rId21"/>
    <p:sldId id="284" r:id="rId2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rednji slo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rednji slog 2 – poudarek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rednji slog 2 – poudarek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rednji slog 2 – poudarek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rednji slog 2 – poudarek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Brez sloga, mreža tabel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63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5EE02-2A15-4B2F-A579-0E557D8DF3F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78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FA087-5BC3-47B0-8D7E-31DD2708B3E1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658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61B0F-055B-495E-9C0D-E960CF9C0287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583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F042-AED1-4A32-B4C6-99A5397287D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765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5EE02-2A15-4B2F-A579-0E557D8DF3F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035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7D69F-7AB7-454B-BD4E-835191BE1A98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508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45C9-3BD8-4244-8EA2-183E1F4A745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3030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E1ACB-FD39-410A-99BB-52BA709E6F8C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0786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1E0BB-6E95-477B-9817-DE8E37C7EC43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9569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04604-4D49-480B-87AE-C2EF6127F3BE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6550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B1AC4-71D7-4911-B553-60A7CC5561C5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526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7D69F-7AB7-454B-BD4E-835191BE1A98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2172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AAED4-D3FE-4876-BFC1-5C101253FECB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5094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A6658-7B83-44E0-ADD5-E14F42B8428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7379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FA087-5BC3-47B0-8D7E-31DD2708B3E1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1346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61B0F-055B-495E-9C0D-E960CF9C0287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4867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F042-AED1-4A32-B4C6-99A5397287D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9593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5EE02-2A15-4B2F-A579-0E557D8DF3F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8642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7D69F-7AB7-454B-BD4E-835191BE1A98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7437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45C9-3BD8-4244-8EA2-183E1F4A745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8731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E1ACB-FD39-410A-99BB-52BA709E6F8C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1812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1E0BB-6E95-477B-9817-DE8E37C7EC43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058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45C9-3BD8-4244-8EA2-183E1F4A745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3817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04604-4D49-480B-87AE-C2EF6127F3BE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9228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B1AC4-71D7-4911-B553-60A7CC5561C5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9778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AAED4-D3FE-4876-BFC1-5C101253FECB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8518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A6658-7B83-44E0-ADD5-E14F42B8428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8343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FA087-5BC3-47B0-8D7E-31DD2708B3E1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3699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61B0F-055B-495E-9C0D-E960CF9C0287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0706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F042-AED1-4A32-B4C6-99A5397287D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51807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5EE02-2A15-4B2F-A579-0E557D8DF3F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2194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7D69F-7AB7-454B-BD4E-835191BE1A98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4679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45C9-3BD8-4244-8EA2-183E1F4A745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12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E1ACB-FD39-410A-99BB-52BA709E6F8C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1445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E1ACB-FD39-410A-99BB-52BA709E6F8C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30774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1E0BB-6E95-477B-9817-DE8E37C7EC43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97167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04604-4D49-480B-87AE-C2EF6127F3BE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56518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B1AC4-71D7-4911-B553-60A7CC5561C5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41129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AAED4-D3FE-4876-BFC1-5C101253FECB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90315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A6658-7B83-44E0-ADD5-E14F42B8428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55567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FA087-5BC3-47B0-8D7E-31DD2708B3E1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79678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61B0F-055B-495E-9C0D-E960CF9C0287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4495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F042-AED1-4A32-B4C6-99A5397287D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73588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5EE02-2A15-4B2F-A579-0E557D8DF3F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612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1E0BB-6E95-477B-9817-DE8E37C7EC43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54353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7D69F-7AB7-454B-BD4E-835191BE1A98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07406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45C9-3BD8-4244-8EA2-183E1F4A745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61868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E1ACB-FD39-410A-99BB-52BA709E6F8C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02824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1E0BB-6E95-477B-9817-DE8E37C7EC43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73462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04604-4D49-480B-87AE-C2EF6127F3BE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78345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B1AC4-71D7-4911-B553-60A7CC5561C5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64661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AAED4-D3FE-4876-BFC1-5C101253FECB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51844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A6658-7B83-44E0-ADD5-E14F42B8428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72163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FA087-5BC3-47B0-8D7E-31DD2708B3E1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96948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61B0F-055B-495E-9C0D-E960CF9C0287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783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04604-4D49-480B-87AE-C2EF6127F3BE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81574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F042-AED1-4A32-B4C6-99A5397287D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16803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5EE02-2A15-4B2F-A579-0E557D8DF3F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69991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7D69F-7AB7-454B-BD4E-835191BE1A98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18125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A45C9-3BD8-4244-8EA2-183E1F4A745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02367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E1ACB-FD39-410A-99BB-52BA709E6F8C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46578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1E0BB-6E95-477B-9817-DE8E37C7EC43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18671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04604-4D49-480B-87AE-C2EF6127F3BE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16729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B1AC4-71D7-4911-B553-60A7CC5561C5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9404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AAED4-D3FE-4876-BFC1-5C101253FECB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39807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A6658-7B83-44E0-ADD5-E14F42B8428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89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B1AC4-71D7-4911-B553-60A7CC5561C5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97730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FA087-5BC3-47B0-8D7E-31DD2708B3E1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71835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61B0F-055B-495E-9C0D-E960CF9C0287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68307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sl-SI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F042-AED1-4A32-B4C6-99A5397287DA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527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AAED4-D3FE-4876-BFC1-5C101253FECB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739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A6658-7B83-44E0-ADD5-E14F42B84284}" type="slidenum">
              <a:rPr lang="sl-SI" altLang="sl-S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48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BDAB85-F8B1-4ACE-8E3B-24C8055B0C39}" type="slidenum">
              <a:rPr lang="sl-SI" altLang="sl-SI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58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BDAB85-F8B1-4ACE-8E3B-24C8055B0C39}" type="slidenum">
              <a:rPr lang="sl-SI" altLang="sl-SI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58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BDAB85-F8B1-4ACE-8E3B-24C8055B0C39}" type="slidenum">
              <a:rPr lang="sl-SI" altLang="sl-SI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69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BDAB85-F8B1-4ACE-8E3B-24C8055B0C39}" type="slidenum">
              <a:rPr lang="sl-SI" altLang="sl-SI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532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BDAB85-F8B1-4ACE-8E3B-24C8055B0C39}" type="slidenum">
              <a:rPr lang="sl-SI" altLang="sl-SI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807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BDAB85-F8B1-4ACE-8E3B-24C8055B0C39}" type="slidenum">
              <a:rPr lang="sl-SI" altLang="sl-SI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791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484313"/>
            <a:ext cx="7772400" cy="1470025"/>
          </a:xfrm>
        </p:spPr>
        <p:txBody>
          <a:bodyPr/>
          <a:lstStyle/>
          <a:p>
            <a:pPr eaLnBrk="1" hangingPunct="1"/>
            <a:r>
              <a:rPr lang="sl-SI" altLang="sl-SI" smtClean="0"/>
              <a:t>Analiza </a:t>
            </a:r>
            <a:br>
              <a:rPr lang="sl-SI" altLang="sl-SI" smtClean="0"/>
            </a:br>
            <a:r>
              <a:rPr lang="sl-SI" altLang="sl-SI" smtClean="0"/>
              <a:t>voznega parka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sl-SI" altLang="sl-SI" sz="2000" dirty="0" smtClean="0"/>
              <a:t>Priprava na maturo 2015</a:t>
            </a:r>
          </a:p>
          <a:p>
            <a:pPr eaLnBrk="1" hangingPunct="1"/>
            <a:endParaRPr lang="sl-SI" altLang="sl-SI" sz="2000" dirty="0" smtClean="0"/>
          </a:p>
          <a:p>
            <a:pPr eaLnBrk="1" hangingPunct="1"/>
            <a:r>
              <a:rPr lang="sl-SI" altLang="sl-SI" sz="2000" dirty="0" smtClean="0"/>
              <a:t>Naloga 3</a:t>
            </a:r>
          </a:p>
        </p:txBody>
      </p:sp>
    </p:spTree>
    <p:extLst>
      <p:ext uri="{BB962C8B-B14F-4D97-AF65-F5344CB8AC3E}">
        <p14:creationId xmlns:p14="http://schemas.microsoft.com/office/powerpoint/2010/main" val="167351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4. Stopnja izkoristka prevoženih kilometrov – poti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412776"/>
                <a:ext cx="4762872" cy="4713387"/>
              </a:xfrm>
            </p:spPr>
            <p:txBody>
              <a:bodyPr/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𝛽</m:t>
                    </m:r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𝐴𝐾𝑡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𝛽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𝐴𝐾𝑡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2869</m:t>
                        </m:r>
                      </m:num>
                      <m:den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4328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0,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66</m:t>
                    </m:r>
                  </m:oMath>
                </a14:m>
                <a:endParaRPr lang="sl-SI" sz="2400" dirty="0" smtClean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𝐴𝐾𝑡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𝐴𝐾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−</m:t>
                    </m:r>
                    <m:d>
                      <m:d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𝐴𝐾𝑝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+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𝐴𝐾𝑔</m:t>
                        </m:r>
                      </m:e>
                    </m:d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𝐴𝐾𝑡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𝐴𝐾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−</m:t>
                    </m:r>
                    <m:d>
                      <m:d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𝐴𝐾𝑝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+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𝐴𝐾𝑔</m:t>
                        </m:r>
                      </m:e>
                    </m:d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b="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4328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– (1</m:t>
                    </m:r>
                    <m:r>
                      <a:rPr lang="sl-SI" sz="2400" b="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333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+1</m:t>
                    </m:r>
                    <m:r>
                      <a:rPr lang="sl-SI" sz="2400" b="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26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)=</m:t>
                    </m:r>
                    <m:r>
                      <a:rPr lang="sl-SI" sz="2400" b="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4328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– 1</m:t>
                    </m:r>
                    <m:r>
                      <a:rPr lang="sl-SI" sz="2400" b="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459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2869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𝑘𝑚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412776"/>
                <a:ext cx="4762872" cy="4713387"/>
              </a:xfrm>
              <a:blipFill rotWithShape="1">
                <a:blip r:embed="rId2"/>
                <a:stretch>
                  <a:fillRect l="-179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grada vsebine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28358940"/>
              </p:ext>
            </p:extLst>
          </p:nvPr>
        </p:nvGraphicFramePr>
        <p:xfrm>
          <a:off x="6012161" y="1484783"/>
          <a:ext cx="2664296" cy="4069657"/>
        </p:xfrm>
        <a:graphic>
          <a:graphicData uri="http://schemas.openxmlformats.org/drawingml/2006/table">
            <a:tbl>
              <a:tblPr firstRow="1" firstCol="1" bandRow="1"/>
              <a:tblGrid>
                <a:gridCol w="1136191"/>
                <a:gridCol w="1528105"/>
              </a:tblGrid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vozila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7300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206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321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81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4328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1333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126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87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</a:t>
                      </a: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40 vozil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AKt</a:t>
                      </a: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2869 km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075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5. Koeficient dinamične izkoriščenosti vozil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5194920" cy="4525963"/>
              </a:xfrm>
            </p:spPr>
            <p:txBody>
              <a:bodyPr/>
              <a:lstStyle/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2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𝜀</m:t>
                    </m:r>
                    <m:r>
                      <a:rPr lang="sl-SI" sz="22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𝑈</m:t>
                        </m:r>
                      </m:num>
                      <m:den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𝑞</m:t>
                        </m:r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∗ </m:t>
                        </m:r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𝐴𝐾𝑡</m:t>
                        </m:r>
                      </m:den>
                    </m:f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2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𝜀</m:t>
                    </m:r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𝑈</m:t>
                        </m:r>
                      </m:num>
                      <m:den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𝑞</m:t>
                        </m:r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∗ </m:t>
                        </m:r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𝐴𝐾𝑡</m:t>
                        </m:r>
                      </m:den>
                    </m:f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2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7300</m:t>
                        </m:r>
                      </m:num>
                      <m:den>
                        <m:r>
                          <a:rPr lang="sl-SI" sz="22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17,8</m:t>
                        </m:r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∗</m:t>
                        </m:r>
                        <m:r>
                          <a:rPr lang="sl-SI" sz="22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2869</m:t>
                        </m:r>
                      </m:den>
                    </m:f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2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7300</m:t>
                        </m:r>
                      </m:num>
                      <m:den>
                        <m:r>
                          <a:rPr lang="sl-SI" sz="22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51068,2</m:t>
                        </m:r>
                      </m:den>
                    </m:f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2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0,</m:t>
                    </m:r>
                    <m:r>
                      <a:rPr lang="sl-SI" sz="22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1</m:t>
                    </m:r>
                    <m:r>
                      <a:rPr lang="sl-SI" sz="2200" b="0" i="0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4</m:t>
                    </m:r>
                  </m:oMath>
                </a14:m>
                <a:endParaRPr lang="sl-SI" sz="2200" dirty="0" smtClean="0">
                  <a:solidFill>
                    <a:srgbClr val="FF0000"/>
                  </a:solidFill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2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𝑞</m:t>
                    </m:r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𝑄𝑚</m:t>
                        </m:r>
                      </m:num>
                      <m:den>
                        <m: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𝐴𝑖</m:t>
                        </m:r>
                      </m:den>
                    </m:f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2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107</m:t>
                        </m:r>
                      </m:num>
                      <m:den>
                        <m:r>
                          <a:rPr lang="sl-SI" sz="22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6</m:t>
                        </m:r>
                      </m:den>
                    </m:f>
                    <m:r>
                      <a:rPr lang="sl-SI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2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1</m:t>
                    </m:r>
                    <m:r>
                      <a:rPr lang="sl-SI" sz="22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7</m:t>
                    </m:r>
                    <m:r>
                      <a:rPr lang="sl-SI" sz="22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,</m:t>
                    </m:r>
                    <m:r>
                      <a:rPr lang="sl-SI" sz="22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8</m:t>
                    </m:r>
                  </m:oMath>
                </a14:m>
                <a:r>
                  <a:rPr lang="sl-SI" sz="2200" dirty="0" smtClean="0">
                    <a:solidFill>
                      <a:srgbClr val="FF0000"/>
                    </a:solidFill>
                    <a:effectLst/>
                    <a:latin typeface="Calibri"/>
                    <a:ea typeface="Calibri"/>
                    <a:cs typeface="Times New Roman"/>
                  </a:rPr>
                  <a:t>t</a:t>
                </a:r>
                <a:endParaRPr lang="sl-SI" sz="22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5194920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grada vsebine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15305589"/>
              </p:ext>
            </p:extLst>
          </p:nvPr>
        </p:nvGraphicFramePr>
        <p:xfrm>
          <a:off x="6084169" y="1412777"/>
          <a:ext cx="2592288" cy="4468198"/>
        </p:xfrm>
        <a:graphic>
          <a:graphicData uri="http://schemas.openxmlformats.org/drawingml/2006/table">
            <a:tbl>
              <a:tblPr firstRow="1" firstCol="1" bandRow="1"/>
              <a:tblGrid>
                <a:gridCol w="1105483"/>
                <a:gridCol w="1486805"/>
              </a:tblGrid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vozila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7300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206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321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81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4328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1333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126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87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</a:t>
                      </a: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40 vozil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AKt</a:t>
                      </a: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2869 km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q </a:t>
                      </a: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=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17,8 t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023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6. Koeficient statične izkoriščenosti nosilnosti vozil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4906888" cy="4525963"/>
              </a:xfrm>
            </p:spPr>
            <p:txBody>
              <a:bodyPr/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𝛾</m:t>
                    </m:r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𝑄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𝑞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∗ 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𝑍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𝛾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𝑄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𝑞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∗ 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𝑍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8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00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</m:t>
                        </m:r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7,8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∗</m:t>
                        </m:r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87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8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00</m:t>
                        </m:r>
                      </m:num>
                      <m:den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1548,6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0,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52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4906888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grada vsebine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4751576"/>
              </p:ext>
            </p:extLst>
          </p:nvPr>
        </p:nvGraphicFramePr>
        <p:xfrm>
          <a:off x="6418897" y="1412774"/>
          <a:ext cx="2257559" cy="4504570"/>
        </p:xfrm>
        <a:graphic>
          <a:graphicData uri="http://schemas.openxmlformats.org/drawingml/2006/table">
            <a:tbl>
              <a:tblPr firstRow="1" firstCol="1" bandRow="1"/>
              <a:tblGrid>
                <a:gridCol w="962738"/>
                <a:gridCol w="1294821"/>
              </a:tblGrid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vozila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7300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206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321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81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4328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1333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126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87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</a:t>
                      </a: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40 vozil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AKt</a:t>
                      </a: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2900 km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7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17,8 t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848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lvl="0"/>
            <a:r>
              <a:rPr lang="sl-SI" sz="2800" b="1" u="sng" dirty="0">
                <a:latin typeface="Calibri"/>
                <a:ea typeface="Times New Roman"/>
                <a:cs typeface="Times New Roman"/>
              </a:rPr>
              <a:t>7</a:t>
            </a:r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. Koeficient izkoristka delovnega časa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5338936" cy="4525963"/>
              </a:xfrm>
            </p:spPr>
            <p:txBody>
              <a:bodyPr/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𝜎</m:t>
                    </m:r>
                    <m:r>
                      <a:rPr lang="sl-SI" sz="240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𝐴𝐻𝑣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𝐴𝐻𝑑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𝜎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𝐴𝐻𝑣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𝐴𝐻𝑑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20</m:t>
                        </m:r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6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5</m:t>
                        </m:r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27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0,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39</m:t>
                    </m:r>
                  </m:oMath>
                </a14:m>
                <a:endParaRPr lang="sl-SI" sz="2400" b="0" dirty="0" smtClean="0">
                  <a:solidFill>
                    <a:srgbClr val="FF0000"/>
                  </a:solidFill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 smtClean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pPr lvl="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200" i="1">
                        <a:solidFill>
                          <a:srgbClr val="000000"/>
                        </a:solidFill>
                        <a:latin typeface="Cambria Math"/>
                        <a:ea typeface="Times New Roman"/>
                        <a:cs typeface="Times New Roman"/>
                      </a:rPr>
                      <m:t>𝐴𝐻𝑑</m:t>
                    </m:r>
                    <m:r>
                      <a:rPr lang="sl-SI" sz="2200" i="1">
                        <a:solidFill>
                          <a:srgbClr val="000000"/>
                        </a:solidFill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200" i="1">
                        <a:solidFill>
                          <a:srgbClr val="000000"/>
                        </a:solidFill>
                        <a:latin typeface="Cambria Math"/>
                        <a:ea typeface="Times New Roman"/>
                        <a:cs typeface="Times New Roman"/>
                      </a:rPr>
                      <m:t>𝐴𝐻𝑣</m:t>
                    </m:r>
                    <m:r>
                      <a:rPr lang="sl-SI" sz="2200" i="1">
                        <a:solidFill>
                          <a:srgbClr val="000000"/>
                        </a:solidFill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r>
                      <a:rPr lang="sl-SI" sz="2200" i="1">
                        <a:solidFill>
                          <a:srgbClr val="000000"/>
                        </a:solidFill>
                        <a:latin typeface="Cambria Math"/>
                        <a:ea typeface="Times New Roman"/>
                        <a:cs typeface="Times New Roman"/>
                      </a:rPr>
                      <m:t>𝐴𝐻𝑝</m:t>
                    </m:r>
                    <m:r>
                      <a:rPr lang="sl-SI" sz="2200" i="1">
                        <a:solidFill>
                          <a:srgbClr val="000000"/>
                        </a:solidFill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</m:oMath>
                </a14:m>
                <a:endParaRPr lang="sl-SI" sz="2200" dirty="0">
                  <a:solidFill>
                    <a:srgbClr val="000000"/>
                  </a:solidFill>
                  <a:latin typeface="Calibri"/>
                  <a:ea typeface="Calibri"/>
                  <a:cs typeface="Times New Roman"/>
                </a:endParaRPr>
              </a:p>
              <a:p>
                <a:pPr lvl="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200" i="1">
                        <a:solidFill>
                          <a:srgbClr val="000000"/>
                        </a:solidFill>
                        <a:latin typeface="Cambria Math"/>
                        <a:ea typeface="Times New Roman"/>
                        <a:cs typeface="Times New Roman"/>
                      </a:rPr>
                      <m:t>𝐴𝐻𝑑</m:t>
                    </m:r>
                    <m:r>
                      <a:rPr lang="sl-SI" sz="2200" i="1">
                        <a:solidFill>
                          <a:srgbClr val="000000"/>
                        </a:solidFill>
                        <a:latin typeface="Cambria Math"/>
                        <a:ea typeface="Times New Roman"/>
                        <a:cs typeface="Times New Roman"/>
                      </a:rPr>
                      <m:t>=206+321=527 </m:t>
                    </m:r>
                    <m:r>
                      <a:rPr lang="sl-SI" sz="2200" i="1">
                        <a:solidFill>
                          <a:srgbClr val="FF0000"/>
                        </a:solidFill>
                        <a:latin typeface="Cambria Math"/>
                        <a:ea typeface="Times New Roman"/>
                        <a:cs typeface="Times New Roman"/>
                      </a:rPr>
                      <m:t>𝑎𝑣𝑡𝑜𝑢𝑟</m:t>
                    </m:r>
                  </m:oMath>
                </a14:m>
                <a:endParaRPr lang="sl-SI" sz="2200" dirty="0">
                  <a:solidFill>
                    <a:srgbClr val="FF0000"/>
                  </a:solidFill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5338936" cy="4525963"/>
              </a:xfrm>
              <a:blipFill rotWithShape="1">
                <a:blip r:embed="rId2"/>
                <a:stretch>
                  <a:fillRect l="-137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grada vsebine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18914728"/>
              </p:ext>
            </p:extLst>
          </p:nvPr>
        </p:nvGraphicFramePr>
        <p:xfrm>
          <a:off x="5940152" y="1052736"/>
          <a:ext cx="2714759" cy="5106512"/>
        </p:xfrm>
        <a:graphic>
          <a:graphicData uri="http://schemas.openxmlformats.org/drawingml/2006/table">
            <a:tbl>
              <a:tblPr firstRow="1" firstCol="1" bandRow="1"/>
              <a:tblGrid>
                <a:gridCol w="1157711"/>
                <a:gridCol w="1557048"/>
              </a:tblGrid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vozila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7300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206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321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81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4328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1333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126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87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</a:t>
                      </a: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40 vozil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AKt</a:t>
                      </a: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2900 km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17,8t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AHd</a:t>
                      </a: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500 </a:t>
                      </a:r>
                      <a:r>
                        <a:rPr lang="sl-SI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avtour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948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lvl="0"/>
            <a:r>
              <a:rPr lang="sl-SI" sz="2800" b="1" u="sng" dirty="0">
                <a:latin typeface="Calibri"/>
                <a:ea typeface="Calibri"/>
                <a:cs typeface="Times New Roman"/>
              </a:rPr>
              <a:t>8</a:t>
            </a:r>
            <a:r>
              <a:rPr lang="sl-SI" sz="2800" b="1" u="sng" dirty="0" smtClean="0">
                <a:effectLst/>
                <a:latin typeface="Calibri"/>
                <a:ea typeface="Calibri"/>
                <a:cs typeface="Times New Roman"/>
              </a:rPr>
              <a:t>. Povprečna pot ene tone tovora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4474840" cy="4525963"/>
              </a:xfrm>
            </p:spPr>
            <p:txBody>
              <a:bodyPr/>
              <a:lstStyle/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𝐾𝑡𝑡</m:t>
                    </m:r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𝑈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𝑄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</m:oMath>
                </a14:m>
                <a:endParaRPr lang="sl-SI" sz="24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𝐾𝑡𝑡</m:t>
                    </m:r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𝑈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𝑄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73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00</m:t>
                        </m:r>
                      </m:num>
                      <m:den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8</m:t>
                        </m:r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00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9,13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𝑘𝑚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endParaRPr lang="sl-SI" sz="2400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4474840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grada vsebine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14063156"/>
              </p:ext>
            </p:extLst>
          </p:nvPr>
        </p:nvGraphicFramePr>
        <p:xfrm>
          <a:off x="6228184" y="1124744"/>
          <a:ext cx="2464727" cy="5106512"/>
        </p:xfrm>
        <a:graphic>
          <a:graphicData uri="http://schemas.openxmlformats.org/drawingml/2006/table">
            <a:tbl>
              <a:tblPr firstRow="1" firstCol="1" bandRow="1"/>
              <a:tblGrid>
                <a:gridCol w="1051085"/>
                <a:gridCol w="1413642"/>
              </a:tblGrid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vozila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7300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206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321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81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4328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1333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126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87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</a:t>
                      </a: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40 vozil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AKt</a:t>
                      </a: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2900 km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17,8 t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AHd</a:t>
                      </a: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500 </a:t>
                      </a:r>
                      <a:r>
                        <a:rPr lang="sl-SI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avtour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5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l-SI" sz="6000" dirty="0" smtClean="0">
                <a:latin typeface="Forte" panose="03060902040502070203" pitchFamily="66" charset="0"/>
              </a:rPr>
              <a:t>KONEC</a:t>
            </a:r>
            <a:endParaRPr lang="sl-SI" sz="6000" dirty="0">
              <a:latin typeface="Forte" panose="0306090204050207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51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635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2800" u="sng" smtClean="0">
                <a:solidFill>
                  <a:srgbClr val="C00000"/>
                </a:solidFill>
              </a:rPr>
              <a:t>Podatki za nalogo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altLang="sl-SI" sz="2800" dirty="0" smtClean="0"/>
              <a:t>Prevozno podjetje ima </a:t>
            </a:r>
            <a:r>
              <a:rPr lang="sl-SI" altLang="sl-SI" sz="2800" dirty="0">
                <a:solidFill>
                  <a:srgbClr val="FF0000"/>
                </a:solidFill>
              </a:rPr>
              <a:t>6</a:t>
            </a:r>
            <a:r>
              <a:rPr lang="sl-SI" altLang="sl-SI" sz="2800" dirty="0" smtClean="0">
                <a:solidFill>
                  <a:srgbClr val="FF0000"/>
                </a:solidFill>
              </a:rPr>
              <a:t> vozila </a:t>
            </a:r>
            <a:r>
              <a:rPr lang="sl-SI" altLang="sl-SI" sz="2800" dirty="0" smtClean="0"/>
              <a:t>inventarnega parka kot je prikazano v spodnji tabeli. V obdobju </a:t>
            </a:r>
            <a:r>
              <a:rPr lang="sl-SI" altLang="sl-SI" sz="2800" dirty="0" smtClean="0">
                <a:solidFill>
                  <a:srgbClr val="FF0000"/>
                </a:solidFill>
              </a:rPr>
              <a:t>7 dni </a:t>
            </a:r>
            <a:r>
              <a:rPr lang="sl-SI" altLang="sl-SI" sz="2800" dirty="0" smtClean="0"/>
              <a:t>so vozila prepeljala </a:t>
            </a:r>
            <a:r>
              <a:rPr lang="sl-SI" altLang="sl-SI" sz="2800" dirty="0">
                <a:solidFill>
                  <a:srgbClr val="FF0000"/>
                </a:solidFill>
              </a:rPr>
              <a:t>8</a:t>
            </a:r>
            <a:r>
              <a:rPr lang="sl-SI" altLang="sl-SI" sz="2800" dirty="0" smtClean="0">
                <a:solidFill>
                  <a:srgbClr val="FF0000"/>
                </a:solidFill>
              </a:rPr>
              <a:t>00 ton </a:t>
            </a:r>
            <a:r>
              <a:rPr lang="sl-SI" altLang="sl-SI" sz="2800" dirty="0" smtClean="0"/>
              <a:t>tovora in ustvarila </a:t>
            </a:r>
            <a:r>
              <a:rPr lang="sl-SI" altLang="sl-SI" sz="2800" dirty="0" smtClean="0">
                <a:solidFill>
                  <a:srgbClr val="FF0000"/>
                </a:solidFill>
              </a:rPr>
              <a:t>7300 tonskih kilometrov</a:t>
            </a:r>
            <a:r>
              <a:rPr lang="sl-SI" altLang="sl-SI" sz="2800" dirty="0" smtClean="0"/>
              <a:t>. Pri tem so porabila </a:t>
            </a:r>
            <a:r>
              <a:rPr lang="sl-SI" altLang="sl-SI" sz="2800" dirty="0" smtClean="0">
                <a:solidFill>
                  <a:srgbClr val="FF0000"/>
                </a:solidFill>
              </a:rPr>
              <a:t>206 </a:t>
            </a:r>
            <a:r>
              <a:rPr lang="sl-SI" altLang="sl-SI" sz="2800" dirty="0" err="1" smtClean="0">
                <a:solidFill>
                  <a:srgbClr val="FF0000"/>
                </a:solidFill>
              </a:rPr>
              <a:t>avtour</a:t>
            </a:r>
            <a:r>
              <a:rPr lang="sl-SI" altLang="sl-SI" sz="2800" dirty="0" smtClean="0">
                <a:solidFill>
                  <a:srgbClr val="FF0000"/>
                </a:solidFill>
              </a:rPr>
              <a:t> </a:t>
            </a:r>
            <a:r>
              <a:rPr lang="sl-SI" altLang="sl-SI" sz="2800" dirty="0" smtClean="0"/>
              <a:t>za vožnjo, </a:t>
            </a:r>
            <a:r>
              <a:rPr lang="sl-SI" altLang="sl-SI" sz="2800" dirty="0" smtClean="0">
                <a:solidFill>
                  <a:srgbClr val="FF0000"/>
                </a:solidFill>
              </a:rPr>
              <a:t>321 </a:t>
            </a:r>
            <a:r>
              <a:rPr lang="sl-SI" altLang="sl-SI" sz="2800" dirty="0" err="1" smtClean="0">
                <a:solidFill>
                  <a:srgbClr val="FF0000"/>
                </a:solidFill>
              </a:rPr>
              <a:t>avtour</a:t>
            </a:r>
            <a:r>
              <a:rPr lang="sl-SI" altLang="sl-SI" sz="2800" dirty="0" smtClean="0">
                <a:solidFill>
                  <a:srgbClr val="FF0000"/>
                </a:solidFill>
              </a:rPr>
              <a:t> </a:t>
            </a:r>
            <a:r>
              <a:rPr lang="sl-SI" altLang="sl-SI" sz="2800" dirty="0" smtClean="0"/>
              <a:t>za nakladanje in razkladanje in </a:t>
            </a:r>
            <a:r>
              <a:rPr lang="sl-SI" altLang="sl-SI" sz="2800" dirty="0" smtClean="0">
                <a:solidFill>
                  <a:srgbClr val="FF0000"/>
                </a:solidFill>
              </a:rPr>
              <a:t>81 ur </a:t>
            </a:r>
            <a:r>
              <a:rPr lang="sl-SI" altLang="sl-SI" sz="2800" dirty="0" smtClean="0"/>
              <a:t>za krajše postanke v prometu. V tem času so skupaj prevozila </a:t>
            </a:r>
            <a:r>
              <a:rPr lang="sl-SI" altLang="sl-SI" sz="2800" dirty="0" smtClean="0">
                <a:solidFill>
                  <a:srgbClr val="FF0000"/>
                </a:solidFill>
              </a:rPr>
              <a:t>4328 km</a:t>
            </a:r>
            <a:r>
              <a:rPr lang="sl-SI" altLang="sl-SI" sz="2800" dirty="0" smtClean="0"/>
              <a:t>, od tega </a:t>
            </a:r>
            <a:r>
              <a:rPr lang="sl-SI" altLang="sl-SI" sz="2800" dirty="0" smtClean="0">
                <a:solidFill>
                  <a:srgbClr val="FF0000"/>
                </a:solidFill>
              </a:rPr>
              <a:t>1333 km</a:t>
            </a:r>
            <a:r>
              <a:rPr lang="sl-SI" altLang="sl-SI" sz="2800" dirty="0" smtClean="0"/>
              <a:t> prazna in </a:t>
            </a:r>
            <a:r>
              <a:rPr lang="sl-SI" altLang="sl-SI" sz="2800" dirty="0" smtClean="0">
                <a:solidFill>
                  <a:srgbClr val="FF0000"/>
                </a:solidFill>
              </a:rPr>
              <a:t>126 km </a:t>
            </a:r>
            <a:r>
              <a:rPr lang="sl-SI" altLang="sl-SI" sz="2800" dirty="0" smtClean="0"/>
              <a:t>iz in v garažo. S tovorom so skupaj opravila </a:t>
            </a:r>
            <a:r>
              <a:rPr lang="sl-SI" altLang="sl-SI" sz="2800" dirty="0" smtClean="0">
                <a:solidFill>
                  <a:srgbClr val="FF0000"/>
                </a:solidFill>
              </a:rPr>
              <a:t>87 voženj</a:t>
            </a:r>
            <a:r>
              <a:rPr lang="sl-SI" altLang="sl-SI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615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2400" smtClean="0"/>
              <a:t>Matrika prevoznega podjetja</a:t>
            </a:r>
          </a:p>
        </p:txBody>
      </p:sp>
      <p:graphicFrame>
        <p:nvGraphicFramePr>
          <p:cNvPr id="4344" name="Group 24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674584"/>
              </p:ext>
            </p:extLst>
          </p:nvPr>
        </p:nvGraphicFramePr>
        <p:xfrm>
          <a:off x="457200" y="1600200"/>
          <a:ext cx="8229600" cy="3895566"/>
        </p:xfrm>
        <a:graphic>
          <a:graphicData uri="http://schemas.openxmlformats.org/drawingml/2006/table">
            <a:tbl>
              <a:tblPr/>
              <a:tblGrid>
                <a:gridCol w="631825"/>
                <a:gridCol w="635000"/>
                <a:gridCol w="631825"/>
                <a:gridCol w="631825"/>
                <a:gridCol w="635000"/>
                <a:gridCol w="631825"/>
                <a:gridCol w="635000"/>
                <a:gridCol w="631825"/>
                <a:gridCol w="631825"/>
                <a:gridCol w="635000"/>
                <a:gridCol w="631825"/>
                <a:gridCol w="635000"/>
                <a:gridCol w="631825"/>
              </a:tblGrid>
              <a:tr h="4606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zap</a:t>
                      </a: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št.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čet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ADi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708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0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0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0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d</a:t>
                      </a:r>
                      <a:endParaRPr lang="sl-SI" dirty="0"/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d</a:t>
                      </a:r>
                      <a:endParaRPr lang="sl-SI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d</a:t>
                      </a:r>
                      <a:endParaRPr lang="sl-SI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d</a:t>
                      </a:r>
                      <a:endParaRPr lang="sl-SI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d</a:t>
                      </a:r>
                      <a:endParaRPr lang="sl-SI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d</a:t>
                      </a:r>
                      <a:endParaRPr lang="sl-SI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d</a:t>
                      </a:r>
                      <a:endParaRPr lang="sl-SI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0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033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sl-SI" altLang="sl-SI" sz="2400" b="1" u="sng" smtClean="0"/>
              <a:t>Dopolni tabelo in izračunaj:</a:t>
            </a:r>
            <a:r>
              <a:rPr lang="sl-SI" altLang="sl-SI" sz="2400" smtClean="0"/>
              <a:t/>
            </a:r>
            <a:br>
              <a:rPr lang="sl-SI" altLang="sl-SI" sz="2400" smtClean="0"/>
            </a:br>
            <a:endParaRPr lang="sl-SI" altLang="sl-SI" sz="240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181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/>
              <a:t>Koeficient delovne izkoriščenosti voznega parka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/>
              <a:t>Koeficient delovne izkoriščenosti sposobnega dela voznega parka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/>
              <a:t>Koeficient tehnične spodobnosti voznega parka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/>
              <a:t>Koeficient izkoristka prevožene poti - km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/>
              <a:t>Koeficient dinamične izkoriščenost nosilnosti vozil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/>
              <a:t>Koeficient statične izkoriščenosti nosilnosti vozil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dirty="0" smtClean="0"/>
              <a:t>Koeficient izkoristka delovnega časa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l-SI" altLang="sl-SI" sz="2000" smtClean="0"/>
              <a:t>Povprečno </a:t>
            </a:r>
            <a:r>
              <a:rPr lang="sl-SI" altLang="sl-SI" sz="2000" dirty="0" smtClean="0"/>
              <a:t>dolžino vožnje s tovorom</a:t>
            </a:r>
          </a:p>
        </p:txBody>
      </p:sp>
    </p:spTree>
    <p:extLst>
      <p:ext uri="{BB962C8B-B14F-4D97-AF65-F5344CB8AC3E}">
        <p14:creationId xmlns:p14="http://schemas.microsoft.com/office/powerpoint/2010/main" val="349812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kumimoji="0" lang="sl-SI" altLang="sl-SI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Podatki:   </a:t>
            </a:r>
            <a: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sl-SI" altLang="sl-SI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sl-SI" dirty="0"/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6375865"/>
              </p:ext>
            </p:extLst>
          </p:nvPr>
        </p:nvGraphicFramePr>
        <p:xfrm>
          <a:off x="3707904" y="1412781"/>
          <a:ext cx="3528392" cy="4626864"/>
        </p:xfrm>
        <a:graphic>
          <a:graphicData uri="http://schemas.openxmlformats.org/drawingml/2006/table">
            <a:tbl>
              <a:tblPr firstRow="1" firstCol="1" bandRow="1"/>
              <a:tblGrid>
                <a:gridCol w="1504685"/>
                <a:gridCol w="2023707"/>
              </a:tblGrid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vozila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7300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206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321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81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4328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1333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126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87 </a:t>
                      </a:r>
                      <a:r>
                        <a:rPr lang="sl-SI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621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2400" smtClean="0"/>
              <a:t>Dopolnjena tabela</a:t>
            </a:r>
          </a:p>
        </p:txBody>
      </p:sp>
      <p:graphicFrame>
        <p:nvGraphicFramePr>
          <p:cNvPr id="8625" name="Group 433"/>
          <p:cNvGraphicFramePr>
            <a:graphicFrameLocks noGrp="1"/>
          </p:cNvGraphicFramePr>
          <p:nvPr>
            <p:ph type="body" idx="1"/>
            <p:extLst>
              <p:ext uri="{D42A27DB-BD31-4B8C-83A1-F6EECF244321}">
                <p14:modId xmlns:p14="http://schemas.microsoft.com/office/powerpoint/2010/main" val="752335448"/>
              </p:ext>
            </p:extLst>
          </p:nvPr>
        </p:nvGraphicFramePr>
        <p:xfrm>
          <a:off x="457200" y="1600200"/>
          <a:ext cx="8229600" cy="4277072"/>
        </p:xfrm>
        <a:graphic>
          <a:graphicData uri="http://schemas.openxmlformats.org/drawingml/2006/table">
            <a:tbl>
              <a:tblPr/>
              <a:tblGrid>
                <a:gridCol w="631825"/>
                <a:gridCol w="635000"/>
                <a:gridCol w="631825"/>
                <a:gridCol w="631825"/>
                <a:gridCol w="635000"/>
                <a:gridCol w="631825"/>
                <a:gridCol w="635000"/>
                <a:gridCol w="631825"/>
                <a:gridCol w="631825"/>
                <a:gridCol w="635000"/>
                <a:gridCol w="631825"/>
                <a:gridCol w="635000"/>
                <a:gridCol w="631825"/>
              </a:tblGrid>
              <a:tr h="5326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zap</a:t>
                      </a: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št.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čet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ADi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0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0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06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0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sl-SI" sz="1400" b="1" dirty="0" smtClean="0">
                          <a:latin typeface="+mj-lt"/>
                        </a:rPr>
                        <a:t>6</a:t>
                      </a:r>
                      <a:endParaRPr lang="sl-SI" sz="1400" b="1" dirty="0">
                        <a:latin typeface="+mj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1400" b="1" dirty="0" smtClean="0">
                          <a:latin typeface="+mj-lt"/>
                        </a:rPr>
                        <a:t>25t</a:t>
                      </a:r>
                      <a:endParaRPr lang="sl-SI" sz="1400" b="1" dirty="0"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1400" b="1" dirty="0" smtClean="0">
                          <a:latin typeface="+mj-lt"/>
                        </a:rPr>
                        <a:t>d</a:t>
                      </a:r>
                      <a:endParaRPr lang="sl-SI" sz="1400" b="1" dirty="0">
                        <a:latin typeface="+mj-lt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1400" b="1" dirty="0" smtClean="0">
                          <a:latin typeface="+mj-lt"/>
                        </a:rPr>
                        <a:t>d</a:t>
                      </a:r>
                      <a:endParaRPr lang="sl-SI" sz="1400" b="1" dirty="0"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1400" b="1" dirty="0" smtClean="0">
                          <a:latin typeface="+mj-lt"/>
                        </a:rPr>
                        <a:t>d</a:t>
                      </a:r>
                      <a:endParaRPr lang="sl-SI" sz="1400" b="1" dirty="0"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1400" b="1" dirty="0" smtClean="0">
                          <a:latin typeface="+mj-lt"/>
                        </a:rPr>
                        <a:t>d</a:t>
                      </a:r>
                      <a:endParaRPr lang="sl-SI" sz="1400" b="1" dirty="0"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1400" b="1" dirty="0" smtClean="0">
                          <a:latin typeface="+mj-lt"/>
                        </a:rPr>
                        <a:t>d</a:t>
                      </a:r>
                      <a:endParaRPr lang="sl-SI" sz="1400" b="1" dirty="0"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1400" b="1" dirty="0" smtClean="0">
                          <a:latin typeface="+mj-lt"/>
                        </a:rPr>
                        <a:t>d</a:t>
                      </a:r>
                      <a:endParaRPr lang="sl-SI" sz="1400" b="1" dirty="0"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1400" b="1" dirty="0" smtClean="0">
                          <a:latin typeface="+mj-lt"/>
                        </a:rPr>
                        <a:t>d</a:t>
                      </a:r>
                      <a:endParaRPr lang="sl-SI" sz="1400" b="1" dirty="0"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1400" b="1" dirty="0" smtClean="0">
                          <a:latin typeface="+mj-lt"/>
                        </a:rPr>
                        <a:t>7</a:t>
                      </a:r>
                      <a:endParaRPr lang="sl-SI" sz="1400" b="1" dirty="0">
                        <a:latin typeface="+mj-lt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1400" b="1" dirty="0" smtClean="0">
                          <a:latin typeface="+mj-lt"/>
                        </a:rPr>
                        <a:t>7</a:t>
                      </a:r>
                      <a:endParaRPr lang="sl-SI" sz="1400" b="1" dirty="0"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1400" b="1" dirty="0" smtClean="0">
                          <a:latin typeface="+mj-lt"/>
                        </a:rPr>
                        <a:t>0</a:t>
                      </a:r>
                      <a:endParaRPr lang="sl-SI" sz="1400" b="1" dirty="0"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l-SI" sz="1400" b="1" dirty="0" smtClean="0">
                          <a:latin typeface="+mj-lt"/>
                        </a:rPr>
                        <a:t>0</a:t>
                      </a:r>
                      <a:endParaRPr lang="sl-SI" sz="1400" b="1" dirty="0">
                        <a:latin typeface="+mj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05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l-SI" altLang="sl-SI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42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l-SI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15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 sz="2800" b="1" u="sng" dirty="0" smtClean="0">
                <a:effectLst/>
                <a:latin typeface="Calibri"/>
                <a:ea typeface="Calibri"/>
                <a:cs typeface="Times New Roman"/>
              </a:rPr>
              <a:t>1. Koeficient delovne izkoriščenosti voznega parka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𝛼</m:t>
                    </m:r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𝐴𝐷𝑑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𝐴𝐷𝑖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</m:oMath>
                </a14:m>
                <a:endParaRPr lang="sl-SI" sz="2400" dirty="0" smtClean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𝛼</m:t>
                    </m:r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𝐴𝐷𝑑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𝐴𝐷𝑖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28</m:t>
                        </m:r>
                      </m:num>
                      <m:den>
                        <m:r>
                          <a:rPr lang="sl-SI" sz="2400" b="0" i="1" smtClean="0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42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Calibri"/>
                        <a:cs typeface="Times New Roman"/>
                      </a:rPr>
                      <m:t>0,66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endParaRPr lang="sl-SI" sz="2400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Ograda vsebine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49225694"/>
              </p:ext>
            </p:extLst>
          </p:nvPr>
        </p:nvGraphicFramePr>
        <p:xfrm>
          <a:off x="5940152" y="1484780"/>
          <a:ext cx="2736304" cy="3560810"/>
        </p:xfrm>
        <a:graphic>
          <a:graphicData uri="http://schemas.openxmlformats.org/drawingml/2006/table">
            <a:tbl>
              <a:tblPr firstRow="1" firstCol="1" bandRow="1"/>
              <a:tblGrid>
                <a:gridCol w="1166899"/>
                <a:gridCol w="1569405"/>
              </a:tblGrid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vozila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7300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206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321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81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4328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1333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126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87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616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lvl="0"/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2. Koeficient delovne izkoriščenosti sposobnega dela voznega parka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5266928" cy="4525963"/>
              </a:xfrm>
            </p:spPr>
            <p:txBody>
              <a:bodyPr/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𝛼</m:t>
                    </m:r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𝐴𝐷𝑑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𝐴𝐷𝑠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𝛼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𝐴𝐷𝑑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𝐴𝐷𝑠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28</m:t>
                        </m:r>
                      </m:num>
                      <m:den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40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b="0" i="1" smtClean="0">
                        <a:effectLst/>
                        <a:latin typeface="Cambria Math"/>
                        <a:ea typeface="Times New Roman"/>
                        <a:cs typeface="Times New Roman"/>
                      </a:rPr>
                      <m:t>  </m:t>
                    </m:r>
                  </m:oMath>
                </a14:m>
                <a:r>
                  <a:rPr lang="sl-SI" sz="2400" dirty="0" smtClean="0">
                    <a:solidFill>
                      <a:srgbClr val="FF0000"/>
                    </a:solidFill>
                    <a:effectLst/>
                    <a:latin typeface="Calibri"/>
                    <a:ea typeface="Calibri"/>
                    <a:cs typeface="Times New Roman"/>
                  </a:rPr>
                  <a:t>0,7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𝐴𝐷𝑠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𝐴𝐷𝑔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𝐴𝐷𝑑</m:t>
                    </m:r>
                  </m:oMath>
                </a14:m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𝐴𝐷𝑠</m:t>
                    </m:r>
                    <m:r>
                      <a:rPr lang="sl-SI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𝐴𝐷𝑔</m:t>
                    </m:r>
                    <m:r>
                      <a:rPr lang="sl-SI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r>
                      <a:rPr lang="sl-SI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𝐴𝐷𝑑</m:t>
                    </m:r>
                    <m:r>
                      <a:rPr lang="sl-SI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=12+28=40 </m:t>
                    </m:r>
                  </m:oMath>
                </a14:m>
                <a:r>
                  <a:rPr lang="sl-SI" sz="2000" dirty="0">
                    <a:solidFill>
                      <a:srgbClr val="FF0000"/>
                    </a:solidFill>
                    <a:effectLst/>
                    <a:latin typeface="Calibri"/>
                    <a:ea typeface="Times New Roman"/>
                    <a:cs typeface="Times New Roman"/>
                  </a:rPr>
                  <a:t>vozil</a:t>
                </a:r>
                <a:endParaRPr lang="sl-SI" sz="20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5266928" cy="4525963"/>
              </a:xfrm>
              <a:blipFill rotWithShape="1">
                <a:blip r:embed="rId2"/>
                <a:stretch>
                  <a:fillRect l="-1620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Ograda vsebine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13708309"/>
              </p:ext>
            </p:extLst>
          </p:nvPr>
        </p:nvGraphicFramePr>
        <p:xfrm>
          <a:off x="6012161" y="1412777"/>
          <a:ext cx="2664296" cy="3829884"/>
        </p:xfrm>
        <a:graphic>
          <a:graphicData uri="http://schemas.openxmlformats.org/drawingml/2006/table">
            <a:tbl>
              <a:tblPr firstRow="1" firstCol="1" bandRow="1"/>
              <a:tblGrid>
                <a:gridCol w="1353996"/>
                <a:gridCol w="1310300"/>
              </a:tblGrid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vozila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7300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206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321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81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4328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1333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126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87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</a:t>
                      </a: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=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40 vozil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11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l-SI" sz="2800" b="1" u="sng" dirty="0" smtClean="0">
                <a:effectLst/>
                <a:latin typeface="Calibri"/>
                <a:ea typeface="Times New Roman"/>
                <a:cs typeface="Times New Roman"/>
              </a:rPr>
              <a:t>3. Koeficient tehnične sposobnosti voznega parka</a:t>
            </a:r>
            <a: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sl-SI" sz="2800" b="1" dirty="0" smtClean="0">
                <a:effectLst/>
                <a:latin typeface="Calibri"/>
                <a:ea typeface="Calibri"/>
                <a:cs typeface="Times New Roman"/>
              </a:rPr>
            </a:br>
            <a:endParaRPr lang="sl-SI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𝛼</m:t>
                    </m:r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𝑡</m:t>
                    </m:r>
                    <m:r>
                      <a:rPr lang="sl-SI" sz="2400" i="1" smtClean="0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𝐴𝐷𝑠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𝐴𝐷𝑖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</m:oMath>
                </a14:m>
                <a:endParaRPr lang="sl-SI" sz="2400" dirty="0">
                  <a:effectLst/>
                  <a:latin typeface="Calibri"/>
                  <a:ea typeface="Calibri"/>
                  <a:cs typeface="Times New Roman"/>
                </a:endParaRPr>
              </a:p>
              <a:p>
                <a:pPr marL="45720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𝛼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𝑡</m:t>
                    </m:r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𝐴𝐷𝑠</m:t>
                        </m:r>
                      </m:num>
                      <m:den>
                        <m: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𝐴𝐷𝑖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f>
                      <m:fPr>
                        <m:ctrlPr>
                          <a:rPr lang="sl-SI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fPr>
                      <m:num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40</m:t>
                        </m:r>
                      </m:num>
                      <m:den>
                        <m:r>
                          <a:rPr lang="sl-SI" sz="2400" b="0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42</m:t>
                        </m:r>
                      </m:den>
                    </m:f>
                    <m:r>
                      <a:rPr lang="sl-SI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sl-SI" sz="24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0,9</m:t>
                    </m:r>
                    <m:r>
                      <a:rPr lang="sl-SI" sz="24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5</m:t>
                    </m:r>
                  </m:oMath>
                </a14:m>
                <a:endParaRPr lang="sl-SI" sz="2400" dirty="0">
                  <a:solidFill>
                    <a:srgbClr val="FF0000"/>
                  </a:solidFill>
                  <a:effectLst/>
                  <a:latin typeface="Calibri"/>
                  <a:ea typeface="Calibri"/>
                  <a:cs typeface="Times New Roman"/>
                </a:endParaRPr>
              </a:p>
              <a:p>
                <a:endParaRPr lang="sl-SI" sz="2400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Ograda vsebine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91249699"/>
              </p:ext>
            </p:extLst>
          </p:nvPr>
        </p:nvGraphicFramePr>
        <p:xfrm>
          <a:off x="5961697" y="1412777"/>
          <a:ext cx="2714759" cy="4149041"/>
        </p:xfrm>
        <a:graphic>
          <a:graphicData uri="http://schemas.openxmlformats.org/drawingml/2006/table">
            <a:tbl>
              <a:tblPr firstRow="1" firstCol="1" bandRow="1"/>
              <a:tblGrid>
                <a:gridCol w="1157711"/>
                <a:gridCol w="1557048"/>
              </a:tblGrid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Ai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vozila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Dd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dni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7300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t/km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AHv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206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321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AHkp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81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4328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AKp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1333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AKg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126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Z =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87 </a:t>
                      </a: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voženj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Ads</a:t>
                      </a: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=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40 vozil</a:t>
                      </a:r>
                      <a:endParaRPr lang="sl-SI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1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499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1064</Words>
  <Application>Microsoft Office PowerPoint</Application>
  <PresentationFormat>Diaprojekcija na zaslonu (4:3)</PresentationFormat>
  <Paragraphs>453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6</vt:i4>
      </vt:variant>
      <vt:variant>
        <vt:lpstr>Naslovi diapozitivov</vt:lpstr>
      </vt:variant>
      <vt:variant>
        <vt:i4>16</vt:i4>
      </vt:variant>
    </vt:vector>
  </HeadingPairs>
  <TitlesOfParts>
    <vt:vector size="22" baseType="lpstr">
      <vt:lpstr>Privzeti načrt</vt:lpstr>
      <vt:lpstr>1_Privzeti načrt</vt:lpstr>
      <vt:lpstr>2_Privzeti načrt</vt:lpstr>
      <vt:lpstr>3_Privzeti načrt</vt:lpstr>
      <vt:lpstr>4_Privzeti načrt</vt:lpstr>
      <vt:lpstr>5_Privzeti načrt</vt:lpstr>
      <vt:lpstr>Analiza  voznega parka</vt:lpstr>
      <vt:lpstr>Podatki za nalogo</vt:lpstr>
      <vt:lpstr>Matrika prevoznega podjetja</vt:lpstr>
      <vt:lpstr>Dopolni tabelo in izračunaj: </vt:lpstr>
      <vt:lpstr>Podatki:    </vt:lpstr>
      <vt:lpstr>Dopolnjena tabela</vt:lpstr>
      <vt:lpstr>1. Koeficient delovne izkoriščenosti voznega parka </vt:lpstr>
      <vt:lpstr>2. Koeficient delovne izkoriščenosti sposobnega dela voznega parka </vt:lpstr>
      <vt:lpstr>3. Koeficient tehnične sposobnosti voznega parka </vt:lpstr>
      <vt:lpstr>4. Stopnja izkoristka prevoženih kilometrov – poti </vt:lpstr>
      <vt:lpstr>5. Koeficient dinamične izkoriščenosti vozil </vt:lpstr>
      <vt:lpstr>6. Koeficient statične izkoriščenosti nosilnosti vozil </vt:lpstr>
      <vt:lpstr>7. Koeficient izkoristka delovnega časa </vt:lpstr>
      <vt:lpstr>8. Povprečna pot ene tone tovora </vt:lpstr>
      <vt:lpstr>PowerPointova predstavitev</vt:lpstr>
      <vt:lpstr>PowerPointova predstavitev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 voznega parka</dc:title>
  <dc:creator>Brane</dc:creator>
  <cp:lastModifiedBy>Brane Vršnik</cp:lastModifiedBy>
  <cp:revision>27</cp:revision>
  <dcterms:created xsi:type="dcterms:W3CDTF">2015-04-27T17:37:10Z</dcterms:created>
  <dcterms:modified xsi:type="dcterms:W3CDTF">2016-05-26T11:07:52Z</dcterms:modified>
</cp:coreProperties>
</file>