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Libre Franklin"/>
      <p:regular r:id="rId15"/>
      <p:bold r:id="rId16"/>
      <p:italic r:id="rId17"/>
      <p:boldItalic r:id="rId18"/>
    </p:embeddedFont>
    <p:embeddedFont>
      <p:font typeface="Libre Franklin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TswnNtHOrScYzVwymwqiFE3Bv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Medium-bold.fntdata"/><Relationship Id="rId11" Type="http://schemas.openxmlformats.org/officeDocument/2006/relationships/slide" Target="slides/slide7.xml"/><Relationship Id="rId22" Type="http://schemas.openxmlformats.org/officeDocument/2006/relationships/font" Target="fonts/LibreFranklin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LibreFranklinMedium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ibreFranklin-regular.fntdata"/><Relationship Id="rId14" Type="http://schemas.openxmlformats.org/officeDocument/2006/relationships/slide" Target="slides/slide10.xml"/><Relationship Id="rId17" Type="http://schemas.openxmlformats.org/officeDocument/2006/relationships/font" Target="fonts/LibreFranklin-italic.fntdata"/><Relationship Id="rId16" Type="http://schemas.openxmlformats.org/officeDocument/2006/relationships/font" Target="fonts/LibreFranklin-bold.fntdata"/><Relationship Id="rId5" Type="http://schemas.openxmlformats.org/officeDocument/2006/relationships/slide" Target="slides/slide1.xml"/><Relationship Id="rId19" Type="http://schemas.openxmlformats.org/officeDocument/2006/relationships/font" Target="fonts/LibreFranklinMedium-regular.fntdata"/><Relationship Id="rId6" Type="http://schemas.openxmlformats.org/officeDocument/2006/relationships/slide" Target="slides/slide2.xml"/><Relationship Id="rId18" Type="http://schemas.openxmlformats.org/officeDocument/2006/relationships/font" Target="fonts/LibreFranklin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c86c3fff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c86c3ff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1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" name="Google Shape;18;p11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11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11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13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8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9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0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GB"/>
              <a:t>ŽELEZO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Vprašanja</a:t>
            </a:r>
            <a:br>
              <a:rPr lang="en-GB"/>
            </a:br>
            <a:endParaRPr/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1371600" y="1837113"/>
            <a:ext cx="9601200" cy="4788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S pomočjo periodnega sistema poišči vrstno in masno število železa.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Katere lastnosti ima železo?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Kako se železo pojavlja v naravi? In kje na zemlji ga najdemo?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Katere železove okside poznaš? Opiši njihov izgled.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Kako se imenujejo naprave za pridobivanje železa?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Kaj se dogaja znotraj te naprave? Nariši tudi skico.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Kje uporabljamo železo in zakaj?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GB" sz="2400"/>
              <a:t>Katera je najbolj znana zlitina v kateri nastopa železo?</a:t>
            </a:r>
            <a:endParaRPr/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  <a:p>
            <a:pPr indent="-2316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Kaj je železo?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Kemijski element ( symbol </a:t>
            </a:r>
            <a:r>
              <a:rPr i="1" lang="en-GB" sz="2800"/>
              <a:t>Fe</a:t>
            </a:r>
            <a:r>
              <a:rPr lang="en-GB" sz="2800"/>
              <a:t>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Čista kovina</a:t>
            </a:r>
            <a:endParaRPr sz="2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Najpogostejši element na zemlji (glede na maso)</a:t>
            </a:r>
            <a:endParaRPr/>
          </a:p>
          <a:p>
            <a:pPr indent="-2062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5734" y="61039"/>
            <a:ext cx="3975062" cy="24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5033" y="4224037"/>
            <a:ext cx="3625238" cy="263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Lastnosti </a:t>
            </a:r>
            <a:endParaRPr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Magnetno</a:t>
            </a:r>
            <a:endParaRPr sz="2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Električno prevodno</a:t>
            </a:r>
            <a:endParaRPr sz="2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Ob prisotnosti vlage oksidira (rjavi)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Velika gostota</a:t>
            </a:r>
            <a:endParaRPr sz="2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Mehek in žilav</a:t>
            </a:r>
            <a:endParaRPr sz="280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080" y="-43693"/>
            <a:ext cx="3772862" cy="251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9396" y="3938151"/>
            <a:ext cx="4552604" cy="284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Nahajališča železa</a:t>
            </a:r>
            <a:endParaRPr/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1371600" y="2286000"/>
            <a:ext cx="5004033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V naravi se pojavlja kot ruda</a:t>
            </a:r>
            <a:endParaRPr sz="2800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V oksidnih mineralih kot sta: hematit (Fe</a:t>
            </a:r>
            <a:r>
              <a:rPr baseline="-25000" lang="en-GB" sz="2800"/>
              <a:t>2</a:t>
            </a:r>
            <a:r>
              <a:rPr lang="en-GB" sz="2800"/>
              <a:t>O</a:t>
            </a:r>
            <a:r>
              <a:rPr baseline="-25000" lang="en-GB" sz="2800"/>
              <a:t>3</a:t>
            </a:r>
            <a:r>
              <a:rPr lang="en-GB" sz="2800"/>
              <a:t>) in magnetit(Fe</a:t>
            </a:r>
            <a:r>
              <a:rPr baseline="-25000" lang="en-GB" sz="2800"/>
              <a:t>3</a:t>
            </a:r>
            <a:r>
              <a:rPr lang="en-GB" sz="2800"/>
              <a:t>O</a:t>
            </a:r>
            <a:r>
              <a:rPr baseline="-25000" lang="en-GB" sz="2800"/>
              <a:t>4</a:t>
            </a:r>
            <a:r>
              <a:rPr lang="en-GB" sz="2800"/>
              <a:t>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V zemeljski skorji</a:t>
            </a:r>
            <a:endParaRPr sz="2800"/>
          </a:p>
        </p:txBody>
      </p:sp>
      <p:pic>
        <p:nvPicPr>
          <p:cNvPr descr="železova ruda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9639" y="160199"/>
            <a:ext cx="4266674" cy="218940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6469639" y="2037424"/>
            <a:ext cx="178685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Železova ruda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8134" y="2709931"/>
            <a:ext cx="3255025" cy="31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8436611" y="5478011"/>
            <a:ext cx="209724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hematit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5092" y="3783301"/>
            <a:ext cx="3303028" cy="29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4925730" y="6386694"/>
            <a:ext cx="2340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magnetit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Pridobivanje železa 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77825" lvl="0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43C"/>
              </a:buClr>
              <a:buSzPct val="83636"/>
              <a:buFont typeface="Libre Franklin Medium"/>
              <a:buChar char="■"/>
            </a:pPr>
            <a:r>
              <a:rPr lang="en-GB" sz="2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</a:t>
            </a:r>
            <a:r>
              <a:rPr lang="en-GB" sz="23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prava rude</a:t>
            </a:r>
            <a:endParaRPr sz="23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8369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43C"/>
              </a:buClr>
              <a:buSzPct val="84347"/>
              <a:buFont typeface="Libre Franklin Medium"/>
              <a:buChar char="–"/>
            </a:pPr>
            <a:r>
              <a:rPr lang="en-GB" sz="23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drobljenje (grobo, srednje in fino) – se opravi z mlini</a:t>
            </a:r>
            <a:endParaRPr sz="23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83698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843C"/>
              </a:buClr>
              <a:buSzPct val="84347"/>
              <a:buFont typeface="Libre Franklin Medium"/>
              <a:buChar char="–"/>
            </a:pPr>
            <a:r>
              <a:rPr lang="en-GB" sz="23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bogatenje (izločanje neuporabnega-jalovine) – lahko uporabimo vodni curek ali pa z magnetom ločimo železo od jalovine ter praženje rude</a:t>
            </a:r>
            <a:endParaRPr sz="23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83698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843C"/>
              </a:buClr>
              <a:buSzPct val="84347"/>
              <a:buFont typeface="Libre Franklin Medium"/>
              <a:buChar char="–"/>
            </a:pPr>
            <a:r>
              <a:rPr lang="en-GB" sz="23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kosovno oblikovanje rude (briketiranje,aglomeriranje, peletiziranje)</a:t>
            </a:r>
            <a:endParaRPr sz="23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c86c3fff4_0_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7c86c3fff4_0_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70712" lvl="0" marL="384048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GB" sz="2800"/>
              <a:t>V plavžih (visoka peč)</a:t>
            </a:r>
            <a:endParaRPr/>
          </a:p>
          <a:p>
            <a:pPr indent="-370712" lvl="0" marL="384048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GB" sz="2800"/>
              <a:t>Reakcija s koksom pri temperature 2000°C</a:t>
            </a:r>
            <a:endParaRPr/>
          </a:p>
          <a:p>
            <a:pPr indent="-370712" lvl="0" marL="384048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GB" sz="2800"/>
              <a:t>Ruda, koks in apnenec se vsipata na vrhu plavža, v spodnjem delu pa se v plavž vpihuje vroč zrak.</a:t>
            </a:r>
            <a:endParaRPr sz="2800"/>
          </a:p>
          <a:p>
            <a:pPr indent="-370712" lvl="0" marL="384048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GB" sz="2800"/>
              <a:t>VNESEMO: ŽELEZOVO RUDO, KOKS, APNENEC</a:t>
            </a:r>
            <a:endParaRPr/>
          </a:p>
          <a:p>
            <a:pPr indent="-370712" lvl="0" marL="384048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GB" sz="2800"/>
              <a:t>DOBIMO: TEKOČE ŽELEZO, ŽLINDRO, OGLJIKOV DIOKSID</a:t>
            </a:r>
            <a:endParaRPr/>
          </a:p>
          <a:p>
            <a:pPr indent="-257048" lvl="0" marL="384048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7712" y="322649"/>
            <a:ext cx="5901121" cy="62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1095555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Potek v plavžu</a:t>
            </a:r>
            <a:endParaRPr/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1095555" y="1613482"/>
            <a:ext cx="9816860" cy="4308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4048" lvl="0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Reakcija koksa s kisikom: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 + 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2 CO</a:t>
            </a:r>
            <a:endParaRPr/>
          </a:p>
          <a:p>
            <a:pPr indent="-384048" lvl="0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Reakcija ogljikovega monoksida z železovim oksidom s čimer dobimo tekoče železo in ogljivkov dioksid: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+ 3 CO → 2 Fe + 3 CO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+ 4 CO → 3 Fe + 4 CO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4048" lvl="0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Talilo, praviloma apnenec(CaCO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raztali nečistoče, pri tem se apnenec spremeni v živo ano: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CaO + CO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4048" lvl="0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Živo apno se veže z silicijevim dioksidom oz kremenom in tako dobimo žlindro: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CaO + SiO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CaSiO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4048" lvl="0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Tekoča žlindra se nabira v spodnjem delu plavža nad gostejšim raztaljenim železom in se skozi stransko odprtino ločeno od železa izpušča iz plavža.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GB"/>
              <a:t>Uporaba železa</a:t>
            </a:r>
            <a:endParaRPr/>
          </a:p>
        </p:txBody>
      </p:sp>
      <p:sp>
        <p:nvSpPr>
          <p:cNvPr id="153" name="Google Shape;153;p8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Uporablja se predvsem v zlitinah , saj čisto železo nima željenih mehanskih lastnosti.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GB" sz="2800"/>
              <a:t>Z dodajanjem ogljika tvori jeklo, ki pa ima zelo široko področje uporabe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2020-03-23T13:56:17Z</dcterms:created>
  <dc:creator>Jaka Peternel</dc:creator>
</cp:coreProperties>
</file>