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60" r:id="rId6"/>
    <p:sldId id="259" r:id="rId7"/>
    <p:sldId id="263" r:id="rId8"/>
    <p:sldId id="264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66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25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43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898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817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05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7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80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5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641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3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4955F-9294-4E05-A3E9-8A69B4CF7155}" type="datetimeFigureOut">
              <a:rPr lang="sl-SI" smtClean="0"/>
              <a:t>25.3.2016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556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Linijski prevoz tovora</a:t>
            </a:r>
            <a:br>
              <a:rPr lang="sl-SI" dirty="0" smtClean="0"/>
            </a:br>
            <a:r>
              <a:rPr lang="sl-SI" sz="1800" dirty="0" smtClean="0"/>
              <a:t>Priprava na maturo</a:t>
            </a:r>
            <a:br>
              <a:rPr lang="sl-SI" sz="1800" dirty="0" smtClean="0"/>
            </a:br>
            <a:r>
              <a:rPr lang="sl-SI" sz="1800" dirty="0" smtClean="0"/>
              <a:t>naloga 1</a:t>
            </a:r>
            <a:endParaRPr lang="sl-SI" sz="1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97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4. Največje možno transportno delo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050904" cy="4525963"/>
              </a:xfrm>
            </p:spPr>
            <p:txBody>
              <a:bodyPr/>
              <a:lstStyle/>
              <a:p>
                <a:pPr lvl="0"/>
                <a14:m>
                  <m:oMath xmlns:m="http://schemas.openxmlformats.org/officeDocument/2006/math">
                    <m:r>
                      <a:rPr lang="sl-SI" i="1" smtClean="0">
                        <a:solidFill>
                          <a:prstClr val="black"/>
                        </a:solidFill>
                        <a:latin typeface="Cambria Math"/>
                      </a:rPr>
                      <m:t>𝑈</m:t>
                    </m:r>
                    <m:r>
                      <a:rPr lang="sl-SI" b="0" i="1" smtClean="0">
                        <a:solidFill>
                          <a:prstClr val="black"/>
                        </a:solidFill>
                        <a:latin typeface="Cambria Math"/>
                      </a:rPr>
                      <m:t>𝑚𝑎𝑥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=Ʃ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𝑞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𝐿𝑖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sl-SI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u="sng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𝑈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=28∗97=2716 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05090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444208" y="1600200"/>
            <a:ext cx="224259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t/km</a:t>
            </a:r>
          </a:p>
          <a:p>
            <a:pPr lvl="0"/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5312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5. Koeficient neenakomernega tovornega toka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𝑌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𝑞𝑚𝑎𝑥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  <m:r>
                          <a:rPr lang="sl-SI" b="0" i="1" smtClean="0">
                            <a:latin typeface="Cambria Math"/>
                          </a:rPr>
                          <m:t>/(</m:t>
                        </m:r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28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166/(9−1)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latin typeface="Cambria Math"/>
                          </a:rPr>
                          <m:t>28</m:t>
                        </m:r>
                      </m:num>
                      <m:den>
                        <m:r>
                          <a:rPr lang="sl-SI" b="0" i="1" dirty="0" smtClean="0">
                            <a:latin typeface="Cambria Math"/>
                          </a:rPr>
                          <m:t>20,75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1,35</a:t>
                </a: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r="-90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600200"/>
            <a:ext cx="238660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t/km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45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6. Čas kroženja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𝑇𝑘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latin typeface="Cambria Math"/>
                      </a:rPr>
                      <m:t>𝑡𝑣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𝑡𝑛𝑟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𝑡𝑡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</m:t>
                        </m:r>
                        <m:r>
                          <a:rPr lang="sl-SI" b="0" i="1" smtClean="0">
                            <a:latin typeface="Cambria Math"/>
                          </a:rPr>
                          <m:t>𝐿𝑖</m:t>
                        </m:r>
                        <m:r>
                          <a:rPr lang="sl-SI" b="0" i="1" smtClean="0">
                            <a:latin typeface="Cambria Math"/>
                          </a:rPr>
                          <m:t>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sl-SI" b="0" i="0" smtClean="0">
                        <a:latin typeface="Cambria Math"/>
                      </a:rPr>
                      <m:t>+2∗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tnr</m:t>
                    </m:r>
                    <m:r>
                      <a:rPr lang="sl-SI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tt</m:t>
                    </m:r>
                    <m:r>
                      <a:rPr lang="sl-SI" b="0" i="0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2∗97∗60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sl-SI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/>
                          </a:rPr>
                          <m:t>17+15</m:t>
                        </m:r>
                      </m:e>
                    </m:d>
                    <m:r>
                      <a:rPr lang="sl-SI" b="0" i="1" smtClean="0">
                        <a:latin typeface="Cambria Math"/>
                      </a:rPr>
                      <m:t>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11640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+2∗32+0=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=342,4+64+0=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406,4 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𝑚𝑖𝑛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</a:t>
            </a:r>
            <a:r>
              <a:rPr lang="sl-SI" sz="2400" dirty="0" smtClean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= 406,4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86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7. Koeficient zasedenosti- izkoristka vozila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𝑄𝑚𝑎𝑥</m:t>
                        </m:r>
                      </m:den>
                    </m:f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166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224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0,74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406,4 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787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8. Povprečna obremenitev vozila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𝑇𝑜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166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9−1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=20,75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406,4 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81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9. Srednja dolžina prepeljanega tovora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𝑆𝑑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2050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49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41,8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556792"/>
            <a:ext cx="2382416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406,4 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4011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10. Eksploatacijska hitrost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194920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𝑉𝑒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𝑡𝑠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2∗97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6,8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194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6,8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28,5 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𝑡𝑠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𝑇𝑘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406,4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6,8 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19492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=2050 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406,4 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22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Podatki za nalogo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l-SI" dirty="0">
                <a:ea typeface="Calibri"/>
                <a:cs typeface="Times New Roman"/>
              </a:rPr>
              <a:t>S tovornim vozilom, ki ima nosilnost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28 ton </a:t>
            </a:r>
            <a:r>
              <a:rPr lang="sl-SI" dirty="0">
                <a:ea typeface="Calibri"/>
                <a:cs typeface="Times New Roman"/>
              </a:rPr>
              <a:t>opravljamo prevoz tovora na liniji. Povprečna hitrost vozila je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34 km/h</a:t>
            </a:r>
            <a:r>
              <a:rPr lang="sl-SI" dirty="0">
                <a:ea typeface="Calibri"/>
                <a:cs typeface="Times New Roman"/>
              </a:rPr>
              <a:t>. </a:t>
            </a:r>
            <a:r>
              <a:rPr lang="sl-SI" dirty="0" smtClean="0">
                <a:ea typeface="Calibri"/>
                <a:cs typeface="Times New Roman"/>
              </a:rPr>
              <a:t>Povprečni čas, na polovici linije od T1 do T2je za </a:t>
            </a:r>
            <a:r>
              <a:rPr lang="sl-SI" dirty="0">
                <a:ea typeface="Calibri"/>
                <a:cs typeface="Times New Roman"/>
              </a:rPr>
              <a:t>natovarjanje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17 minut </a:t>
            </a:r>
            <a:r>
              <a:rPr lang="sl-SI" dirty="0" smtClean="0">
                <a:ea typeface="Calibri"/>
                <a:cs typeface="Times New Roman"/>
              </a:rPr>
              <a:t>in za raztovarjanje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15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minut</a:t>
            </a:r>
            <a:r>
              <a:rPr lang="sl-SI" dirty="0" smtClean="0">
                <a:ea typeface="Calibri"/>
                <a:cs typeface="Times New Roman"/>
              </a:rPr>
              <a:t>.</a:t>
            </a:r>
            <a:endParaRPr lang="sl-SI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56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5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900" b="1" dirty="0" smtClean="0">
                <a:ea typeface="Calibri"/>
                <a:cs typeface="Times New Roman"/>
              </a:rPr>
              <a:t>A</a:t>
            </a:r>
            <a:r>
              <a:rPr lang="sl-SI" sz="2900" dirty="0" smtClean="0">
                <a:ea typeface="Calibri"/>
                <a:cs typeface="Times New Roman"/>
              </a:rPr>
              <a:t>  </a:t>
            </a:r>
            <a:r>
              <a:rPr lang="sl-SI" sz="2900" dirty="0">
                <a:ea typeface="Calibri"/>
                <a:cs typeface="Times New Roman"/>
              </a:rPr>
              <a:t>- 11km  -  </a:t>
            </a:r>
            <a:r>
              <a:rPr lang="sl-SI" sz="2900" b="1" dirty="0">
                <a:ea typeface="Calibri"/>
                <a:cs typeface="Times New Roman"/>
              </a:rPr>
              <a:t>B</a:t>
            </a:r>
            <a:r>
              <a:rPr lang="sl-SI" sz="2900" dirty="0">
                <a:ea typeface="Calibri"/>
                <a:cs typeface="Times New Roman"/>
              </a:rPr>
              <a:t>  - 14km  -  </a:t>
            </a:r>
            <a:r>
              <a:rPr lang="sl-SI" sz="2900" b="1" dirty="0">
                <a:ea typeface="Calibri"/>
                <a:cs typeface="Times New Roman"/>
              </a:rPr>
              <a:t>C</a:t>
            </a:r>
            <a:r>
              <a:rPr lang="sl-SI" sz="2900" dirty="0">
                <a:ea typeface="Calibri"/>
                <a:cs typeface="Times New Roman"/>
              </a:rPr>
              <a:t>  - 12km  -  </a:t>
            </a:r>
            <a:r>
              <a:rPr lang="sl-SI" sz="2900" b="1" dirty="0">
                <a:ea typeface="Calibri"/>
                <a:cs typeface="Times New Roman"/>
              </a:rPr>
              <a:t>D</a:t>
            </a:r>
            <a:r>
              <a:rPr lang="sl-SI" sz="2900" dirty="0">
                <a:ea typeface="Calibri"/>
                <a:cs typeface="Times New Roman"/>
              </a:rPr>
              <a:t>  - 15km  -  </a:t>
            </a:r>
            <a:r>
              <a:rPr lang="sl-SI" sz="2900" b="1" dirty="0">
                <a:ea typeface="Calibri"/>
                <a:cs typeface="Times New Roman"/>
              </a:rPr>
              <a:t>E</a:t>
            </a:r>
            <a:r>
              <a:rPr lang="sl-SI" sz="2900" dirty="0">
                <a:ea typeface="Calibri"/>
                <a:cs typeface="Times New Roman"/>
              </a:rPr>
              <a:t>  - 11km  -  </a:t>
            </a:r>
            <a:r>
              <a:rPr lang="sl-SI" sz="2900" b="1" dirty="0">
                <a:ea typeface="Calibri"/>
                <a:cs typeface="Times New Roman"/>
              </a:rPr>
              <a:t>F</a:t>
            </a:r>
            <a:r>
              <a:rPr lang="sl-SI" sz="2900" dirty="0">
                <a:ea typeface="Calibri"/>
                <a:cs typeface="Times New Roman"/>
              </a:rPr>
              <a:t>  - 13km  -  </a:t>
            </a:r>
            <a:r>
              <a:rPr lang="sl-SI" sz="2900" b="1" dirty="0" smtClean="0">
                <a:ea typeface="Calibri"/>
                <a:cs typeface="Times New Roman"/>
              </a:rPr>
              <a:t>G – </a:t>
            </a:r>
            <a:r>
              <a:rPr lang="sl-SI" sz="2900" dirty="0" smtClean="0">
                <a:ea typeface="Calibri"/>
                <a:cs typeface="Times New Roman"/>
              </a:rPr>
              <a:t>10km</a:t>
            </a:r>
            <a:r>
              <a:rPr lang="sl-SI" sz="2900" b="1" dirty="0" smtClean="0">
                <a:ea typeface="Calibri"/>
                <a:cs typeface="Times New Roman"/>
              </a:rPr>
              <a:t>  – H – </a:t>
            </a:r>
            <a:r>
              <a:rPr lang="sl-SI" sz="2900" dirty="0" smtClean="0">
                <a:ea typeface="Calibri"/>
                <a:cs typeface="Times New Roman"/>
              </a:rPr>
              <a:t>11km</a:t>
            </a:r>
            <a:r>
              <a:rPr lang="sl-SI" sz="2900" b="1" dirty="0" smtClean="0">
                <a:ea typeface="Calibri"/>
                <a:cs typeface="Times New Roman"/>
              </a:rPr>
              <a:t> -  I</a:t>
            </a:r>
            <a:endParaRPr lang="sl-SI" sz="29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711277"/>
              </p:ext>
            </p:extLst>
          </p:nvPr>
        </p:nvGraphicFramePr>
        <p:xfrm>
          <a:off x="755576" y="692696"/>
          <a:ext cx="7776868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880401"/>
                <a:gridCol w="657247"/>
                <a:gridCol w="479940"/>
                <a:gridCol w="479940"/>
                <a:gridCol w="479940"/>
                <a:gridCol w="479940"/>
                <a:gridCol w="479940"/>
                <a:gridCol w="479940"/>
                <a:gridCol w="479940"/>
                <a:gridCol w="575380"/>
                <a:gridCol w="432048"/>
                <a:gridCol w="432392"/>
                <a:gridCol w="479940"/>
                <a:gridCol w="479940"/>
                <a:gridCol w="479940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I 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67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Izračunaj:</a:t>
            </a:r>
            <a:endParaRPr lang="sl-SI" sz="24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količino prepeljanega tovora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največjo možno količino tovora med </a:t>
            </a:r>
            <a:r>
              <a:rPr lang="sl-SI" dirty="0" err="1">
                <a:ea typeface="Calibri"/>
                <a:cs typeface="Times New Roman"/>
              </a:rPr>
              <a:t>terminusoma</a:t>
            </a:r>
            <a:r>
              <a:rPr lang="sl-SI" dirty="0">
                <a:ea typeface="Calibri"/>
                <a:cs typeface="Times New Roman"/>
              </a:rPr>
              <a:t> T1 do T2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transportno delo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največje možno transportno delo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neenakomernosti tovornega toka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čas kroženja vozila na liniji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zasedenosti – izkoristka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povprečno obremenitev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srednjo dolžino prepeljanega tovora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eksploatacijsko hitrost vozila na liniji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0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Podatki: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q = 28 t</a:t>
            </a:r>
          </a:p>
          <a:p>
            <a:r>
              <a:rPr lang="sl-SI" sz="2400" dirty="0" smtClean="0"/>
              <a:t>V = 34 km/h</a:t>
            </a:r>
          </a:p>
          <a:p>
            <a:r>
              <a:rPr lang="sl-SI" sz="2400" dirty="0" err="1" smtClean="0"/>
              <a:t>tn</a:t>
            </a:r>
            <a:r>
              <a:rPr lang="sl-SI" sz="2400" dirty="0" smtClean="0"/>
              <a:t> = 17 minut</a:t>
            </a:r>
          </a:p>
          <a:p>
            <a:r>
              <a:rPr lang="sl-SI" sz="2400" dirty="0" err="1" smtClean="0"/>
              <a:t>tr</a:t>
            </a:r>
            <a:r>
              <a:rPr lang="sl-SI" sz="2400" dirty="0" smtClean="0"/>
              <a:t> = 15 minut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4863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Izračun tabele</a:t>
            </a:r>
            <a:endParaRPr lang="sl-SI" sz="2400" b="1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238052"/>
              </p:ext>
            </p:extLst>
          </p:nvPr>
        </p:nvGraphicFramePr>
        <p:xfrm>
          <a:off x="683568" y="908716"/>
          <a:ext cx="8064896" cy="4696968"/>
        </p:xfrm>
        <a:graphic>
          <a:graphicData uri="http://schemas.openxmlformats.org/drawingml/2006/table">
            <a:tbl>
              <a:tblPr firstRow="1" firstCol="1" bandRow="1"/>
              <a:tblGrid>
                <a:gridCol w="970102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01628"/>
                <a:gridCol w="573630"/>
              </a:tblGrid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252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420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297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338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190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143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 = T2</a:t>
                      </a:r>
                      <a:endParaRPr lang="sl-SI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49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166</a:t>
                      </a: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97</a:t>
                      </a:r>
                      <a:endParaRPr lang="sl-SI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2050</a:t>
                      </a:r>
                      <a:r>
                        <a:rPr lang="sl-SI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88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1. Količina prepeljanega tovora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grada vsebine 1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sl-SI" b="0" dirty="0" smtClean="0"/>
                  <a:t>Q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𝑛𝑟</m:t>
                    </m:r>
                    <m:r>
                      <a:rPr lang="sl-SI" b="0" i="1" smtClean="0">
                        <a:latin typeface="Cambria Math"/>
                      </a:rPr>
                      <m:t>=49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Ograda vsebin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grada vsebine 1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= 49 t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2. Največja količina tovora med T1 in T2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/>
                        </a:rPr>
                        <m:t>𝑄𝑚𝑎𝑥</m:t>
                      </m:r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latin typeface="Cambria Math"/>
                        </a:rPr>
                        <m:t>𝑞</m:t>
                      </m:r>
                      <m:r>
                        <a:rPr lang="sl-SI" b="0" i="1" smtClean="0">
                          <a:latin typeface="Cambria Math"/>
                        </a:rPr>
                        <m:t>∗</m:t>
                      </m:r>
                      <m:d>
                        <m:d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/>
                            </a:rPr>
                            <m:t>𝑁</m:t>
                          </m:r>
                          <m:r>
                            <a:rPr lang="sl-SI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sl-SI" b="0" dirty="0" smtClean="0"/>
              </a:p>
              <a:p>
                <a:pPr marL="0" indent="0">
                  <a:buNone/>
                </a:pPr>
                <a:endParaRPr lang="sl-SI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/>
                        </a:rPr>
                        <m:t>=28∗</m:t>
                      </m:r>
                      <m:d>
                        <m:d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/>
                            </a:rPr>
                            <m:t>9−1</m:t>
                          </m:r>
                        </m:e>
                      </m:d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224 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b="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660232" y="1600200"/>
            <a:ext cx="202656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=224</a:t>
            </a:r>
            <a:endParaRPr lang="sl-S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3. Transportno delo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𝑞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1" smtClean="0">
                        <a:latin typeface="Cambria Math"/>
                      </a:rPr>
                      <m:t>𝐿𝑖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:r>
                  <a:rPr lang="sl-SI" u="sng" dirty="0"/>
                  <a:t>i</a:t>
                </a:r>
                <a:r>
                  <a:rPr lang="sl-SI" u="sng" dirty="0" smtClean="0"/>
                  <a:t>z tabele: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=2050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600200"/>
            <a:ext cx="238660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28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34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</a:t>
            </a:r>
            <a:r>
              <a:rPr lang="sl-SI" sz="2400" dirty="0">
                <a:solidFill>
                  <a:prstClr val="black"/>
                </a:solidFill>
              </a:rPr>
              <a:t> = 17 min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tr</a:t>
            </a:r>
            <a:r>
              <a:rPr lang="sl-SI" sz="2400" dirty="0">
                <a:solidFill>
                  <a:prstClr val="black"/>
                </a:solidFill>
              </a:rPr>
              <a:t> = 15 </a:t>
            </a:r>
            <a:r>
              <a:rPr lang="sl-SI" sz="2400" dirty="0" smtClean="0">
                <a:solidFill>
                  <a:prstClr val="black"/>
                </a:solidFill>
              </a:rPr>
              <a:t>min</a:t>
            </a: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Q = 49 t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 = 224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=2050 t/km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3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836</Words>
  <Application>Microsoft Office PowerPoint</Application>
  <PresentationFormat>Diaprojekcija na zaslonu (4:3)</PresentationFormat>
  <Paragraphs>488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7" baseType="lpstr">
      <vt:lpstr>Officeova tema</vt:lpstr>
      <vt:lpstr>Linijski prevoz tovora Priprava na maturo naloga 1</vt:lpstr>
      <vt:lpstr>Podatki za nalogo</vt:lpstr>
      <vt:lpstr>Matrika prevoza je sledeča: </vt:lpstr>
      <vt:lpstr>Izračunaj:</vt:lpstr>
      <vt:lpstr>Podatki:</vt:lpstr>
      <vt:lpstr>Izračun tabele</vt:lpstr>
      <vt:lpstr>1. Količina prepeljanega tovora</vt:lpstr>
      <vt:lpstr>2. Največja količina tovora med T1 in T2</vt:lpstr>
      <vt:lpstr>3. Transportno delo</vt:lpstr>
      <vt:lpstr>4. Največje možno transportno delo</vt:lpstr>
      <vt:lpstr>5. Koeficient neenakomernega tovornega toka</vt:lpstr>
      <vt:lpstr>6. Čas kroženja vozila na liniji</vt:lpstr>
      <vt:lpstr>7. Koeficient zasedenosti- izkoristka vozila</vt:lpstr>
      <vt:lpstr>8. Povprečna obremenitev vozila</vt:lpstr>
      <vt:lpstr>9. Srednja dolžina prepeljanega tovora</vt:lpstr>
      <vt:lpstr>10. Eksploatacijska hitrost vozila na liniji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Linijski prevoz tovora Priprava na maturo naloga 1</dc:title>
  <dc:creator>Brane</dc:creator>
  <cp:lastModifiedBy>Brane</cp:lastModifiedBy>
  <cp:revision>15</cp:revision>
  <dcterms:created xsi:type="dcterms:W3CDTF">2015-04-28T12:47:57Z</dcterms:created>
  <dcterms:modified xsi:type="dcterms:W3CDTF">2016-03-25T16:17:06Z</dcterms:modified>
</cp:coreProperties>
</file>