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6" r:id="rId4"/>
    <p:sldId id="285" r:id="rId5"/>
    <p:sldId id="286" r:id="rId6"/>
    <p:sldId id="284" r:id="rId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99" autoAdjust="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17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956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72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766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671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759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506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26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727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85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C5B7F-140E-44F6-98E0-F4915324F8AE}" type="datetimeFigureOut">
              <a:rPr lang="sl-SI" smtClean="0"/>
              <a:t>28.4.2016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4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 naloga izračun Q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Koliko tovora, ki do dotekal s </a:t>
            </a:r>
            <a:r>
              <a:rPr lang="sl-SI" dirty="0" smtClean="0"/>
              <a:t>25% </a:t>
            </a:r>
            <a:r>
              <a:rPr lang="sl-SI" dirty="0" smtClean="0"/>
              <a:t>neenako- </a:t>
            </a:r>
            <a:r>
              <a:rPr lang="sl-SI" dirty="0" err="1" smtClean="0"/>
              <a:t>mernostjo</a:t>
            </a:r>
            <a:r>
              <a:rPr lang="sl-SI" dirty="0" smtClean="0"/>
              <a:t>, bi lahko letno </a:t>
            </a:r>
            <a:r>
              <a:rPr lang="sl-SI" dirty="0" err="1" smtClean="0"/>
              <a:t>odpremili</a:t>
            </a:r>
            <a:r>
              <a:rPr lang="sl-SI" dirty="0" smtClean="0"/>
              <a:t> na </a:t>
            </a:r>
            <a:r>
              <a:rPr lang="sl-SI" dirty="0" smtClean="0"/>
              <a:t>140</a:t>
            </a:r>
            <a:r>
              <a:rPr lang="sl-SI" dirty="0" smtClean="0"/>
              <a:t> </a:t>
            </a:r>
            <a:r>
              <a:rPr lang="sl-SI" dirty="0" smtClean="0"/>
              <a:t>paletah inventarnega parka, ki bodo imele </a:t>
            </a:r>
            <a:r>
              <a:rPr lang="sl-SI" dirty="0" smtClean="0"/>
              <a:t>9 </a:t>
            </a:r>
            <a:r>
              <a:rPr lang="sl-SI" dirty="0" smtClean="0"/>
              <a:t>dnevni </a:t>
            </a:r>
            <a:r>
              <a:rPr lang="sl-SI" dirty="0" err="1" smtClean="0"/>
              <a:t>obtek</a:t>
            </a:r>
            <a:r>
              <a:rPr lang="sl-SI" dirty="0" smtClean="0"/>
              <a:t>, če bi letno delali </a:t>
            </a:r>
            <a:r>
              <a:rPr lang="sl-SI" dirty="0" smtClean="0"/>
              <a:t>270</a:t>
            </a:r>
            <a:r>
              <a:rPr lang="sl-SI" dirty="0" smtClean="0"/>
              <a:t> </a:t>
            </a:r>
            <a:r>
              <a:rPr lang="sl-SI" dirty="0" smtClean="0"/>
              <a:t>dni? Na vsako paleto </a:t>
            </a:r>
            <a:r>
              <a:rPr lang="sl-SI" dirty="0" smtClean="0"/>
              <a:t>bi </a:t>
            </a:r>
            <a:r>
              <a:rPr lang="sl-SI" dirty="0" smtClean="0"/>
              <a:t>povprečno natovorili po </a:t>
            </a:r>
            <a:r>
              <a:rPr lang="sl-SI" dirty="0" smtClean="0"/>
              <a:t>700 </a:t>
            </a:r>
            <a:r>
              <a:rPr lang="sl-SI" dirty="0" smtClean="0"/>
              <a:t>kg tovora. Zaradi popravil bi bilo povprečno </a:t>
            </a:r>
            <a:r>
              <a:rPr lang="sl-SI" dirty="0" smtClean="0"/>
              <a:t>15% </a:t>
            </a:r>
            <a:r>
              <a:rPr lang="sl-SI" dirty="0" smtClean="0"/>
              <a:t>palet izven uporabe.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8144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99592"/>
          </a:xfrm>
        </p:spPr>
        <p:txBody>
          <a:bodyPr>
            <a:normAutofit/>
          </a:bodyPr>
          <a:lstStyle/>
          <a:p>
            <a:r>
              <a:rPr lang="sl-SI" sz="2400" dirty="0" smtClean="0"/>
              <a:t>naloga </a:t>
            </a:r>
            <a:r>
              <a:rPr lang="sl-SI" sz="2400" dirty="0" smtClean="0"/>
              <a:t>- podatki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sl-SI" dirty="0" smtClean="0"/>
                  <a:t>Koliko tovora, ki do dotekal s 25% neenakomernostjo</a:t>
                </a:r>
                <a:r>
                  <a:rPr lang="sl-SI" dirty="0"/>
                  <a:t>, bi lahko letno </a:t>
                </a:r>
                <a:r>
                  <a:rPr lang="sl-SI" dirty="0" err="1"/>
                  <a:t>odpremili</a:t>
                </a:r>
                <a:r>
                  <a:rPr lang="sl-SI" dirty="0"/>
                  <a:t> na 140 paletah inventarnega parka, ki bodo imele 9 dnevni </a:t>
                </a:r>
                <a:r>
                  <a:rPr lang="sl-SI" dirty="0" err="1"/>
                  <a:t>obtek</a:t>
                </a:r>
                <a:r>
                  <a:rPr lang="sl-SI" dirty="0"/>
                  <a:t>, če bi letno delali 270 dni? Na vsako paleto bi povprečno natovorili po 700 kg tovora. Zaradi popravil bi bilo povprečno 15% palet izven uporabe.</a:t>
                </a:r>
              </a:p>
              <a:p>
                <a:pPr lvl="0"/>
                <a:r>
                  <a:rPr lang="sl-SI" sz="2800" b="1" dirty="0" smtClean="0"/>
                  <a:t>Y </a:t>
                </a:r>
                <a:r>
                  <a:rPr lang="sl-SI" sz="2800" b="1" dirty="0" smtClean="0"/>
                  <a:t>= </a:t>
                </a:r>
                <a:r>
                  <a:rPr lang="sl-SI" sz="2800" b="1" dirty="0" smtClean="0"/>
                  <a:t>25% </a:t>
                </a:r>
                <a:r>
                  <a:rPr lang="sl-SI" sz="2800" b="1" dirty="0" smtClean="0"/>
                  <a:t>= </a:t>
                </a:r>
                <a:r>
                  <a:rPr lang="sl-SI" sz="2800" b="1" dirty="0" smtClean="0"/>
                  <a:t>1,25</a:t>
                </a:r>
                <a:endParaRPr lang="sl-SI" sz="2800" b="1" dirty="0" smtClean="0"/>
              </a:p>
              <a:p>
                <a:pPr lvl="0"/>
                <a:r>
                  <a:rPr lang="sl-SI" sz="2800" b="1" dirty="0" err="1" smtClean="0"/>
                  <a:t>Npi</a:t>
                </a:r>
                <a:r>
                  <a:rPr lang="sl-SI" sz="2800" b="1" dirty="0" smtClean="0"/>
                  <a:t> = </a:t>
                </a:r>
                <a:r>
                  <a:rPr lang="sl-SI" sz="2800" b="1" dirty="0" smtClean="0"/>
                  <a:t>140</a:t>
                </a:r>
                <a:r>
                  <a:rPr lang="sl-SI" sz="2800" b="1" dirty="0" smtClean="0"/>
                  <a:t> </a:t>
                </a:r>
                <a:r>
                  <a:rPr lang="sl-SI" sz="2800" b="1" dirty="0" smtClean="0"/>
                  <a:t>palet</a:t>
                </a:r>
              </a:p>
              <a:p>
                <a:pPr lvl="0"/>
                <a:r>
                  <a:rPr lang="sl-SI" sz="2800" b="1" dirty="0" err="1" smtClean="0"/>
                  <a:t>Tp</a:t>
                </a:r>
                <a:r>
                  <a:rPr lang="sl-SI" sz="2800" b="1" dirty="0" smtClean="0"/>
                  <a:t> = </a:t>
                </a:r>
                <a:r>
                  <a:rPr lang="sl-SI" sz="2800" b="1" dirty="0" smtClean="0"/>
                  <a:t>9 </a:t>
                </a:r>
                <a:r>
                  <a:rPr lang="sl-SI" sz="2800" b="1" dirty="0" smtClean="0"/>
                  <a:t>dni</a:t>
                </a:r>
              </a:p>
              <a:p>
                <a:pPr lvl="0"/>
                <a:r>
                  <a:rPr lang="sl-SI" sz="2800" b="1" dirty="0" err="1" smtClean="0"/>
                  <a:t>Dd</a:t>
                </a:r>
                <a:r>
                  <a:rPr lang="sl-SI" sz="2800" b="1" dirty="0" smtClean="0"/>
                  <a:t> </a:t>
                </a:r>
                <a:r>
                  <a:rPr lang="sl-SI" sz="2800" b="1" dirty="0" smtClean="0"/>
                  <a:t>=</a:t>
                </a:r>
                <a:r>
                  <a:rPr lang="sl-SI" sz="2800" b="1" dirty="0" smtClean="0"/>
                  <a:t>270</a:t>
                </a:r>
                <a:r>
                  <a:rPr lang="sl-SI" sz="2800" b="1" dirty="0" smtClean="0"/>
                  <a:t> </a:t>
                </a:r>
                <a:r>
                  <a:rPr lang="sl-SI" sz="2800" b="1" dirty="0" smtClean="0"/>
                  <a:t>dni</a:t>
                </a:r>
              </a:p>
              <a:p>
                <a:pPr lvl="0"/>
                <a:r>
                  <a:rPr lang="sl-SI" sz="2800" b="1" dirty="0" smtClean="0"/>
                  <a:t>q = </a:t>
                </a:r>
                <a:r>
                  <a:rPr lang="sl-SI" sz="2800" b="1" dirty="0" smtClean="0"/>
                  <a:t>700</a:t>
                </a:r>
                <a:r>
                  <a:rPr lang="sl-SI" sz="2800" b="1" dirty="0" smtClean="0"/>
                  <a:t> </a:t>
                </a:r>
                <a:r>
                  <a:rPr lang="sl-SI" sz="2800" b="1" dirty="0" smtClean="0"/>
                  <a:t>kg = </a:t>
                </a:r>
                <a:r>
                  <a:rPr lang="sl-SI" sz="2800" b="1" dirty="0" smtClean="0"/>
                  <a:t>0,7 </a:t>
                </a:r>
                <a:r>
                  <a:rPr lang="sl-SI" sz="2800" b="1" dirty="0" smtClean="0"/>
                  <a:t>t</a:t>
                </a:r>
              </a:p>
              <a:p>
                <a:r>
                  <a:rPr lang="sl-SI" sz="2800" b="1" dirty="0"/>
                  <a:t>Pp = </a:t>
                </a:r>
                <a:r>
                  <a:rPr lang="sl-SI" sz="2800" b="1" dirty="0" smtClean="0"/>
                  <a:t>15%  </a:t>
                </a:r>
                <a:r>
                  <a:rPr lang="sl-SI" sz="2800" b="1" dirty="0"/>
                  <a:t>= (</a:t>
                </a:r>
                <a14:m>
                  <m:oMath xmlns:m="http://schemas.openxmlformats.org/officeDocument/2006/math">
                    <m:r>
                      <a:rPr lang="sl-SI" sz="2800" b="1" i="1">
                        <a:latin typeface="Cambria Math"/>
                      </a:rPr>
                      <m:t>𝟏</m:t>
                    </m:r>
                    <m:r>
                      <a:rPr lang="sl-SI" sz="28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latin typeface="Cambria Math"/>
                          </a:rPr>
                          <m:t>𝟏</m:t>
                        </m:r>
                        <m:r>
                          <a:rPr lang="sl-SI" sz="2800" b="1" i="1" smtClean="0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sl-SI" sz="2800" b="1" i="1">
                            <a:latin typeface="Cambria Math"/>
                          </a:rPr>
                          <m:t>𝟏𝟎𝟎</m:t>
                        </m:r>
                      </m:den>
                    </m:f>
                    <m:r>
                      <a:rPr lang="sl-SI" sz="2800" b="1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800" b="1" u="sng" dirty="0" smtClean="0">
                    <a:solidFill>
                      <a:prstClr val="black"/>
                    </a:solidFill>
                  </a:rPr>
                  <a:t>1,15</a:t>
                </a:r>
                <a:endParaRPr lang="sl-SI" sz="2800" b="1" u="sng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1185" t="-180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8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naloga </a:t>
            </a:r>
            <a:r>
              <a:rPr lang="sl-SI" sz="2400" dirty="0" smtClean="0"/>
              <a:t>- 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>
                <a:normAutofit lnSpcReduction="10000"/>
              </a:bodyPr>
              <a:lstStyle/>
              <a:p>
                <a:pPr lvl="0"/>
                <a:r>
                  <a:rPr lang="sl-SI" sz="2200" b="1" dirty="0"/>
                  <a:t>Y = 25% = 1,25</a:t>
                </a:r>
              </a:p>
              <a:p>
                <a:pPr lvl="0"/>
                <a:r>
                  <a:rPr lang="sl-SI" sz="2200" b="1" dirty="0" err="1"/>
                  <a:t>Npi</a:t>
                </a:r>
                <a:r>
                  <a:rPr lang="sl-SI" sz="2200" b="1" dirty="0"/>
                  <a:t> = 140 palet</a:t>
                </a:r>
              </a:p>
              <a:p>
                <a:pPr lvl="0"/>
                <a:r>
                  <a:rPr lang="sl-SI" sz="2200" b="1" dirty="0" err="1"/>
                  <a:t>Tp</a:t>
                </a:r>
                <a:r>
                  <a:rPr lang="sl-SI" sz="2200" b="1" dirty="0"/>
                  <a:t> = 9 dni</a:t>
                </a:r>
              </a:p>
              <a:p>
                <a:pPr lvl="0"/>
                <a:r>
                  <a:rPr lang="sl-SI" sz="2200" b="1" dirty="0" err="1"/>
                  <a:t>Dd</a:t>
                </a:r>
                <a:r>
                  <a:rPr lang="sl-SI" sz="2200" b="1" dirty="0"/>
                  <a:t> =270 dni</a:t>
                </a:r>
              </a:p>
              <a:p>
                <a:pPr lvl="0"/>
                <a:r>
                  <a:rPr lang="sl-SI" sz="2200" b="1" dirty="0"/>
                  <a:t>q = 700 kg = 0,7 t</a:t>
                </a:r>
              </a:p>
              <a:p>
                <a:r>
                  <a:rPr lang="sl-SI" sz="2200" b="1" dirty="0"/>
                  <a:t>Pp = </a:t>
                </a:r>
                <a:r>
                  <a:rPr lang="sl-SI" sz="2200" b="1" dirty="0"/>
                  <a:t>15%  </a:t>
                </a:r>
                <a:r>
                  <a:rPr lang="sl-SI" sz="2200" b="1" dirty="0"/>
                  <a:t>= (</a:t>
                </a:r>
                <a14:m>
                  <m:oMath xmlns:m="http://schemas.openxmlformats.org/officeDocument/2006/math">
                    <m:r>
                      <a:rPr lang="sl-SI" sz="2200" b="1" i="1">
                        <a:latin typeface="Cambria Math"/>
                      </a:rPr>
                      <m:t>𝟏</m:t>
                    </m:r>
                    <m:r>
                      <a:rPr lang="sl-SI" sz="22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22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200" b="1" i="1">
                            <a:latin typeface="Cambria Math"/>
                          </a:rPr>
                          <m:t>𝟏</m:t>
                        </m:r>
                        <m:r>
                          <a:rPr lang="sl-SI" sz="2200" b="1" i="1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sl-SI" sz="2200" b="1" i="1">
                            <a:latin typeface="Cambria Math"/>
                          </a:rPr>
                          <m:t>𝟏𝟎𝟎</m:t>
                        </m:r>
                      </m:den>
                    </m:f>
                    <m:r>
                      <a:rPr lang="sl-SI" sz="2200" b="1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2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200" b="1" u="sng" dirty="0">
                    <a:solidFill>
                      <a:prstClr val="black"/>
                    </a:solidFill>
                  </a:rPr>
                  <a:t>1,15</a:t>
                </a:r>
                <a:endParaRPr lang="sl-SI" sz="2200" b="1" u="sng" dirty="0">
                  <a:solidFill>
                    <a:prstClr val="black"/>
                  </a:solidFill>
                </a:endParaRPr>
              </a:p>
              <a:p>
                <a:r>
                  <a:rPr lang="sl-SI" sz="2200" b="1" dirty="0" smtClean="0">
                    <a:solidFill>
                      <a:prstClr val="black"/>
                    </a:solidFill>
                  </a:rPr>
                  <a:t>------------------------------------------</a:t>
                </a:r>
              </a:p>
              <a:p>
                <a:r>
                  <a:rPr lang="sl-SI" sz="2200" b="1" dirty="0" err="1" smtClean="0">
                    <a:solidFill>
                      <a:prstClr val="black"/>
                    </a:solidFill>
                  </a:rPr>
                  <a:t>Npd</a:t>
                </a:r>
                <a:r>
                  <a:rPr lang="sl-SI" sz="22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2200" b="1" dirty="0" smtClean="0">
                    <a:solidFill>
                      <a:prstClr val="black"/>
                    </a:solidFill>
                  </a:rPr>
                  <a:t>= ?</a:t>
                </a:r>
              </a:p>
              <a:p>
                <a:r>
                  <a:rPr lang="sl-SI" sz="2200" b="1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2200" b="1" dirty="0" smtClean="0">
                    <a:solidFill>
                      <a:prstClr val="black"/>
                    </a:solidFill>
                  </a:rPr>
                  <a:t> = ?</a:t>
                </a:r>
              </a:p>
              <a:p>
                <a:r>
                  <a:rPr lang="sl-SI" sz="2200" b="1" dirty="0" smtClean="0">
                    <a:solidFill>
                      <a:prstClr val="black"/>
                    </a:solidFill>
                  </a:rPr>
                  <a:t>Q = ?</a:t>
                </a:r>
                <a:endParaRPr lang="sl-SI" sz="2200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4000" b="1" i="1">
                        <a:latin typeface="Cambria Math"/>
                      </a:rPr>
                      <m:t>𝑵𝒑𝒅</m:t>
                    </m:r>
                    <m:r>
                      <a:rPr lang="sl-SI" sz="4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000" b="1" i="1">
                            <a:latin typeface="Cambria Math"/>
                          </a:rPr>
                          <m:t>𝑸</m:t>
                        </m:r>
                        <m:r>
                          <a:rPr lang="sl-SI" sz="4000" b="1" i="1">
                            <a:latin typeface="Cambria Math"/>
                          </a:rPr>
                          <m:t>∗</m:t>
                        </m:r>
                        <m:r>
                          <a:rPr lang="sl-SI" sz="4000" b="1" i="1">
                            <a:latin typeface="Cambria Math"/>
                          </a:rPr>
                          <m:t>𝒀</m:t>
                        </m:r>
                      </m:num>
                      <m:den>
                        <m:r>
                          <a:rPr lang="sl-SI" sz="4000" b="1" i="1">
                            <a:latin typeface="Cambria Math"/>
                          </a:rPr>
                          <m:t>𝑶𝒑𝒍</m:t>
                        </m:r>
                        <m:r>
                          <a:rPr lang="sl-SI" sz="4000" b="1" i="1">
                            <a:latin typeface="Cambria Math"/>
                          </a:rPr>
                          <m:t> ∗</m:t>
                        </m:r>
                        <m:r>
                          <a:rPr lang="sl-SI" sz="4000" b="1" i="1">
                            <a:latin typeface="Cambria Math"/>
                          </a:rPr>
                          <m:t>𝒒</m:t>
                        </m:r>
                      </m:den>
                    </m:f>
                  </m:oMath>
                </a14:m>
                <a:r>
                  <a:rPr lang="sl-SI" sz="4000" b="1" dirty="0">
                    <a:solidFill>
                      <a:prstClr val="black"/>
                    </a:solidFill>
                  </a:rPr>
                  <a:t> </a:t>
                </a:r>
                <a:r>
                  <a:rPr lang="sl-SI" sz="4000" b="1" dirty="0" smtClean="0">
                    <a:solidFill>
                      <a:prstClr val="black"/>
                    </a:solidFill>
                  </a:rPr>
                  <a:t>   </a:t>
                </a:r>
                <a:r>
                  <a:rPr lang="sl-SI" sz="4000" b="1" dirty="0">
                    <a:solidFill>
                      <a:prstClr val="black"/>
                    </a:solidFill>
                  </a:rPr>
                  <a:t> </a:t>
                </a:r>
                <a:r>
                  <a:rPr lang="sl-SI" sz="4000" b="1" dirty="0" smtClean="0">
                    <a:solidFill>
                      <a:prstClr val="black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sl-SI" sz="4000" b="1">
                        <a:latin typeface="Cambria Math"/>
                      </a:rPr>
                      <m:t> </m:t>
                    </m:r>
                    <m:r>
                      <a:rPr lang="sl-SI" sz="4000" b="1" i="1" smtClean="0">
                        <a:latin typeface="Cambria Math"/>
                      </a:rPr>
                      <m:t>𝑸</m:t>
                    </m:r>
                    <m:r>
                      <a:rPr lang="sl-SI" sz="4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000" b="1" i="1" smtClean="0">
                            <a:latin typeface="Cambria Math"/>
                          </a:rPr>
                          <m:t>𝑵𝒑𝒅</m:t>
                        </m:r>
                        <m:r>
                          <a:rPr lang="sl-SI" sz="4000" b="1" i="1">
                            <a:latin typeface="Cambria Math"/>
                          </a:rPr>
                          <m:t>∗</m:t>
                        </m:r>
                        <m:r>
                          <a:rPr lang="sl-SI" sz="4000" b="1" i="1" smtClean="0">
                            <a:latin typeface="Cambria Math"/>
                          </a:rPr>
                          <m:t>𝑶𝒑𝒍</m:t>
                        </m:r>
                        <m:r>
                          <a:rPr lang="sl-SI" sz="40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4000" b="1" i="1" smtClean="0"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sz="4000" b="1" i="1" smtClean="0">
                            <a:latin typeface="Cambria Math"/>
                          </a:rPr>
                          <m:t>𝒀</m:t>
                        </m:r>
                      </m:den>
                    </m:f>
                  </m:oMath>
                </a14:m>
                <a:endParaRPr lang="sl-SI" sz="40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1">
                <a:blip r:embed="rId2"/>
                <a:stretch>
                  <a:fillRect l="-815" t="-140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esna puščica 3"/>
          <p:cNvSpPr/>
          <p:nvPr/>
        </p:nvSpPr>
        <p:spPr>
          <a:xfrm>
            <a:off x="4067944" y="5441790"/>
            <a:ext cx="489204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900" dirty="0"/>
          </a:p>
        </p:txBody>
      </p:sp>
    </p:spTree>
    <p:extLst>
      <p:ext uri="{BB962C8B-B14F-4D97-AF65-F5344CB8AC3E}">
        <p14:creationId xmlns:p14="http://schemas.microsoft.com/office/powerpoint/2010/main" val="9565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naloga – izračun </a:t>
            </a:r>
            <a:r>
              <a:rPr lang="sl-SI" sz="2400" dirty="0" err="1" smtClean="0"/>
              <a:t>Npd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256584"/>
              </a:xfrm>
            </p:spPr>
            <p:txBody>
              <a:bodyPr>
                <a:normAutofit fontScale="77500" lnSpcReduction="20000"/>
              </a:bodyPr>
              <a:lstStyle/>
              <a:p>
                <a:pPr lvl="0"/>
                <a:r>
                  <a:rPr lang="sl-SI" sz="2600" b="1" dirty="0" smtClean="0"/>
                  <a:t>Y = 25% = 1,25</a:t>
                </a:r>
              </a:p>
              <a:p>
                <a:pPr lvl="0"/>
                <a:r>
                  <a:rPr lang="sl-SI" sz="2600" b="1" dirty="0" err="1"/>
                  <a:t>Npi</a:t>
                </a:r>
                <a:r>
                  <a:rPr lang="sl-SI" sz="2600" b="1" dirty="0"/>
                  <a:t> = 140 palet</a:t>
                </a:r>
              </a:p>
              <a:p>
                <a:pPr lvl="0"/>
                <a:r>
                  <a:rPr lang="sl-SI" sz="2600" b="1" dirty="0" err="1"/>
                  <a:t>Tp</a:t>
                </a:r>
                <a:r>
                  <a:rPr lang="sl-SI" sz="2600" b="1" dirty="0"/>
                  <a:t> = 9 dni</a:t>
                </a:r>
              </a:p>
              <a:p>
                <a:pPr lvl="0"/>
                <a:r>
                  <a:rPr lang="sl-SI" sz="2600" b="1" dirty="0" err="1"/>
                  <a:t>Dd</a:t>
                </a:r>
                <a:r>
                  <a:rPr lang="sl-SI" sz="2600" b="1" dirty="0"/>
                  <a:t> =270 dni</a:t>
                </a:r>
              </a:p>
              <a:p>
                <a:pPr lvl="0"/>
                <a:r>
                  <a:rPr lang="sl-SI" sz="2600" b="1" dirty="0"/>
                  <a:t>q = 700 kg = 0,7 t</a:t>
                </a:r>
              </a:p>
              <a:p>
                <a:r>
                  <a:rPr lang="sl-SI" sz="2600" b="1" dirty="0"/>
                  <a:t>Pp = </a:t>
                </a:r>
                <a:r>
                  <a:rPr lang="sl-SI" sz="2600" b="1" dirty="0"/>
                  <a:t>15%  </a:t>
                </a:r>
                <a:r>
                  <a:rPr lang="sl-SI" sz="2600" b="1" dirty="0"/>
                  <a:t>= (</a:t>
                </a:r>
                <a14:m>
                  <m:oMath xmlns:m="http://schemas.openxmlformats.org/officeDocument/2006/math">
                    <m:r>
                      <a:rPr lang="sl-SI" sz="2600" b="1" i="1">
                        <a:latin typeface="Cambria Math"/>
                      </a:rPr>
                      <m:t>𝟏</m:t>
                    </m:r>
                    <m:r>
                      <a:rPr lang="sl-SI" sz="26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2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600" b="1" i="1">
                            <a:latin typeface="Cambria Math"/>
                          </a:rPr>
                          <m:t>𝟏</m:t>
                        </m:r>
                        <m:r>
                          <a:rPr lang="sl-SI" sz="2600" b="1" i="1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sl-SI" sz="2600" b="1" i="1">
                            <a:latin typeface="Cambria Math"/>
                          </a:rPr>
                          <m:t>𝟏𝟎𝟎</m:t>
                        </m:r>
                      </m:den>
                    </m:f>
                    <m:r>
                      <a:rPr lang="sl-SI" sz="2600" b="1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6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600" b="1" u="sng" dirty="0">
                    <a:solidFill>
                      <a:prstClr val="black"/>
                    </a:solidFill>
                  </a:rPr>
                  <a:t>1,15</a:t>
                </a:r>
                <a:endParaRPr lang="sl-SI" sz="2600" b="1" u="sng" dirty="0">
                  <a:solidFill>
                    <a:prstClr val="black"/>
                  </a:solidFill>
                </a:endParaRPr>
              </a:p>
              <a:p>
                <a:r>
                  <a:rPr lang="sl-SI" sz="2600" b="1" dirty="0" smtClean="0">
                    <a:solidFill>
                      <a:prstClr val="black"/>
                    </a:solidFill>
                  </a:rPr>
                  <a:t>------------------------------------------</a:t>
                </a:r>
                <a:endParaRPr lang="sl-SI" sz="2600" b="1" dirty="0">
                  <a:solidFill>
                    <a:prstClr val="black"/>
                  </a:solidFill>
                </a:endParaRPr>
              </a:p>
              <a:p>
                <a:r>
                  <a:rPr lang="sl-SI" sz="2600" b="1" dirty="0" err="1">
                    <a:solidFill>
                      <a:prstClr val="black"/>
                    </a:solidFill>
                  </a:rPr>
                  <a:t>Npd</a:t>
                </a:r>
                <a:r>
                  <a:rPr lang="sl-SI" sz="2600" b="1" dirty="0">
                    <a:solidFill>
                      <a:prstClr val="black"/>
                    </a:solidFill>
                  </a:rPr>
                  <a:t> = ?</a:t>
                </a:r>
              </a:p>
              <a:p>
                <a:r>
                  <a:rPr lang="sl-SI" sz="2600" b="1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26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26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2600" b="1" dirty="0" smtClean="0">
                    <a:solidFill>
                      <a:prstClr val="black"/>
                    </a:solidFill>
                  </a:rPr>
                  <a:t>?</a:t>
                </a:r>
              </a:p>
              <a:p>
                <a:r>
                  <a:rPr lang="sl-SI" sz="2600" b="1" dirty="0" smtClean="0">
                    <a:solidFill>
                      <a:prstClr val="black"/>
                    </a:solidFill>
                  </a:rPr>
                  <a:t>Q </a:t>
                </a:r>
                <a:r>
                  <a:rPr lang="sl-SI" sz="2600" b="1" dirty="0">
                    <a:solidFill>
                      <a:prstClr val="black"/>
                    </a:solidFill>
                  </a:rPr>
                  <a:t>= 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100" b="1" i="1">
                          <a:latin typeface="Cambria Math"/>
                        </a:rPr>
                        <m:t>𝑵𝒑</m:t>
                      </m:r>
                      <m:r>
                        <a:rPr lang="sl-SI" sz="3100" b="1" i="1" smtClean="0">
                          <a:latin typeface="Cambria Math"/>
                        </a:rPr>
                        <m:t>𝒊</m:t>
                      </m:r>
                      <m:r>
                        <a:rPr lang="sl-SI" sz="3100" b="1" i="1">
                          <a:latin typeface="Cambria Math"/>
                        </a:rPr>
                        <m:t>=</m:t>
                      </m:r>
                      <m:r>
                        <a:rPr lang="sl-SI" sz="3100" b="1" i="1" smtClean="0">
                          <a:latin typeface="Cambria Math"/>
                        </a:rPr>
                        <m:t>𝑵𝒑𝒅</m:t>
                      </m:r>
                      <m:r>
                        <a:rPr lang="sl-SI" sz="31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sl-SI" sz="31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sz="31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sl-SI" sz="3100" b="1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sl-SI" sz="31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sz="3100" b="1" i="1" smtClean="0">
                                  <a:latin typeface="Cambria Math"/>
                                </a:rPr>
                                <m:t>𝑷𝒑</m:t>
                              </m:r>
                            </m:num>
                            <m:den>
                              <m:r>
                                <a:rPr lang="sl-SI" sz="3100" b="1" i="1" smtClean="0"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  <m:r>
                            <a:rPr lang="sl-SI" sz="3100" b="1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sl-SI" sz="3100" b="1" i="1" smtClean="0">
                          <a:latin typeface="Cambria Math"/>
                        </a:rPr>
                        <m:t>    </m:t>
                      </m:r>
                    </m:oMath>
                  </m:oMathPara>
                </a14:m>
                <a:endParaRPr lang="sl-SI" sz="3100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sl-SI" sz="3100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100" b="1" i="1">
                        <a:latin typeface="Cambria Math"/>
                      </a:rPr>
                      <m:t>𝑵𝒑𝒅</m:t>
                    </m:r>
                    <m:r>
                      <a:rPr lang="sl-SI" sz="3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100" b="1" i="1" smtClean="0">
                            <a:latin typeface="Cambria Math"/>
                          </a:rPr>
                          <m:t>𝑵𝒑𝒊</m:t>
                        </m:r>
                      </m:num>
                      <m:den>
                        <m:r>
                          <a:rPr lang="sl-SI" sz="31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3100" b="1" i="1" smtClean="0">
                            <a:latin typeface="Cambria Math"/>
                          </a:rPr>
                          <m:t>+(</m:t>
                        </m:r>
                        <m:f>
                          <m:fPr>
                            <m:ctrlPr>
                              <a:rPr lang="sl-SI" sz="31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sz="3100" b="1" i="1" smtClean="0">
                                <a:latin typeface="Cambria Math"/>
                              </a:rPr>
                              <m:t>𝑷𝒑</m:t>
                            </m:r>
                          </m:num>
                          <m:den>
                            <m:r>
                              <a:rPr lang="sl-SI" sz="3100" b="1" i="1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  <m:r>
                          <a:rPr lang="sl-SI" sz="3100" b="1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sl-SI" sz="3100" b="1" i="1" smtClean="0">
                        <a:latin typeface="Cambria Math"/>
                      </a:rPr>
                      <m:t>       </m:t>
                    </m:r>
                    <m:r>
                      <a:rPr lang="sl-SI" sz="3100" b="1" i="1">
                        <a:latin typeface="Cambria Math"/>
                      </a:rPr>
                      <m:t>𝑵𝒑𝒅</m:t>
                    </m:r>
                    <m:r>
                      <a:rPr lang="sl-SI" sz="3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1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sz="3100" b="1" i="1" smtClean="0">
                            <a:latin typeface="Cambria Math"/>
                          </a:rPr>
                          <m:t>𝟏𝟒𝟎</m:t>
                        </m:r>
                      </m:num>
                      <m:den>
                        <m:r>
                          <a:rPr lang="sl-SI" sz="3100" b="1" i="1">
                            <a:latin typeface="Cambria Math"/>
                          </a:rPr>
                          <m:t>𝟏</m:t>
                        </m:r>
                        <m:r>
                          <a:rPr lang="sl-SI" sz="3100" b="1" i="1" smtClean="0">
                            <a:latin typeface="Cambria Math"/>
                          </a:rPr>
                          <m:t>,</m:t>
                        </m:r>
                        <m:r>
                          <a:rPr lang="sl-SI" sz="3100" b="1" i="1" smtClean="0">
                            <a:latin typeface="Cambria Math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sl-SI" sz="3100" b="1" dirty="0">
                    <a:solidFill>
                      <a:prstClr val="black"/>
                    </a:solidFill>
                  </a:rPr>
                  <a:t>  =</a:t>
                </a:r>
                <a:r>
                  <a:rPr lang="sl-SI" sz="3100" b="1" u="sng" dirty="0">
                    <a:solidFill>
                      <a:prstClr val="black"/>
                    </a:solidFill>
                  </a:rPr>
                  <a:t>  </a:t>
                </a:r>
                <a:r>
                  <a:rPr lang="sl-SI" sz="3100" b="1" u="sng" dirty="0" smtClean="0">
                    <a:solidFill>
                      <a:srgbClr val="FF0000"/>
                    </a:solidFill>
                  </a:rPr>
                  <a:t>121,7 </a:t>
                </a:r>
                <a:r>
                  <a:rPr lang="sl-SI" sz="3100" b="1" u="sng" dirty="0">
                    <a:solidFill>
                      <a:srgbClr val="FF0000"/>
                    </a:solidFill>
                  </a:rPr>
                  <a:t>palet</a:t>
                </a:r>
              </a:p>
              <a:p>
                <a:pPr marL="0" indent="0">
                  <a:buNone/>
                </a:pPr>
                <a:endParaRPr lang="sl-SI" sz="3100" b="1" u="sng" dirty="0" smtClean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sl-SI" sz="3100" b="1" u="sng" dirty="0">
                  <a:solidFill>
                    <a:prstClr val="black"/>
                  </a:solidFill>
                </a:endParaRPr>
              </a:p>
              <a:p>
                <a:pPr lvl="0"/>
                <a:endParaRPr lang="sl-SI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256584"/>
              </a:xfrm>
              <a:blipFill rotWithShape="1">
                <a:blip r:embed="rId2"/>
                <a:stretch>
                  <a:fillRect l="-593" t="-162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053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l-SI" sz="2400" dirty="0" smtClean="0"/>
              <a:t>naloga – izračun </a:t>
            </a:r>
            <a:r>
              <a:rPr lang="sl-SI" sz="2400" dirty="0" err="1" smtClean="0"/>
              <a:t>Opl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5040560"/>
              </a:xfrm>
            </p:spPr>
            <p:txBody>
              <a:bodyPr>
                <a:normAutofit fontScale="70000" lnSpcReduction="20000"/>
              </a:bodyPr>
              <a:lstStyle/>
              <a:p>
                <a:pPr lvl="0"/>
                <a:r>
                  <a:rPr lang="sl-SI" b="1" dirty="0" smtClean="0"/>
                  <a:t>Y </a:t>
                </a:r>
                <a:r>
                  <a:rPr lang="sl-SI" b="1" dirty="0"/>
                  <a:t>= 25% = 1,25</a:t>
                </a:r>
              </a:p>
              <a:p>
                <a:pPr lvl="0"/>
                <a:r>
                  <a:rPr lang="sl-SI" b="1" dirty="0" err="1"/>
                  <a:t>Npi</a:t>
                </a:r>
                <a:r>
                  <a:rPr lang="sl-SI" b="1" dirty="0"/>
                  <a:t> = 140 palet</a:t>
                </a:r>
              </a:p>
              <a:p>
                <a:pPr lvl="0"/>
                <a:r>
                  <a:rPr lang="sl-SI" b="1" dirty="0" err="1"/>
                  <a:t>Tp</a:t>
                </a:r>
                <a:r>
                  <a:rPr lang="sl-SI" b="1" dirty="0"/>
                  <a:t> = 9 dni</a:t>
                </a:r>
              </a:p>
              <a:p>
                <a:pPr lvl="0"/>
                <a:r>
                  <a:rPr lang="sl-SI" b="1" dirty="0" err="1"/>
                  <a:t>Dd</a:t>
                </a:r>
                <a:r>
                  <a:rPr lang="sl-SI" b="1" dirty="0"/>
                  <a:t> =270 dni</a:t>
                </a:r>
              </a:p>
              <a:p>
                <a:pPr lvl="0"/>
                <a:r>
                  <a:rPr lang="sl-SI" b="1" dirty="0"/>
                  <a:t>q = 700 kg = 0,7 t</a:t>
                </a:r>
              </a:p>
              <a:p>
                <a:r>
                  <a:rPr lang="sl-SI" b="1" dirty="0"/>
                  <a:t>Pp = </a:t>
                </a:r>
                <a:r>
                  <a:rPr lang="sl-SI" b="1" dirty="0"/>
                  <a:t>15%  </a:t>
                </a:r>
                <a:r>
                  <a:rPr lang="sl-SI" b="1" dirty="0"/>
                  <a:t>= (</a:t>
                </a:r>
                <a14:m>
                  <m:oMath xmlns:m="http://schemas.openxmlformats.org/officeDocument/2006/math">
                    <m:r>
                      <a:rPr lang="sl-SI" b="1" i="1">
                        <a:latin typeface="Cambria Math"/>
                      </a:rPr>
                      <m:t>𝟏</m:t>
                    </m:r>
                    <m:r>
                      <a:rPr lang="sl-SI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latin typeface="Cambria Math"/>
                          </a:rPr>
                          <m:t>𝟏</m:t>
                        </m:r>
                        <m:r>
                          <a:rPr lang="sl-SI" b="1" i="1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sl-SI" b="1" i="1">
                            <a:latin typeface="Cambria Math"/>
                          </a:rPr>
                          <m:t>𝟏𝟎𝟎</m:t>
                        </m:r>
                      </m:den>
                    </m:f>
                    <m:r>
                      <a:rPr lang="sl-SI" b="1" i="1"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u="sng" dirty="0">
                    <a:solidFill>
                      <a:prstClr val="black"/>
                    </a:solidFill>
                  </a:rPr>
                  <a:t>1,15</a:t>
                </a:r>
                <a:endParaRPr lang="sl-SI" b="1" u="sng" dirty="0">
                  <a:solidFill>
                    <a:prstClr val="black"/>
                  </a:solidFill>
                </a:endParaRPr>
              </a:p>
              <a:p>
                <a:r>
                  <a:rPr lang="sl-SI" b="1" dirty="0" smtClean="0">
                    <a:solidFill>
                      <a:prstClr val="black"/>
                    </a:solidFill>
                  </a:rPr>
                  <a:t>-----------------------------------------</a:t>
                </a:r>
                <a:endParaRPr lang="sl-SI" b="1" dirty="0">
                  <a:solidFill>
                    <a:prstClr val="black"/>
                  </a:solidFill>
                </a:endParaRPr>
              </a:p>
              <a:p>
                <a:r>
                  <a:rPr lang="sl-SI" b="1" dirty="0" err="1">
                    <a:solidFill>
                      <a:prstClr val="black"/>
                    </a:solidFill>
                  </a:rPr>
                  <a:t>Npd</a:t>
                </a:r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121,7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palet</a:t>
                </a:r>
                <a:endParaRPr lang="sl-SI" b="1" dirty="0">
                  <a:solidFill>
                    <a:prstClr val="black"/>
                  </a:solidFill>
                </a:endParaRPr>
              </a:p>
              <a:p>
                <a:r>
                  <a:rPr lang="sl-SI" b="1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b="1" dirty="0">
                    <a:solidFill>
                      <a:prstClr val="black"/>
                    </a:solidFill>
                  </a:rPr>
                  <a:t>=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30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b="1" dirty="0" err="1" smtClean="0">
                    <a:solidFill>
                      <a:prstClr val="black"/>
                    </a:solidFill>
                  </a:rPr>
                  <a:t>obtekov</a:t>
                </a:r>
                <a:endParaRPr lang="sl-SI" b="1" dirty="0" smtClean="0">
                  <a:solidFill>
                    <a:prstClr val="black"/>
                  </a:solidFill>
                </a:endParaRPr>
              </a:p>
              <a:p>
                <a:r>
                  <a:rPr lang="sl-SI" b="1" dirty="0" smtClean="0">
                    <a:solidFill>
                      <a:prstClr val="black"/>
                    </a:solidFill>
                  </a:rPr>
                  <a:t>Q </a:t>
                </a:r>
                <a:r>
                  <a:rPr lang="sl-SI" b="1" dirty="0">
                    <a:solidFill>
                      <a:prstClr val="black"/>
                    </a:solidFill>
                  </a:rPr>
                  <a:t>= ?</a:t>
                </a:r>
              </a:p>
              <a:p>
                <a:pPr marL="0" indent="0">
                  <a:buNone/>
                </a:pPr>
                <a:endParaRPr lang="sl-SI" sz="2400" b="1" u="sng" dirty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r>
                  <a:rPr lang="sl-SI" b="1" dirty="0"/>
                  <a:t> </a:t>
                </a:r>
                <a14:m>
                  <m:oMath xmlns:m="http://schemas.openxmlformats.org/officeDocument/2006/math">
                    <m:r>
                      <a:rPr lang="sl-SI" sz="4500" b="1">
                        <a:latin typeface="Cambria Math"/>
                      </a:rPr>
                      <m:t> </m:t>
                    </m:r>
                    <m:r>
                      <a:rPr lang="sl-SI" sz="4500" b="1" i="1" smtClean="0">
                        <a:latin typeface="Cambria Math"/>
                      </a:rPr>
                      <m:t>𝑶𝒑𝒍</m:t>
                    </m:r>
                    <m:r>
                      <a:rPr lang="sl-SI" sz="45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4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500" b="1" i="1" smtClean="0">
                            <a:latin typeface="Cambria Math"/>
                          </a:rPr>
                          <m:t>𝑫𝒅</m:t>
                        </m:r>
                      </m:num>
                      <m:den>
                        <m:r>
                          <a:rPr lang="sl-SI" sz="4500" b="1" i="1" smtClean="0">
                            <a:latin typeface="Cambria Math"/>
                          </a:rPr>
                          <m:t>𝑻𝒐𝒑</m:t>
                        </m:r>
                      </m:den>
                    </m:f>
                  </m:oMath>
                </a14:m>
                <a:r>
                  <a:rPr lang="sl-SI" sz="45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4500" b="1" dirty="0" smtClean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4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500" b="1" i="1" smtClean="0">
                            <a:latin typeface="Cambria Math"/>
                          </a:rPr>
                          <m:t>𝟐𝟕𝟎</m:t>
                        </m:r>
                      </m:num>
                      <m:den>
                        <m:r>
                          <a:rPr lang="sl-SI" sz="4500" b="1" i="1" smtClean="0"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sl-SI" sz="4500" b="1" i="1" smtClean="0">
                        <a:latin typeface="Cambria Math"/>
                      </a:rPr>
                      <m:t>=</m:t>
                    </m:r>
                    <m:r>
                      <a:rPr lang="sl-SI" sz="4500" b="1" i="1" smtClean="0">
                        <a:solidFill>
                          <a:srgbClr val="FF0000"/>
                        </a:solidFill>
                        <a:latin typeface="Cambria Math"/>
                      </a:rPr>
                      <m:t>𝟑𝟎</m:t>
                    </m:r>
                  </m:oMath>
                </a14:m>
                <a:r>
                  <a:rPr lang="sl-SI" sz="4500" b="1" dirty="0" smtClean="0">
                    <a:solidFill>
                      <a:srgbClr val="FF0000"/>
                    </a:solidFill>
                  </a:rPr>
                  <a:t> obt/letno</a:t>
                </a:r>
                <a:endParaRPr lang="sl-SI" sz="4500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sl-SI" sz="4500" b="1" dirty="0">
                  <a:solidFill>
                    <a:prstClr val="black"/>
                  </a:solidFill>
                </a:endParaRPr>
              </a:p>
              <a:p>
                <a:pPr lvl="0"/>
                <a:endParaRPr lang="sl-SI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5040560"/>
              </a:xfrm>
              <a:blipFill rotWithShape="1">
                <a:blip r:embed="rId2"/>
                <a:stretch>
                  <a:fillRect l="-815" t="-193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63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l-SI" sz="2400" dirty="0" smtClean="0"/>
              <a:t>naloga </a:t>
            </a:r>
            <a:r>
              <a:rPr lang="sl-SI" sz="2400" dirty="0" smtClean="0"/>
              <a:t>- 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5040560"/>
              </a:xfrm>
            </p:spPr>
            <p:txBody>
              <a:bodyPr>
                <a:normAutofit fontScale="62500" lnSpcReduction="20000"/>
              </a:bodyPr>
              <a:lstStyle/>
              <a:p>
                <a:pPr lvl="0"/>
                <a:r>
                  <a:rPr lang="sl-SI" b="1" dirty="0" smtClean="0"/>
                  <a:t>Y </a:t>
                </a:r>
                <a:r>
                  <a:rPr lang="sl-SI" b="1" dirty="0"/>
                  <a:t>= 25% = 1,25</a:t>
                </a:r>
              </a:p>
              <a:p>
                <a:pPr lvl="0"/>
                <a:r>
                  <a:rPr lang="sl-SI" b="1" dirty="0" err="1"/>
                  <a:t>Npi</a:t>
                </a:r>
                <a:r>
                  <a:rPr lang="sl-SI" b="1" dirty="0"/>
                  <a:t> = 140 palet</a:t>
                </a:r>
              </a:p>
              <a:p>
                <a:pPr lvl="0"/>
                <a:r>
                  <a:rPr lang="sl-SI" b="1" dirty="0" err="1"/>
                  <a:t>Tp</a:t>
                </a:r>
                <a:r>
                  <a:rPr lang="sl-SI" b="1" dirty="0"/>
                  <a:t> = 9 dni</a:t>
                </a:r>
              </a:p>
              <a:p>
                <a:pPr lvl="0"/>
                <a:r>
                  <a:rPr lang="sl-SI" b="1" dirty="0" err="1"/>
                  <a:t>Dd</a:t>
                </a:r>
                <a:r>
                  <a:rPr lang="sl-SI" b="1" dirty="0"/>
                  <a:t> =270 dni</a:t>
                </a:r>
              </a:p>
              <a:p>
                <a:pPr lvl="0"/>
                <a:r>
                  <a:rPr lang="sl-SI" b="1" dirty="0"/>
                  <a:t>q = 700 kg = 0,7 t</a:t>
                </a:r>
              </a:p>
              <a:p>
                <a:r>
                  <a:rPr lang="sl-SI" b="1" dirty="0"/>
                  <a:t>Pp = </a:t>
                </a:r>
                <a:r>
                  <a:rPr lang="sl-SI" b="1" dirty="0"/>
                  <a:t>15%  </a:t>
                </a:r>
                <a:r>
                  <a:rPr lang="sl-SI" b="1" dirty="0"/>
                  <a:t>= (</a:t>
                </a:r>
                <a14:m>
                  <m:oMath xmlns:m="http://schemas.openxmlformats.org/officeDocument/2006/math">
                    <m:r>
                      <a:rPr lang="sl-SI" b="1" i="1">
                        <a:latin typeface="Cambria Math"/>
                      </a:rPr>
                      <m:t>𝟏</m:t>
                    </m:r>
                    <m:r>
                      <a:rPr lang="sl-SI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latin typeface="Cambria Math"/>
                          </a:rPr>
                          <m:t>𝟏</m:t>
                        </m:r>
                        <m:r>
                          <a:rPr lang="sl-SI" b="1" i="1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sl-SI" b="1" i="1">
                            <a:latin typeface="Cambria Math"/>
                          </a:rPr>
                          <m:t>𝟏𝟎𝟎</m:t>
                        </m:r>
                      </m:den>
                    </m:f>
                    <m:r>
                      <a:rPr lang="sl-SI" b="1" i="1"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u="sng" dirty="0">
                    <a:solidFill>
                      <a:prstClr val="black"/>
                    </a:solidFill>
                  </a:rPr>
                  <a:t>1,15</a:t>
                </a:r>
                <a:endParaRPr lang="sl-SI" b="1" u="sng" dirty="0">
                  <a:solidFill>
                    <a:prstClr val="black"/>
                  </a:solidFill>
                </a:endParaRPr>
              </a:p>
              <a:p>
                <a:r>
                  <a:rPr lang="sl-SI" b="1" dirty="0" smtClean="0">
                    <a:solidFill>
                      <a:prstClr val="black"/>
                    </a:solidFill>
                  </a:rPr>
                  <a:t>-----------------------------------------</a:t>
                </a:r>
                <a:endParaRPr lang="sl-SI" b="1" dirty="0">
                  <a:solidFill>
                    <a:prstClr val="black"/>
                  </a:solidFill>
                </a:endParaRPr>
              </a:p>
              <a:p>
                <a:r>
                  <a:rPr lang="sl-SI" b="1" dirty="0" err="1">
                    <a:solidFill>
                      <a:prstClr val="black"/>
                    </a:solidFill>
                  </a:rPr>
                  <a:t>Npd</a:t>
                </a:r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121,7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palet</a:t>
                </a:r>
                <a:endParaRPr lang="sl-SI" b="1" dirty="0">
                  <a:solidFill>
                    <a:prstClr val="black"/>
                  </a:solidFill>
                </a:endParaRPr>
              </a:p>
              <a:p>
                <a:r>
                  <a:rPr lang="sl-SI" b="1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b="1" dirty="0">
                    <a:solidFill>
                      <a:prstClr val="black"/>
                    </a:solidFill>
                  </a:rPr>
                  <a:t>=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30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b="1" dirty="0" err="1" smtClean="0">
                    <a:solidFill>
                      <a:prstClr val="black"/>
                    </a:solidFill>
                  </a:rPr>
                  <a:t>obtekov</a:t>
                </a:r>
                <a:endParaRPr lang="sl-SI" b="1" dirty="0" smtClean="0">
                  <a:solidFill>
                    <a:prstClr val="black"/>
                  </a:solidFill>
                </a:endParaRPr>
              </a:p>
              <a:p>
                <a:r>
                  <a:rPr lang="sl-SI" b="1" dirty="0" smtClean="0">
                    <a:solidFill>
                      <a:prstClr val="black"/>
                    </a:solidFill>
                  </a:rPr>
                  <a:t>Q </a:t>
                </a:r>
                <a:r>
                  <a:rPr lang="sl-SI" b="1" dirty="0">
                    <a:solidFill>
                      <a:prstClr val="black"/>
                    </a:solidFill>
                  </a:rPr>
                  <a:t>= ?</a:t>
                </a:r>
              </a:p>
              <a:p>
                <a:pPr marL="0" indent="0">
                  <a:buNone/>
                </a:pPr>
                <a:endParaRPr lang="sl-SI" sz="2400" b="1" u="sng" dirty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r>
                  <a:rPr lang="sl-SI" b="1" dirty="0"/>
                  <a:t> </a:t>
                </a:r>
                <a14:m>
                  <m:oMath xmlns:m="http://schemas.openxmlformats.org/officeDocument/2006/math">
                    <m:r>
                      <a:rPr lang="sl-SI" sz="4500" b="1">
                        <a:latin typeface="Cambria Math"/>
                      </a:rPr>
                      <m:t> </m:t>
                    </m:r>
                    <m:r>
                      <a:rPr lang="sl-SI" sz="4500" b="1" i="1" smtClean="0">
                        <a:latin typeface="Cambria Math"/>
                      </a:rPr>
                      <m:t>𝑸</m:t>
                    </m:r>
                    <m:r>
                      <a:rPr lang="sl-SI" sz="45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4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500" b="1" i="1" smtClean="0">
                            <a:latin typeface="Cambria Math"/>
                          </a:rPr>
                          <m:t>𝑵𝒑𝒅</m:t>
                        </m:r>
                        <m:r>
                          <a:rPr lang="sl-SI" sz="4500" b="1" i="1">
                            <a:latin typeface="Cambria Math"/>
                          </a:rPr>
                          <m:t>∗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𝑶𝒑𝒍</m:t>
                        </m:r>
                        <m:r>
                          <a:rPr lang="sl-SI" sz="45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sz="4500" b="1" i="1" smtClean="0">
                            <a:latin typeface="Cambria Math"/>
                          </a:rPr>
                          <m:t>𝒀</m:t>
                        </m:r>
                      </m:den>
                    </m:f>
                  </m:oMath>
                </a14:m>
                <a:r>
                  <a:rPr lang="sl-SI" sz="45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4500" b="1" dirty="0" smtClean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4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500" b="1" i="1" smtClean="0">
                            <a:latin typeface="Cambria Math"/>
                          </a:rPr>
                          <m:t>𝟏𝟐𝟏</m:t>
                        </m:r>
                        <m:r>
                          <a:rPr lang="sl-SI" sz="4500" b="1" i="1" smtClean="0">
                            <a:latin typeface="Cambria Math"/>
                          </a:rPr>
                          <m:t>,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𝟕</m:t>
                        </m:r>
                        <m:r>
                          <a:rPr lang="sl-SI" sz="4500" b="1" i="1">
                            <a:latin typeface="Cambria Math"/>
                          </a:rPr>
                          <m:t>∗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𝟑𝟎</m:t>
                        </m:r>
                        <m:r>
                          <a:rPr lang="sl-SI" sz="4500" b="1" i="1">
                            <a:latin typeface="Cambria Math"/>
                          </a:rPr>
                          <m:t>∗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𝟎</m:t>
                        </m:r>
                        <m:r>
                          <a:rPr lang="sl-SI" sz="4500" b="1" i="1" smtClean="0">
                            <a:latin typeface="Cambria Math"/>
                          </a:rPr>
                          <m:t>,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sl-SI" sz="45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4500" b="1" i="1" smtClean="0">
                            <a:latin typeface="Cambria Math"/>
                          </a:rPr>
                          <m:t>,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𝟐𝟓</m:t>
                        </m:r>
                      </m:den>
                    </m:f>
                    <m:r>
                      <a:rPr lang="sl-SI" sz="45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4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500" b="1" i="1" smtClean="0">
                            <a:latin typeface="Cambria Math"/>
                          </a:rPr>
                          <m:t>𝟐𝟓𝟓𝟓</m:t>
                        </m:r>
                        <m:r>
                          <a:rPr lang="sl-SI" sz="4500" b="1" i="1" smtClean="0">
                            <a:latin typeface="Cambria Math"/>
                          </a:rPr>
                          <m:t>,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sl-SI" sz="45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4500" b="1" i="1" smtClean="0">
                            <a:latin typeface="Cambria Math"/>
                          </a:rPr>
                          <m:t>,</m:t>
                        </m:r>
                        <m:r>
                          <a:rPr lang="sl-SI" sz="4500" b="1" i="1" smtClean="0">
                            <a:latin typeface="Cambria Math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sl-SI" sz="4500" b="1" dirty="0">
                    <a:solidFill>
                      <a:prstClr val="black"/>
                    </a:solidFill>
                  </a:rPr>
                  <a:t> </a:t>
                </a:r>
                <a:r>
                  <a:rPr lang="sl-SI" sz="4500" b="1" dirty="0" smtClean="0">
                    <a:solidFill>
                      <a:prstClr val="black"/>
                    </a:solidFill>
                  </a:rPr>
                  <a:t>=</a:t>
                </a:r>
              </a:p>
              <a:p>
                <a:pPr marL="0" indent="0" algn="ctr">
                  <a:buNone/>
                </a:pPr>
                <a:endParaRPr lang="sl-SI" sz="4500" b="1" dirty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r>
                  <a:rPr lang="sl-SI" sz="4500" b="1" dirty="0">
                    <a:solidFill>
                      <a:prstClr val="black"/>
                    </a:solidFill>
                  </a:rPr>
                  <a:t> </a:t>
                </a:r>
                <a:r>
                  <a:rPr lang="sl-SI" sz="45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4500" b="1" dirty="0" smtClean="0">
                    <a:solidFill>
                      <a:srgbClr val="FF0000"/>
                    </a:solidFill>
                  </a:rPr>
                  <a:t>= </a:t>
                </a:r>
                <a:r>
                  <a:rPr lang="sl-SI" sz="4500" b="1" u="sng" dirty="0" smtClean="0">
                    <a:solidFill>
                      <a:srgbClr val="FF0000"/>
                    </a:solidFill>
                  </a:rPr>
                  <a:t>2044,6</a:t>
                </a:r>
                <a:r>
                  <a:rPr lang="sl-SI" sz="4500" b="1" u="sng" dirty="0" smtClean="0">
                    <a:solidFill>
                      <a:srgbClr val="FF0000"/>
                    </a:solidFill>
                  </a:rPr>
                  <a:t> t</a:t>
                </a:r>
              </a:p>
              <a:p>
                <a:pPr lvl="0"/>
                <a:endParaRPr lang="sl-SI" dirty="0" smtClean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5040560"/>
              </a:xfrm>
              <a:blipFill rotWithShape="1">
                <a:blip r:embed="rId2"/>
                <a:stretch>
                  <a:fillRect l="-593" t="-1693" b="-193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522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482</Words>
  <Application>Microsoft Office PowerPoint</Application>
  <PresentationFormat>Diaprojekcija na zaslonu (4:3)</PresentationFormat>
  <Paragraphs>67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7" baseType="lpstr">
      <vt:lpstr>Officeova tema</vt:lpstr>
      <vt:lpstr> naloga izračun Q</vt:lpstr>
      <vt:lpstr>naloga - podatki</vt:lpstr>
      <vt:lpstr>naloga - izračun</vt:lpstr>
      <vt:lpstr>naloga – izračun Npd</vt:lpstr>
      <vt:lpstr>naloga – izračun Opl</vt:lpstr>
      <vt:lpstr>naloga - izračun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Kontejnerizacija</dc:title>
  <dc:creator>Brane</dc:creator>
  <cp:lastModifiedBy>Brane</cp:lastModifiedBy>
  <cp:revision>53</cp:revision>
  <dcterms:created xsi:type="dcterms:W3CDTF">2015-05-02T14:44:32Z</dcterms:created>
  <dcterms:modified xsi:type="dcterms:W3CDTF">2016-04-28T17:45:21Z</dcterms:modified>
</cp:coreProperties>
</file>