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67" r:id="rId3"/>
    <p:sldId id="266" r:id="rId4"/>
    <p:sldId id="285" r:id="rId5"/>
    <p:sldId id="286" r:id="rId6"/>
    <p:sldId id="284" r:id="rId7"/>
  </p:sldIdLst>
  <p:sldSz cx="9144000" cy="6858000" type="screen4x3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1799" autoAdjust="0"/>
  </p:normalViewPr>
  <p:slideViewPr>
    <p:cSldViewPr>
      <p:cViewPr varScale="1">
        <p:scale>
          <a:sx n="84" d="100"/>
          <a:sy n="84" d="100"/>
        </p:scale>
        <p:origin x="-155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l-SI" smtClean="0"/>
              <a:t>Uredite slog podnaslova matrice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C5B7F-140E-44F6-98E0-F4915324F8AE}" type="datetimeFigureOut">
              <a:rPr lang="sl-SI" smtClean="0"/>
              <a:t>28.4.2016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C8B042-B9D3-4C51-83BD-53E61BB6BEA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9417443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C5B7F-140E-44F6-98E0-F4915324F8AE}" type="datetimeFigureOut">
              <a:rPr lang="sl-SI" smtClean="0"/>
              <a:t>28.4.2016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C8B042-B9D3-4C51-83BD-53E61BB6BEA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9095628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C5B7F-140E-44F6-98E0-F4915324F8AE}" type="datetimeFigureOut">
              <a:rPr lang="sl-SI" smtClean="0"/>
              <a:t>28.4.2016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C8B042-B9D3-4C51-83BD-53E61BB6BEA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2747236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C5B7F-140E-44F6-98E0-F4915324F8AE}" type="datetimeFigureOut">
              <a:rPr lang="sl-SI" smtClean="0"/>
              <a:t>28.4.2016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C8B042-B9D3-4C51-83BD-53E61BB6BEA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1176645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C5B7F-140E-44F6-98E0-F4915324F8AE}" type="datetimeFigureOut">
              <a:rPr lang="sl-SI" smtClean="0"/>
              <a:t>28.4.2016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C8B042-B9D3-4C51-83BD-53E61BB6BEA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1167180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C5B7F-140E-44F6-98E0-F4915324F8AE}" type="datetimeFigureOut">
              <a:rPr lang="sl-SI" smtClean="0"/>
              <a:t>28.4.2016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C8B042-B9D3-4C51-83BD-53E61BB6BEA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1947597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grada besedila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6" name="Ograda vsebin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7" name="Ograda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C5B7F-140E-44F6-98E0-F4915324F8AE}" type="datetimeFigureOut">
              <a:rPr lang="sl-SI" smtClean="0"/>
              <a:t>28.4.2016</a:t>
            </a:fld>
            <a:endParaRPr lang="sl-SI"/>
          </a:p>
        </p:txBody>
      </p:sp>
      <p:sp>
        <p:nvSpPr>
          <p:cNvPr id="8" name="Ograda no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Ograda številke diapoz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C8B042-B9D3-4C51-83BD-53E61BB6BEA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8750691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C5B7F-140E-44F6-98E0-F4915324F8AE}" type="datetimeFigureOut">
              <a:rPr lang="sl-SI" smtClean="0"/>
              <a:t>28.4.2016</a:t>
            </a:fld>
            <a:endParaRPr lang="sl-SI"/>
          </a:p>
        </p:txBody>
      </p:sp>
      <p:sp>
        <p:nvSpPr>
          <p:cNvPr id="4" name="Ograd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grad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C8B042-B9D3-4C51-83BD-53E61BB6BEA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681231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C5B7F-140E-44F6-98E0-F4915324F8AE}" type="datetimeFigureOut">
              <a:rPr lang="sl-SI" smtClean="0"/>
              <a:t>28.4.2016</a:t>
            </a:fld>
            <a:endParaRPr lang="sl-SI"/>
          </a:p>
        </p:txBody>
      </p:sp>
      <p:sp>
        <p:nvSpPr>
          <p:cNvPr id="3" name="Ograda no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C8B042-B9D3-4C51-83BD-53E61BB6BEA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232679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C5B7F-140E-44F6-98E0-F4915324F8AE}" type="datetimeFigureOut">
              <a:rPr lang="sl-SI" smtClean="0"/>
              <a:t>28.4.2016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C8B042-B9D3-4C51-83BD-53E61BB6BEA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9172727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slik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C5B7F-140E-44F6-98E0-F4915324F8AE}" type="datetimeFigureOut">
              <a:rPr lang="sl-SI" smtClean="0"/>
              <a:t>28.4.2016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C8B042-B9D3-4C51-83BD-53E61BB6BEA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2748530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naslova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2C5B7F-140E-44F6-98E0-F4915324F8AE}" type="datetimeFigureOut">
              <a:rPr lang="sl-SI" smtClean="0"/>
              <a:t>28.4.2016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C8B042-B9D3-4C51-83BD-53E61BB6BEA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794116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sz="2400" dirty="0" smtClean="0"/>
              <a:t> naloga izračun Q</a:t>
            </a:r>
            <a:endParaRPr lang="sl-SI" sz="2400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 smtClean="0"/>
              <a:t>Koliko tovora, ki do dotekal s </a:t>
            </a:r>
            <a:r>
              <a:rPr lang="sl-SI" dirty="0" smtClean="0"/>
              <a:t>25% </a:t>
            </a:r>
            <a:r>
              <a:rPr lang="sl-SI" dirty="0" smtClean="0"/>
              <a:t>neenako- </a:t>
            </a:r>
            <a:r>
              <a:rPr lang="sl-SI" dirty="0" err="1" smtClean="0"/>
              <a:t>mernostjo</a:t>
            </a:r>
            <a:r>
              <a:rPr lang="sl-SI" dirty="0" smtClean="0"/>
              <a:t>, bi lahko letno </a:t>
            </a:r>
            <a:r>
              <a:rPr lang="sl-SI" dirty="0" err="1" smtClean="0"/>
              <a:t>odpremili</a:t>
            </a:r>
            <a:r>
              <a:rPr lang="sl-SI" dirty="0" smtClean="0"/>
              <a:t> na </a:t>
            </a:r>
            <a:r>
              <a:rPr lang="sl-SI" dirty="0" smtClean="0"/>
              <a:t>140</a:t>
            </a:r>
            <a:r>
              <a:rPr lang="sl-SI" dirty="0" smtClean="0"/>
              <a:t> </a:t>
            </a:r>
            <a:r>
              <a:rPr lang="sl-SI" dirty="0" smtClean="0"/>
              <a:t>paletah inventarnega parka, ki bodo imele </a:t>
            </a:r>
            <a:r>
              <a:rPr lang="sl-SI" dirty="0" smtClean="0"/>
              <a:t>9 </a:t>
            </a:r>
            <a:r>
              <a:rPr lang="sl-SI" dirty="0" smtClean="0"/>
              <a:t>dnevni </a:t>
            </a:r>
            <a:r>
              <a:rPr lang="sl-SI" dirty="0" err="1" smtClean="0"/>
              <a:t>obtek</a:t>
            </a:r>
            <a:r>
              <a:rPr lang="sl-SI" dirty="0" smtClean="0"/>
              <a:t>, če bi letno delali </a:t>
            </a:r>
            <a:r>
              <a:rPr lang="sl-SI" dirty="0" smtClean="0"/>
              <a:t>270</a:t>
            </a:r>
            <a:r>
              <a:rPr lang="sl-SI" dirty="0" smtClean="0"/>
              <a:t> </a:t>
            </a:r>
            <a:r>
              <a:rPr lang="sl-SI" dirty="0" smtClean="0"/>
              <a:t>dni? Na vsako paleto </a:t>
            </a:r>
            <a:r>
              <a:rPr lang="sl-SI" dirty="0" smtClean="0"/>
              <a:t>bi </a:t>
            </a:r>
            <a:r>
              <a:rPr lang="sl-SI" dirty="0" smtClean="0"/>
              <a:t>povprečno natovorili po </a:t>
            </a:r>
            <a:r>
              <a:rPr lang="sl-SI" dirty="0" smtClean="0"/>
              <a:t>700 </a:t>
            </a:r>
            <a:r>
              <a:rPr lang="sl-SI" dirty="0" smtClean="0"/>
              <a:t>kg tovora. Zaradi popravil bi bilo povprečno </a:t>
            </a:r>
            <a:r>
              <a:rPr lang="sl-SI" dirty="0" smtClean="0"/>
              <a:t>15% </a:t>
            </a:r>
            <a:r>
              <a:rPr lang="sl-SI" dirty="0" smtClean="0"/>
              <a:t>palet izven uporabe.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8814458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899592"/>
          </a:xfrm>
        </p:spPr>
        <p:txBody>
          <a:bodyPr>
            <a:normAutofit/>
          </a:bodyPr>
          <a:lstStyle/>
          <a:p>
            <a:r>
              <a:rPr lang="sl-SI" sz="2400" dirty="0" smtClean="0"/>
              <a:t>naloga </a:t>
            </a:r>
            <a:r>
              <a:rPr lang="sl-SI" sz="2400" dirty="0" smtClean="0"/>
              <a:t>- podatki</a:t>
            </a:r>
            <a:endParaRPr lang="sl-SI" sz="24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Ograda vsebine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1052736"/>
                <a:ext cx="8229600" cy="5073427"/>
              </a:xfrm>
            </p:spPr>
            <p:txBody>
              <a:bodyPr>
                <a:normAutofit fontScale="85000" lnSpcReduction="10000"/>
              </a:bodyPr>
              <a:lstStyle/>
              <a:p>
                <a:r>
                  <a:rPr lang="sl-SI" dirty="0" smtClean="0"/>
                  <a:t>Koliko tovora, ki do dotekal s 25% neenakomernostjo</a:t>
                </a:r>
                <a:r>
                  <a:rPr lang="sl-SI" dirty="0"/>
                  <a:t>, bi lahko letno </a:t>
                </a:r>
                <a:r>
                  <a:rPr lang="sl-SI" dirty="0" err="1"/>
                  <a:t>odpremili</a:t>
                </a:r>
                <a:r>
                  <a:rPr lang="sl-SI" dirty="0"/>
                  <a:t> na 140 paletah inventarnega parka, ki bodo imele 9 dnevni </a:t>
                </a:r>
                <a:r>
                  <a:rPr lang="sl-SI" dirty="0" err="1"/>
                  <a:t>obtek</a:t>
                </a:r>
                <a:r>
                  <a:rPr lang="sl-SI" dirty="0"/>
                  <a:t>, če bi letno delali 270 dni? Na vsako paleto bi povprečno natovorili po 700 kg tovora. Zaradi popravil bi bilo povprečno 15% palet izven uporabe.</a:t>
                </a:r>
              </a:p>
              <a:p>
                <a:pPr lvl="0"/>
                <a:r>
                  <a:rPr lang="sl-SI" sz="2800" b="1" dirty="0" smtClean="0"/>
                  <a:t>Y </a:t>
                </a:r>
                <a:r>
                  <a:rPr lang="sl-SI" sz="2800" b="1" dirty="0" smtClean="0"/>
                  <a:t>= </a:t>
                </a:r>
                <a:r>
                  <a:rPr lang="sl-SI" sz="2800" b="1" dirty="0" smtClean="0"/>
                  <a:t>25% </a:t>
                </a:r>
                <a:r>
                  <a:rPr lang="sl-SI" sz="2800" b="1" dirty="0" smtClean="0"/>
                  <a:t>= </a:t>
                </a:r>
                <a:r>
                  <a:rPr lang="sl-SI" sz="2800" b="1" dirty="0" smtClean="0"/>
                  <a:t>1,25</a:t>
                </a:r>
                <a:endParaRPr lang="sl-SI" sz="2800" b="1" dirty="0" smtClean="0"/>
              </a:p>
              <a:p>
                <a:pPr lvl="0"/>
                <a:r>
                  <a:rPr lang="sl-SI" sz="2800" b="1" dirty="0" err="1" smtClean="0"/>
                  <a:t>Npi</a:t>
                </a:r>
                <a:r>
                  <a:rPr lang="sl-SI" sz="2800" b="1" dirty="0" smtClean="0"/>
                  <a:t> = </a:t>
                </a:r>
                <a:r>
                  <a:rPr lang="sl-SI" sz="2800" b="1" dirty="0" smtClean="0"/>
                  <a:t>140</a:t>
                </a:r>
                <a:r>
                  <a:rPr lang="sl-SI" sz="2800" b="1" dirty="0" smtClean="0"/>
                  <a:t> </a:t>
                </a:r>
                <a:r>
                  <a:rPr lang="sl-SI" sz="2800" b="1" dirty="0" smtClean="0"/>
                  <a:t>palet</a:t>
                </a:r>
              </a:p>
              <a:p>
                <a:pPr lvl="0"/>
                <a:r>
                  <a:rPr lang="sl-SI" sz="2800" b="1" dirty="0" err="1" smtClean="0"/>
                  <a:t>Tp</a:t>
                </a:r>
                <a:r>
                  <a:rPr lang="sl-SI" sz="2800" b="1" dirty="0" smtClean="0"/>
                  <a:t> = </a:t>
                </a:r>
                <a:r>
                  <a:rPr lang="sl-SI" sz="2800" b="1" dirty="0" smtClean="0"/>
                  <a:t>9 </a:t>
                </a:r>
                <a:r>
                  <a:rPr lang="sl-SI" sz="2800" b="1" dirty="0" smtClean="0"/>
                  <a:t>dni</a:t>
                </a:r>
              </a:p>
              <a:p>
                <a:pPr lvl="0"/>
                <a:r>
                  <a:rPr lang="sl-SI" sz="2800" b="1" dirty="0" err="1" smtClean="0"/>
                  <a:t>Dd</a:t>
                </a:r>
                <a:r>
                  <a:rPr lang="sl-SI" sz="2800" b="1" dirty="0" smtClean="0"/>
                  <a:t> </a:t>
                </a:r>
                <a:r>
                  <a:rPr lang="sl-SI" sz="2800" b="1" dirty="0" smtClean="0"/>
                  <a:t>=</a:t>
                </a:r>
                <a:r>
                  <a:rPr lang="sl-SI" sz="2800" b="1" dirty="0" smtClean="0"/>
                  <a:t>270</a:t>
                </a:r>
                <a:r>
                  <a:rPr lang="sl-SI" sz="2800" b="1" dirty="0" smtClean="0"/>
                  <a:t> </a:t>
                </a:r>
                <a:r>
                  <a:rPr lang="sl-SI" sz="2800" b="1" dirty="0" smtClean="0"/>
                  <a:t>dni</a:t>
                </a:r>
              </a:p>
              <a:p>
                <a:pPr lvl="0"/>
                <a:r>
                  <a:rPr lang="sl-SI" sz="2800" b="1" dirty="0" smtClean="0"/>
                  <a:t>q = </a:t>
                </a:r>
                <a:r>
                  <a:rPr lang="sl-SI" sz="2800" b="1" dirty="0" smtClean="0"/>
                  <a:t>700</a:t>
                </a:r>
                <a:r>
                  <a:rPr lang="sl-SI" sz="2800" b="1" dirty="0" smtClean="0"/>
                  <a:t> </a:t>
                </a:r>
                <a:r>
                  <a:rPr lang="sl-SI" sz="2800" b="1" dirty="0" smtClean="0"/>
                  <a:t>kg = </a:t>
                </a:r>
                <a:r>
                  <a:rPr lang="sl-SI" sz="2800" b="1" dirty="0" smtClean="0"/>
                  <a:t>0,7 </a:t>
                </a:r>
                <a:r>
                  <a:rPr lang="sl-SI" sz="2800" b="1" dirty="0" smtClean="0"/>
                  <a:t>t</a:t>
                </a:r>
              </a:p>
              <a:p>
                <a:r>
                  <a:rPr lang="sl-SI" sz="2800" b="1" dirty="0"/>
                  <a:t>Pp = </a:t>
                </a:r>
                <a:r>
                  <a:rPr lang="sl-SI" sz="2800" b="1" dirty="0" smtClean="0"/>
                  <a:t>15%  </a:t>
                </a:r>
                <a:r>
                  <a:rPr lang="sl-SI" sz="2800" b="1" dirty="0"/>
                  <a:t>= (</a:t>
                </a:r>
                <a14:m>
                  <m:oMath xmlns:m="http://schemas.openxmlformats.org/officeDocument/2006/math">
                    <m:r>
                      <a:rPr lang="sl-SI" sz="2800" b="1" i="1">
                        <a:latin typeface="Cambria Math"/>
                      </a:rPr>
                      <m:t>𝟏</m:t>
                    </m:r>
                    <m:r>
                      <a:rPr lang="sl-SI" sz="2800" b="1" i="1">
                        <a:latin typeface="Cambria Math"/>
                      </a:rPr>
                      <m:t>+</m:t>
                    </m:r>
                    <m:f>
                      <m:fPr>
                        <m:ctrlPr>
                          <a:rPr lang="sl-SI" sz="2800" b="1" i="1">
                            <a:latin typeface="Cambria Math"/>
                          </a:rPr>
                        </m:ctrlPr>
                      </m:fPr>
                      <m:num>
                        <m:r>
                          <a:rPr lang="sl-SI" sz="2800" b="1" i="1">
                            <a:latin typeface="Cambria Math"/>
                          </a:rPr>
                          <m:t>𝟏</m:t>
                        </m:r>
                        <m:r>
                          <a:rPr lang="sl-SI" sz="2800" b="1" i="1" smtClean="0">
                            <a:latin typeface="Cambria Math"/>
                          </a:rPr>
                          <m:t>𝟓</m:t>
                        </m:r>
                      </m:num>
                      <m:den>
                        <m:r>
                          <a:rPr lang="sl-SI" sz="2800" b="1" i="1">
                            <a:latin typeface="Cambria Math"/>
                          </a:rPr>
                          <m:t>𝟏𝟎𝟎</m:t>
                        </m:r>
                      </m:den>
                    </m:f>
                    <m:r>
                      <a:rPr lang="sl-SI" sz="2800" b="1" i="1">
                        <a:latin typeface="Cambria Math"/>
                      </a:rPr>
                      <m:t>)</m:t>
                    </m:r>
                  </m:oMath>
                </a14:m>
                <a:r>
                  <a:rPr lang="sl-SI" sz="2800" b="1" dirty="0">
                    <a:solidFill>
                      <a:prstClr val="black"/>
                    </a:solidFill>
                  </a:rPr>
                  <a:t> = </a:t>
                </a:r>
                <a:r>
                  <a:rPr lang="sl-SI" sz="2800" b="1" u="sng" dirty="0" smtClean="0">
                    <a:solidFill>
                      <a:prstClr val="black"/>
                    </a:solidFill>
                  </a:rPr>
                  <a:t>1,15</a:t>
                </a:r>
                <a:endParaRPr lang="sl-SI" sz="2800" b="1" u="sng" dirty="0">
                  <a:solidFill>
                    <a:prstClr val="black"/>
                  </a:solidFill>
                </a:endParaRPr>
              </a:p>
            </p:txBody>
          </p:sp>
        </mc:Choice>
        <mc:Fallback>
          <p:sp>
            <p:nvSpPr>
              <p:cNvPr id="3" name="Ograda vsebin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052736"/>
                <a:ext cx="8229600" cy="5073427"/>
              </a:xfrm>
              <a:blipFill rotWithShape="1">
                <a:blip r:embed="rId2"/>
                <a:stretch>
                  <a:fillRect l="-1185" t="-1803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4768008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/>
          </a:bodyPr>
          <a:lstStyle/>
          <a:p>
            <a:r>
              <a:rPr lang="sl-SI" sz="2400" dirty="0" smtClean="0"/>
              <a:t>naloga </a:t>
            </a:r>
            <a:r>
              <a:rPr lang="sl-SI" sz="2400" dirty="0" smtClean="0"/>
              <a:t>- izračun</a:t>
            </a:r>
            <a:endParaRPr lang="sl-SI" sz="24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Ograda vsebine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908720"/>
                <a:ext cx="8229600" cy="5217443"/>
              </a:xfrm>
            </p:spPr>
            <p:txBody>
              <a:bodyPr>
                <a:normAutofit lnSpcReduction="10000"/>
              </a:bodyPr>
              <a:lstStyle/>
              <a:p>
                <a:pPr lvl="0"/>
                <a:r>
                  <a:rPr lang="sl-SI" sz="2200" b="1" dirty="0"/>
                  <a:t>Y = 25% = 1,25</a:t>
                </a:r>
              </a:p>
              <a:p>
                <a:pPr lvl="0"/>
                <a:r>
                  <a:rPr lang="sl-SI" sz="2200" b="1" dirty="0" err="1"/>
                  <a:t>Npi</a:t>
                </a:r>
                <a:r>
                  <a:rPr lang="sl-SI" sz="2200" b="1" dirty="0"/>
                  <a:t> = 140 palet</a:t>
                </a:r>
              </a:p>
              <a:p>
                <a:pPr lvl="0"/>
                <a:r>
                  <a:rPr lang="sl-SI" sz="2200" b="1" dirty="0" err="1"/>
                  <a:t>Tp</a:t>
                </a:r>
                <a:r>
                  <a:rPr lang="sl-SI" sz="2200" b="1" dirty="0"/>
                  <a:t> = 9 dni</a:t>
                </a:r>
              </a:p>
              <a:p>
                <a:pPr lvl="0"/>
                <a:r>
                  <a:rPr lang="sl-SI" sz="2200" b="1" dirty="0" err="1"/>
                  <a:t>Dd</a:t>
                </a:r>
                <a:r>
                  <a:rPr lang="sl-SI" sz="2200" b="1" dirty="0"/>
                  <a:t> =270 dni</a:t>
                </a:r>
              </a:p>
              <a:p>
                <a:pPr lvl="0"/>
                <a:r>
                  <a:rPr lang="sl-SI" sz="2200" b="1" dirty="0"/>
                  <a:t>q = 700 kg = 0,7 t</a:t>
                </a:r>
              </a:p>
              <a:p>
                <a:r>
                  <a:rPr lang="sl-SI" sz="2200" b="1" dirty="0"/>
                  <a:t>Pp = </a:t>
                </a:r>
                <a:r>
                  <a:rPr lang="sl-SI" sz="2200" b="1" dirty="0"/>
                  <a:t>15%  </a:t>
                </a:r>
                <a:r>
                  <a:rPr lang="sl-SI" sz="2200" b="1" dirty="0"/>
                  <a:t>= (</a:t>
                </a:r>
                <a14:m>
                  <m:oMath xmlns:m="http://schemas.openxmlformats.org/officeDocument/2006/math">
                    <m:r>
                      <a:rPr lang="sl-SI" sz="2200" b="1" i="1">
                        <a:latin typeface="Cambria Math"/>
                      </a:rPr>
                      <m:t>𝟏</m:t>
                    </m:r>
                    <m:r>
                      <a:rPr lang="sl-SI" sz="2200" b="1" i="1">
                        <a:latin typeface="Cambria Math"/>
                      </a:rPr>
                      <m:t>+</m:t>
                    </m:r>
                    <m:f>
                      <m:fPr>
                        <m:ctrlPr>
                          <a:rPr lang="sl-SI" sz="2200" b="1" i="1">
                            <a:latin typeface="Cambria Math"/>
                          </a:rPr>
                        </m:ctrlPr>
                      </m:fPr>
                      <m:num>
                        <m:r>
                          <a:rPr lang="sl-SI" sz="2200" b="1" i="1">
                            <a:latin typeface="Cambria Math"/>
                          </a:rPr>
                          <m:t>𝟏</m:t>
                        </m:r>
                        <m:r>
                          <a:rPr lang="sl-SI" sz="2200" b="1" i="1">
                            <a:latin typeface="Cambria Math"/>
                          </a:rPr>
                          <m:t>𝟓</m:t>
                        </m:r>
                      </m:num>
                      <m:den>
                        <m:r>
                          <a:rPr lang="sl-SI" sz="2200" b="1" i="1">
                            <a:latin typeface="Cambria Math"/>
                          </a:rPr>
                          <m:t>𝟏𝟎𝟎</m:t>
                        </m:r>
                      </m:den>
                    </m:f>
                    <m:r>
                      <a:rPr lang="sl-SI" sz="2200" b="1" i="1">
                        <a:latin typeface="Cambria Math"/>
                      </a:rPr>
                      <m:t>)</m:t>
                    </m:r>
                  </m:oMath>
                </a14:m>
                <a:r>
                  <a:rPr lang="sl-SI" sz="2200" b="1" dirty="0">
                    <a:solidFill>
                      <a:prstClr val="black"/>
                    </a:solidFill>
                  </a:rPr>
                  <a:t> = </a:t>
                </a:r>
                <a:r>
                  <a:rPr lang="sl-SI" sz="2200" b="1" u="sng" dirty="0">
                    <a:solidFill>
                      <a:prstClr val="black"/>
                    </a:solidFill>
                  </a:rPr>
                  <a:t>1,15</a:t>
                </a:r>
                <a:endParaRPr lang="sl-SI" sz="2200" b="1" u="sng" dirty="0">
                  <a:solidFill>
                    <a:prstClr val="black"/>
                  </a:solidFill>
                </a:endParaRPr>
              </a:p>
              <a:p>
                <a:r>
                  <a:rPr lang="sl-SI" sz="2200" b="1" dirty="0" smtClean="0">
                    <a:solidFill>
                      <a:prstClr val="black"/>
                    </a:solidFill>
                  </a:rPr>
                  <a:t>------------------------------------------</a:t>
                </a:r>
              </a:p>
              <a:p>
                <a:r>
                  <a:rPr lang="sl-SI" sz="2200" b="1" dirty="0" err="1" smtClean="0">
                    <a:solidFill>
                      <a:prstClr val="black"/>
                    </a:solidFill>
                  </a:rPr>
                  <a:t>Npd</a:t>
                </a:r>
                <a:r>
                  <a:rPr lang="sl-SI" sz="2200" b="1" dirty="0" smtClean="0">
                    <a:solidFill>
                      <a:prstClr val="black"/>
                    </a:solidFill>
                  </a:rPr>
                  <a:t> </a:t>
                </a:r>
                <a:r>
                  <a:rPr lang="sl-SI" sz="2200" b="1" dirty="0" smtClean="0">
                    <a:solidFill>
                      <a:prstClr val="black"/>
                    </a:solidFill>
                  </a:rPr>
                  <a:t>= ?</a:t>
                </a:r>
              </a:p>
              <a:p>
                <a:r>
                  <a:rPr lang="sl-SI" sz="2200" b="1" dirty="0" err="1" smtClean="0">
                    <a:solidFill>
                      <a:prstClr val="black"/>
                    </a:solidFill>
                  </a:rPr>
                  <a:t>Opl</a:t>
                </a:r>
                <a:r>
                  <a:rPr lang="sl-SI" sz="2200" b="1" dirty="0" smtClean="0">
                    <a:solidFill>
                      <a:prstClr val="black"/>
                    </a:solidFill>
                  </a:rPr>
                  <a:t> = ?</a:t>
                </a:r>
              </a:p>
              <a:p>
                <a:r>
                  <a:rPr lang="sl-SI" sz="2200" b="1" dirty="0" smtClean="0">
                    <a:solidFill>
                      <a:prstClr val="black"/>
                    </a:solidFill>
                  </a:rPr>
                  <a:t>Q = ?</a:t>
                </a:r>
                <a:endParaRPr lang="sl-SI" sz="2200" b="1" i="1" dirty="0" smtClean="0">
                  <a:latin typeface="Cambria Math"/>
                </a:endParaRPr>
              </a:p>
              <a:p>
                <a:pPr marL="0" indent="0" algn="ctr">
                  <a:buNone/>
                </a:pPr>
                <a14:m>
                  <m:oMath xmlns:m="http://schemas.openxmlformats.org/officeDocument/2006/math">
                    <m:r>
                      <a:rPr lang="sl-SI" sz="4000" b="1" i="1">
                        <a:latin typeface="Cambria Math"/>
                      </a:rPr>
                      <m:t>𝑵𝒑𝒅</m:t>
                    </m:r>
                    <m:r>
                      <a:rPr lang="sl-SI" sz="4000" b="1" i="1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sl-SI" sz="4000" b="1" i="1">
                            <a:latin typeface="Cambria Math"/>
                          </a:rPr>
                        </m:ctrlPr>
                      </m:fPr>
                      <m:num>
                        <m:r>
                          <a:rPr lang="sl-SI" sz="4000" b="1" i="1">
                            <a:latin typeface="Cambria Math"/>
                          </a:rPr>
                          <m:t>𝑸</m:t>
                        </m:r>
                        <m:r>
                          <a:rPr lang="sl-SI" sz="4000" b="1" i="1">
                            <a:latin typeface="Cambria Math"/>
                          </a:rPr>
                          <m:t>∗</m:t>
                        </m:r>
                        <m:r>
                          <a:rPr lang="sl-SI" sz="4000" b="1" i="1">
                            <a:latin typeface="Cambria Math"/>
                          </a:rPr>
                          <m:t>𝒀</m:t>
                        </m:r>
                      </m:num>
                      <m:den>
                        <m:r>
                          <a:rPr lang="sl-SI" sz="4000" b="1" i="1">
                            <a:latin typeface="Cambria Math"/>
                          </a:rPr>
                          <m:t>𝑶𝒑𝒍</m:t>
                        </m:r>
                        <m:r>
                          <a:rPr lang="sl-SI" sz="4000" b="1" i="1">
                            <a:latin typeface="Cambria Math"/>
                          </a:rPr>
                          <m:t> ∗</m:t>
                        </m:r>
                        <m:r>
                          <a:rPr lang="sl-SI" sz="4000" b="1" i="1">
                            <a:latin typeface="Cambria Math"/>
                          </a:rPr>
                          <m:t>𝒒</m:t>
                        </m:r>
                      </m:den>
                    </m:f>
                  </m:oMath>
                </a14:m>
                <a:r>
                  <a:rPr lang="sl-SI" sz="4000" b="1" dirty="0">
                    <a:solidFill>
                      <a:prstClr val="black"/>
                    </a:solidFill>
                  </a:rPr>
                  <a:t> </a:t>
                </a:r>
                <a:r>
                  <a:rPr lang="sl-SI" sz="4000" b="1" dirty="0" smtClean="0">
                    <a:solidFill>
                      <a:prstClr val="black"/>
                    </a:solidFill>
                  </a:rPr>
                  <a:t>   </a:t>
                </a:r>
                <a:r>
                  <a:rPr lang="sl-SI" sz="4000" b="1" dirty="0">
                    <a:solidFill>
                      <a:prstClr val="black"/>
                    </a:solidFill>
                  </a:rPr>
                  <a:t> </a:t>
                </a:r>
                <a:r>
                  <a:rPr lang="sl-SI" sz="4000" b="1" dirty="0" smtClean="0">
                    <a:solidFill>
                      <a:prstClr val="black"/>
                    </a:solidFill>
                  </a:rPr>
                  <a:t>     </a:t>
                </a:r>
                <a14:m>
                  <m:oMath xmlns:m="http://schemas.openxmlformats.org/officeDocument/2006/math">
                    <m:r>
                      <a:rPr lang="sl-SI" sz="4000" b="1">
                        <a:latin typeface="Cambria Math"/>
                      </a:rPr>
                      <m:t> </m:t>
                    </m:r>
                    <m:r>
                      <a:rPr lang="sl-SI" sz="4000" b="1" i="1" smtClean="0">
                        <a:latin typeface="Cambria Math"/>
                      </a:rPr>
                      <m:t>𝑸</m:t>
                    </m:r>
                    <m:r>
                      <a:rPr lang="sl-SI" sz="4000" b="1" i="1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sl-SI" sz="4000" b="1" i="1">
                            <a:latin typeface="Cambria Math"/>
                          </a:rPr>
                        </m:ctrlPr>
                      </m:fPr>
                      <m:num>
                        <m:r>
                          <a:rPr lang="sl-SI" sz="4000" b="1" i="1" smtClean="0">
                            <a:latin typeface="Cambria Math"/>
                          </a:rPr>
                          <m:t>𝑵𝒑𝒅</m:t>
                        </m:r>
                        <m:r>
                          <a:rPr lang="sl-SI" sz="4000" b="1" i="1">
                            <a:latin typeface="Cambria Math"/>
                          </a:rPr>
                          <m:t>∗</m:t>
                        </m:r>
                        <m:r>
                          <a:rPr lang="sl-SI" sz="4000" b="1" i="1" smtClean="0">
                            <a:latin typeface="Cambria Math"/>
                          </a:rPr>
                          <m:t>𝑶𝒑𝒍</m:t>
                        </m:r>
                        <m:r>
                          <a:rPr lang="sl-SI" sz="4000" b="1" i="1" smtClean="0">
                            <a:latin typeface="Cambria Math"/>
                          </a:rPr>
                          <m:t>∗</m:t>
                        </m:r>
                        <m:r>
                          <a:rPr lang="sl-SI" sz="4000" b="1" i="1" smtClean="0">
                            <a:latin typeface="Cambria Math"/>
                          </a:rPr>
                          <m:t>𝒒</m:t>
                        </m:r>
                      </m:num>
                      <m:den>
                        <m:r>
                          <a:rPr lang="sl-SI" sz="4000" b="1" i="1" smtClean="0">
                            <a:latin typeface="Cambria Math"/>
                          </a:rPr>
                          <m:t>𝒀</m:t>
                        </m:r>
                      </m:den>
                    </m:f>
                  </m:oMath>
                </a14:m>
                <a:endParaRPr lang="sl-SI" sz="4000" dirty="0"/>
              </a:p>
              <a:p>
                <a:endParaRPr lang="sl-SI" dirty="0"/>
              </a:p>
            </p:txBody>
          </p:sp>
        </mc:Choice>
        <mc:Fallback>
          <p:sp>
            <p:nvSpPr>
              <p:cNvPr id="3" name="Ograda vsebin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908720"/>
                <a:ext cx="8229600" cy="5217443"/>
              </a:xfrm>
              <a:blipFill rotWithShape="1">
                <a:blip r:embed="rId2"/>
                <a:stretch>
                  <a:fillRect l="-815" t="-1402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Desna puščica 3"/>
          <p:cNvSpPr/>
          <p:nvPr/>
        </p:nvSpPr>
        <p:spPr>
          <a:xfrm>
            <a:off x="4067944" y="5441790"/>
            <a:ext cx="489204" cy="12115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 sz="900" dirty="0"/>
          </a:p>
        </p:txBody>
      </p:sp>
    </p:spTree>
    <p:extLst>
      <p:ext uri="{BB962C8B-B14F-4D97-AF65-F5344CB8AC3E}">
        <p14:creationId xmlns:p14="http://schemas.microsoft.com/office/powerpoint/2010/main" val="9565090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sz="2400" dirty="0" smtClean="0"/>
              <a:t>naloga – izračun </a:t>
            </a:r>
            <a:r>
              <a:rPr lang="sl-SI" sz="2400" dirty="0" err="1" smtClean="0"/>
              <a:t>Npd</a:t>
            </a:r>
            <a:endParaRPr lang="sl-SI" sz="24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Ograda vsebine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1052736"/>
                <a:ext cx="8229600" cy="5256584"/>
              </a:xfrm>
            </p:spPr>
            <p:txBody>
              <a:bodyPr>
                <a:normAutofit fontScale="77500" lnSpcReduction="20000"/>
              </a:bodyPr>
              <a:lstStyle/>
              <a:p>
                <a:pPr lvl="0"/>
                <a:r>
                  <a:rPr lang="sl-SI" sz="2600" b="1" dirty="0" smtClean="0"/>
                  <a:t>Y = 25% = 1,25</a:t>
                </a:r>
              </a:p>
              <a:p>
                <a:pPr lvl="0"/>
                <a:r>
                  <a:rPr lang="sl-SI" sz="2600" b="1" dirty="0" err="1"/>
                  <a:t>Npi</a:t>
                </a:r>
                <a:r>
                  <a:rPr lang="sl-SI" sz="2600" b="1" dirty="0"/>
                  <a:t> = 140 palet</a:t>
                </a:r>
              </a:p>
              <a:p>
                <a:pPr lvl="0"/>
                <a:r>
                  <a:rPr lang="sl-SI" sz="2600" b="1" dirty="0" err="1"/>
                  <a:t>Tp</a:t>
                </a:r>
                <a:r>
                  <a:rPr lang="sl-SI" sz="2600" b="1" dirty="0"/>
                  <a:t> = 9 dni</a:t>
                </a:r>
              </a:p>
              <a:p>
                <a:pPr lvl="0"/>
                <a:r>
                  <a:rPr lang="sl-SI" sz="2600" b="1" dirty="0" err="1"/>
                  <a:t>Dd</a:t>
                </a:r>
                <a:r>
                  <a:rPr lang="sl-SI" sz="2600" b="1" dirty="0"/>
                  <a:t> =270 dni</a:t>
                </a:r>
              </a:p>
              <a:p>
                <a:pPr lvl="0"/>
                <a:r>
                  <a:rPr lang="sl-SI" sz="2600" b="1" dirty="0"/>
                  <a:t>q = 700 kg = 0,7 t</a:t>
                </a:r>
              </a:p>
              <a:p>
                <a:r>
                  <a:rPr lang="sl-SI" sz="2600" b="1" dirty="0"/>
                  <a:t>Pp = </a:t>
                </a:r>
                <a:r>
                  <a:rPr lang="sl-SI" sz="2600" b="1" dirty="0"/>
                  <a:t>15%  </a:t>
                </a:r>
                <a:r>
                  <a:rPr lang="sl-SI" sz="2600" b="1" dirty="0"/>
                  <a:t>= (</a:t>
                </a:r>
                <a14:m>
                  <m:oMath xmlns:m="http://schemas.openxmlformats.org/officeDocument/2006/math">
                    <m:r>
                      <a:rPr lang="sl-SI" sz="2600" b="1" i="1">
                        <a:latin typeface="Cambria Math"/>
                      </a:rPr>
                      <m:t>𝟏</m:t>
                    </m:r>
                    <m:r>
                      <a:rPr lang="sl-SI" sz="2600" b="1" i="1">
                        <a:latin typeface="Cambria Math"/>
                      </a:rPr>
                      <m:t>+</m:t>
                    </m:r>
                    <m:f>
                      <m:fPr>
                        <m:ctrlPr>
                          <a:rPr lang="sl-SI" sz="2600" b="1" i="1">
                            <a:latin typeface="Cambria Math"/>
                          </a:rPr>
                        </m:ctrlPr>
                      </m:fPr>
                      <m:num>
                        <m:r>
                          <a:rPr lang="sl-SI" sz="2600" b="1" i="1">
                            <a:latin typeface="Cambria Math"/>
                          </a:rPr>
                          <m:t>𝟏</m:t>
                        </m:r>
                        <m:r>
                          <a:rPr lang="sl-SI" sz="2600" b="1" i="1">
                            <a:latin typeface="Cambria Math"/>
                          </a:rPr>
                          <m:t>𝟓</m:t>
                        </m:r>
                      </m:num>
                      <m:den>
                        <m:r>
                          <a:rPr lang="sl-SI" sz="2600" b="1" i="1">
                            <a:latin typeface="Cambria Math"/>
                          </a:rPr>
                          <m:t>𝟏𝟎𝟎</m:t>
                        </m:r>
                      </m:den>
                    </m:f>
                    <m:r>
                      <a:rPr lang="sl-SI" sz="2600" b="1" i="1">
                        <a:latin typeface="Cambria Math"/>
                      </a:rPr>
                      <m:t>)</m:t>
                    </m:r>
                  </m:oMath>
                </a14:m>
                <a:r>
                  <a:rPr lang="sl-SI" sz="2600" b="1" dirty="0">
                    <a:solidFill>
                      <a:prstClr val="black"/>
                    </a:solidFill>
                  </a:rPr>
                  <a:t> = </a:t>
                </a:r>
                <a:r>
                  <a:rPr lang="sl-SI" sz="2600" b="1" u="sng" dirty="0">
                    <a:solidFill>
                      <a:prstClr val="black"/>
                    </a:solidFill>
                  </a:rPr>
                  <a:t>1,15</a:t>
                </a:r>
                <a:endParaRPr lang="sl-SI" sz="2600" b="1" u="sng" dirty="0">
                  <a:solidFill>
                    <a:prstClr val="black"/>
                  </a:solidFill>
                </a:endParaRPr>
              </a:p>
              <a:p>
                <a:r>
                  <a:rPr lang="sl-SI" sz="2600" b="1" dirty="0" smtClean="0">
                    <a:solidFill>
                      <a:prstClr val="black"/>
                    </a:solidFill>
                  </a:rPr>
                  <a:t>------------------------------------------</a:t>
                </a:r>
                <a:endParaRPr lang="sl-SI" sz="2600" b="1" dirty="0">
                  <a:solidFill>
                    <a:prstClr val="black"/>
                  </a:solidFill>
                </a:endParaRPr>
              </a:p>
              <a:p>
                <a:r>
                  <a:rPr lang="sl-SI" sz="2600" b="1" dirty="0" err="1">
                    <a:solidFill>
                      <a:prstClr val="black"/>
                    </a:solidFill>
                  </a:rPr>
                  <a:t>Npd</a:t>
                </a:r>
                <a:r>
                  <a:rPr lang="sl-SI" sz="2600" b="1" dirty="0">
                    <a:solidFill>
                      <a:prstClr val="black"/>
                    </a:solidFill>
                  </a:rPr>
                  <a:t> = ?</a:t>
                </a:r>
              </a:p>
              <a:p>
                <a:r>
                  <a:rPr lang="sl-SI" sz="2600" b="1" dirty="0" err="1" smtClean="0">
                    <a:solidFill>
                      <a:prstClr val="black"/>
                    </a:solidFill>
                  </a:rPr>
                  <a:t>Opl</a:t>
                </a:r>
                <a:r>
                  <a:rPr lang="sl-SI" sz="2600" b="1" dirty="0" smtClean="0">
                    <a:solidFill>
                      <a:prstClr val="black"/>
                    </a:solidFill>
                  </a:rPr>
                  <a:t> </a:t>
                </a:r>
                <a:r>
                  <a:rPr lang="sl-SI" sz="2600" b="1" dirty="0">
                    <a:solidFill>
                      <a:prstClr val="black"/>
                    </a:solidFill>
                  </a:rPr>
                  <a:t>= </a:t>
                </a:r>
                <a:r>
                  <a:rPr lang="sl-SI" sz="2600" b="1" dirty="0" smtClean="0">
                    <a:solidFill>
                      <a:prstClr val="black"/>
                    </a:solidFill>
                  </a:rPr>
                  <a:t>?</a:t>
                </a:r>
              </a:p>
              <a:p>
                <a:r>
                  <a:rPr lang="sl-SI" sz="2600" b="1" dirty="0" smtClean="0">
                    <a:solidFill>
                      <a:prstClr val="black"/>
                    </a:solidFill>
                  </a:rPr>
                  <a:t>Q </a:t>
                </a:r>
                <a:r>
                  <a:rPr lang="sl-SI" sz="2600" b="1" dirty="0">
                    <a:solidFill>
                      <a:prstClr val="black"/>
                    </a:solidFill>
                  </a:rPr>
                  <a:t>= ?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sl-SI" sz="3100" b="1" i="1">
                          <a:latin typeface="Cambria Math"/>
                        </a:rPr>
                        <m:t>𝑵𝒑</m:t>
                      </m:r>
                      <m:r>
                        <a:rPr lang="sl-SI" sz="3100" b="1" i="1" smtClean="0">
                          <a:latin typeface="Cambria Math"/>
                        </a:rPr>
                        <m:t>𝒊</m:t>
                      </m:r>
                      <m:r>
                        <a:rPr lang="sl-SI" sz="3100" b="1" i="1">
                          <a:latin typeface="Cambria Math"/>
                        </a:rPr>
                        <m:t>=</m:t>
                      </m:r>
                      <m:r>
                        <a:rPr lang="sl-SI" sz="3100" b="1" i="1" smtClean="0">
                          <a:latin typeface="Cambria Math"/>
                        </a:rPr>
                        <m:t>𝑵𝒑𝒅</m:t>
                      </m:r>
                      <m:r>
                        <a:rPr lang="sl-SI" sz="3100" b="1" i="1" smtClean="0">
                          <a:latin typeface="Cambria Math"/>
                        </a:rPr>
                        <m:t> </m:t>
                      </m:r>
                      <m:d>
                        <m:dPr>
                          <m:ctrlPr>
                            <a:rPr lang="sl-SI" sz="3100" b="1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sl-SI" sz="3100" b="1" i="1" smtClean="0">
                              <a:latin typeface="Cambria Math"/>
                            </a:rPr>
                            <m:t>𝟏</m:t>
                          </m:r>
                          <m:r>
                            <a:rPr lang="sl-SI" sz="3100" b="1" i="1" smtClean="0">
                              <a:latin typeface="Cambria Math"/>
                            </a:rPr>
                            <m:t>+</m:t>
                          </m:r>
                          <m:f>
                            <m:fPr>
                              <m:ctrlPr>
                                <a:rPr lang="sl-SI" sz="3100" b="1" i="1"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sl-SI" sz="3100" b="1" i="1" smtClean="0">
                                  <a:latin typeface="Cambria Math"/>
                                </a:rPr>
                                <m:t>𝑷𝒑</m:t>
                              </m:r>
                            </m:num>
                            <m:den>
                              <m:r>
                                <a:rPr lang="sl-SI" sz="3100" b="1" i="1" smtClean="0">
                                  <a:latin typeface="Cambria Math"/>
                                </a:rPr>
                                <m:t>𝟏𝟎𝟎</m:t>
                              </m:r>
                            </m:den>
                          </m:f>
                          <m:r>
                            <a:rPr lang="sl-SI" sz="3100" b="1" i="1">
                              <a:latin typeface="Cambria Math"/>
                            </a:rPr>
                            <m:t> </m:t>
                          </m:r>
                        </m:e>
                      </m:d>
                      <m:r>
                        <a:rPr lang="sl-SI" sz="3100" b="1" i="1" smtClean="0">
                          <a:latin typeface="Cambria Math"/>
                        </a:rPr>
                        <m:t>    </m:t>
                      </m:r>
                    </m:oMath>
                  </m:oMathPara>
                </a14:m>
                <a:endParaRPr lang="sl-SI" sz="3100" b="1" i="1" dirty="0" smtClean="0">
                  <a:latin typeface="Cambria Math"/>
                </a:endParaRPr>
              </a:p>
              <a:p>
                <a:pPr marL="0" indent="0">
                  <a:buNone/>
                </a:pPr>
                <a:endParaRPr lang="sl-SI" sz="3100" b="1" i="1" dirty="0" smtClean="0">
                  <a:latin typeface="Cambria Math"/>
                </a:endParaRPr>
              </a:p>
              <a:p>
                <a:pPr marL="0" indent="0" algn="ctr">
                  <a:buNone/>
                </a:pPr>
                <a14:m>
                  <m:oMath xmlns:m="http://schemas.openxmlformats.org/officeDocument/2006/math">
                    <m:r>
                      <a:rPr lang="sl-SI" sz="3100" b="1" i="1">
                        <a:latin typeface="Cambria Math"/>
                      </a:rPr>
                      <m:t>𝑵𝒑𝒅</m:t>
                    </m:r>
                    <m:r>
                      <a:rPr lang="sl-SI" sz="3100" b="1" i="1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sl-SI" sz="3100" b="1" i="1">
                            <a:latin typeface="Cambria Math"/>
                          </a:rPr>
                        </m:ctrlPr>
                      </m:fPr>
                      <m:num>
                        <m:r>
                          <a:rPr lang="sl-SI" sz="3100" b="1" i="1" smtClean="0">
                            <a:latin typeface="Cambria Math"/>
                          </a:rPr>
                          <m:t>𝑵𝒑𝒊</m:t>
                        </m:r>
                      </m:num>
                      <m:den>
                        <m:r>
                          <a:rPr lang="sl-SI" sz="3100" b="1" i="1" smtClean="0">
                            <a:latin typeface="Cambria Math"/>
                          </a:rPr>
                          <m:t>𝟏</m:t>
                        </m:r>
                        <m:r>
                          <a:rPr lang="sl-SI" sz="3100" b="1" i="1" smtClean="0">
                            <a:latin typeface="Cambria Math"/>
                          </a:rPr>
                          <m:t>+(</m:t>
                        </m:r>
                        <m:f>
                          <m:fPr>
                            <m:ctrlPr>
                              <a:rPr lang="sl-SI" sz="3100" b="1" i="1" smtClean="0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sl-SI" sz="3100" b="1" i="1" smtClean="0">
                                <a:latin typeface="Cambria Math"/>
                              </a:rPr>
                              <m:t>𝑷𝒑</m:t>
                            </m:r>
                          </m:num>
                          <m:den>
                            <m:r>
                              <a:rPr lang="sl-SI" sz="3100" b="1" i="1" smtClean="0">
                                <a:latin typeface="Cambria Math"/>
                              </a:rPr>
                              <m:t>𝟏𝟎𝟎</m:t>
                            </m:r>
                          </m:den>
                        </m:f>
                        <m:r>
                          <a:rPr lang="sl-SI" sz="3100" b="1" i="1" smtClean="0">
                            <a:latin typeface="Cambria Math"/>
                          </a:rPr>
                          <m:t>)</m:t>
                        </m:r>
                      </m:den>
                    </m:f>
                    <m:r>
                      <a:rPr lang="sl-SI" sz="3100" b="1" i="1" smtClean="0">
                        <a:latin typeface="Cambria Math"/>
                      </a:rPr>
                      <m:t>       </m:t>
                    </m:r>
                    <m:r>
                      <a:rPr lang="sl-SI" sz="3100" b="1" i="1">
                        <a:latin typeface="Cambria Math"/>
                      </a:rPr>
                      <m:t>𝑵𝒑𝒅</m:t>
                    </m:r>
                    <m:r>
                      <a:rPr lang="sl-SI" sz="3100" b="1" i="1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sl-SI" sz="3100" b="1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sl-SI" sz="3100" b="1" i="1" smtClean="0">
                            <a:latin typeface="Cambria Math"/>
                          </a:rPr>
                          <m:t>𝟏𝟒𝟎</m:t>
                        </m:r>
                      </m:num>
                      <m:den>
                        <m:r>
                          <a:rPr lang="sl-SI" sz="3100" b="1" i="1">
                            <a:latin typeface="Cambria Math"/>
                          </a:rPr>
                          <m:t>𝟏</m:t>
                        </m:r>
                        <m:r>
                          <a:rPr lang="sl-SI" sz="3100" b="1" i="1" smtClean="0">
                            <a:latin typeface="Cambria Math"/>
                          </a:rPr>
                          <m:t>,</m:t>
                        </m:r>
                        <m:r>
                          <a:rPr lang="sl-SI" sz="3100" b="1" i="1" smtClean="0">
                            <a:latin typeface="Cambria Math"/>
                          </a:rPr>
                          <m:t>𝟏𝟓</m:t>
                        </m:r>
                      </m:den>
                    </m:f>
                  </m:oMath>
                </a14:m>
                <a:r>
                  <a:rPr lang="sl-SI" sz="3100" b="1" dirty="0">
                    <a:solidFill>
                      <a:prstClr val="black"/>
                    </a:solidFill>
                  </a:rPr>
                  <a:t>  =</a:t>
                </a:r>
                <a:r>
                  <a:rPr lang="sl-SI" sz="3100" b="1" u="sng" dirty="0">
                    <a:solidFill>
                      <a:prstClr val="black"/>
                    </a:solidFill>
                  </a:rPr>
                  <a:t>  </a:t>
                </a:r>
                <a:r>
                  <a:rPr lang="sl-SI" sz="3100" b="1" u="sng" dirty="0" smtClean="0">
                    <a:solidFill>
                      <a:srgbClr val="FF0000"/>
                    </a:solidFill>
                  </a:rPr>
                  <a:t>121,7 </a:t>
                </a:r>
                <a:r>
                  <a:rPr lang="sl-SI" sz="3100" b="1" u="sng" dirty="0">
                    <a:solidFill>
                      <a:srgbClr val="FF0000"/>
                    </a:solidFill>
                  </a:rPr>
                  <a:t>palet</a:t>
                </a:r>
              </a:p>
              <a:p>
                <a:pPr marL="0" indent="0">
                  <a:buNone/>
                </a:pPr>
                <a:endParaRPr lang="sl-SI" sz="3100" b="1" u="sng" dirty="0" smtClean="0">
                  <a:solidFill>
                    <a:prstClr val="black"/>
                  </a:solidFill>
                </a:endParaRPr>
              </a:p>
              <a:p>
                <a:pPr marL="0" indent="0">
                  <a:buNone/>
                </a:pPr>
                <a:endParaRPr lang="sl-SI" sz="3100" b="1" u="sng" dirty="0">
                  <a:solidFill>
                    <a:prstClr val="black"/>
                  </a:solidFill>
                </a:endParaRPr>
              </a:p>
              <a:p>
                <a:pPr lvl="0"/>
                <a:endParaRPr lang="sl-SI" dirty="0"/>
              </a:p>
              <a:p>
                <a:endParaRPr lang="sl-SI" dirty="0"/>
              </a:p>
            </p:txBody>
          </p:sp>
        </mc:Choice>
        <mc:Fallback>
          <p:sp>
            <p:nvSpPr>
              <p:cNvPr id="3" name="Ograda vsebin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052736"/>
                <a:ext cx="8229600" cy="5256584"/>
              </a:xfrm>
              <a:blipFill rotWithShape="1">
                <a:blip r:embed="rId2"/>
                <a:stretch>
                  <a:fillRect l="-593" t="-1624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3205349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/>
          </a:bodyPr>
          <a:lstStyle/>
          <a:p>
            <a:r>
              <a:rPr lang="sl-SI" sz="2400" dirty="0" smtClean="0"/>
              <a:t>naloga – izračun </a:t>
            </a:r>
            <a:r>
              <a:rPr lang="sl-SI" sz="2400" dirty="0" err="1" smtClean="0"/>
              <a:t>Opl</a:t>
            </a:r>
            <a:endParaRPr lang="sl-SI" sz="24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Ograda vsebine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1196752"/>
                <a:ext cx="8229600" cy="5040560"/>
              </a:xfrm>
            </p:spPr>
            <p:txBody>
              <a:bodyPr>
                <a:normAutofit fontScale="70000" lnSpcReduction="20000"/>
              </a:bodyPr>
              <a:lstStyle/>
              <a:p>
                <a:pPr lvl="0"/>
                <a:r>
                  <a:rPr lang="sl-SI" b="1" dirty="0" smtClean="0"/>
                  <a:t>Y </a:t>
                </a:r>
                <a:r>
                  <a:rPr lang="sl-SI" b="1" dirty="0"/>
                  <a:t>= 25% = 1,25</a:t>
                </a:r>
              </a:p>
              <a:p>
                <a:pPr lvl="0"/>
                <a:r>
                  <a:rPr lang="sl-SI" b="1" dirty="0" err="1"/>
                  <a:t>Npi</a:t>
                </a:r>
                <a:r>
                  <a:rPr lang="sl-SI" b="1" dirty="0"/>
                  <a:t> = 140 palet</a:t>
                </a:r>
              </a:p>
              <a:p>
                <a:pPr lvl="0"/>
                <a:r>
                  <a:rPr lang="sl-SI" b="1" dirty="0" err="1"/>
                  <a:t>Tp</a:t>
                </a:r>
                <a:r>
                  <a:rPr lang="sl-SI" b="1" dirty="0"/>
                  <a:t> = 9 dni</a:t>
                </a:r>
              </a:p>
              <a:p>
                <a:pPr lvl="0"/>
                <a:r>
                  <a:rPr lang="sl-SI" b="1" dirty="0" err="1"/>
                  <a:t>Dd</a:t>
                </a:r>
                <a:r>
                  <a:rPr lang="sl-SI" b="1" dirty="0"/>
                  <a:t> =270 dni</a:t>
                </a:r>
              </a:p>
              <a:p>
                <a:pPr lvl="0"/>
                <a:r>
                  <a:rPr lang="sl-SI" b="1" dirty="0"/>
                  <a:t>q = 700 kg = 0,7 t</a:t>
                </a:r>
              </a:p>
              <a:p>
                <a:r>
                  <a:rPr lang="sl-SI" b="1" dirty="0"/>
                  <a:t>Pp = </a:t>
                </a:r>
                <a:r>
                  <a:rPr lang="sl-SI" b="1" dirty="0"/>
                  <a:t>15%  </a:t>
                </a:r>
                <a:r>
                  <a:rPr lang="sl-SI" b="1" dirty="0"/>
                  <a:t>= (</a:t>
                </a:r>
                <a14:m>
                  <m:oMath xmlns:m="http://schemas.openxmlformats.org/officeDocument/2006/math">
                    <m:r>
                      <a:rPr lang="sl-SI" b="1" i="1">
                        <a:latin typeface="Cambria Math"/>
                      </a:rPr>
                      <m:t>𝟏</m:t>
                    </m:r>
                    <m:r>
                      <a:rPr lang="sl-SI" b="1" i="1">
                        <a:latin typeface="Cambria Math"/>
                      </a:rPr>
                      <m:t>+</m:t>
                    </m:r>
                    <m:f>
                      <m:fPr>
                        <m:ctrlPr>
                          <a:rPr lang="sl-SI" b="1" i="1">
                            <a:latin typeface="Cambria Math"/>
                          </a:rPr>
                        </m:ctrlPr>
                      </m:fPr>
                      <m:num>
                        <m:r>
                          <a:rPr lang="sl-SI" b="1" i="1">
                            <a:latin typeface="Cambria Math"/>
                          </a:rPr>
                          <m:t>𝟏</m:t>
                        </m:r>
                        <m:r>
                          <a:rPr lang="sl-SI" b="1" i="1">
                            <a:latin typeface="Cambria Math"/>
                          </a:rPr>
                          <m:t>𝟓</m:t>
                        </m:r>
                      </m:num>
                      <m:den>
                        <m:r>
                          <a:rPr lang="sl-SI" b="1" i="1">
                            <a:latin typeface="Cambria Math"/>
                          </a:rPr>
                          <m:t>𝟏𝟎𝟎</m:t>
                        </m:r>
                      </m:den>
                    </m:f>
                    <m:r>
                      <a:rPr lang="sl-SI" b="1" i="1">
                        <a:latin typeface="Cambria Math"/>
                      </a:rPr>
                      <m:t>)</m:t>
                    </m:r>
                  </m:oMath>
                </a14:m>
                <a:r>
                  <a:rPr lang="sl-SI" b="1" dirty="0">
                    <a:solidFill>
                      <a:prstClr val="black"/>
                    </a:solidFill>
                  </a:rPr>
                  <a:t> = </a:t>
                </a:r>
                <a:r>
                  <a:rPr lang="sl-SI" b="1" u="sng" dirty="0">
                    <a:solidFill>
                      <a:prstClr val="black"/>
                    </a:solidFill>
                  </a:rPr>
                  <a:t>1,15</a:t>
                </a:r>
                <a:endParaRPr lang="sl-SI" b="1" u="sng" dirty="0">
                  <a:solidFill>
                    <a:prstClr val="black"/>
                  </a:solidFill>
                </a:endParaRPr>
              </a:p>
              <a:p>
                <a:r>
                  <a:rPr lang="sl-SI" b="1" dirty="0" smtClean="0">
                    <a:solidFill>
                      <a:prstClr val="black"/>
                    </a:solidFill>
                  </a:rPr>
                  <a:t>-----------------------------------------</a:t>
                </a:r>
                <a:endParaRPr lang="sl-SI" b="1" dirty="0">
                  <a:solidFill>
                    <a:prstClr val="black"/>
                  </a:solidFill>
                </a:endParaRPr>
              </a:p>
              <a:p>
                <a:r>
                  <a:rPr lang="sl-SI" b="1" dirty="0" err="1">
                    <a:solidFill>
                      <a:prstClr val="black"/>
                    </a:solidFill>
                  </a:rPr>
                  <a:t>Npd</a:t>
                </a:r>
                <a:r>
                  <a:rPr lang="sl-SI" b="1" dirty="0">
                    <a:solidFill>
                      <a:prstClr val="black"/>
                    </a:solidFill>
                  </a:rPr>
                  <a:t> = </a:t>
                </a:r>
                <a:r>
                  <a:rPr lang="sl-SI" b="1" dirty="0" smtClean="0">
                    <a:solidFill>
                      <a:prstClr val="black"/>
                    </a:solidFill>
                  </a:rPr>
                  <a:t>121,7</a:t>
                </a:r>
                <a:r>
                  <a:rPr lang="sl-SI" b="1" dirty="0" smtClean="0">
                    <a:solidFill>
                      <a:prstClr val="black"/>
                    </a:solidFill>
                  </a:rPr>
                  <a:t> </a:t>
                </a:r>
                <a:r>
                  <a:rPr lang="sl-SI" b="1" dirty="0" smtClean="0">
                    <a:solidFill>
                      <a:prstClr val="black"/>
                    </a:solidFill>
                  </a:rPr>
                  <a:t>palet</a:t>
                </a:r>
                <a:endParaRPr lang="sl-SI" b="1" dirty="0">
                  <a:solidFill>
                    <a:prstClr val="black"/>
                  </a:solidFill>
                </a:endParaRPr>
              </a:p>
              <a:p>
                <a:r>
                  <a:rPr lang="sl-SI" b="1" dirty="0" err="1" smtClean="0">
                    <a:solidFill>
                      <a:prstClr val="black"/>
                    </a:solidFill>
                  </a:rPr>
                  <a:t>Opl</a:t>
                </a:r>
                <a:r>
                  <a:rPr lang="sl-SI" b="1" dirty="0" smtClean="0">
                    <a:solidFill>
                      <a:prstClr val="black"/>
                    </a:solidFill>
                  </a:rPr>
                  <a:t> </a:t>
                </a:r>
                <a:r>
                  <a:rPr lang="sl-SI" b="1" dirty="0">
                    <a:solidFill>
                      <a:prstClr val="black"/>
                    </a:solidFill>
                  </a:rPr>
                  <a:t>= </a:t>
                </a:r>
                <a:r>
                  <a:rPr lang="sl-SI" b="1" dirty="0" smtClean="0">
                    <a:solidFill>
                      <a:prstClr val="black"/>
                    </a:solidFill>
                  </a:rPr>
                  <a:t>30</a:t>
                </a:r>
                <a:r>
                  <a:rPr lang="sl-SI" b="1" dirty="0" smtClean="0">
                    <a:solidFill>
                      <a:prstClr val="black"/>
                    </a:solidFill>
                  </a:rPr>
                  <a:t> </a:t>
                </a:r>
                <a:r>
                  <a:rPr lang="sl-SI" b="1" dirty="0" err="1" smtClean="0">
                    <a:solidFill>
                      <a:prstClr val="black"/>
                    </a:solidFill>
                  </a:rPr>
                  <a:t>obtekov</a:t>
                </a:r>
                <a:endParaRPr lang="sl-SI" b="1" dirty="0" smtClean="0">
                  <a:solidFill>
                    <a:prstClr val="black"/>
                  </a:solidFill>
                </a:endParaRPr>
              </a:p>
              <a:p>
                <a:r>
                  <a:rPr lang="sl-SI" b="1" dirty="0" smtClean="0">
                    <a:solidFill>
                      <a:prstClr val="black"/>
                    </a:solidFill>
                  </a:rPr>
                  <a:t>Q </a:t>
                </a:r>
                <a:r>
                  <a:rPr lang="sl-SI" b="1" dirty="0">
                    <a:solidFill>
                      <a:prstClr val="black"/>
                    </a:solidFill>
                  </a:rPr>
                  <a:t>= ?</a:t>
                </a:r>
              </a:p>
              <a:p>
                <a:pPr marL="0" indent="0">
                  <a:buNone/>
                </a:pPr>
                <a:endParaRPr lang="sl-SI" sz="2400" b="1" u="sng" dirty="0">
                  <a:solidFill>
                    <a:prstClr val="black"/>
                  </a:solidFill>
                </a:endParaRPr>
              </a:p>
              <a:p>
                <a:pPr marL="0" indent="0" algn="ctr">
                  <a:buNone/>
                </a:pPr>
                <a:r>
                  <a:rPr lang="sl-SI" b="1" dirty="0"/>
                  <a:t> </a:t>
                </a:r>
                <a14:m>
                  <m:oMath xmlns:m="http://schemas.openxmlformats.org/officeDocument/2006/math">
                    <m:r>
                      <a:rPr lang="sl-SI" sz="4500" b="1">
                        <a:latin typeface="Cambria Math"/>
                      </a:rPr>
                      <m:t> </m:t>
                    </m:r>
                    <m:r>
                      <a:rPr lang="sl-SI" sz="4500" b="1" i="1" smtClean="0">
                        <a:latin typeface="Cambria Math"/>
                      </a:rPr>
                      <m:t>𝑶𝒑𝒍</m:t>
                    </m:r>
                    <m:r>
                      <a:rPr lang="sl-SI" sz="4500" b="1" i="1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sl-SI" sz="4500" b="1" i="1">
                            <a:latin typeface="Cambria Math"/>
                          </a:rPr>
                        </m:ctrlPr>
                      </m:fPr>
                      <m:num>
                        <m:r>
                          <a:rPr lang="sl-SI" sz="4500" b="1" i="1" smtClean="0">
                            <a:latin typeface="Cambria Math"/>
                          </a:rPr>
                          <m:t>𝑫𝒅</m:t>
                        </m:r>
                      </m:num>
                      <m:den>
                        <m:r>
                          <a:rPr lang="sl-SI" sz="4500" b="1" i="1" smtClean="0">
                            <a:latin typeface="Cambria Math"/>
                          </a:rPr>
                          <m:t>𝑻𝒐𝒑</m:t>
                        </m:r>
                      </m:den>
                    </m:f>
                  </m:oMath>
                </a14:m>
                <a:r>
                  <a:rPr lang="sl-SI" sz="4500" b="1" dirty="0">
                    <a:solidFill>
                      <a:prstClr val="black"/>
                    </a:solidFill>
                  </a:rPr>
                  <a:t> = </a:t>
                </a:r>
                <a:r>
                  <a:rPr lang="sl-SI" sz="4500" b="1" dirty="0" smtClean="0">
                    <a:solidFill>
                      <a:prstClr val="black"/>
                    </a:solidFill>
                  </a:rPr>
                  <a:t>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sl-SI" sz="4500" b="1" i="1">
                            <a:latin typeface="Cambria Math"/>
                          </a:rPr>
                        </m:ctrlPr>
                      </m:fPr>
                      <m:num>
                        <m:r>
                          <a:rPr lang="sl-SI" sz="4500" b="1" i="1" smtClean="0">
                            <a:latin typeface="Cambria Math"/>
                          </a:rPr>
                          <m:t>𝟐𝟕𝟎</m:t>
                        </m:r>
                      </m:num>
                      <m:den>
                        <m:r>
                          <a:rPr lang="sl-SI" sz="4500" b="1" i="1" smtClean="0">
                            <a:latin typeface="Cambria Math"/>
                          </a:rPr>
                          <m:t>𝟗</m:t>
                        </m:r>
                      </m:den>
                    </m:f>
                    <m:r>
                      <a:rPr lang="sl-SI" sz="4500" b="1" i="1" smtClean="0">
                        <a:latin typeface="Cambria Math"/>
                      </a:rPr>
                      <m:t>=</m:t>
                    </m:r>
                    <m:r>
                      <a:rPr lang="sl-SI" sz="4500" b="1" i="1" smtClean="0">
                        <a:solidFill>
                          <a:srgbClr val="FF0000"/>
                        </a:solidFill>
                        <a:latin typeface="Cambria Math"/>
                      </a:rPr>
                      <m:t>𝟑𝟎</m:t>
                    </m:r>
                  </m:oMath>
                </a14:m>
                <a:r>
                  <a:rPr lang="sl-SI" sz="4500" b="1" dirty="0" smtClean="0">
                    <a:solidFill>
                      <a:srgbClr val="FF0000"/>
                    </a:solidFill>
                  </a:rPr>
                  <a:t> obt/letno</a:t>
                </a:r>
                <a:endParaRPr lang="sl-SI" sz="4500" b="1" dirty="0" smtClean="0">
                  <a:solidFill>
                    <a:srgbClr val="FF0000"/>
                  </a:solidFill>
                </a:endParaRPr>
              </a:p>
              <a:p>
                <a:pPr marL="0" indent="0" algn="ctr">
                  <a:buNone/>
                </a:pPr>
                <a:endParaRPr lang="sl-SI" sz="4500" b="1" dirty="0">
                  <a:solidFill>
                    <a:prstClr val="black"/>
                  </a:solidFill>
                </a:endParaRPr>
              </a:p>
              <a:p>
                <a:pPr lvl="0"/>
                <a:endParaRPr lang="sl-SI" dirty="0"/>
              </a:p>
              <a:p>
                <a:endParaRPr lang="sl-SI" dirty="0"/>
              </a:p>
            </p:txBody>
          </p:sp>
        </mc:Choice>
        <mc:Fallback>
          <p:sp>
            <p:nvSpPr>
              <p:cNvPr id="3" name="Ograda vsebin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196752"/>
                <a:ext cx="8229600" cy="5040560"/>
              </a:xfrm>
              <a:blipFill rotWithShape="1">
                <a:blip r:embed="rId2"/>
                <a:stretch>
                  <a:fillRect l="-815" t="-1935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6976364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/>
          </a:bodyPr>
          <a:lstStyle/>
          <a:p>
            <a:r>
              <a:rPr lang="sl-SI" sz="2400" dirty="0" smtClean="0"/>
              <a:t>naloga </a:t>
            </a:r>
            <a:r>
              <a:rPr lang="sl-SI" sz="2400" dirty="0" smtClean="0"/>
              <a:t>- izračun</a:t>
            </a:r>
            <a:endParaRPr lang="sl-SI" sz="24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Ograda vsebine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1196752"/>
                <a:ext cx="8229600" cy="5040560"/>
              </a:xfrm>
            </p:spPr>
            <p:txBody>
              <a:bodyPr>
                <a:normAutofit fontScale="62500" lnSpcReduction="20000"/>
              </a:bodyPr>
              <a:lstStyle/>
              <a:p>
                <a:pPr lvl="0"/>
                <a:r>
                  <a:rPr lang="sl-SI" b="1" dirty="0" smtClean="0"/>
                  <a:t>Y </a:t>
                </a:r>
                <a:r>
                  <a:rPr lang="sl-SI" b="1" dirty="0"/>
                  <a:t>= 25% = 1,25</a:t>
                </a:r>
              </a:p>
              <a:p>
                <a:pPr lvl="0"/>
                <a:r>
                  <a:rPr lang="sl-SI" b="1" dirty="0" err="1"/>
                  <a:t>Npi</a:t>
                </a:r>
                <a:r>
                  <a:rPr lang="sl-SI" b="1" dirty="0"/>
                  <a:t> = 140 palet</a:t>
                </a:r>
              </a:p>
              <a:p>
                <a:pPr lvl="0"/>
                <a:r>
                  <a:rPr lang="sl-SI" b="1" dirty="0" err="1"/>
                  <a:t>Tp</a:t>
                </a:r>
                <a:r>
                  <a:rPr lang="sl-SI" b="1" dirty="0"/>
                  <a:t> = 9 dni</a:t>
                </a:r>
              </a:p>
              <a:p>
                <a:pPr lvl="0"/>
                <a:r>
                  <a:rPr lang="sl-SI" b="1" dirty="0" err="1"/>
                  <a:t>Dd</a:t>
                </a:r>
                <a:r>
                  <a:rPr lang="sl-SI" b="1" dirty="0"/>
                  <a:t> =270 dni</a:t>
                </a:r>
              </a:p>
              <a:p>
                <a:pPr lvl="0"/>
                <a:r>
                  <a:rPr lang="sl-SI" b="1" dirty="0"/>
                  <a:t>q = 700 kg = 0,7 t</a:t>
                </a:r>
              </a:p>
              <a:p>
                <a:r>
                  <a:rPr lang="sl-SI" b="1" dirty="0"/>
                  <a:t>Pp = </a:t>
                </a:r>
                <a:r>
                  <a:rPr lang="sl-SI" b="1" dirty="0"/>
                  <a:t>15%  </a:t>
                </a:r>
                <a:r>
                  <a:rPr lang="sl-SI" b="1" dirty="0"/>
                  <a:t>= (</a:t>
                </a:r>
                <a14:m>
                  <m:oMath xmlns:m="http://schemas.openxmlformats.org/officeDocument/2006/math">
                    <m:r>
                      <a:rPr lang="sl-SI" b="1" i="1">
                        <a:latin typeface="Cambria Math"/>
                      </a:rPr>
                      <m:t>𝟏</m:t>
                    </m:r>
                    <m:r>
                      <a:rPr lang="sl-SI" b="1" i="1">
                        <a:latin typeface="Cambria Math"/>
                      </a:rPr>
                      <m:t>+</m:t>
                    </m:r>
                    <m:f>
                      <m:fPr>
                        <m:ctrlPr>
                          <a:rPr lang="sl-SI" b="1" i="1">
                            <a:latin typeface="Cambria Math"/>
                          </a:rPr>
                        </m:ctrlPr>
                      </m:fPr>
                      <m:num>
                        <m:r>
                          <a:rPr lang="sl-SI" b="1" i="1">
                            <a:latin typeface="Cambria Math"/>
                          </a:rPr>
                          <m:t>𝟏</m:t>
                        </m:r>
                        <m:r>
                          <a:rPr lang="sl-SI" b="1" i="1">
                            <a:latin typeface="Cambria Math"/>
                          </a:rPr>
                          <m:t>𝟓</m:t>
                        </m:r>
                      </m:num>
                      <m:den>
                        <m:r>
                          <a:rPr lang="sl-SI" b="1" i="1">
                            <a:latin typeface="Cambria Math"/>
                          </a:rPr>
                          <m:t>𝟏𝟎𝟎</m:t>
                        </m:r>
                      </m:den>
                    </m:f>
                    <m:r>
                      <a:rPr lang="sl-SI" b="1" i="1">
                        <a:latin typeface="Cambria Math"/>
                      </a:rPr>
                      <m:t>)</m:t>
                    </m:r>
                  </m:oMath>
                </a14:m>
                <a:r>
                  <a:rPr lang="sl-SI" b="1" dirty="0">
                    <a:solidFill>
                      <a:prstClr val="black"/>
                    </a:solidFill>
                  </a:rPr>
                  <a:t> = </a:t>
                </a:r>
                <a:r>
                  <a:rPr lang="sl-SI" b="1" u="sng" dirty="0">
                    <a:solidFill>
                      <a:prstClr val="black"/>
                    </a:solidFill>
                  </a:rPr>
                  <a:t>1,15</a:t>
                </a:r>
                <a:endParaRPr lang="sl-SI" b="1" u="sng" dirty="0">
                  <a:solidFill>
                    <a:prstClr val="black"/>
                  </a:solidFill>
                </a:endParaRPr>
              </a:p>
              <a:p>
                <a:r>
                  <a:rPr lang="sl-SI" b="1" dirty="0" smtClean="0">
                    <a:solidFill>
                      <a:prstClr val="black"/>
                    </a:solidFill>
                  </a:rPr>
                  <a:t>-----------------------------------------</a:t>
                </a:r>
                <a:endParaRPr lang="sl-SI" b="1" dirty="0">
                  <a:solidFill>
                    <a:prstClr val="black"/>
                  </a:solidFill>
                </a:endParaRPr>
              </a:p>
              <a:p>
                <a:r>
                  <a:rPr lang="sl-SI" b="1" dirty="0" err="1">
                    <a:solidFill>
                      <a:prstClr val="black"/>
                    </a:solidFill>
                  </a:rPr>
                  <a:t>Npd</a:t>
                </a:r>
                <a:r>
                  <a:rPr lang="sl-SI" b="1" dirty="0">
                    <a:solidFill>
                      <a:prstClr val="black"/>
                    </a:solidFill>
                  </a:rPr>
                  <a:t> = </a:t>
                </a:r>
                <a:r>
                  <a:rPr lang="sl-SI" b="1" dirty="0" smtClean="0">
                    <a:solidFill>
                      <a:prstClr val="black"/>
                    </a:solidFill>
                  </a:rPr>
                  <a:t>121,7</a:t>
                </a:r>
                <a:r>
                  <a:rPr lang="sl-SI" b="1" dirty="0" smtClean="0">
                    <a:solidFill>
                      <a:prstClr val="black"/>
                    </a:solidFill>
                  </a:rPr>
                  <a:t> </a:t>
                </a:r>
                <a:r>
                  <a:rPr lang="sl-SI" b="1" dirty="0" smtClean="0">
                    <a:solidFill>
                      <a:prstClr val="black"/>
                    </a:solidFill>
                  </a:rPr>
                  <a:t>palet</a:t>
                </a:r>
                <a:endParaRPr lang="sl-SI" b="1" dirty="0">
                  <a:solidFill>
                    <a:prstClr val="black"/>
                  </a:solidFill>
                </a:endParaRPr>
              </a:p>
              <a:p>
                <a:r>
                  <a:rPr lang="sl-SI" b="1" dirty="0" err="1" smtClean="0">
                    <a:solidFill>
                      <a:prstClr val="black"/>
                    </a:solidFill>
                  </a:rPr>
                  <a:t>Opl</a:t>
                </a:r>
                <a:r>
                  <a:rPr lang="sl-SI" b="1" dirty="0" smtClean="0">
                    <a:solidFill>
                      <a:prstClr val="black"/>
                    </a:solidFill>
                  </a:rPr>
                  <a:t> </a:t>
                </a:r>
                <a:r>
                  <a:rPr lang="sl-SI" b="1" dirty="0">
                    <a:solidFill>
                      <a:prstClr val="black"/>
                    </a:solidFill>
                  </a:rPr>
                  <a:t>= </a:t>
                </a:r>
                <a:r>
                  <a:rPr lang="sl-SI" b="1" dirty="0" smtClean="0">
                    <a:solidFill>
                      <a:prstClr val="black"/>
                    </a:solidFill>
                  </a:rPr>
                  <a:t>30</a:t>
                </a:r>
                <a:r>
                  <a:rPr lang="sl-SI" b="1" dirty="0" smtClean="0">
                    <a:solidFill>
                      <a:prstClr val="black"/>
                    </a:solidFill>
                  </a:rPr>
                  <a:t> </a:t>
                </a:r>
                <a:r>
                  <a:rPr lang="sl-SI" b="1" dirty="0" err="1" smtClean="0">
                    <a:solidFill>
                      <a:prstClr val="black"/>
                    </a:solidFill>
                  </a:rPr>
                  <a:t>obtekov</a:t>
                </a:r>
                <a:endParaRPr lang="sl-SI" b="1" dirty="0" smtClean="0">
                  <a:solidFill>
                    <a:prstClr val="black"/>
                  </a:solidFill>
                </a:endParaRPr>
              </a:p>
              <a:p>
                <a:r>
                  <a:rPr lang="sl-SI" b="1" dirty="0" smtClean="0">
                    <a:solidFill>
                      <a:prstClr val="black"/>
                    </a:solidFill>
                  </a:rPr>
                  <a:t>Q </a:t>
                </a:r>
                <a:r>
                  <a:rPr lang="sl-SI" b="1" dirty="0">
                    <a:solidFill>
                      <a:prstClr val="black"/>
                    </a:solidFill>
                  </a:rPr>
                  <a:t>= ?</a:t>
                </a:r>
              </a:p>
              <a:p>
                <a:pPr marL="0" indent="0">
                  <a:buNone/>
                </a:pPr>
                <a:endParaRPr lang="sl-SI" sz="2400" b="1" u="sng" dirty="0">
                  <a:solidFill>
                    <a:prstClr val="black"/>
                  </a:solidFill>
                </a:endParaRPr>
              </a:p>
              <a:p>
                <a:pPr marL="0" indent="0" algn="ctr">
                  <a:buNone/>
                </a:pPr>
                <a:r>
                  <a:rPr lang="sl-SI" b="1" dirty="0"/>
                  <a:t> </a:t>
                </a:r>
                <a14:m>
                  <m:oMath xmlns:m="http://schemas.openxmlformats.org/officeDocument/2006/math">
                    <m:r>
                      <a:rPr lang="sl-SI" sz="4500" b="1">
                        <a:latin typeface="Cambria Math"/>
                      </a:rPr>
                      <m:t> </m:t>
                    </m:r>
                    <m:r>
                      <a:rPr lang="sl-SI" sz="4500" b="1" i="1" smtClean="0">
                        <a:latin typeface="Cambria Math"/>
                      </a:rPr>
                      <m:t>𝑸</m:t>
                    </m:r>
                    <m:r>
                      <a:rPr lang="sl-SI" sz="4500" b="1" i="1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sl-SI" sz="4500" b="1" i="1">
                            <a:latin typeface="Cambria Math"/>
                          </a:rPr>
                        </m:ctrlPr>
                      </m:fPr>
                      <m:num>
                        <m:r>
                          <a:rPr lang="sl-SI" sz="4500" b="1" i="1" smtClean="0">
                            <a:latin typeface="Cambria Math"/>
                          </a:rPr>
                          <m:t>𝑵𝒑𝒅</m:t>
                        </m:r>
                        <m:r>
                          <a:rPr lang="sl-SI" sz="4500" b="1" i="1">
                            <a:latin typeface="Cambria Math"/>
                          </a:rPr>
                          <m:t>∗</m:t>
                        </m:r>
                        <m:r>
                          <a:rPr lang="sl-SI" sz="4500" b="1" i="1" smtClean="0">
                            <a:latin typeface="Cambria Math"/>
                          </a:rPr>
                          <m:t>𝑶𝒑𝒍</m:t>
                        </m:r>
                        <m:r>
                          <a:rPr lang="sl-SI" sz="4500" b="1" i="1" smtClean="0">
                            <a:latin typeface="Cambria Math"/>
                          </a:rPr>
                          <m:t>∗</m:t>
                        </m:r>
                        <m:r>
                          <a:rPr lang="sl-SI" sz="4500" b="1" i="1" smtClean="0">
                            <a:latin typeface="Cambria Math"/>
                          </a:rPr>
                          <m:t>𝒒</m:t>
                        </m:r>
                      </m:num>
                      <m:den>
                        <m:r>
                          <a:rPr lang="sl-SI" sz="4500" b="1" i="1" smtClean="0">
                            <a:latin typeface="Cambria Math"/>
                          </a:rPr>
                          <m:t>𝒀</m:t>
                        </m:r>
                      </m:den>
                    </m:f>
                  </m:oMath>
                </a14:m>
                <a:r>
                  <a:rPr lang="sl-SI" sz="4500" b="1" dirty="0">
                    <a:solidFill>
                      <a:prstClr val="black"/>
                    </a:solidFill>
                  </a:rPr>
                  <a:t> = </a:t>
                </a:r>
                <a:r>
                  <a:rPr lang="sl-SI" sz="4500" b="1" dirty="0" smtClean="0">
                    <a:solidFill>
                      <a:prstClr val="black"/>
                    </a:solidFill>
                  </a:rPr>
                  <a:t>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sl-SI" sz="4500" b="1" i="1">
                            <a:latin typeface="Cambria Math"/>
                          </a:rPr>
                        </m:ctrlPr>
                      </m:fPr>
                      <m:num>
                        <m:r>
                          <a:rPr lang="sl-SI" sz="4500" b="1" i="1" smtClean="0">
                            <a:latin typeface="Cambria Math"/>
                          </a:rPr>
                          <m:t>𝟏𝟐𝟏</m:t>
                        </m:r>
                        <m:r>
                          <a:rPr lang="sl-SI" sz="4500" b="1" i="1" smtClean="0">
                            <a:latin typeface="Cambria Math"/>
                          </a:rPr>
                          <m:t>,</m:t>
                        </m:r>
                        <m:r>
                          <a:rPr lang="sl-SI" sz="4500" b="1" i="1" smtClean="0">
                            <a:latin typeface="Cambria Math"/>
                          </a:rPr>
                          <m:t>𝟕</m:t>
                        </m:r>
                        <m:r>
                          <a:rPr lang="sl-SI" sz="4500" b="1" i="1">
                            <a:latin typeface="Cambria Math"/>
                          </a:rPr>
                          <m:t>∗</m:t>
                        </m:r>
                        <m:r>
                          <a:rPr lang="sl-SI" sz="4500" b="1" i="1" smtClean="0">
                            <a:latin typeface="Cambria Math"/>
                          </a:rPr>
                          <m:t>𝟑𝟎</m:t>
                        </m:r>
                        <m:r>
                          <a:rPr lang="sl-SI" sz="4500" b="1" i="1">
                            <a:latin typeface="Cambria Math"/>
                          </a:rPr>
                          <m:t>∗</m:t>
                        </m:r>
                        <m:r>
                          <a:rPr lang="sl-SI" sz="4500" b="1" i="1" smtClean="0">
                            <a:latin typeface="Cambria Math"/>
                          </a:rPr>
                          <m:t>𝟎</m:t>
                        </m:r>
                        <m:r>
                          <a:rPr lang="sl-SI" sz="4500" b="1" i="1" smtClean="0">
                            <a:latin typeface="Cambria Math"/>
                          </a:rPr>
                          <m:t>,</m:t>
                        </m:r>
                        <m:r>
                          <a:rPr lang="sl-SI" sz="4500" b="1" i="1" smtClean="0">
                            <a:latin typeface="Cambria Math"/>
                          </a:rPr>
                          <m:t>𝟕</m:t>
                        </m:r>
                      </m:num>
                      <m:den>
                        <m:r>
                          <a:rPr lang="sl-SI" sz="4500" b="1" i="1" smtClean="0">
                            <a:latin typeface="Cambria Math"/>
                          </a:rPr>
                          <m:t>𝟏</m:t>
                        </m:r>
                        <m:r>
                          <a:rPr lang="sl-SI" sz="4500" b="1" i="1" smtClean="0">
                            <a:latin typeface="Cambria Math"/>
                          </a:rPr>
                          <m:t>,</m:t>
                        </m:r>
                        <m:r>
                          <a:rPr lang="sl-SI" sz="4500" b="1" i="1" smtClean="0">
                            <a:latin typeface="Cambria Math"/>
                          </a:rPr>
                          <m:t>𝟐𝟓</m:t>
                        </m:r>
                      </m:den>
                    </m:f>
                    <m:r>
                      <a:rPr lang="sl-SI" sz="4500" b="1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sl-SI" sz="4500" b="1" i="1">
                            <a:latin typeface="Cambria Math"/>
                          </a:rPr>
                        </m:ctrlPr>
                      </m:fPr>
                      <m:num>
                        <m:r>
                          <a:rPr lang="sl-SI" sz="4500" b="1" i="1" smtClean="0">
                            <a:latin typeface="Cambria Math"/>
                          </a:rPr>
                          <m:t>𝟐𝟓𝟓𝟓</m:t>
                        </m:r>
                        <m:r>
                          <a:rPr lang="sl-SI" sz="4500" b="1" i="1" smtClean="0">
                            <a:latin typeface="Cambria Math"/>
                          </a:rPr>
                          <m:t>,</m:t>
                        </m:r>
                        <m:r>
                          <a:rPr lang="sl-SI" sz="4500" b="1" i="1" smtClean="0">
                            <a:latin typeface="Cambria Math"/>
                          </a:rPr>
                          <m:t>𝟕</m:t>
                        </m:r>
                      </m:num>
                      <m:den>
                        <m:r>
                          <a:rPr lang="sl-SI" sz="4500" b="1" i="1" smtClean="0">
                            <a:latin typeface="Cambria Math"/>
                          </a:rPr>
                          <m:t>𝟏</m:t>
                        </m:r>
                        <m:r>
                          <a:rPr lang="sl-SI" sz="4500" b="1" i="1" smtClean="0">
                            <a:latin typeface="Cambria Math"/>
                          </a:rPr>
                          <m:t>,</m:t>
                        </m:r>
                        <m:r>
                          <a:rPr lang="sl-SI" sz="4500" b="1" i="1" smtClean="0">
                            <a:latin typeface="Cambria Math"/>
                          </a:rPr>
                          <m:t>𝟐𝟓</m:t>
                        </m:r>
                      </m:den>
                    </m:f>
                  </m:oMath>
                </a14:m>
                <a:r>
                  <a:rPr lang="sl-SI" sz="4500" b="1" dirty="0">
                    <a:solidFill>
                      <a:prstClr val="black"/>
                    </a:solidFill>
                  </a:rPr>
                  <a:t> </a:t>
                </a:r>
                <a:r>
                  <a:rPr lang="sl-SI" sz="4500" b="1" dirty="0" smtClean="0">
                    <a:solidFill>
                      <a:prstClr val="black"/>
                    </a:solidFill>
                  </a:rPr>
                  <a:t>=</a:t>
                </a:r>
              </a:p>
              <a:p>
                <a:pPr marL="0" indent="0" algn="ctr">
                  <a:buNone/>
                </a:pPr>
                <a:endParaRPr lang="sl-SI" sz="4500" b="1" dirty="0">
                  <a:solidFill>
                    <a:prstClr val="black"/>
                  </a:solidFill>
                </a:endParaRPr>
              </a:p>
              <a:p>
                <a:pPr marL="0" indent="0" algn="ctr">
                  <a:buNone/>
                </a:pPr>
                <a:r>
                  <a:rPr lang="sl-SI" sz="4500" b="1" dirty="0">
                    <a:solidFill>
                      <a:prstClr val="black"/>
                    </a:solidFill>
                  </a:rPr>
                  <a:t> </a:t>
                </a:r>
                <a:r>
                  <a:rPr lang="sl-SI" sz="4500" b="1" dirty="0" smtClean="0">
                    <a:solidFill>
                      <a:prstClr val="black"/>
                    </a:solidFill>
                  </a:rPr>
                  <a:t> </a:t>
                </a:r>
                <a:r>
                  <a:rPr lang="sl-SI" sz="4500" b="1" dirty="0" smtClean="0">
                    <a:solidFill>
                      <a:srgbClr val="FF0000"/>
                    </a:solidFill>
                  </a:rPr>
                  <a:t>= </a:t>
                </a:r>
                <a:r>
                  <a:rPr lang="sl-SI" sz="4500" b="1" u="sng" dirty="0" smtClean="0">
                    <a:solidFill>
                      <a:srgbClr val="FF0000"/>
                    </a:solidFill>
                  </a:rPr>
                  <a:t>2044,6</a:t>
                </a:r>
                <a:r>
                  <a:rPr lang="sl-SI" sz="4500" b="1" u="sng" dirty="0" smtClean="0">
                    <a:solidFill>
                      <a:srgbClr val="FF0000"/>
                    </a:solidFill>
                  </a:rPr>
                  <a:t> t</a:t>
                </a:r>
              </a:p>
              <a:p>
                <a:pPr lvl="0"/>
                <a:endParaRPr lang="sl-SI" dirty="0" smtClean="0"/>
              </a:p>
              <a:p>
                <a:endParaRPr lang="sl-SI" dirty="0"/>
              </a:p>
            </p:txBody>
          </p:sp>
        </mc:Choice>
        <mc:Fallback>
          <p:sp>
            <p:nvSpPr>
              <p:cNvPr id="3" name="Ograda vsebin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196752"/>
                <a:ext cx="8229600" cy="5040560"/>
              </a:xfrm>
              <a:blipFill rotWithShape="1">
                <a:blip r:embed="rId2"/>
                <a:stretch>
                  <a:fillRect l="-593" t="-1693" b="-1935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8152209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isar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469</TotalTime>
  <Words>482</Words>
  <Application>Microsoft Office PowerPoint</Application>
  <PresentationFormat>Diaprojekcija na zaslonu (4:3)</PresentationFormat>
  <Paragraphs>67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Naslovi diapozitivov</vt:lpstr>
      </vt:variant>
      <vt:variant>
        <vt:i4>6</vt:i4>
      </vt:variant>
    </vt:vector>
  </HeadingPairs>
  <TitlesOfParts>
    <vt:vector size="7" baseType="lpstr">
      <vt:lpstr>Officeova tema</vt:lpstr>
      <vt:lpstr> naloga izračun Q</vt:lpstr>
      <vt:lpstr>naloga - podatki</vt:lpstr>
      <vt:lpstr>naloga - izračun</vt:lpstr>
      <vt:lpstr>naloga – izračun Npd</vt:lpstr>
      <vt:lpstr>naloga – izračun Opl</vt:lpstr>
      <vt:lpstr>naloga - izračun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Kontejnerizacija</dc:title>
  <dc:creator>Brane</dc:creator>
  <cp:lastModifiedBy>Brane</cp:lastModifiedBy>
  <cp:revision>53</cp:revision>
  <dcterms:created xsi:type="dcterms:W3CDTF">2015-05-02T14:44:32Z</dcterms:created>
  <dcterms:modified xsi:type="dcterms:W3CDTF">2016-04-28T17:45:21Z</dcterms:modified>
</cp:coreProperties>
</file>