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1" r:id="rId4"/>
    <p:sldId id="271" r:id="rId5"/>
    <p:sldId id="259" r:id="rId6"/>
    <p:sldId id="258" r:id="rId7"/>
    <p:sldId id="262" r:id="rId8"/>
    <p:sldId id="264" r:id="rId9"/>
    <p:sldId id="272" r:id="rId10"/>
    <p:sldId id="265" r:id="rId11"/>
    <p:sldId id="263" r:id="rId12"/>
    <p:sldId id="267" r:id="rId13"/>
    <p:sldId id="266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12.3.2016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174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12.3.2016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956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12.3.2016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72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12.3.2016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766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12.3.2016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6718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12.3.2016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475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12.3.2016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506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12.3.2016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12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12.3.2016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26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12.3.2016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727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12.3.2016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8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C5B7F-140E-44F6-98E0-F4915324F8AE}" type="datetimeFigureOut">
              <a:rPr lang="sl-SI" smtClean="0"/>
              <a:t>12.3.2016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41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err="1" smtClean="0"/>
              <a:t>PALETIZACIJA</a:t>
            </a:r>
            <a:endParaRPr lang="sl-SI" sz="1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 algn="ctr">
                  <a:buNone/>
                </a:pPr>
                <a:r>
                  <a:rPr lang="sl-SI" sz="4700" b="1" u="sng" dirty="0" smtClean="0"/>
                  <a:t>Izračun </a:t>
                </a:r>
                <a:r>
                  <a:rPr lang="sl-SI" sz="4700" b="1" u="sng" dirty="0"/>
                  <a:t>višine tovorne enote:</a:t>
                </a:r>
              </a:p>
              <a:p>
                <a:r>
                  <a:rPr lang="sl-SI" dirty="0"/>
                  <a:t> </a:t>
                </a:r>
              </a:p>
              <a:p>
                <a:r>
                  <a:rPr lang="sl-SI" dirty="0" smtClean="0"/>
                  <a:t>                      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/>
                      </a:rPr>
                      <m:t>h</m:t>
                    </m:r>
                    <m:r>
                      <a:rPr lang="sl-SI" i="1">
                        <a:latin typeface="Cambria Math"/>
                      </a:rPr>
                      <m:t>=</m:t>
                    </m:r>
                    <m:r>
                      <a:rPr lang="sl-SI" i="1">
                        <a:latin typeface="Cambria Math"/>
                      </a:rPr>
                      <m:t>𝐻</m:t>
                    </m:r>
                    <m:r>
                      <a:rPr lang="sl-SI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sl-SI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i="1">
                            <a:latin typeface="Cambria Math"/>
                          </a:rPr>
                          <m:t>𝐺</m:t>
                        </m:r>
                      </m:num>
                      <m:den>
                        <m:r>
                          <a:rPr lang="sl-SI" i="1">
                            <a:latin typeface="Cambria Math"/>
                          </a:rPr>
                          <m:t>𝑙</m:t>
                        </m:r>
                        <m:r>
                          <a:rPr lang="sl-SI" i="1">
                            <a:latin typeface="Cambria Math"/>
                          </a:rPr>
                          <m:t>∗</m:t>
                        </m:r>
                        <m:r>
                          <a:rPr lang="sl-SI" i="1">
                            <a:latin typeface="Cambria Math"/>
                          </a:rPr>
                          <m:t>𝑝</m:t>
                        </m:r>
                        <m:r>
                          <a:rPr lang="sl-SI" i="1">
                            <a:latin typeface="Cambria Math"/>
                          </a:rPr>
                          <m:t>∗</m:t>
                        </m:r>
                        <m:r>
                          <a:rPr lang="sl-SI" i="1">
                            <a:latin typeface="Cambria Math"/>
                          </a:rPr>
                          <m:t>𝜌</m:t>
                        </m:r>
                      </m:den>
                    </m:f>
                    <m:r>
                      <a:rPr lang="sl-SI" i="1">
                        <a:latin typeface="Cambria Math"/>
                      </a:rPr>
                      <m:t>   </m:t>
                    </m:r>
                    <m:d>
                      <m:dPr>
                        <m:ctrlPr>
                          <a:rPr lang="sl-SI" i="1">
                            <a:latin typeface="Cambria Math"/>
                          </a:rPr>
                        </m:ctrlPr>
                      </m:dPr>
                      <m:e>
                        <m:r>
                          <a:rPr lang="sl-SI" i="1">
                            <a:latin typeface="Cambria Math"/>
                          </a:rPr>
                          <m:t>𝑚</m:t>
                        </m:r>
                      </m:e>
                    </m:d>
                    <m:r>
                      <a:rPr lang="sl-SI" i="1">
                        <a:latin typeface="Cambria Math"/>
                      </a:rPr>
                      <m:t>−</m:t>
                    </m:r>
                    <m:r>
                      <a:rPr lang="sl-SI" i="1">
                        <a:latin typeface="Cambria Math"/>
                      </a:rPr>
                      <m:t>𝑚𝑒𝑡𝑟𝑖</m:t>
                    </m:r>
                  </m:oMath>
                </a14:m>
                <a:endParaRPr lang="sl-SI" dirty="0"/>
              </a:p>
              <a:p>
                <a:r>
                  <a:rPr lang="sl-SI" dirty="0"/>
                  <a:t> </a:t>
                </a:r>
              </a:p>
              <a:p>
                <a:r>
                  <a:rPr lang="sl-SI" dirty="0"/>
                  <a:t>h = skupna višina </a:t>
                </a:r>
                <a:r>
                  <a:rPr lang="sl-SI" dirty="0" err="1"/>
                  <a:t>paletizirane</a:t>
                </a:r>
                <a:r>
                  <a:rPr lang="sl-SI" dirty="0"/>
                  <a:t> enote (m)</a:t>
                </a:r>
              </a:p>
              <a:p>
                <a:r>
                  <a:rPr lang="sl-SI" dirty="0"/>
                  <a:t>H = lastna višina palete = 0,144 m</a:t>
                </a:r>
              </a:p>
              <a:p>
                <a:r>
                  <a:rPr lang="sl-SI" dirty="0"/>
                  <a:t>G = nosilnost palete v tonah (t) – običajno je 1t</a:t>
                </a:r>
              </a:p>
              <a:p>
                <a:r>
                  <a:rPr lang="sl-SI" dirty="0"/>
                  <a:t>l = dolžina blaga na paleti v m</a:t>
                </a:r>
              </a:p>
              <a:p>
                <a:r>
                  <a:rPr lang="sl-SI" dirty="0"/>
                  <a:t>ρ = specifična masa tovora na paleti v t/m3</a:t>
                </a:r>
              </a:p>
              <a:p>
                <a:r>
                  <a:rPr lang="sl-SI" dirty="0"/>
                  <a:t>p = širina tovora na paleti</a:t>
                </a: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4852" b="-33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220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podatki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sl-SI" sz="2400" b="1" dirty="0" smtClean="0">
                <a:solidFill>
                  <a:prstClr val="black"/>
                </a:solidFill>
              </a:rPr>
              <a:t>p = 85 cm = 0,85 m</a:t>
            </a:r>
          </a:p>
          <a:p>
            <a:r>
              <a:rPr lang="sl-SI" sz="2400" b="1" dirty="0" smtClean="0">
                <a:solidFill>
                  <a:prstClr val="black"/>
                </a:solidFill>
              </a:rPr>
              <a:t>h = 98 cm = 0,98 m</a:t>
            </a:r>
          </a:p>
          <a:p>
            <a:r>
              <a:rPr lang="sl-SI" sz="2400" b="1" dirty="0" smtClean="0">
                <a:solidFill>
                  <a:prstClr val="black"/>
                </a:solidFill>
              </a:rPr>
              <a:t>l = 105 cm = 1,05 m</a:t>
            </a:r>
          </a:p>
          <a:p>
            <a:r>
              <a:rPr lang="el-GR" sz="2400" b="1" dirty="0" smtClean="0">
                <a:solidFill>
                  <a:prstClr val="black"/>
                </a:solidFill>
              </a:rPr>
              <a:t>ρ</a:t>
            </a:r>
            <a:r>
              <a:rPr lang="sl-SI" sz="2400" b="1" dirty="0" smtClean="0">
                <a:solidFill>
                  <a:prstClr val="black"/>
                </a:solidFill>
              </a:rPr>
              <a:t> = 1,35 t/m3</a:t>
            </a:r>
          </a:p>
          <a:p>
            <a:r>
              <a:rPr lang="sl-SI" sz="2400" b="1" dirty="0" smtClean="0">
                <a:solidFill>
                  <a:prstClr val="black"/>
                </a:solidFill>
              </a:rPr>
              <a:t>H = 0,144 m</a:t>
            </a:r>
          </a:p>
          <a:p>
            <a:r>
              <a:rPr lang="sl-SI" sz="2400" b="1" dirty="0" smtClean="0">
                <a:solidFill>
                  <a:prstClr val="black"/>
                </a:solidFill>
              </a:rPr>
              <a:t>--------------------</a:t>
            </a:r>
          </a:p>
          <a:p>
            <a:r>
              <a:rPr lang="sl-SI" sz="2400" b="1" dirty="0" smtClean="0">
                <a:solidFill>
                  <a:prstClr val="black"/>
                </a:solidFill>
              </a:rPr>
              <a:t>G = ?</a:t>
            </a:r>
            <a:endParaRPr lang="sl-SI" sz="2400" b="1" dirty="0">
              <a:solidFill>
                <a:prstClr val="black"/>
              </a:solidFill>
            </a:endParaRPr>
          </a:p>
          <a:p>
            <a:endParaRPr lang="sl-SI" b="1" dirty="0">
              <a:solidFill>
                <a:prstClr val="black"/>
              </a:solidFill>
            </a:endParaRPr>
          </a:p>
          <a:p>
            <a:pPr lvl="0"/>
            <a:endParaRPr lang="sl-S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21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2400" dirty="0" smtClean="0"/>
              <a:t>Pretvorba enačbe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sz="2800" b="1" dirty="0">
                    <a:solidFill>
                      <a:prstClr val="black"/>
                    </a:solidFill>
                  </a:rPr>
                  <a:t>p = 85 cm = 0,85 m</a:t>
                </a:r>
              </a:p>
              <a:p>
                <a:r>
                  <a:rPr lang="sl-SI" sz="2800" b="1" dirty="0">
                    <a:solidFill>
                      <a:prstClr val="black"/>
                    </a:solidFill>
                  </a:rPr>
                  <a:t>h = 98 cm = 0,98 m</a:t>
                </a:r>
              </a:p>
              <a:p>
                <a:r>
                  <a:rPr lang="sl-SI" sz="2800" b="1" dirty="0">
                    <a:solidFill>
                      <a:prstClr val="black"/>
                    </a:solidFill>
                  </a:rPr>
                  <a:t>l = 105 cm = 1,05 m</a:t>
                </a:r>
              </a:p>
              <a:p>
                <a:r>
                  <a:rPr lang="el-GR" sz="2800" b="1" dirty="0">
                    <a:solidFill>
                      <a:prstClr val="black"/>
                    </a:solidFill>
                  </a:rPr>
                  <a:t>ρ</a:t>
                </a:r>
                <a:r>
                  <a:rPr lang="sl-SI" sz="2800" b="1" dirty="0">
                    <a:solidFill>
                      <a:prstClr val="black"/>
                    </a:solidFill>
                  </a:rPr>
                  <a:t> = 1,35 </a:t>
                </a:r>
                <a:r>
                  <a:rPr lang="sl-SI" sz="2800" b="1" dirty="0" smtClean="0">
                    <a:solidFill>
                      <a:prstClr val="black"/>
                    </a:solidFill>
                  </a:rPr>
                  <a:t>t/m3</a:t>
                </a:r>
              </a:p>
              <a:p>
                <a:r>
                  <a:rPr lang="sl-SI" sz="2800" b="1" dirty="0" smtClean="0">
                    <a:solidFill>
                      <a:prstClr val="black"/>
                    </a:solidFill>
                  </a:rPr>
                  <a:t>H = 0,144 m</a:t>
                </a:r>
                <a:endParaRPr lang="sl-SI" sz="2800" b="1" dirty="0">
                  <a:solidFill>
                    <a:prstClr val="black"/>
                  </a:solidFill>
                </a:endParaRPr>
              </a:p>
              <a:p>
                <a:r>
                  <a:rPr lang="sl-SI" sz="1200" b="1" dirty="0" smtClean="0">
                    <a:solidFill>
                      <a:prstClr val="black"/>
                    </a:solidFill>
                  </a:rPr>
                  <a:t>---------------------------------------------------------------------------</a:t>
                </a:r>
                <a:endParaRPr lang="sl-SI" sz="1200" b="1" dirty="0">
                  <a:solidFill>
                    <a:prstClr val="black"/>
                  </a:solidFill>
                </a:endParaRPr>
              </a:p>
              <a:p>
                <a:r>
                  <a:rPr lang="sl-SI" sz="2800" b="1" dirty="0">
                    <a:solidFill>
                      <a:prstClr val="black"/>
                    </a:solidFill>
                  </a:rPr>
                  <a:t>G = ?</a:t>
                </a:r>
              </a:p>
              <a:p>
                <a:pPr marL="0" lvl="0" indent="0" algn="ctr">
                  <a:buNone/>
                </a:pPr>
                <a:r>
                  <a:rPr lang="sl-SI" b="1" dirty="0">
                    <a:solidFill>
                      <a:prstClr val="black"/>
                    </a:solidFill>
                  </a:rPr>
                  <a:t>h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𝑯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𝑮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𝒍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𝒑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l-GR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→    G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=(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𝒉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 −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𝑯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*p *l*</a:t>
                </a:r>
                <a:r>
                  <a:rPr lang="el-GR" b="1" dirty="0">
                    <a:solidFill>
                      <a:prstClr val="black"/>
                    </a:solidFill>
                  </a:rPr>
                  <a:t>ρ</a:t>
                </a:r>
                <a:r>
                  <a:rPr lang="sl-SI" b="1" dirty="0">
                    <a:solidFill>
                      <a:prstClr val="black"/>
                    </a:solidFill>
                  </a:rPr>
                  <a:t> </a:t>
                </a: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59" t="-121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144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sl-SI" sz="2400" dirty="0" smtClean="0"/>
              <a:t>izračun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sl-SI" b="1" dirty="0" smtClean="0">
                    <a:solidFill>
                      <a:prstClr val="black"/>
                    </a:solidFill>
                  </a:rPr>
                  <a:t>p = 85 cm = 0,85 m</a:t>
                </a:r>
              </a:p>
              <a:p>
                <a:r>
                  <a:rPr lang="sl-SI" b="1" dirty="0">
                    <a:solidFill>
                      <a:prstClr val="black"/>
                    </a:solidFill>
                  </a:rPr>
                  <a:t>h = 98 cm = 0,98 m</a:t>
                </a:r>
              </a:p>
              <a:p>
                <a:r>
                  <a:rPr lang="sl-SI" b="1" dirty="0">
                    <a:solidFill>
                      <a:prstClr val="black"/>
                    </a:solidFill>
                  </a:rPr>
                  <a:t>l = 105 cm = 1,05 m</a:t>
                </a:r>
              </a:p>
              <a:p>
                <a:r>
                  <a:rPr lang="el-GR" b="1" dirty="0">
                    <a:solidFill>
                      <a:prstClr val="black"/>
                    </a:solidFill>
                  </a:rPr>
                  <a:t>ρ</a:t>
                </a:r>
                <a:r>
                  <a:rPr lang="sl-SI" b="1" dirty="0">
                    <a:solidFill>
                      <a:prstClr val="black"/>
                    </a:solidFill>
                  </a:rPr>
                  <a:t> = 1,35 t/m3</a:t>
                </a:r>
              </a:p>
              <a:p>
                <a:r>
                  <a:rPr lang="sl-SI" b="1" dirty="0">
                    <a:solidFill>
                      <a:prstClr val="black"/>
                    </a:solidFill>
                  </a:rPr>
                  <a:t>H = 0,144 m</a:t>
                </a:r>
              </a:p>
              <a:p>
                <a:r>
                  <a:rPr lang="sl-SI" b="1" dirty="0">
                    <a:solidFill>
                      <a:prstClr val="black"/>
                    </a:solidFill>
                  </a:rPr>
                  <a:t>--------------------</a:t>
                </a:r>
              </a:p>
              <a:p>
                <a:r>
                  <a:rPr lang="sl-SI" b="1" dirty="0">
                    <a:solidFill>
                      <a:prstClr val="black"/>
                    </a:solidFill>
                  </a:rPr>
                  <a:t>G = ?</a:t>
                </a:r>
              </a:p>
              <a:p>
                <a:pPr lvl="0" algn="ctr"/>
                <a:endParaRPr lang="sl-SI" b="1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sl-SI" b="1" dirty="0">
                  <a:solidFill>
                    <a:prstClr val="black"/>
                  </a:solidFill>
                </a:endParaRPr>
              </a:p>
              <a:p>
                <a:pPr marL="0" lvl="0" indent="0" algn="ctr">
                  <a:buNone/>
                </a:pPr>
                <a:r>
                  <a:rPr lang="sl-SI" sz="4000" b="1" dirty="0" smtClean="0">
                    <a:solidFill>
                      <a:prstClr val="black"/>
                    </a:solidFill>
                  </a:rPr>
                  <a:t>G </a:t>
                </a:r>
                <a14:m>
                  <m:oMath xmlns:m="http://schemas.openxmlformats.org/officeDocument/2006/math">
                    <m:r>
                      <a:rPr lang="sl-SI" sz="4000" b="1" i="1">
                        <a:solidFill>
                          <a:prstClr val="black"/>
                        </a:solidFill>
                        <a:latin typeface="Cambria Math"/>
                      </a:rPr>
                      <m:t>=(</m:t>
                    </m:r>
                    <m:r>
                      <a:rPr lang="sl-SI" sz="4000" b="1" i="1">
                        <a:solidFill>
                          <a:prstClr val="black"/>
                        </a:solidFill>
                        <a:latin typeface="Cambria Math"/>
                      </a:rPr>
                      <m:t>𝒉</m:t>
                    </m:r>
                    <m:r>
                      <a:rPr lang="sl-SI" sz="4000" b="1" i="1">
                        <a:solidFill>
                          <a:prstClr val="black"/>
                        </a:solidFill>
                        <a:latin typeface="Cambria Math"/>
                      </a:rPr>
                      <m:t> −</m:t>
                    </m:r>
                    <m:r>
                      <a:rPr lang="sl-SI" sz="4000" b="1" i="1">
                        <a:solidFill>
                          <a:prstClr val="black"/>
                        </a:solidFill>
                        <a:latin typeface="Cambria Math"/>
                      </a:rPr>
                      <m:t>𝑯</m:t>
                    </m:r>
                    <m:r>
                      <a:rPr lang="sl-SI" sz="4000" b="1" i="1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sl-SI" sz="4000" b="1" dirty="0">
                    <a:solidFill>
                      <a:prstClr val="black"/>
                    </a:solidFill>
                  </a:rPr>
                  <a:t> *p *l*</a:t>
                </a:r>
                <a:r>
                  <a:rPr lang="el-GR" sz="4000" b="1" dirty="0">
                    <a:solidFill>
                      <a:prstClr val="black"/>
                    </a:solidFill>
                  </a:rPr>
                  <a:t>ρ</a:t>
                </a:r>
                <a:r>
                  <a:rPr lang="sl-SI" sz="4000" b="1" dirty="0">
                    <a:solidFill>
                      <a:prstClr val="black"/>
                    </a:solidFill>
                  </a:rPr>
                  <a:t> </a:t>
                </a:r>
              </a:p>
              <a:p>
                <a:endParaRPr lang="sl-SI" dirty="0" smtClean="0"/>
              </a:p>
              <a:p>
                <a:pPr marL="0" indent="0" algn="ctr">
                  <a:buNone/>
                </a:pPr>
                <a:r>
                  <a:rPr lang="sl-SI" sz="3400" b="1" dirty="0">
                    <a:solidFill>
                      <a:prstClr val="black"/>
                    </a:solidFill>
                  </a:rPr>
                  <a:t>G </a:t>
                </a:r>
                <a14:m>
                  <m:oMath xmlns:m="http://schemas.openxmlformats.org/officeDocument/2006/math">
                    <m:r>
                      <a:rPr lang="sl-SI" sz="3400" b="1" i="1">
                        <a:solidFill>
                          <a:prstClr val="black"/>
                        </a:solidFill>
                        <a:latin typeface="Cambria Math"/>
                      </a:rPr>
                      <m:t>=(</m:t>
                    </m:r>
                    <m:r>
                      <a:rPr lang="sl-SI" sz="3400" b="1" i="1" smtClean="0">
                        <a:solidFill>
                          <a:prstClr val="black"/>
                        </a:solidFill>
                        <a:latin typeface="Cambria Math"/>
                      </a:rPr>
                      <m:t>𝟎</m:t>
                    </m:r>
                    <m:r>
                      <a:rPr lang="sl-SI" sz="3400" b="1" i="1" smtClean="0">
                        <a:solidFill>
                          <a:prstClr val="black"/>
                        </a:solidFill>
                        <a:latin typeface="Cambria Math"/>
                      </a:rPr>
                      <m:t>,</m:t>
                    </m:r>
                    <m:r>
                      <a:rPr lang="sl-SI" sz="3400" b="1" i="1" smtClean="0">
                        <a:solidFill>
                          <a:prstClr val="black"/>
                        </a:solidFill>
                        <a:latin typeface="Cambria Math"/>
                      </a:rPr>
                      <m:t>𝟗𝟖</m:t>
                    </m:r>
                    <m:r>
                      <a:rPr lang="sl-SI" sz="3400" b="1" i="1" smtClean="0">
                        <a:solidFill>
                          <a:prstClr val="black"/>
                        </a:solidFill>
                        <a:latin typeface="Cambria Math"/>
                      </a:rPr>
                      <m:t> −</m:t>
                    </m:r>
                    <m:r>
                      <a:rPr lang="sl-SI" sz="3400" b="1" i="1" smtClean="0">
                        <a:solidFill>
                          <a:prstClr val="black"/>
                        </a:solidFill>
                        <a:latin typeface="Cambria Math"/>
                      </a:rPr>
                      <m:t>𝟎</m:t>
                    </m:r>
                    <m:r>
                      <a:rPr lang="sl-SI" sz="3400" b="1" i="1" smtClean="0">
                        <a:solidFill>
                          <a:prstClr val="black"/>
                        </a:solidFill>
                        <a:latin typeface="Cambria Math"/>
                      </a:rPr>
                      <m:t>,</m:t>
                    </m:r>
                    <m:r>
                      <a:rPr lang="sl-SI" sz="3400" b="1" i="1" smtClean="0">
                        <a:solidFill>
                          <a:prstClr val="black"/>
                        </a:solidFill>
                        <a:latin typeface="Cambria Math"/>
                      </a:rPr>
                      <m:t>𝟏𝟒𝟒</m:t>
                    </m:r>
                    <m:r>
                      <a:rPr lang="sl-SI" sz="3400" b="1" i="1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sl-SI" sz="3400" b="1" dirty="0">
                    <a:solidFill>
                      <a:prstClr val="black"/>
                    </a:solidFill>
                  </a:rPr>
                  <a:t> </a:t>
                </a:r>
                <a:r>
                  <a:rPr lang="sl-SI" sz="3400" b="1" dirty="0" smtClean="0">
                    <a:solidFill>
                      <a:prstClr val="black"/>
                    </a:solidFill>
                  </a:rPr>
                  <a:t>*0,85 *1,05*1,35=</a:t>
                </a:r>
                <a:r>
                  <a:rPr lang="sl-SI" sz="34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sl-SI" sz="3400" b="1" i="1">
                        <a:solidFill>
                          <a:prstClr val="black"/>
                        </a:solidFill>
                        <a:latin typeface="Cambria Math"/>
                      </a:rPr>
                      <m:t>=(</m:t>
                    </m:r>
                    <m:r>
                      <a:rPr lang="sl-SI" sz="3400" b="1" i="1">
                        <a:solidFill>
                          <a:prstClr val="black"/>
                        </a:solidFill>
                        <a:latin typeface="Cambria Math"/>
                      </a:rPr>
                      <m:t>𝟎</m:t>
                    </m:r>
                    <m:r>
                      <a:rPr lang="sl-SI" sz="3400" b="1" i="1">
                        <a:solidFill>
                          <a:prstClr val="black"/>
                        </a:solidFill>
                        <a:latin typeface="Cambria Math"/>
                      </a:rPr>
                      <m:t>,</m:t>
                    </m:r>
                    <m:r>
                      <a:rPr lang="sl-SI" sz="3400" b="1" i="1">
                        <a:solidFill>
                          <a:prstClr val="black"/>
                        </a:solidFill>
                        <a:latin typeface="Cambria Math"/>
                      </a:rPr>
                      <m:t>𝟖𝟑𝟔</m:t>
                    </m:r>
                    <m:r>
                      <a:rPr lang="sl-SI" sz="3400" b="1" i="1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sl-SI" sz="3400" b="1" dirty="0">
                    <a:solidFill>
                      <a:prstClr val="black"/>
                    </a:solidFill>
                  </a:rPr>
                  <a:t> </a:t>
                </a:r>
                <a:r>
                  <a:rPr lang="sl-SI" sz="3400" b="1" dirty="0" smtClean="0">
                    <a:solidFill>
                      <a:prstClr val="black"/>
                    </a:solidFill>
                  </a:rPr>
                  <a:t>*1,205=</a:t>
                </a:r>
                <a:endParaRPr lang="sl-SI" sz="3400" b="1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:r>
                  <a:rPr lang="sl-SI" sz="3400" b="1" dirty="0">
                    <a:solidFill>
                      <a:prstClr val="black"/>
                    </a:solidFill>
                  </a:rPr>
                  <a:t>            </a:t>
                </a:r>
                <a:r>
                  <a:rPr lang="sl-SI" sz="3400" b="1" dirty="0" smtClean="0">
                    <a:solidFill>
                      <a:prstClr val="black"/>
                    </a:solidFill>
                  </a:rPr>
                  <a:t>                                </a:t>
                </a:r>
              </a:p>
              <a:p>
                <a:pPr marL="0" indent="0" algn="ctr">
                  <a:buNone/>
                </a:pPr>
                <a:r>
                  <a:rPr lang="sl-SI" sz="3400" b="1" u="sng" dirty="0" smtClean="0">
                    <a:solidFill>
                      <a:prstClr val="black"/>
                    </a:solidFill>
                  </a:rPr>
                  <a:t>   </a:t>
                </a:r>
                <a:r>
                  <a:rPr lang="sl-SI" sz="3400" b="1" u="sng" dirty="0">
                    <a:solidFill>
                      <a:prstClr val="black"/>
                    </a:solidFill>
                  </a:rPr>
                  <a:t>=1,007 </a:t>
                </a:r>
                <a:r>
                  <a:rPr lang="sl-SI" sz="3400" b="1" u="sng" dirty="0" smtClean="0">
                    <a:solidFill>
                      <a:prstClr val="black"/>
                    </a:solidFill>
                  </a:rPr>
                  <a:t>t</a:t>
                </a:r>
                <a:endParaRPr lang="sl-SI" sz="3400" b="1" u="sng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 l="-815" t="-192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680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4. Naloga - izračun širine tovora na </a:t>
            </a:r>
            <a:r>
              <a:rPr lang="sl-SI" sz="2400" dirty="0" smtClean="0"/>
              <a:t>paleti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Kolikšna bi morala biti širina zlaganja blaga na ravno leseno paleto, če bo skupna višina </a:t>
            </a:r>
            <a:r>
              <a:rPr lang="sl-SI" dirty="0" err="1" smtClean="0"/>
              <a:t>paletizirane</a:t>
            </a:r>
            <a:r>
              <a:rPr lang="sl-SI" dirty="0" smtClean="0"/>
              <a:t> enote 98 cm, dolžina 125 cm in bo imel tovor specifično maso 970 kg/m3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5650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Izpis podatkov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Kolikšna bi morala biti širina zlaganja blaga na ravno leseno paleto, če bo skupna višina </a:t>
            </a:r>
            <a:r>
              <a:rPr lang="sl-SI" dirty="0" err="1"/>
              <a:t>paletizirane</a:t>
            </a:r>
            <a:r>
              <a:rPr lang="sl-SI" dirty="0"/>
              <a:t> enote 98 cm, dolžina 125 cm in bo imel tovor specifično maso 970 kg/m3</a:t>
            </a:r>
          </a:p>
          <a:p>
            <a:r>
              <a:rPr lang="sl-SI" dirty="0" smtClean="0"/>
              <a:t>h = 98 cm = 0,98 m</a:t>
            </a:r>
          </a:p>
          <a:p>
            <a:r>
              <a:rPr lang="sl-SI" dirty="0" smtClean="0"/>
              <a:t>l = 125 cm = 1,25 m</a:t>
            </a:r>
          </a:p>
          <a:p>
            <a:r>
              <a:rPr lang="sl-SI" dirty="0" smtClean="0"/>
              <a:t>H = 0,144 m</a:t>
            </a:r>
          </a:p>
          <a:p>
            <a:r>
              <a:rPr lang="el-GR" dirty="0" smtClean="0"/>
              <a:t>ρ</a:t>
            </a:r>
            <a:r>
              <a:rPr lang="sl-SI" dirty="0" smtClean="0"/>
              <a:t> = 970 kg/m3  = 0,97t/m3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7699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izračun</a:t>
            </a:r>
            <a:endParaRPr lang="sl-SI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l-SI" dirty="0" smtClean="0"/>
                  <a:t>h </a:t>
                </a:r>
                <a:r>
                  <a:rPr lang="sl-SI" dirty="0"/>
                  <a:t>= 98 cm = 0,98 m</a:t>
                </a:r>
              </a:p>
              <a:p>
                <a:r>
                  <a:rPr lang="sl-SI" dirty="0"/>
                  <a:t>l = 125 cm = 1,25 m</a:t>
                </a:r>
              </a:p>
              <a:p>
                <a:r>
                  <a:rPr lang="sl-SI" dirty="0"/>
                  <a:t>H = 0,144 m</a:t>
                </a:r>
              </a:p>
              <a:p>
                <a:r>
                  <a:rPr lang="el-GR" dirty="0"/>
                  <a:t>ρ</a:t>
                </a:r>
                <a:r>
                  <a:rPr lang="sl-SI" dirty="0"/>
                  <a:t> = 970 kg/m3  = </a:t>
                </a:r>
                <a:r>
                  <a:rPr lang="sl-SI" dirty="0" smtClean="0"/>
                  <a:t>0,97t/m3</a:t>
                </a:r>
              </a:p>
              <a:p>
                <a:r>
                  <a:rPr lang="sl-SI" dirty="0" smtClean="0"/>
                  <a:t>P = ?</a:t>
                </a:r>
                <a:endParaRPr lang="sl-SI" dirty="0"/>
              </a:p>
              <a:p>
                <a:pPr marL="0" indent="0" algn="ctr">
                  <a:buNone/>
                </a:pPr>
                <a:r>
                  <a:rPr lang="sl-SI" b="1" dirty="0" smtClean="0">
                    <a:solidFill>
                      <a:prstClr val="black"/>
                    </a:solidFill>
                  </a:rPr>
                  <a:t>h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𝑯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𝑮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𝒍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𝒑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l-GR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→         p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𝑮</m:t>
                        </m:r>
                      </m:num>
                      <m:den>
                        <m:d>
                          <m:dPr>
                            <m:ctrlP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𝒉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𝑯</m:t>
                            </m:r>
                          </m:e>
                        </m:d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𝒍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l-GR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→</a:t>
                </a:r>
              </a:p>
              <a:p>
                <a:endParaRPr lang="sl-SI" dirty="0"/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643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izračun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sl-SI" sz="2600" dirty="0" smtClean="0"/>
                  <a:t>h </a:t>
                </a:r>
                <a:r>
                  <a:rPr lang="sl-SI" sz="2600" dirty="0"/>
                  <a:t>= 98 cm = 0,98 m</a:t>
                </a:r>
              </a:p>
              <a:p>
                <a:r>
                  <a:rPr lang="sl-SI" sz="2600" dirty="0"/>
                  <a:t>l = 125 cm = 1,25 m</a:t>
                </a:r>
              </a:p>
              <a:p>
                <a:r>
                  <a:rPr lang="sl-SI" sz="2600" dirty="0"/>
                  <a:t>H = 0,144 m</a:t>
                </a:r>
              </a:p>
              <a:p>
                <a:r>
                  <a:rPr lang="el-GR" sz="2600" dirty="0"/>
                  <a:t>ρ</a:t>
                </a:r>
                <a:r>
                  <a:rPr lang="sl-SI" sz="2600" dirty="0"/>
                  <a:t> = 970 kg/m3  = </a:t>
                </a:r>
                <a:r>
                  <a:rPr lang="sl-SI" sz="2600" dirty="0" smtClean="0"/>
                  <a:t>0,97t/m3</a:t>
                </a:r>
                <a:endParaRPr lang="sl-SI" sz="2600" dirty="0"/>
              </a:p>
              <a:p>
                <a:pPr marL="0" indent="0" algn="ctr">
                  <a:buNone/>
                </a:pPr>
                <a:r>
                  <a:rPr lang="sl-SI" b="1" dirty="0" smtClean="0">
                    <a:solidFill>
                      <a:prstClr val="black"/>
                    </a:solidFill>
                  </a:rPr>
                  <a:t>p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𝑮</m:t>
                        </m:r>
                      </m:num>
                      <m:den>
                        <m:d>
                          <m:dPr>
                            <m:ctrlP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𝒉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𝑯</m:t>
                            </m:r>
                          </m:e>
                        </m:d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𝒍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l-GR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→</a:t>
                </a:r>
              </a:p>
              <a:p>
                <a:endParaRPr lang="sl-SI" sz="1500" dirty="0"/>
              </a:p>
              <a:p>
                <a:pPr marL="0" indent="0" algn="ctr">
                  <a:buNone/>
                </a:pPr>
                <a:r>
                  <a:rPr lang="sl-SI" b="1" dirty="0" smtClean="0">
                    <a:solidFill>
                      <a:prstClr val="black"/>
                    </a:solidFill>
                  </a:rPr>
                  <a:t>p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d>
                          <m:dPr>
                            <m:ctrlP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𝟗𝟖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𝟏𝟒𝟒</m:t>
                            </m:r>
                          </m:e>
                        </m:d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𝟐𝟓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𝟗𝟕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d>
                          <m:dPr>
                            <m:ctrlPr>
                              <a:rPr lang="sl-SI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l-SI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sl-SI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𝟖𝟑𝟔</m:t>
                            </m:r>
                          </m:e>
                        </m:d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</a:t>
                </a:r>
                <a:r>
                  <a:rPr lang="sl-SI" b="1" dirty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.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𝟎𝟏𝟐</m:t>
                        </m:r>
                      </m:den>
                    </m:f>
                  </m:oMath>
                </a14:m>
                <a:r>
                  <a:rPr lang="sl-SI" b="1" dirty="0" smtClean="0">
                    <a:solidFill>
                      <a:prstClr val="black"/>
                    </a:solidFill>
                  </a:rPr>
                  <a:t>  = </a:t>
                </a:r>
              </a:p>
              <a:p>
                <a:pPr marL="0" indent="0" algn="ctr">
                  <a:buNone/>
                </a:pPr>
                <a:r>
                  <a:rPr lang="sl-SI" b="1" u="sng" dirty="0" smtClean="0">
                    <a:solidFill>
                      <a:prstClr val="black"/>
                    </a:solidFill>
                  </a:rPr>
                  <a:t>= 0,99 </a:t>
                </a:r>
                <a:r>
                  <a:rPr lang="sl-SI" b="1" u="sng" dirty="0" smtClean="0">
                    <a:solidFill>
                      <a:prstClr val="black"/>
                    </a:solidFill>
                  </a:rPr>
                  <a:t>m</a:t>
                </a:r>
                <a:endParaRPr lang="sl-SI" u="sng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2022" r="-214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151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1. naloga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Izračunaj višino zlaganja paketov na ravno paleto, ki </a:t>
            </a:r>
            <a:r>
              <a:rPr lang="sl-SI" dirty="0"/>
              <a:t>i</a:t>
            </a:r>
            <a:r>
              <a:rPr lang="sl-SI" dirty="0" smtClean="0"/>
              <a:t>ma nosilnost 950 kg, če je dolžina blaga na paleti 110 cm, širina 90 cm in ima tovor specifično maso 1.2 t/m3-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73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Izpis podatkov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/>
              <a:t>Izračunaj višino zlaganja paketov na ravno paleto, ki ima nosilnost 950 kg, če je dolžina blaga na paleti 110 cm, širina 90 cm in ima tovor specifično maso 1.2 t/m3-</a:t>
            </a:r>
          </a:p>
          <a:p>
            <a:pPr marL="0" indent="0">
              <a:buNone/>
            </a:pPr>
            <a:r>
              <a:rPr lang="sl-SI" dirty="0" smtClean="0"/>
              <a:t>G = 950 kg  = 0,95 t</a:t>
            </a:r>
          </a:p>
          <a:p>
            <a:pPr marL="0" indent="0">
              <a:buNone/>
            </a:pPr>
            <a:r>
              <a:rPr lang="sl-SI" dirty="0" smtClean="0"/>
              <a:t>l = 110 cm  = 1,1 m</a:t>
            </a:r>
          </a:p>
          <a:p>
            <a:pPr marL="0" indent="0">
              <a:buNone/>
            </a:pPr>
            <a:r>
              <a:rPr lang="sl-SI" dirty="0" smtClean="0"/>
              <a:t>H = 0,144 m</a:t>
            </a:r>
          </a:p>
          <a:p>
            <a:pPr marL="0" indent="0">
              <a:buNone/>
            </a:pPr>
            <a:r>
              <a:rPr lang="sl-SI" dirty="0" smtClean="0"/>
              <a:t>p = 90 cm  =0,9 m</a:t>
            </a:r>
          </a:p>
          <a:p>
            <a:pPr marL="0" indent="0">
              <a:buNone/>
            </a:pPr>
            <a:r>
              <a:rPr lang="el-GR" dirty="0" smtClean="0"/>
              <a:t>ρ</a:t>
            </a:r>
            <a:r>
              <a:rPr lang="sl-SI" dirty="0" smtClean="0"/>
              <a:t> = 1,2 t/m3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389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Izpis podatkov</a:t>
            </a:r>
            <a:endParaRPr lang="sl-SI" sz="1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229600" cy="500141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l-SI" sz="2400" dirty="0"/>
                  <a:t>Izračunaj višino zlaganja paketov na ravno paleto, ki ima nosilnost 950 kg, če je dolžina blaga na paleti 110 cm, širina 90 cm in ima tovor specifično maso 1.2 t/m3-</a:t>
                </a:r>
              </a:p>
              <a:p>
                <a:pPr marL="0" indent="0">
                  <a:buNone/>
                </a:pPr>
                <a:r>
                  <a:rPr lang="sl-SI" sz="2400" dirty="0" smtClean="0"/>
                  <a:t>G = 950 kg  = 0,95 t</a:t>
                </a:r>
              </a:p>
              <a:p>
                <a:pPr marL="0" indent="0">
                  <a:buNone/>
                </a:pPr>
                <a:r>
                  <a:rPr lang="sl-SI" sz="2400" dirty="0" smtClean="0"/>
                  <a:t>l = 110 cm  = 1,1 m</a:t>
                </a:r>
              </a:p>
              <a:p>
                <a:pPr marL="0" indent="0">
                  <a:buNone/>
                </a:pPr>
                <a:r>
                  <a:rPr lang="sl-SI" sz="2400" dirty="0" smtClean="0"/>
                  <a:t>H = 0,144 m</a:t>
                </a:r>
              </a:p>
              <a:p>
                <a:pPr marL="0" indent="0">
                  <a:buNone/>
                </a:pPr>
                <a:r>
                  <a:rPr lang="sl-SI" sz="2400" dirty="0" smtClean="0"/>
                  <a:t>p = 90 cm  =0,9 m</a:t>
                </a:r>
              </a:p>
              <a:p>
                <a:pPr marL="0" indent="0">
                  <a:buNone/>
                </a:pPr>
                <a:r>
                  <a:rPr lang="el-GR" sz="2400" dirty="0" smtClean="0"/>
                  <a:t>ρ</a:t>
                </a:r>
                <a:r>
                  <a:rPr lang="sl-SI" sz="2400" dirty="0" smtClean="0"/>
                  <a:t> = 1,2 </a:t>
                </a:r>
                <a:r>
                  <a:rPr lang="sl-SI" sz="2400" dirty="0" smtClean="0"/>
                  <a:t>t/m3</a:t>
                </a:r>
              </a:p>
              <a:p>
                <a:pPr marL="0" indent="0">
                  <a:buNone/>
                </a:pPr>
                <a:endParaRPr lang="sl-SI" sz="2400" dirty="0"/>
              </a:p>
              <a:p>
                <a:pPr marL="0" lvl="0" indent="0" algn="ctr">
                  <a:buNone/>
                </a:pPr>
                <a:r>
                  <a:rPr lang="sl-SI" b="1" dirty="0">
                    <a:solidFill>
                      <a:prstClr val="black"/>
                    </a:solidFill>
                  </a:rPr>
                  <a:t>h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𝑯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𝑮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𝒍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𝒑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l-GR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→ </a:t>
                </a:r>
                <a:endParaRPr lang="sl-SI" b="1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:endParaRPr lang="sl-SI" sz="2400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229600" cy="5001419"/>
              </a:xfrm>
              <a:blipFill rotWithShape="1">
                <a:blip r:embed="rId2"/>
                <a:stretch>
                  <a:fillRect l="-1111" t="-97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774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sl-SI" sz="2400" dirty="0" smtClean="0"/>
              <a:t>izračun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sl-SI" sz="2400" dirty="0" smtClean="0"/>
                  <a:t>G </a:t>
                </a:r>
                <a:r>
                  <a:rPr lang="sl-SI" sz="2400" dirty="0"/>
                  <a:t>= 950 kg  = 0,95 t</a:t>
                </a:r>
              </a:p>
              <a:p>
                <a:pPr marL="0" indent="0">
                  <a:buNone/>
                </a:pPr>
                <a:r>
                  <a:rPr lang="sl-SI" sz="2400" dirty="0"/>
                  <a:t>l = 110 cm  = 1,1 m</a:t>
                </a:r>
              </a:p>
              <a:p>
                <a:pPr marL="0" indent="0">
                  <a:buNone/>
                </a:pPr>
                <a:r>
                  <a:rPr lang="sl-SI" sz="2400" dirty="0"/>
                  <a:t>H = 0,144 m</a:t>
                </a:r>
              </a:p>
              <a:p>
                <a:pPr marL="0" indent="0">
                  <a:buNone/>
                </a:pPr>
                <a:r>
                  <a:rPr lang="sl-SI" sz="2400" dirty="0"/>
                  <a:t>p = 90 cm  =0,9 m</a:t>
                </a:r>
              </a:p>
              <a:p>
                <a:pPr marL="0" indent="0">
                  <a:buNone/>
                </a:pPr>
                <a:r>
                  <a:rPr lang="el-GR" sz="2400" dirty="0"/>
                  <a:t>ρ</a:t>
                </a:r>
                <a:r>
                  <a:rPr lang="sl-SI" sz="2400" dirty="0" smtClean="0"/>
                  <a:t> </a:t>
                </a:r>
                <a:r>
                  <a:rPr lang="sl-SI" sz="2400" dirty="0"/>
                  <a:t>= 1,2 t/m3</a:t>
                </a:r>
              </a:p>
              <a:p>
                <a:pPr marL="0" lvl="0" indent="0" algn="ctr">
                  <a:buNone/>
                </a:pPr>
                <a:r>
                  <a:rPr lang="sl-SI" b="1" dirty="0" smtClean="0">
                    <a:solidFill>
                      <a:prstClr val="black"/>
                    </a:solidFill>
                  </a:rPr>
                  <a:t>h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𝑯</m:t>
                    </m:r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𝑮</m:t>
                        </m:r>
                      </m:num>
                      <m:den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𝒍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𝒑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l-GR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→ </a:t>
                </a:r>
                <a:endParaRPr lang="sl-SI" b="1" dirty="0" smtClean="0">
                  <a:solidFill>
                    <a:prstClr val="black"/>
                  </a:solidFill>
                </a:endParaRPr>
              </a:p>
              <a:p>
                <a:pPr marL="0" indent="0" algn="ctr">
                  <a:buNone/>
                </a:pPr>
                <a:r>
                  <a:rPr lang="sl-SI" b="1" dirty="0">
                    <a:solidFill>
                      <a:prstClr val="black"/>
                    </a:solidFill>
                  </a:rPr>
                  <a:t>h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𝟎</m:t>
                    </m:r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.</m:t>
                    </m:r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𝟏𝟒𝟒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𝟗𝟓</m:t>
                        </m:r>
                      </m:num>
                      <m:den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 ∗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𝟗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 ∗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sl-SI" b="1" i="0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𝟎</m:t>
                    </m:r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.</m:t>
                    </m:r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𝟏𝟒𝟒</m:t>
                    </m:r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𝟗𝟓</m:t>
                        </m:r>
                      </m:num>
                      <m:den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𝟏𝟖𝟖</m:t>
                        </m:r>
                      </m:den>
                    </m:f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sl-SI" b="1" i="1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marL="0" indent="0" algn="ctr">
                  <a:buNone/>
                </a:pPr>
                <a:r>
                  <a:rPr lang="sl-SI" b="1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𝟎</m:t>
                    </m:r>
                  </m:oMath>
                </a14:m>
                <a:r>
                  <a:rPr lang="sl-SI" b="1" dirty="0" smtClean="0">
                    <a:solidFill>
                      <a:prstClr val="black"/>
                    </a:solidFill>
                  </a:rPr>
                  <a:t>,944 m</a:t>
                </a:r>
                <a:endParaRPr lang="sl-SI" b="1" dirty="0">
                  <a:solidFill>
                    <a:prstClr val="black"/>
                  </a:solidFill>
                </a:endParaRPr>
              </a:p>
              <a:p>
                <a:pPr marL="0" lvl="0" indent="0" algn="ctr">
                  <a:buNone/>
                </a:pPr>
                <a:endParaRPr lang="sl-SI" b="1" dirty="0">
                  <a:solidFill>
                    <a:prstClr val="black"/>
                  </a:solidFill>
                </a:endParaRPr>
              </a:p>
              <a:p>
                <a:pPr marL="0" indent="0" algn="ctr">
                  <a:buNone/>
                </a:pPr>
                <a:endParaRPr lang="sl-SI" b="1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188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236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sl-SI" sz="2400" dirty="0" smtClean="0"/>
              <a:t>2. naloga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smtClean="0"/>
              <a:t>Izračunaj </a:t>
            </a:r>
            <a:r>
              <a:rPr lang="sl-SI" dirty="0"/>
              <a:t>višino zlaganja paketov na ravno paleto, ki ima nosilnost </a:t>
            </a:r>
            <a:r>
              <a:rPr lang="sl-SI" dirty="0" smtClean="0"/>
              <a:t>920 </a:t>
            </a:r>
            <a:r>
              <a:rPr lang="sl-SI" dirty="0"/>
              <a:t>kg, če je dolžina blaga na paleti </a:t>
            </a:r>
            <a:r>
              <a:rPr lang="sl-SI" dirty="0" smtClean="0"/>
              <a:t>10 </a:t>
            </a:r>
            <a:r>
              <a:rPr lang="sl-SI" dirty="0" err="1" smtClean="0"/>
              <a:t>dm</a:t>
            </a:r>
            <a:r>
              <a:rPr lang="sl-SI" dirty="0"/>
              <a:t>, širina </a:t>
            </a:r>
            <a:r>
              <a:rPr lang="sl-SI" dirty="0" smtClean="0"/>
              <a:t>8 </a:t>
            </a:r>
            <a:r>
              <a:rPr lang="sl-SI" dirty="0" err="1" smtClean="0"/>
              <a:t>dm</a:t>
            </a:r>
            <a:r>
              <a:rPr lang="sl-SI" dirty="0" smtClean="0"/>
              <a:t> </a:t>
            </a:r>
            <a:r>
              <a:rPr lang="sl-SI" dirty="0"/>
              <a:t>in ima tovor specifično maso </a:t>
            </a:r>
            <a:r>
              <a:rPr lang="sl-SI" dirty="0" smtClean="0"/>
              <a:t>1.1 </a:t>
            </a:r>
            <a:r>
              <a:rPr lang="sl-SI" dirty="0"/>
              <a:t>t/m3-</a:t>
            </a:r>
          </a:p>
          <a:p>
            <a:pPr marL="0" indent="0">
              <a:buNone/>
            </a:pPr>
            <a:r>
              <a:rPr lang="sl-SI" dirty="0"/>
              <a:t>G = </a:t>
            </a:r>
            <a:r>
              <a:rPr lang="sl-SI" dirty="0" smtClean="0"/>
              <a:t>920 </a:t>
            </a:r>
            <a:r>
              <a:rPr lang="sl-SI" dirty="0"/>
              <a:t>kg  = </a:t>
            </a:r>
            <a:r>
              <a:rPr lang="sl-SI" dirty="0" smtClean="0"/>
              <a:t>0,92 </a:t>
            </a:r>
            <a:r>
              <a:rPr lang="sl-SI" dirty="0"/>
              <a:t>t</a:t>
            </a:r>
          </a:p>
          <a:p>
            <a:pPr marL="0" indent="0">
              <a:buNone/>
            </a:pPr>
            <a:r>
              <a:rPr lang="sl-SI" dirty="0"/>
              <a:t>l = </a:t>
            </a:r>
            <a:r>
              <a:rPr lang="sl-SI" dirty="0" smtClean="0"/>
              <a:t>10 </a:t>
            </a:r>
            <a:r>
              <a:rPr lang="sl-SI" dirty="0" err="1" smtClean="0"/>
              <a:t>dm</a:t>
            </a:r>
            <a:r>
              <a:rPr lang="sl-SI" dirty="0" smtClean="0"/>
              <a:t>  </a:t>
            </a:r>
            <a:r>
              <a:rPr lang="sl-SI" dirty="0"/>
              <a:t>= </a:t>
            </a:r>
            <a:r>
              <a:rPr lang="sl-SI" dirty="0" smtClean="0"/>
              <a:t>1 </a:t>
            </a:r>
            <a:r>
              <a:rPr lang="sl-SI" dirty="0"/>
              <a:t>m</a:t>
            </a:r>
          </a:p>
          <a:p>
            <a:pPr marL="0" indent="0">
              <a:buNone/>
            </a:pPr>
            <a:r>
              <a:rPr lang="sl-SI" dirty="0"/>
              <a:t>H = 0,144 m</a:t>
            </a:r>
          </a:p>
          <a:p>
            <a:pPr marL="0" indent="0">
              <a:buNone/>
            </a:pPr>
            <a:r>
              <a:rPr lang="sl-SI" dirty="0"/>
              <a:t>p = 8</a:t>
            </a:r>
            <a:r>
              <a:rPr lang="sl-SI" dirty="0" smtClean="0"/>
              <a:t> </a:t>
            </a:r>
            <a:r>
              <a:rPr lang="sl-SI" dirty="0" err="1" smtClean="0"/>
              <a:t>dm</a:t>
            </a:r>
            <a:r>
              <a:rPr lang="sl-SI" dirty="0" smtClean="0"/>
              <a:t>  </a:t>
            </a:r>
            <a:r>
              <a:rPr lang="sl-SI" dirty="0"/>
              <a:t>=</a:t>
            </a:r>
            <a:r>
              <a:rPr lang="sl-SI" dirty="0" smtClean="0"/>
              <a:t>0,8 </a:t>
            </a:r>
            <a:r>
              <a:rPr lang="sl-SI" dirty="0"/>
              <a:t>m</a:t>
            </a:r>
          </a:p>
          <a:p>
            <a:pPr marL="0" indent="0">
              <a:buNone/>
            </a:pPr>
            <a:r>
              <a:rPr lang="el-GR" dirty="0"/>
              <a:t>Ρ</a:t>
            </a:r>
            <a:r>
              <a:rPr lang="sl-SI" dirty="0"/>
              <a:t> = </a:t>
            </a:r>
            <a:r>
              <a:rPr lang="sl-SI" dirty="0" smtClean="0"/>
              <a:t>1,1 t/m3</a:t>
            </a:r>
          </a:p>
          <a:p>
            <a:pPr marL="0" indent="0">
              <a:buNone/>
            </a:pPr>
            <a:endParaRPr lang="sl-SI" dirty="0"/>
          </a:p>
          <a:p>
            <a:pPr marL="0" lvl="0" indent="0">
              <a:buNone/>
            </a:pPr>
            <a:endParaRPr lang="sl-SI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sl-SI" dirty="0" smtClean="0">
              <a:solidFill>
                <a:prstClr val="black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557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i</a:t>
            </a:r>
            <a:r>
              <a:rPr lang="sl-SI" sz="2400" dirty="0" smtClean="0"/>
              <a:t>zračun</a:t>
            </a:r>
            <a:endParaRPr lang="sl-SI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229600" cy="5001419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sl-SI" dirty="0" smtClean="0"/>
                  <a:t>G </a:t>
                </a:r>
                <a:r>
                  <a:rPr lang="sl-SI" dirty="0"/>
                  <a:t>= </a:t>
                </a:r>
                <a:r>
                  <a:rPr lang="sl-SI" dirty="0" smtClean="0"/>
                  <a:t>920 </a:t>
                </a:r>
                <a:r>
                  <a:rPr lang="sl-SI" dirty="0"/>
                  <a:t>kg  = </a:t>
                </a:r>
                <a:r>
                  <a:rPr lang="sl-SI" dirty="0" smtClean="0"/>
                  <a:t>0,92 </a:t>
                </a:r>
                <a:r>
                  <a:rPr lang="sl-SI" dirty="0"/>
                  <a:t>t</a:t>
                </a:r>
              </a:p>
              <a:p>
                <a:pPr marL="0" indent="0">
                  <a:buNone/>
                </a:pPr>
                <a:r>
                  <a:rPr lang="sl-SI" dirty="0"/>
                  <a:t>l = </a:t>
                </a:r>
                <a:r>
                  <a:rPr lang="sl-SI" dirty="0" smtClean="0"/>
                  <a:t>10 </a:t>
                </a:r>
                <a:r>
                  <a:rPr lang="sl-SI" dirty="0" err="1" smtClean="0"/>
                  <a:t>dm</a:t>
                </a:r>
                <a:r>
                  <a:rPr lang="sl-SI" dirty="0" smtClean="0"/>
                  <a:t>  </a:t>
                </a:r>
                <a:r>
                  <a:rPr lang="sl-SI" dirty="0"/>
                  <a:t>= </a:t>
                </a:r>
                <a:r>
                  <a:rPr lang="sl-SI" dirty="0" smtClean="0"/>
                  <a:t>1 </a:t>
                </a:r>
                <a:r>
                  <a:rPr lang="sl-SI" dirty="0"/>
                  <a:t>m</a:t>
                </a:r>
              </a:p>
              <a:p>
                <a:pPr marL="0" indent="0">
                  <a:buNone/>
                </a:pPr>
                <a:r>
                  <a:rPr lang="sl-SI" dirty="0"/>
                  <a:t>H = 0,144 m</a:t>
                </a:r>
              </a:p>
              <a:p>
                <a:pPr marL="0" indent="0">
                  <a:buNone/>
                </a:pPr>
                <a:r>
                  <a:rPr lang="sl-SI" dirty="0"/>
                  <a:t>p = </a:t>
                </a:r>
                <a:r>
                  <a:rPr lang="sl-SI" dirty="0" smtClean="0"/>
                  <a:t>8 </a:t>
                </a:r>
                <a:r>
                  <a:rPr lang="sl-SI" dirty="0" err="1"/>
                  <a:t>d</a:t>
                </a:r>
                <a:r>
                  <a:rPr lang="sl-SI" dirty="0" err="1" smtClean="0"/>
                  <a:t>m</a:t>
                </a:r>
                <a:r>
                  <a:rPr lang="sl-SI" dirty="0" smtClean="0"/>
                  <a:t>  = 0,8 </a:t>
                </a:r>
                <a:r>
                  <a:rPr lang="sl-SI" dirty="0"/>
                  <a:t>m</a:t>
                </a:r>
              </a:p>
              <a:p>
                <a:pPr marL="0" indent="0">
                  <a:buNone/>
                </a:pPr>
                <a:r>
                  <a:rPr lang="el-GR" dirty="0"/>
                  <a:t>Ρ</a:t>
                </a:r>
                <a:r>
                  <a:rPr lang="sl-SI" dirty="0"/>
                  <a:t> = </a:t>
                </a:r>
                <a:r>
                  <a:rPr lang="sl-SI" dirty="0" smtClean="0"/>
                  <a:t>1,1 </a:t>
                </a:r>
                <a:r>
                  <a:rPr lang="sl-SI" dirty="0"/>
                  <a:t>t/m3</a:t>
                </a:r>
              </a:p>
              <a:p>
                <a:pPr marL="0" lvl="0" indent="0" algn="ctr">
                  <a:buNone/>
                </a:pPr>
                <a:r>
                  <a:rPr lang="sl-SI" b="1" dirty="0">
                    <a:solidFill>
                      <a:prstClr val="black"/>
                    </a:solidFill>
                  </a:rPr>
                  <a:t>h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𝑯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𝑮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𝒍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𝒑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l-GR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→ </a:t>
                </a:r>
                <a:endParaRPr lang="sl-SI" b="1" dirty="0" smtClean="0">
                  <a:solidFill>
                    <a:prstClr val="black"/>
                  </a:solidFill>
                </a:endParaRPr>
              </a:p>
              <a:p>
                <a:pPr marL="0" lvl="0" indent="0" algn="ctr">
                  <a:buNone/>
                </a:pPr>
                <a:endParaRPr lang="sl-SI" b="1" dirty="0">
                  <a:solidFill>
                    <a:prstClr val="black"/>
                  </a:solidFill>
                </a:endParaRPr>
              </a:p>
              <a:p>
                <a:pPr marL="0" indent="0" algn="ctr">
                  <a:buNone/>
                </a:pPr>
                <a:r>
                  <a:rPr lang="sl-SI" b="1" dirty="0">
                    <a:solidFill>
                      <a:prstClr val="black"/>
                    </a:solidFill>
                  </a:rPr>
                  <a:t>h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𝟎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.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𝟏𝟒𝟒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𝟗𝟐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,∗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𝟖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= </a:t>
                </a:r>
                <a:r>
                  <a:rPr lang="sl-SI" b="1" dirty="0" smtClean="0">
                    <a:solidFill>
                      <a:prstClr val="black"/>
                    </a:solidFill>
                  </a:rPr>
                  <a:t>1,19 m</a:t>
                </a:r>
                <a:endParaRPr lang="sl-SI" b="1" dirty="0">
                  <a:solidFill>
                    <a:prstClr val="black"/>
                  </a:solidFill>
                </a:endParaRPr>
              </a:p>
              <a:p>
                <a:endParaRPr lang="sl-SI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229600" cy="5001419"/>
              </a:xfrm>
              <a:blipFill rotWithShape="1">
                <a:blip r:embed="rId2"/>
                <a:stretch>
                  <a:fillRect l="-1852" t="-25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7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3. Naloga - izračun nosilnosti palete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b="0" i="1" dirty="0" smtClean="0">
                <a:latin typeface="Cambria Math"/>
              </a:rPr>
              <a:t>Kolikšna bi morala biti nosilnost ravne lesene palete, da bi lahko nanjo natovorili tovor s širino 85 cm, višino 98 cm, dolžino 105 cm in specifično maso 1,35 t/m3.</a:t>
            </a:r>
          </a:p>
          <a:p>
            <a:endParaRPr lang="sl-SI" b="0" i="1" dirty="0" smtClean="0">
              <a:latin typeface="Cambria Math"/>
            </a:endParaRPr>
          </a:p>
          <a:p>
            <a:endParaRPr lang="sl-SI" i="1" dirty="0">
              <a:latin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214107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3. Naloga - izračun nosilnosti palete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r>
              <a:rPr lang="sl-SI" b="0" i="1" dirty="0" smtClean="0">
                <a:latin typeface="Cambria Math"/>
              </a:rPr>
              <a:t>Kolikšna bi morala biti nosilnost ravne lesene palete, da bi lahko nanjo natovorili tovor s širino 85 cm, višino 98 cm, dolžino 105 cm in specifično maso 1,35 t/m3.</a:t>
            </a:r>
          </a:p>
          <a:p>
            <a:r>
              <a:rPr lang="sl-SI" b="1" dirty="0">
                <a:solidFill>
                  <a:prstClr val="black"/>
                </a:solidFill>
              </a:rPr>
              <a:t>p = 85 cm = 0,85 m</a:t>
            </a:r>
          </a:p>
          <a:p>
            <a:r>
              <a:rPr lang="sl-SI" b="1" dirty="0">
                <a:solidFill>
                  <a:prstClr val="black"/>
                </a:solidFill>
              </a:rPr>
              <a:t>h = 98 cm = 0,98 m</a:t>
            </a:r>
          </a:p>
          <a:p>
            <a:r>
              <a:rPr lang="sl-SI" b="1" dirty="0">
                <a:solidFill>
                  <a:prstClr val="black"/>
                </a:solidFill>
              </a:rPr>
              <a:t>l = 105 cm = 1,05 m</a:t>
            </a:r>
          </a:p>
          <a:p>
            <a:r>
              <a:rPr lang="el-GR" b="1" dirty="0">
                <a:solidFill>
                  <a:prstClr val="black"/>
                </a:solidFill>
              </a:rPr>
              <a:t>ρ</a:t>
            </a:r>
            <a:r>
              <a:rPr lang="sl-SI" b="1" dirty="0">
                <a:solidFill>
                  <a:prstClr val="black"/>
                </a:solidFill>
              </a:rPr>
              <a:t> = 1,35 t/m3</a:t>
            </a:r>
          </a:p>
          <a:p>
            <a:r>
              <a:rPr lang="sl-SI" b="1" dirty="0">
                <a:solidFill>
                  <a:prstClr val="black"/>
                </a:solidFill>
              </a:rPr>
              <a:t>H = 0,144 m</a:t>
            </a:r>
          </a:p>
          <a:p>
            <a:r>
              <a:rPr lang="sl-SI" b="1" dirty="0">
                <a:solidFill>
                  <a:prstClr val="black"/>
                </a:solidFill>
              </a:rPr>
              <a:t>--------------------</a:t>
            </a:r>
          </a:p>
          <a:p>
            <a:r>
              <a:rPr lang="sl-SI" b="1" dirty="0">
                <a:solidFill>
                  <a:prstClr val="black"/>
                </a:solidFill>
              </a:rPr>
              <a:t>G = ?</a:t>
            </a:r>
          </a:p>
          <a:p>
            <a:endParaRPr lang="sl-SI" b="0" i="1" dirty="0" smtClean="0">
              <a:latin typeface="Cambria Math"/>
            </a:endParaRPr>
          </a:p>
          <a:p>
            <a:endParaRPr lang="sl-SI" i="1" dirty="0">
              <a:latin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241633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916</Words>
  <Application>Microsoft Office PowerPoint</Application>
  <PresentationFormat>Diaprojekcija na zaslonu (4:3)</PresentationFormat>
  <Paragraphs>123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17" baseType="lpstr">
      <vt:lpstr>Officeova tema</vt:lpstr>
      <vt:lpstr>PALETIZACIJA</vt:lpstr>
      <vt:lpstr>1. naloga</vt:lpstr>
      <vt:lpstr>Izpis podatkov</vt:lpstr>
      <vt:lpstr>Izpis podatkov</vt:lpstr>
      <vt:lpstr>izračun</vt:lpstr>
      <vt:lpstr>2. naloga</vt:lpstr>
      <vt:lpstr>izračun</vt:lpstr>
      <vt:lpstr>3. Naloga - izračun nosilnosti palete</vt:lpstr>
      <vt:lpstr>3. Naloga - izračun nosilnosti palete</vt:lpstr>
      <vt:lpstr>podatki</vt:lpstr>
      <vt:lpstr>Pretvorba enačbe</vt:lpstr>
      <vt:lpstr>izračun</vt:lpstr>
      <vt:lpstr>4. Naloga - izračun širine tovora na paleti</vt:lpstr>
      <vt:lpstr>Izpis podatkov</vt:lpstr>
      <vt:lpstr>izračun</vt:lpstr>
      <vt:lpstr>izračun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Kontejnerizacija</dc:title>
  <dc:creator>Brane</dc:creator>
  <cp:lastModifiedBy>Brane</cp:lastModifiedBy>
  <cp:revision>20</cp:revision>
  <dcterms:created xsi:type="dcterms:W3CDTF">2015-05-02T14:44:32Z</dcterms:created>
  <dcterms:modified xsi:type="dcterms:W3CDTF">2016-03-12T16:58:37Z</dcterms:modified>
</cp:coreProperties>
</file>