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0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1" r:id="rId26"/>
    <p:sldId id="282" r:id="rId27"/>
    <p:sldId id="280" r:id="rId28"/>
    <p:sldId id="283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C6B581-0823-4537-A450-E493C1F9A6C3}" type="datetimeFigureOut">
              <a:rPr lang="sl-SI" smtClean="0"/>
              <a:t>27. 09. 2016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041F14-750C-4CB3-BAA1-8C4D5EEDCDE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07441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9F069-FD6C-46E4-99D9-9353AB8A6401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r>
              <a:rPr lang="en-US" smtClean="0"/>
              <a:t>MREŽNO PLANIRANJE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1EFA2-1EC4-40D9-97C4-DC0B9214C8A8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MREŽNO PLANIRANJE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1E641-3A1A-4879-8AAD-8FC0710A7EDF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MREŽNO PLANIRANJE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799FD-DADE-4BB2-8D2F-955F3AA1DBC4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MREŽNO PLANIRANJE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5BCDA-6068-4F75-90A2-297629B83C5A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MREŽNO PLANIRANJE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1625-2632-4AF9-BE81-99192FA743C9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MREŽNO PLANIRANJE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91B8B-4A79-4786-BB24-08DD44410E1C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MREŽNO PLANIRANJE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DE874-2F67-42CC-8D98-32C9AC09C276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MREŽNO PLANIRANJE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317A5-B36B-4C04-BDF1-1455C263A47B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MREŽNO PLANIRANJE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63C91-6AB2-47A1-A03D-8560EE8EF3C4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MREŽNO PLANIRANJE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CF8C5-76D2-4D3B-9B7F-A109B6058825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MREŽNO PLANIRANJE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068D2-E178-44E4-B285-CEC767F79EFB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MREŽNO PLANIRANJE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070EA-D285-4E67-90F1-A7F6E0338D8D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MREŽNO PLANIRANJE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FF4DA-FF96-485D-8465-BC65DDCC6DE8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MREŽNO PLANIRANJE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83DF1-6FCB-4935-8EC4-301240C5E5BE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MREŽNO PLANIRANJE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87748-08FA-4231-AFB7-EB25AFD83103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MREŽNO PLANIRANJE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92818-92F0-4B78-A657-9FAE463E9658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MREŽNO PLANIRANJE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1B5AA68-D680-491B-8EA8-BF4EFCE12BC6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smtClean="0"/>
              <a:t>MREŽNO PLANIRANJE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sldNum="0" hdr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smtClean="0"/>
              <a:t>MREŽNO </a:t>
            </a:r>
            <a:r>
              <a:rPr lang="sl-SI" dirty="0" smtClean="0"/>
              <a:t>PLANIRANJE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DANILO ŠKOFLEK            SŠD</a:t>
            </a:r>
            <a:endParaRPr lang="sl-SI" dirty="0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B574E-1D53-483F-A316-0C09EDB15386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MREŽNO PLANIRANJE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3322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PRAVILA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AKTIVNOST PRIKAŽEMO S PUŠČICO ( DOLŽINA NIČ NE POMENI)</a:t>
            </a:r>
          </a:p>
          <a:p>
            <a:r>
              <a:rPr lang="sl-SI" dirty="0" smtClean="0"/>
              <a:t>DOGODKI SO KROGI OZNAČENI Z 1 DO …n</a:t>
            </a:r>
          </a:p>
          <a:p>
            <a:endParaRPr lang="sl-SI" dirty="0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63C91-6AB2-47A1-A03D-8560EE8EF3C4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MREŽNO PLANIRANJE</a:t>
            </a:r>
            <a:endParaRPr lang="en-US" dirty="0"/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4265" y="4832633"/>
            <a:ext cx="4953730" cy="1415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4554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VEČ AKTIVNOSTI V ENO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POGOJI SO V NAPREJ DOLOČENI, PRVI DVE (A,B) STA NIJNI, DA LAHKO ZAČNEMO S TRETJO (C)</a:t>
            </a:r>
          </a:p>
          <a:p>
            <a:endParaRPr lang="sl-SI" dirty="0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63C91-6AB2-47A1-A03D-8560EE8EF3C4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MREŽNO PLANIRANJE</a:t>
            </a:r>
            <a:endParaRPr lang="en-US" dirty="0"/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6972" y="4487242"/>
            <a:ext cx="5093739" cy="1761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0267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NAVIDEZNE AKTIVNOSTI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B IN SE KONČATA VSPOREDNO</a:t>
            </a:r>
          </a:p>
          <a:p>
            <a:r>
              <a:rPr lang="sl-SI" dirty="0" smtClean="0"/>
              <a:t>OBE SE LAHKO ZAČNETA LE, KO JE A KONČANA A</a:t>
            </a:r>
          </a:p>
          <a:p>
            <a:r>
              <a:rPr lang="sl-SI" dirty="0" smtClean="0"/>
              <a:t>KADAR ŽELIMO ODVISNOST PRIKAZATI DA SE D LAHKO ZAČNE KO STA KONČANI B IN C, UVEDEMO NAVIDEZNO AKTIVNOST</a:t>
            </a:r>
          </a:p>
          <a:p>
            <a:r>
              <a:rPr lang="sl-SI" dirty="0" smtClean="0"/>
              <a:t>TA TRAJA NIČ IN STANE NIČ</a:t>
            </a:r>
            <a:endParaRPr lang="sl-SI" dirty="0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63C91-6AB2-47A1-A03D-8560EE8EF3C4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MREŽNO PLANIRANJE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4624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NAVIDEZNA</a:t>
            </a:r>
            <a:endParaRPr lang="sl-SI" dirty="0"/>
          </a:p>
        </p:txBody>
      </p:sp>
      <p:pic>
        <p:nvPicPr>
          <p:cNvPr id="6" name="Označba mesta vsebine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93102" y="1987495"/>
            <a:ext cx="7390150" cy="4600886"/>
          </a:xfrm>
          <a:prstGeom prst="rect">
            <a:avLst/>
          </a:prstGeom>
        </p:spPr>
      </p:pic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63C91-6AB2-47A1-A03D-8560EE8EF3C4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MREŽNO PLANIRANJE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7773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KROŽNIH POTI NI</a:t>
            </a:r>
            <a:endParaRPr lang="sl-SI" dirty="0"/>
          </a:p>
        </p:txBody>
      </p:sp>
      <p:pic>
        <p:nvPicPr>
          <p:cNvPr id="6" name="Označba mesta vsebine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49218" y="3013200"/>
            <a:ext cx="5688901" cy="2431800"/>
          </a:xfrm>
          <a:prstGeom prst="rect">
            <a:avLst/>
          </a:prstGeom>
        </p:spPr>
      </p:pic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63C91-6AB2-47A1-A03D-8560EE8EF3C4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MREŽNO PLANIRANJE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6305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NEPOTREBNE AKTIVNOSTI SAMO STANEJO</a:t>
            </a:r>
            <a:endParaRPr lang="sl-SI" dirty="0"/>
          </a:p>
        </p:txBody>
      </p:sp>
      <p:pic>
        <p:nvPicPr>
          <p:cNvPr id="6" name="Označba mesta vsebine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49518" y="2968166"/>
            <a:ext cx="8088301" cy="2521867"/>
          </a:xfrm>
          <a:prstGeom prst="rect">
            <a:avLst/>
          </a:prstGeom>
        </p:spPr>
      </p:pic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63C91-6AB2-47A1-A03D-8560EE8EF3C4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MREŽNO PLANIRANJE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2557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MREŽNI DIAGRAM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IMA 1 ZAČETNI DOGODEK IN LE  1 KONČNI DOGODEK</a:t>
            </a:r>
          </a:p>
          <a:p>
            <a:r>
              <a:rPr lang="sl-SI" dirty="0" smtClean="0"/>
              <a:t>OBSTAJA NAJMANJ 1 POT OD ZAČETNEGA DO KONČNEGA DOGODKA PROJEKTA</a:t>
            </a:r>
          </a:p>
          <a:p>
            <a:r>
              <a:rPr lang="sl-SI" dirty="0" smtClean="0"/>
              <a:t>IZ PRAV VSAKEGA DOGODKA JE POT DO KONČNEGA DOGODKA</a:t>
            </a:r>
          </a:p>
          <a:p>
            <a:r>
              <a:rPr lang="sl-SI" dirty="0" smtClean="0"/>
              <a:t>ZAPRTIH ZANK NI</a:t>
            </a:r>
            <a:endParaRPr lang="sl-SI" dirty="0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63C91-6AB2-47A1-A03D-8560EE8EF3C4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MREŽNO PLANIRANJE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04933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ANALIZA ČASA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DOLOČIMO TRAJANJE POSAMEZNIH AKTIVNOSTI, NAJDEMO KRITIČNE IN TUDI ČASOVNE REZERVE</a:t>
            </a:r>
          </a:p>
          <a:p>
            <a:r>
              <a:rPr lang="sl-SI" dirty="0" smtClean="0"/>
              <a:t>TAKO LAŽE NADZIRAMO PROJEKT, ROKE, LAŽE GA VODIMO</a:t>
            </a:r>
          </a:p>
          <a:p>
            <a:r>
              <a:rPr lang="sl-SI" dirty="0" smtClean="0"/>
              <a:t>POMEMBNA JE DOSEGLJIVOST CILJEV (ČASOV) IN VERODOSTOJNOST INFORMACIJ</a:t>
            </a:r>
            <a:endParaRPr lang="sl-SI" dirty="0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63C91-6AB2-47A1-A03D-8560EE8EF3C4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MREŽNO PLANIRANJE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8982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DOLOČANJE KRITIČNE POTI</a:t>
            </a:r>
            <a:endParaRPr lang="sl-SI" dirty="0"/>
          </a:p>
        </p:txBody>
      </p:sp>
      <p:pic>
        <p:nvPicPr>
          <p:cNvPr id="6" name="Označba mesta vsebine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97718" y="3064666"/>
            <a:ext cx="6591901" cy="2328867"/>
          </a:xfrm>
          <a:prstGeom prst="rect">
            <a:avLst/>
          </a:prstGeom>
        </p:spPr>
      </p:pic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63C91-6AB2-47A1-A03D-8560EE8EF3C4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MREŽNO PLANIRANJE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3137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KRITIČNA POT</a:t>
            </a:r>
            <a:endParaRPr lang="sl-SI" dirty="0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/>
              <a:t>NAJBOLJ ZGODEN ZAČETEK</a:t>
            </a:r>
            <a:endParaRPr lang="sl-SI" dirty="0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l-SI" dirty="0" smtClean="0"/>
              <a:t>Ej = </a:t>
            </a:r>
            <a:r>
              <a:rPr lang="sl-SI" dirty="0" err="1" smtClean="0"/>
              <a:t>Ei</a:t>
            </a:r>
            <a:r>
              <a:rPr lang="sl-SI" dirty="0" smtClean="0"/>
              <a:t> + </a:t>
            </a:r>
            <a:r>
              <a:rPr lang="sl-SI" dirty="0" err="1" smtClean="0"/>
              <a:t>tij</a:t>
            </a:r>
            <a:endParaRPr lang="sl-SI" dirty="0" smtClean="0"/>
          </a:p>
          <a:p>
            <a:r>
              <a:rPr lang="sl-SI" dirty="0" smtClean="0"/>
              <a:t>Ej = </a:t>
            </a:r>
            <a:r>
              <a:rPr lang="sl-SI" dirty="0" err="1" smtClean="0"/>
              <a:t>max</a:t>
            </a:r>
            <a:r>
              <a:rPr lang="sl-SI" dirty="0" smtClean="0"/>
              <a:t> ( </a:t>
            </a:r>
            <a:r>
              <a:rPr lang="sl-SI" dirty="0" err="1" smtClean="0"/>
              <a:t>Ei</a:t>
            </a:r>
            <a:r>
              <a:rPr lang="sl-SI" dirty="0" smtClean="0"/>
              <a:t> + </a:t>
            </a:r>
            <a:r>
              <a:rPr lang="sl-SI" dirty="0" err="1" smtClean="0"/>
              <a:t>tij</a:t>
            </a:r>
            <a:r>
              <a:rPr lang="sl-SI" dirty="0" smtClean="0"/>
              <a:t> ; El + </a:t>
            </a:r>
            <a:r>
              <a:rPr lang="sl-SI" dirty="0" err="1" smtClean="0"/>
              <a:t>tlj</a:t>
            </a:r>
            <a:r>
              <a:rPr lang="sl-SI" dirty="0" smtClean="0"/>
              <a:t> ; Em + </a:t>
            </a:r>
            <a:r>
              <a:rPr lang="sl-SI" dirty="0" err="1" smtClean="0"/>
              <a:t>tmj</a:t>
            </a:r>
            <a:r>
              <a:rPr lang="sl-SI" dirty="0" smtClean="0"/>
              <a:t> )</a:t>
            </a:r>
            <a:endParaRPr lang="sl-SI" dirty="0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l-SI" dirty="0" smtClean="0"/>
              <a:t>NAJBOLJ POZEN KONEC</a:t>
            </a:r>
            <a:endParaRPr lang="sl-SI" dirty="0"/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sl-SI" dirty="0" smtClean="0"/>
              <a:t>Li = </a:t>
            </a:r>
            <a:r>
              <a:rPr lang="sl-SI" dirty="0" err="1" smtClean="0"/>
              <a:t>Lj</a:t>
            </a:r>
            <a:r>
              <a:rPr lang="sl-SI" dirty="0" smtClean="0"/>
              <a:t> – </a:t>
            </a:r>
            <a:r>
              <a:rPr lang="sl-SI" dirty="0" err="1" smtClean="0"/>
              <a:t>tij</a:t>
            </a:r>
            <a:endParaRPr lang="sl-SI" dirty="0" smtClean="0"/>
          </a:p>
          <a:p>
            <a:r>
              <a:rPr lang="sl-SI" dirty="0" smtClean="0"/>
              <a:t>Li = min (</a:t>
            </a:r>
            <a:r>
              <a:rPr lang="sl-SI" dirty="0" err="1" smtClean="0"/>
              <a:t>Lj</a:t>
            </a:r>
            <a:r>
              <a:rPr lang="sl-SI" dirty="0" smtClean="0"/>
              <a:t> – Tij ; </a:t>
            </a:r>
            <a:r>
              <a:rPr lang="sl-SI" dirty="0" err="1" smtClean="0"/>
              <a:t>Lk</a:t>
            </a:r>
            <a:r>
              <a:rPr lang="sl-SI" dirty="0" smtClean="0"/>
              <a:t> – tik ; </a:t>
            </a:r>
            <a:r>
              <a:rPr lang="sl-SI" dirty="0" err="1" smtClean="0"/>
              <a:t>Lm</a:t>
            </a:r>
            <a:r>
              <a:rPr lang="sl-SI" dirty="0" smtClean="0"/>
              <a:t> – tim )</a:t>
            </a:r>
            <a:endParaRPr lang="sl-SI" dirty="0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070EA-D285-4E67-90F1-A7F6E0338D8D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MREŽNO PLANIRANJE</a:t>
            </a:r>
            <a:endParaRPr lang="en-US" dirty="0"/>
          </a:p>
        </p:txBody>
      </p:sp>
      <p:sp>
        <p:nvSpPr>
          <p:cNvPr id="9" name="PoljeZBesedilom 8"/>
          <p:cNvSpPr txBox="1"/>
          <p:nvPr/>
        </p:nvSpPr>
        <p:spPr>
          <a:xfrm>
            <a:off x="4137285" y="4512039"/>
            <a:ext cx="491677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ČASOVNE REZERVE</a:t>
            </a:r>
          </a:p>
          <a:p>
            <a:endParaRPr lang="sl-SI" dirty="0"/>
          </a:p>
          <a:p>
            <a:r>
              <a:rPr lang="sl-SI" dirty="0" smtClean="0"/>
              <a:t>Sij = </a:t>
            </a:r>
            <a:r>
              <a:rPr lang="sl-SI" dirty="0" err="1" smtClean="0"/>
              <a:t>Lj</a:t>
            </a:r>
            <a:r>
              <a:rPr lang="sl-SI" dirty="0" smtClean="0"/>
              <a:t> – ( </a:t>
            </a:r>
            <a:r>
              <a:rPr lang="sl-SI" dirty="0" err="1" smtClean="0"/>
              <a:t>Ei</a:t>
            </a:r>
            <a:r>
              <a:rPr lang="sl-SI" dirty="0" smtClean="0"/>
              <a:t> + </a:t>
            </a:r>
            <a:r>
              <a:rPr lang="sl-SI" dirty="0" err="1" smtClean="0"/>
              <a:t>tij</a:t>
            </a:r>
            <a:r>
              <a:rPr lang="sl-SI" dirty="0" smtClean="0"/>
              <a:t>)</a:t>
            </a:r>
          </a:p>
          <a:p>
            <a:endParaRPr lang="sl-SI" dirty="0"/>
          </a:p>
          <a:p>
            <a:r>
              <a:rPr lang="sl-SI" dirty="0" smtClean="0"/>
              <a:t>KRITIČNA POT JE BREZ ČASOVNE REZERVE</a:t>
            </a:r>
          </a:p>
          <a:p>
            <a:endParaRPr lang="sl-SI" dirty="0"/>
          </a:p>
          <a:p>
            <a:r>
              <a:rPr lang="sl-SI" dirty="0" smtClean="0"/>
              <a:t>Sij = 0     nič!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047539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NAMEN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l-SI" dirty="0" smtClean="0"/>
              <a:t>TEHNIKE MREŽNEGA PLANIRANJA JE SKUPEN NAZIV ZA VEČ POSTOPKOV NAČRTOVANJA IN UPRAVLJANJA PROJEKTOV. SKUPEN JE TUDI GRAFIČNI MODEL TOKA PROCESA – PROJEKTA, MREŽNI DIAGRAM</a:t>
            </a:r>
          </a:p>
          <a:p>
            <a:r>
              <a:rPr lang="sl-SI" dirty="0" smtClean="0"/>
              <a:t>GRAFIČNI PRIKAZ POENOSTAVI MREŽNI DIAGRAM</a:t>
            </a:r>
          </a:p>
          <a:p>
            <a:r>
              <a:rPr lang="sl-SI" dirty="0" smtClean="0"/>
              <a:t>PRIKAŽE VRSTNI RED IN MEDSEBOJNE ODVISNOST POSAMEZNIH AKTIVNOSTI</a:t>
            </a:r>
          </a:p>
          <a:p>
            <a:r>
              <a:rPr lang="sl-SI" dirty="0" smtClean="0"/>
              <a:t>LAHKO IZRAČUNAMO ČAS  IN KOLIČINO SREDSTEV, KI JIH POTREBUJEMO ( LJUDI, UR, DENARJA, OPREME …)</a:t>
            </a:r>
            <a:endParaRPr lang="sl-SI" dirty="0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FE380-D0EF-465E-9B77-47714436002A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MREŽNO PLANIRANJE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3279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070EA-D285-4E67-90F1-A7F6E0338D8D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MREŽNO PLANIRANJE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3628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PROJEKT : MALI PLINOVOD</a:t>
            </a:r>
            <a:endParaRPr lang="sl-SI" dirty="0"/>
          </a:p>
        </p:txBody>
      </p:sp>
      <p:graphicFrame>
        <p:nvGraphicFramePr>
          <p:cNvPr id="6" name="Označba mesta vsebine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7116176"/>
              </p:ext>
            </p:extLst>
          </p:nvPr>
        </p:nvGraphicFramePr>
        <p:xfrm>
          <a:off x="1562691" y="1830978"/>
          <a:ext cx="10018712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9286">
                  <a:extLst>
                    <a:ext uri="{9D8B030D-6E8A-4147-A177-3AD203B41FA5}">
                      <a16:colId xmlns:a16="http://schemas.microsoft.com/office/drawing/2014/main" val="1908869794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1453762233"/>
                    </a:ext>
                  </a:extLst>
                </a:gridCol>
                <a:gridCol w="5993891">
                  <a:extLst>
                    <a:ext uri="{9D8B030D-6E8A-4147-A177-3AD203B41FA5}">
                      <a16:colId xmlns:a16="http://schemas.microsoft.com/office/drawing/2014/main" val="1749227926"/>
                    </a:ext>
                  </a:extLst>
                </a:gridCol>
                <a:gridCol w="2504678">
                  <a:extLst>
                    <a:ext uri="{9D8B030D-6E8A-4147-A177-3AD203B41FA5}">
                      <a16:colId xmlns:a16="http://schemas.microsoft.com/office/drawing/2014/main" val="256089871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ŠT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OZN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NAZIV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TRAJANJE (DNI)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0195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1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A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PROJEKTIRANJE, PODPIS POGODBE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3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1311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2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B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IZKOP</a:t>
                      </a:r>
                      <a:r>
                        <a:rPr lang="sl-SI" baseline="0" dirty="0" smtClean="0"/>
                        <a:t> OD STAVBE DO STAVBE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2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99466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3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C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PREBOJ STAVB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2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06179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4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D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SPECIFIKACIJA MATERIALA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52356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5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E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NAKUP IN PREVOZ NA GRADBIŠČE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2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20026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6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F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RAZREZ</a:t>
                      </a:r>
                      <a:r>
                        <a:rPr lang="sl-SI" baseline="0" dirty="0" smtClean="0"/>
                        <a:t>  IN KONTROLA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2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90571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7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G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VARJENJE, MONTAŽA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4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32170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8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H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PREIZKUS TESNOSTI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78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9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I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ZAŠČITA IN ZASIP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2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4771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10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J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POTRDITEV</a:t>
                      </a:r>
                      <a:r>
                        <a:rPr lang="sl-SI" baseline="0" dirty="0" smtClean="0"/>
                        <a:t> SITUACIJE, RAČUN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16176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11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K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20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8543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12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L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0367152"/>
                  </a:ext>
                </a:extLst>
              </a:tr>
            </a:tbl>
          </a:graphicData>
        </a:graphic>
      </p:graphicFrame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63C91-6AB2-47A1-A03D-8560EE8EF3C4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MREŽNO PLANIRANJE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1837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PREPROSTO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 smtClean="0"/>
          </a:p>
          <a:p>
            <a:endParaRPr lang="sl-SI" dirty="0" smtClean="0"/>
          </a:p>
          <a:p>
            <a:endParaRPr lang="sl-SI" dirty="0"/>
          </a:p>
          <a:p>
            <a:r>
              <a:rPr lang="sl-SI" dirty="0" smtClean="0"/>
              <a:t>ČASOVNE REZERVE ŠE PODALJŠUJEJO PROJEKT (DEŽ, …)</a:t>
            </a:r>
            <a:endParaRPr lang="sl-SI" dirty="0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63C91-6AB2-47A1-A03D-8560EE8EF3C4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MREŽNO PLANIRANJE</a:t>
            </a:r>
            <a:endParaRPr lang="en-US" dirty="0"/>
          </a:p>
        </p:txBody>
      </p:sp>
      <p:sp>
        <p:nvSpPr>
          <p:cNvPr id="7" name="Diagram poteka: povezovalnik 6"/>
          <p:cNvSpPr/>
          <p:nvPr/>
        </p:nvSpPr>
        <p:spPr>
          <a:xfrm>
            <a:off x="1776549" y="3378926"/>
            <a:ext cx="879565" cy="70539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Elipsa 7"/>
          <p:cNvSpPr/>
          <p:nvPr/>
        </p:nvSpPr>
        <p:spPr>
          <a:xfrm>
            <a:off x="4188822" y="3357154"/>
            <a:ext cx="844732" cy="7489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Elipsa 8"/>
          <p:cNvSpPr/>
          <p:nvPr/>
        </p:nvSpPr>
        <p:spPr>
          <a:xfrm>
            <a:off x="6871063" y="3509554"/>
            <a:ext cx="923108" cy="7053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11" name="Raven puščični povezovalnik 10"/>
          <p:cNvCxnSpPr/>
          <p:nvPr/>
        </p:nvCxnSpPr>
        <p:spPr>
          <a:xfrm>
            <a:off x="2656114" y="3709851"/>
            <a:ext cx="147174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en puščični povezovalnik 12"/>
          <p:cNvCxnSpPr/>
          <p:nvPr/>
        </p:nvCxnSpPr>
        <p:spPr>
          <a:xfrm>
            <a:off x="5111931" y="3753394"/>
            <a:ext cx="1698172" cy="174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ven puščični povezovalnik 14"/>
          <p:cNvCxnSpPr/>
          <p:nvPr/>
        </p:nvCxnSpPr>
        <p:spPr>
          <a:xfrm>
            <a:off x="7855131" y="3857897"/>
            <a:ext cx="1801325" cy="609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lipsa 15"/>
          <p:cNvSpPr/>
          <p:nvPr/>
        </p:nvSpPr>
        <p:spPr>
          <a:xfrm>
            <a:off x="9892937" y="3631474"/>
            <a:ext cx="905692" cy="7228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18" name="Raven povezovalnik 17"/>
          <p:cNvCxnSpPr>
            <a:stCxn id="7" idx="2"/>
            <a:endCxn id="7" idx="6"/>
          </p:cNvCxnSpPr>
          <p:nvPr/>
        </p:nvCxnSpPr>
        <p:spPr>
          <a:xfrm>
            <a:off x="1776549" y="3731623"/>
            <a:ext cx="879565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0" name="Raven povezovalnik 19"/>
          <p:cNvCxnSpPr/>
          <p:nvPr/>
        </p:nvCxnSpPr>
        <p:spPr>
          <a:xfrm>
            <a:off x="4341222" y="3753394"/>
            <a:ext cx="5342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aven povezovalnik 21"/>
          <p:cNvCxnSpPr/>
          <p:nvPr/>
        </p:nvCxnSpPr>
        <p:spPr>
          <a:xfrm>
            <a:off x="7001691" y="3770811"/>
            <a:ext cx="6879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aven povezovalnik 23"/>
          <p:cNvCxnSpPr>
            <a:endCxn id="16" idx="6"/>
          </p:cNvCxnSpPr>
          <p:nvPr/>
        </p:nvCxnSpPr>
        <p:spPr>
          <a:xfrm>
            <a:off x="10023566" y="3992880"/>
            <a:ext cx="7750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aven povezovalnik 25"/>
          <p:cNvCxnSpPr>
            <a:endCxn id="7" idx="4"/>
          </p:cNvCxnSpPr>
          <p:nvPr/>
        </p:nvCxnSpPr>
        <p:spPr>
          <a:xfrm>
            <a:off x="2216331" y="3770811"/>
            <a:ext cx="1" cy="3135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aven povezovalnik 27"/>
          <p:cNvCxnSpPr>
            <a:endCxn id="8" idx="4"/>
          </p:cNvCxnSpPr>
          <p:nvPr/>
        </p:nvCxnSpPr>
        <p:spPr>
          <a:xfrm>
            <a:off x="4608336" y="3770811"/>
            <a:ext cx="2852" cy="3352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Raven povezovalnik 29"/>
          <p:cNvCxnSpPr>
            <a:endCxn id="9" idx="4"/>
          </p:cNvCxnSpPr>
          <p:nvPr/>
        </p:nvCxnSpPr>
        <p:spPr>
          <a:xfrm>
            <a:off x="7332617" y="3845470"/>
            <a:ext cx="0" cy="3694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aven povezovalnik 33"/>
          <p:cNvCxnSpPr>
            <a:endCxn id="16" idx="4"/>
          </p:cNvCxnSpPr>
          <p:nvPr/>
        </p:nvCxnSpPr>
        <p:spPr>
          <a:xfrm>
            <a:off x="10345783" y="3992880"/>
            <a:ext cx="0" cy="3614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PoljeZBesedilom 34"/>
          <p:cNvSpPr txBox="1"/>
          <p:nvPr/>
        </p:nvSpPr>
        <p:spPr>
          <a:xfrm flipH="1">
            <a:off x="2948353" y="3218599"/>
            <a:ext cx="6863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A</a:t>
            </a:r>
            <a:endParaRPr lang="sl-SI" dirty="0"/>
          </a:p>
        </p:txBody>
      </p:sp>
      <p:sp>
        <p:nvSpPr>
          <p:cNvPr id="36" name="PoljeZBesedilom 35"/>
          <p:cNvSpPr txBox="1"/>
          <p:nvPr/>
        </p:nvSpPr>
        <p:spPr>
          <a:xfrm>
            <a:off x="5805840" y="3218599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B</a:t>
            </a:r>
            <a:endParaRPr lang="sl-SI" dirty="0"/>
          </a:p>
        </p:txBody>
      </p:sp>
      <p:sp>
        <p:nvSpPr>
          <p:cNvPr id="37" name="PoljeZBesedilom 36"/>
          <p:cNvSpPr txBox="1"/>
          <p:nvPr/>
        </p:nvSpPr>
        <p:spPr>
          <a:xfrm>
            <a:off x="8778632" y="3357154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C</a:t>
            </a:r>
            <a:endParaRPr lang="sl-SI" dirty="0"/>
          </a:p>
        </p:txBody>
      </p:sp>
      <p:sp>
        <p:nvSpPr>
          <p:cNvPr id="38" name="PoljeZBesedilom 37"/>
          <p:cNvSpPr txBox="1"/>
          <p:nvPr/>
        </p:nvSpPr>
        <p:spPr>
          <a:xfrm flipH="1">
            <a:off x="1798995" y="3753394"/>
            <a:ext cx="299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0</a:t>
            </a:r>
            <a:endParaRPr lang="sl-SI" dirty="0"/>
          </a:p>
        </p:txBody>
      </p:sp>
      <p:sp>
        <p:nvSpPr>
          <p:cNvPr id="39" name="PoljeZBesedilom 38"/>
          <p:cNvSpPr txBox="1"/>
          <p:nvPr/>
        </p:nvSpPr>
        <p:spPr>
          <a:xfrm flipH="1">
            <a:off x="2326114" y="3726486"/>
            <a:ext cx="1616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0</a:t>
            </a:r>
            <a:endParaRPr lang="sl-SI" dirty="0"/>
          </a:p>
        </p:txBody>
      </p:sp>
      <p:sp>
        <p:nvSpPr>
          <p:cNvPr id="41" name="PoljeZBesedilom 40"/>
          <p:cNvSpPr txBox="1"/>
          <p:nvPr/>
        </p:nvSpPr>
        <p:spPr>
          <a:xfrm>
            <a:off x="2089731" y="3324888"/>
            <a:ext cx="444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D1</a:t>
            </a:r>
            <a:endParaRPr lang="sl-SI" dirty="0"/>
          </a:p>
        </p:txBody>
      </p:sp>
      <p:sp>
        <p:nvSpPr>
          <p:cNvPr id="42" name="PoljeZBesedilom 41"/>
          <p:cNvSpPr txBox="1"/>
          <p:nvPr/>
        </p:nvSpPr>
        <p:spPr>
          <a:xfrm>
            <a:off x="4450876" y="3403265"/>
            <a:ext cx="458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D2</a:t>
            </a:r>
            <a:endParaRPr lang="sl-SI" dirty="0"/>
          </a:p>
        </p:txBody>
      </p:sp>
      <p:sp>
        <p:nvSpPr>
          <p:cNvPr id="43" name="PoljeZBesedilom 42"/>
          <p:cNvSpPr txBox="1"/>
          <p:nvPr/>
        </p:nvSpPr>
        <p:spPr>
          <a:xfrm>
            <a:off x="7084879" y="3392770"/>
            <a:ext cx="444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D3</a:t>
            </a:r>
            <a:endParaRPr lang="sl-SI" dirty="0"/>
          </a:p>
        </p:txBody>
      </p:sp>
      <p:sp>
        <p:nvSpPr>
          <p:cNvPr id="44" name="PoljeZBesedilom 43"/>
          <p:cNvSpPr txBox="1"/>
          <p:nvPr/>
        </p:nvSpPr>
        <p:spPr>
          <a:xfrm>
            <a:off x="10166179" y="3586145"/>
            <a:ext cx="458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D4</a:t>
            </a:r>
            <a:endParaRPr lang="sl-SI" dirty="0"/>
          </a:p>
        </p:txBody>
      </p:sp>
      <p:sp>
        <p:nvSpPr>
          <p:cNvPr id="45" name="PoljeZBesedilom 44"/>
          <p:cNvSpPr txBox="1"/>
          <p:nvPr/>
        </p:nvSpPr>
        <p:spPr>
          <a:xfrm>
            <a:off x="3064351" y="3680006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3</a:t>
            </a:r>
            <a:endParaRPr lang="sl-SI" dirty="0"/>
          </a:p>
        </p:txBody>
      </p:sp>
      <p:sp>
        <p:nvSpPr>
          <p:cNvPr id="46" name="PoljeZBesedilom 45"/>
          <p:cNvSpPr txBox="1"/>
          <p:nvPr/>
        </p:nvSpPr>
        <p:spPr>
          <a:xfrm>
            <a:off x="4275965" y="3680006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3</a:t>
            </a:r>
            <a:endParaRPr lang="sl-SI" dirty="0"/>
          </a:p>
        </p:txBody>
      </p:sp>
      <p:sp>
        <p:nvSpPr>
          <p:cNvPr id="47" name="PoljeZBesedilom 46"/>
          <p:cNvSpPr txBox="1"/>
          <p:nvPr/>
        </p:nvSpPr>
        <p:spPr>
          <a:xfrm flipH="1">
            <a:off x="4643204" y="3694220"/>
            <a:ext cx="3200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4</a:t>
            </a:r>
            <a:endParaRPr lang="sl-SI" dirty="0"/>
          </a:p>
        </p:txBody>
      </p:sp>
      <p:sp>
        <p:nvSpPr>
          <p:cNvPr id="48" name="PoljeZBesedilom 47"/>
          <p:cNvSpPr txBox="1"/>
          <p:nvPr/>
        </p:nvSpPr>
        <p:spPr>
          <a:xfrm>
            <a:off x="5800664" y="3726486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2</a:t>
            </a:r>
            <a:endParaRPr lang="sl-SI" dirty="0"/>
          </a:p>
        </p:txBody>
      </p:sp>
      <p:sp>
        <p:nvSpPr>
          <p:cNvPr id="49" name="PoljeZBesedilom 48"/>
          <p:cNvSpPr txBox="1"/>
          <p:nvPr/>
        </p:nvSpPr>
        <p:spPr>
          <a:xfrm>
            <a:off x="6977067" y="3779521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5</a:t>
            </a:r>
            <a:endParaRPr lang="sl-SI" dirty="0"/>
          </a:p>
        </p:txBody>
      </p:sp>
      <p:sp>
        <p:nvSpPr>
          <p:cNvPr id="50" name="PoljeZBesedilom 49"/>
          <p:cNvSpPr txBox="1"/>
          <p:nvPr/>
        </p:nvSpPr>
        <p:spPr>
          <a:xfrm>
            <a:off x="7332617" y="3804251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6</a:t>
            </a:r>
            <a:endParaRPr lang="sl-SI" dirty="0"/>
          </a:p>
        </p:txBody>
      </p:sp>
      <p:sp>
        <p:nvSpPr>
          <p:cNvPr id="51" name="PoljeZBesedilom 50"/>
          <p:cNvSpPr txBox="1"/>
          <p:nvPr/>
        </p:nvSpPr>
        <p:spPr>
          <a:xfrm>
            <a:off x="8664271" y="3899654"/>
            <a:ext cx="2525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2</a:t>
            </a:r>
            <a:endParaRPr lang="sl-SI" dirty="0"/>
          </a:p>
        </p:txBody>
      </p:sp>
      <p:sp>
        <p:nvSpPr>
          <p:cNvPr id="52" name="PoljeZBesedilom 51"/>
          <p:cNvSpPr txBox="1"/>
          <p:nvPr/>
        </p:nvSpPr>
        <p:spPr>
          <a:xfrm>
            <a:off x="10042649" y="3918857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7</a:t>
            </a:r>
            <a:endParaRPr lang="sl-SI" dirty="0"/>
          </a:p>
        </p:txBody>
      </p:sp>
      <p:sp>
        <p:nvSpPr>
          <p:cNvPr id="53" name="PoljeZBesedilom 52"/>
          <p:cNvSpPr txBox="1"/>
          <p:nvPr/>
        </p:nvSpPr>
        <p:spPr>
          <a:xfrm>
            <a:off x="10420307" y="3964187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8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896472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63C91-6AB2-47A1-A03D-8560EE8EF3C4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MREŽNO PLANIRANJE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4934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KOMBINACIJA</a:t>
            </a:r>
            <a:endParaRPr lang="sl-SI" dirty="0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FF4DA-FF96-485D-8465-BC65DDCC6DE8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MREŽNO PLANIRANJE</a:t>
            </a:r>
            <a:endParaRPr lang="en-US" dirty="0"/>
          </a:p>
        </p:txBody>
      </p:sp>
      <p:sp>
        <p:nvSpPr>
          <p:cNvPr id="5" name="Diagram poteka: povezovalnik 4"/>
          <p:cNvSpPr/>
          <p:nvPr/>
        </p:nvSpPr>
        <p:spPr>
          <a:xfrm>
            <a:off x="1383312" y="3971108"/>
            <a:ext cx="766355" cy="75764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Diagram poteka: povezovalnik 5"/>
          <p:cNvSpPr/>
          <p:nvPr/>
        </p:nvSpPr>
        <p:spPr>
          <a:xfrm>
            <a:off x="3167035" y="3962400"/>
            <a:ext cx="773713" cy="76635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Diagram poteka: povezovalnik 6"/>
          <p:cNvSpPr/>
          <p:nvPr/>
        </p:nvSpPr>
        <p:spPr>
          <a:xfrm>
            <a:off x="5174057" y="3936274"/>
            <a:ext cx="844732" cy="82731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cxnSp>
        <p:nvCxnSpPr>
          <p:cNvPr id="11" name="Raven povezovalnik 10"/>
          <p:cNvCxnSpPr>
            <a:stCxn id="5" idx="2"/>
          </p:cNvCxnSpPr>
          <p:nvPr/>
        </p:nvCxnSpPr>
        <p:spPr>
          <a:xfrm>
            <a:off x="1383312" y="4349931"/>
            <a:ext cx="628368" cy="43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en povezovalnik 12"/>
          <p:cNvCxnSpPr>
            <a:stCxn id="7" idx="2"/>
            <a:endCxn id="7" idx="6"/>
          </p:cNvCxnSpPr>
          <p:nvPr/>
        </p:nvCxnSpPr>
        <p:spPr>
          <a:xfrm>
            <a:off x="5174057" y="4349931"/>
            <a:ext cx="8447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ven povezovalnik 14"/>
          <p:cNvCxnSpPr>
            <a:endCxn id="7" idx="4"/>
          </p:cNvCxnSpPr>
          <p:nvPr/>
        </p:nvCxnSpPr>
        <p:spPr>
          <a:xfrm>
            <a:off x="5596423" y="4349931"/>
            <a:ext cx="0" cy="4136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en povezovalnik 16"/>
          <p:cNvCxnSpPr>
            <a:endCxn id="6" idx="4"/>
          </p:cNvCxnSpPr>
          <p:nvPr/>
        </p:nvCxnSpPr>
        <p:spPr>
          <a:xfrm>
            <a:off x="3553891" y="4376057"/>
            <a:ext cx="1" cy="3526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ven povezovalnik 18"/>
          <p:cNvCxnSpPr>
            <a:endCxn id="5" idx="4"/>
          </p:cNvCxnSpPr>
          <p:nvPr/>
        </p:nvCxnSpPr>
        <p:spPr>
          <a:xfrm>
            <a:off x="1766489" y="4384765"/>
            <a:ext cx="1" cy="3439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oljeZBesedilom 23"/>
          <p:cNvSpPr txBox="1"/>
          <p:nvPr/>
        </p:nvSpPr>
        <p:spPr>
          <a:xfrm>
            <a:off x="2451582" y="3962400"/>
            <a:ext cx="262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A</a:t>
            </a:r>
            <a:endParaRPr lang="sl-SI" dirty="0"/>
          </a:p>
        </p:txBody>
      </p:sp>
      <p:sp>
        <p:nvSpPr>
          <p:cNvPr id="25" name="PoljeZBesedilom 24"/>
          <p:cNvSpPr txBox="1"/>
          <p:nvPr/>
        </p:nvSpPr>
        <p:spPr>
          <a:xfrm>
            <a:off x="4262964" y="3999802"/>
            <a:ext cx="2612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B</a:t>
            </a:r>
            <a:endParaRPr lang="sl-SI" dirty="0"/>
          </a:p>
        </p:txBody>
      </p:sp>
      <p:sp>
        <p:nvSpPr>
          <p:cNvPr id="26" name="PoljeZBesedilom 25"/>
          <p:cNvSpPr txBox="1"/>
          <p:nvPr/>
        </p:nvSpPr>
        <p:spPr>
          <a:xfrm>
            <a:off x="1578674" y="3971108"/>
            <a:ext cx="4615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D1</a:t>
            </a:r>
            <a:endParaRPr lang="sl-SI" dirty="0"/>
          </a:p>
        </p:txBody>
      </p:sp>
      <p:sp>
        <p:nvSpPr>
          <p:cNvPr id="27" name="PoljeZBesedilom 26"/>
          <p:cNvSpPr txBox="1"/>
          <p:nvPr/>
        </p:nvSpPr>
        <p:spPr>
          <a:xfrm>
            <a:off x="1799299" y="4340440"/>
            <a:ext cx="1654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0</a:t>
            </a:r>
            <a:endParaRPr lang="sl-SI" dirty="0"/>
          </a:p>
        </p:txBody>
      </p:sp>
      <p:sp>
        <p:nvSpPr>
          <p:cNvPr id="28" name="PoljeZBesedilom 27"/>
          <p:cNvSpPr txBox="1"/>
          <p:nvPr/>
        </p:nvSpPr>
        <p:spPr>
          <a:xfrm>
            <a:off x="1469235" y="4333297"/>
            <a:ext cx="1242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0</a:t>
            </a:r>
            <a:endParaRPr lang="sl-SI" dirty="0"/>
          </a:p>
        </p:txBody>
      </p:sp>
      <p:sp>
        <p:nvSpPr>
          <p:cNvPr id="29" name="PoljeZBesedilom 28"/>
          <p:cNvSpPr txBox="1"/>
          <p:nvPr/>
        </p:nvSpPr>
        <p:spPr>
          <a:xfrm>
            <a:off x="2440729" y="4382980"/>
            <a:ext cx="262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3</a:t>
            </a:r>
            <a:endParaRPr lang="sl-SI" dirty="0"/>
          </a:p>
        </p:txBody>
      </p:sp>
      <p:sp>
        <p:nvSpPr>
          <p:cNvPr id="30" name="PoljeZBesedilom 29"/>
          <p:cNvSpPr txBox="1"/>
          <p:nvPr/>
        </p:nvSpPr>
        <p:spPr>
          <a:xfrm>
            <a:off x="4323502" y="4389511"/>
            <a:ext cx="2612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2</a:t>
            </a:r>
            <a:endParaRPr lang="sl-SI" dirty="0"/>
          </a:p>
        </p:txBody>
      </p:sp>
      <p:cxnSp>
        <p:nvCxnSpPr>
          <p:cNvPr id="34" name="Raven puščični povezovalnik 33"/>
          <p:cNvCxnSpPr>
            <a:endCxn id="6" idx="2"/>
          </p:cNvCxnSpPr>
          <p:nvPr/>
        </p:nvCxnSpPr>
        <p:spPr>
          <a:xfrm flipV="1">
            <a:off x="2211977" y="4345577"/>
            <a:ext cx="955058" cy="43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Raven puščični povezovalnik 35"/>
          <p:cNvCxnSpPr/>
          <p:nvPr/>
        </p:nvCxnSpPr>
        <p:spPr>
          <a:xfrm>
            <a:off x="4058194" y="4340440"/>
            <a:ext cx="104502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Diagram poteka: povezovalnik 38"/>
          <p:cNvSpPr/>
          <p:nvPr/>
        </p:nvSpPr>
        <p:spPr>
          <a:xfrm>
            <a:off x="7480663" y="3135086"/>
            <a:ext cx="792480" cy="661851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0" name="Diagram poteka: povezovalnik 39"/>
          <p:cNvSpPr/>
          <p:nvPr/>
        </p:nvSpPr>
        <p:spPr>
          <a:xfrm>
            <a:off x="7419703" y="4758843"/>
            <a:ext cx="879566" cy="7101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42" name="Raven puščični povezovalnik 41"/>
          <p:cNvCxnSpPr/>
          <p:nvPr/>
        </p:nvCxnSpPr>
        <p:spPr>
          <a:xfrm flipV="1">
            <a:off x="6018789" y="3640183"/>
            <a:ext cx="1392205" cy="5312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Raven puščični povezovalnik 43"/>
          <p:cNvCxnSpPr/>
          <p:nvPr/>
        </p:nvCxnSpPr>
        <p:spPr>
          <a:xfrm>
            <a:off x="6018789" y="4484914"/>
            <a:ext cx="1331245" cy="5399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Raven povezovalnik 45"/>
          <p:cNvCxnSpPr>
            <a:stCxn id="39" idx="2"/>
            <a:endCxn id="39" idx="6"/>
          </p:cNvCxnSpPr>
          <p:nvPr/>
        </p:nvCxnSpPr>
        <p:spPr>
          <a:xfrm>
            <a:off x="7480663" y="3466012"/>
            <a:ext cx="7924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Raven povezovalnik 47"/>
          <p:cNvCxnSpPr/>
          <p:nvPr/>
        </p:nvCxnSpPr>
        <p:spPr>
          <a:xfrm flipV="1">
            <a:off x="7429776" y="5093449"/>
            <a:ext cx="748937" cy="19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PoljeZBesedilom 48"/>
          <p:cNvSpPr txBox="1"/>
          <p:nvPr/>
        </p:nvSpPr>
        <p:spPr>
          <a:xfrm>
            <a:off x="6339840" y="3396343"/>
            <a:ext cx="339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C</a:t>
            </a:r>
            <a:endParaRPr lang="sl-SI" dirty="0"/>
          </a:p>
        </p:txBody>
      </p:sp>
      <p:sp>
        <p:nvSpPr>
          <p:cNvPr id="51" name="PoljeZBesedilom 50"/>
          <p:cNvSpPr txBox="1"/>
          <p:nvPr/>
        </p:nvSpPr>
        <p:spPr>
          <a:xfrm>
            <a:off x="6593951" y="4438729"/>
            <a:ext cx="17300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D</a:t>
            </a:r>
            <a:endParaRPr lang="sl-SI" dirty="0"/>
          </a:p>
        </p:txBody>
      </p:sp>
      <p:sp>
        <p:nvSpPr>
          <p:cNvPr id="52" name="PoljeZBesedilom 51"/>
          <p:cNvSpPr txBox="1"/>
          <p:nvPr/>
        </p:nvSpPr>
        <p:spPr>
          <a:xfrm>
            <a:off x="6593951" y="3999802"/>
            <a:ext cx="2596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2</a:t>
            </a:r>
            <a:endParaRPr lang="sl-SI" dirty="0"/>
          </a:p>
        </p:txBody>
      </p:sp>
      <p:sp>
        <p:nvSpPr>
          <p:cNvPr id="53" name="PoljeZBesedilom 52"/>
          <p:cNvSpPr txBox="1"/>
          <p:nvPr/>
        </p:nvSpPr>
        <p:spPr>
          <a:xfrm>
            <a:off x="6585044" y="4850674"/>
            <a:ext cx="2784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1</a:t>
            </a:r>
            <a:endParaRPr lang="sl-SI" dirty="0"/>
          </a:p>
        </p:txBody>
      </p:sp>
      <p:cxnSp>
        <p:nvCxnSpPr>
          <p:cNvPr id="55" name="Raven povezovalnik 54"/>
          <p:cNvCxnSpPr>
            <a:endCxn id="39" idx="4"/>
          </p:cNvCxnSpPr>
          <p:nvPr/>
        </p:nvCxnSpPr>
        <p:spPr>
          <a:xfrm>
            <a:off x="7876903" y="3466011"/>
            <a:ext cx="0" cy="3309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Raven povezovalnik 56"/>
          <p:cNvCxnSpPr>
            <a:endCxn id="40" idx="4"/>
          </p:cNvCxnSpPr>
          <p:nvPr/>
        </p:nvCxnSpPr>
        <p:spPr>
          <a:xfrm>
            <a:off x="7859486" y="5125214"/>
            <a:ext cx="0" cy="3437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PoljeZBesedilom 57"/>
          <p:cNvSpPr txBox="1"/>
          <p:nvPr/>
        </p:nvSpPr>
        <p:spPr>
          <a:xfrm>
            <a:off x="3292635" y="3906074"/>
            <a:ext cx="6085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D2</a:t>
            </a:r>
            <a:endParaRPr lang="sl-SI" dirty="0"/>
          </a:p>
        </p:txBody>
      </p:sp>
      <p:cxnSp>
        <p:nvCxnSpPr>
          <p:cNvPr id="60" name="Raven povezovalnik 59"/>
          <p:cNvCxnSpPr/>
          <p:nvPr/>
        </p:nvCxnSpPr>
        <p:spPr>
          <a:xfrm>
            <a:off x="3292635" y="4340440"/>
            <a:ext cx="50430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PoljeZBesedilom 60"/>
          <p:cNvSpPr txBox="1"/>
          <p:nvPr/>
        </p:nvSpPr>
        <p:spPr>
          <a:xfrm>
            <a:off x="3292635" y="4484914"/>
            <a:ext cx="86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3</a:t>
            </a:r>
            <a:endParaRPr lang="sl-SI" dirty="0"/>
          </a:p>
        </p:txBody>
      </p:sp>
      <p:sp>
        <p:nvSpPr>
          <p:cNvPr id="62" name="PoljeZBesedilom 61"/>
          <p:cNvSpPr txBox="1"/>
          <p:nvPr/>
        </p:nvSpPr>
        <p:spPr>
          <a:xfrm>
            <a:off x="3657600" y="4572000"/>
            <a:ext cx="1393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4</a:t>
            </a:r>
            <a:endParaRPr lang="sl-SI" dirty="0"/>
          </a:p>
        </p:txBody>
      </p:sp>
      <p:sp>
        <p:nvSpPr>
          <p:cNvPr id="63" name="PoljeZBesedilom 62"/>
          <p:cNvSpPr txBox="1"/>
          <p:nvPr/>
        </p:nvSpPr>
        <p:spPr>
          <a:xfrm>
            <a:off x="5451566" y="3999802"/>
            <a:ext cx="4630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D4</a:t>
            </a:r>
            <a:endParaRPr lang="sl-SI" dirty="0"/>
          </a:p>
        </p:txBody>
      </p:sp>
      <p:sp>
        <p:nvSpPr>
          <p:cNvPr id="64" name="PoljeZBesedilom 63"/>
          <p:cNvSpPr txBox="1"/>
          <p:nvPr/>
        </p:nvSpPr>
        <p:spPr>
          <a:xfrm>
            <a:off x="5174057" y="4572000"/>
            <a:ext cx="2775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5</a:t>
            </a:r>
            <a:endParaRPr lang="sl-SI" dirty="0"/>
          </a:p>
        </p:txBody>
      </p:sp>
      <p:sp>
        <p:nvSpPr>
          <p:cNvPr id="65" name="PoljeZBesedilom 64"/>
          <p:cNvSpPr txBox="1"/>
          <p:nvPr/>
        </p:nvSpPr>
        <p:spPr>
          <a:xfrm>
            <a:off x="5738949" y="4572000"/>
            <a:ext cx="175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6</a:t>
            </a:r>
            <a:endParaRPr lang="sl-SI" dirty="0"/>
          </a:p>
        </p:txBody>
      </p:sp>
      <p:sp>
        <p:nvSpPr>
          <p:cNvPr id="66" name="PoljeZBesedilom 65"/>
          <p:cNvSpPr txBox="1"/>
          <p:nvPr/>
        </p:nvSpPr>
        <p:spPr>
          <a:xfrm>
            <a:off x="7663543" y="2943497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D5</a:t>
            </a:r>
            <a:endParaRPr lang="sl-SI" dirty="0"/>
          </a:p>
        </p:txBody>
      </p:sp>
      <p:sp>
        <p:nvSpPr>
          <p:cNvPr id="67" name="PoljeZBesedilom 66"/>
          <p:cNvSpPr txBox="1"/>
          <p:nvPr/>
        </p:nvSpPr>
        <p:spPr>
          <a:xfrm>
            <a:off x="7576457" y="3640183"/>
            <a:ext cx="182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7</a:t>
            </a:r>
            <a:endParaRPr lang="sl-SI" dirty="0"/>
          </a:p>
        </p:txBody>
      </p:sp>
      <p:sp>
        <p:nvSpPr>
          <p:cNvPr id="68" name="PoljeZBesedilom 67"/>
          <p:cNvSpPr txBox="1"/>
          <p:nvPr/>
        </p:nvSpPr>
        <p:spPr>
          <a:xfrm>
            <a:off x="8003177" y="3640183"/>
            <a:ext cx="175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8</a:t>
            </a:r>
            <a:endParaRPr lang="sl-SI" dirty="0"/>
          </a:p>
        </p:txBody>
      </p:sp>
      <p:sp>
        <p:nvSpPr>
          <p:cNvPr id="69" name="PoljeZBesedilom 68"/>
          <p:cNvSpPr txBox="1"/>
          <p:nvPr/>
        </p:nvSpPr>
        <p:spPr>
          <a:xfrm>
            <a:off x="7663543" y="4632960"/>
            <a:ext cx="5151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D6</a:t>
            </a:r>
            <a:endParaRPr lang="sl-SI" dirty="0"/>
          </a:p>
        </p:txBody>
      </p:sp>
      <p:sp>
        <p:nvSpPr>
          <p:cNvPr id="70" name="PoljeZBesedilom 69"/>
          <p:cNvSpPr txBox="1"/>
          <p:nvPr/>
        </p:nvSpPr>
        <p:spPr>
          <a:xfrm>
            <a:off x="7480663" y="5286103"/>
            <a:ext cx="291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6</a:t>
            </a:r>
            <a:endParaRPr lang="sl-SI" dirty="0"/>
          </a:p>
        </p:txBody>
      </p:sp>
      <p:sp>
        <p:nvSpPr>
          <p:cNvPr id="71" name="PoljeZBesedilom 70"/>
          <p:cNvSpPr txBox="1"/>
          <p:nvPr/>
        </p:nvSpPr>
        <p:spPr>
          <a:xfrm>
            <a:off x="7942217" y="5286103"/>
            <a:ext cx="236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7</a:t>
            </a:r>
            <a:endParaRPr lang="sl-SI" dirty="0"/>
          </a:p>
        </p:txBody>
      </p:sp>
      <p:sp>
        <p:nvSpPr>
          <p:cNvPr id="72" name="Diagram poteka: povezovalnik 71"/>
          <p:cNvSpPr/>
          <p:nvPr/>
        </p:nvSpPr>
        <p:spPr>
          <a:xfrm>
            <a:off x="9831977" y="4941332"/>
            <a:ext cx="740229" cy="71410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74" name="Raven puščični povezovalnik 73"/>
          <p:cNvCxnSpPr/>
          <p:nvPr/>
        </p:nvCxnSpPr>
        <p:spPr>
          <a:xfrm>
            <a:off x="8412480" y="5093449"/>
            <a:ext cx="1243976" cy="1265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Raven povezovalnik 75"/>
          <p:cNvCxnSpPr>
            <a:stCxn id="72" idx="2"/>
          </p:cNvCxnSpPr>
          <p:nvPr/>
        </p:nvCxnSpPr>
        <p:spPr>
          <a:xfrm flipV="1">
            <a:off x="9831977" y="5286103"/>
            <a:ext cx="618309" cy="122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Raven povezovalnik 77"/>
          <p:cNvCxnSpPr>
            <a:endCxn id="72" idx="4"/>
          </p:cNvCxnSpPr>
          <p:nvPr/>
        </p:nvCxnSpPr>
        <p:spPr>
          <a:xfrm>
            <a:off x="10171611" y="5286103"/>
            <a:ext cx="30481" cy="3693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PoljeZBesedilom 78"/>
          <p:cNvSpPr txBox="1"/>
          <p:nvPr/>
        </p:nvSpPr>
        <p:spPr>
          <a:xfrm>
            <a:off x="8769531" y="4804489"/>
            <a:ext cx="400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E</a:t>
            </a:r>
            <a:endParaRPr lang="sl-SI" dirty="0"/>
          </a:p>
        </p:txBody>
      </p:sp>
      <p:sp>
        <p:nvSpPr>
          <p:cNvPr id="80" name="PoljeZBesedilom 79"/>
          <p:cNvSpPr txBox="1"/>
          <p:nvPr/>
        </p:nvSpPr>
        <p:spPr>
          <a:xfrm>
            <a:off x="8769531" y="5298384"/>
            <a:ext cx="3396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2</a:t>
            </a:r>
            <a:endParaRPr lang="sl-SI" dirty="0"/>
          </a:p>
        </p:txBody>
      </p:sp>
      <p:sp>
        <p:nvSpPr>
          <p:cNvPr id="81" name="PoljeZBesedilom 80"/>
          <p:cNvSpPr txBox="1"/>
          <p:nvPr/>
        </p:nvSpPr>
        <p:spPr>
          <a:xfrm>
            <a:off x="10014857" y="5002292"/>
            <a:ext cx="557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D7</a:t>
            </a:r>
            <a:endParaRPr lang="sl-SI" dirty="0"/>
          </a:p>
        </p:txBody>
      </p:sp>
      <p:sp>
        <p:nvSpPr>
          <p:cNvPr id="82" name="PoljeZBesedilom 81"/>
          <p:cNvSpPr txBox="1"/>
          <p:nvPr/>
        </p:nvSpPr>
        <p:spPr>
          <a:xfrm>
            <a:off x="9864635" y="5347063"/>
            <a:ext cx="339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8</a:t>
            </a:r>
            <a:endParaRPr lang="sl-SI" dirty="0"/>
          </a:p>
        </p:txBody>
      </p:sp>
      <p:sp>
        <p:nvSpPr>
          <p:cNvPr id="83" name="PoljeZBesedilom 82"/>
          <p:cNvSpPr txBox="1"/>
          <p:nvPr/>
        </p:nvSpPr>
        <p:spPr>
          <a:xfrm>
            <a:off x="10206445" y="5366488"/>
            <a:ext cx="555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10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7942795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KALKULACIJE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V NAPREJ IZRAČUNANI STROŠKI</a:t>
            </a:r>
          </a:p>
          <a:p>
            <a:r>
              <a:rPr lang="sl-SI" dirty="0" smtClean="0"/>
              <a:t>OBRAČUN DEL V GRADBENI KNJIGI JE ZAPIS DEJANSKO NASTALIH STROŠKOV</a:t>
            </a:r>
          </a:p>
          <a:p>
            <a:r>
              <a:rPr lang="sl-SI" dirty="0" smtClean="0"/>
              <a:t>RAČUNOVODSKI ZAPIS STROŠKOV NA PODLAGI ORIGINALNIH DOKUMENTOV</a:t>
            </a:r>
          </a:p>
          <a:p>
            <a:r>
              <a:rPr lang="sl-SI" dirty="0" smtClean="0"/>
              <a:t>…….</a:t>
            </a:r>
            <a:endParaRPr lang="sl-SI" dirty="0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63C91-6AB2-47A1-A03D-8560EE8EF3C4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MREŽNO PLANIRANJE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6866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KNJIGOVODSTVO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TABELE NAJ VSEBUJEJO STANDARDNE ELEMENTO PO SRS</a:t>
            </a:r>
          </a:p>
          <a:p>
            <a:r>
              <a:rPr lang="sl-SI" dirty="0" smtClean="0"/>
              <a:t>DELO (URE, URNA POSTAVKA)</a:t>
            </a:r>
          </a:p>
          <a:p>
            <a:r>
              <a:rPr lang="sl-SI" dirty="0" smtClean="0"/>
              <a:t>MATERIAL ( KOSI, CENA ZA KOS)</a:t>
            </a:r>
          </a:p>
          <a:p>
            <a:r>
              <a:rPr lang="sl-SI" dirty="0" smtClean="0"/>
              <a:t>STORITVE (GORIVO, ELEKTRIKA, NAJEMNINE, ….)</a:t>
            </a:r>
          </a:p>
          <a:p>
            <a:r>
              <a:rPr lang="sl-SI" dirty="0" smtClean="0"/>
              <a:t>AMORTIZACIJA (OPREME, STROJEV … ZA PROJEKT)</a:t>
            </a:r>
          </a:p>
          <a:p>
            <a:r>
              <a:rPr lang="sl-SI" dirty="0" smtClean="0"/>
              <a:t>STROŠKI FINANCIRANJA ( ZA PROJEKT)</a:t>
            </a:r>
            <a:endParaRPr lang="sl-SI" dirty="0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63C91-6AB2-47A1-A03D-8560EE8EF3C4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MREŽNO PLANIRANJE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59982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PRIMER</a:t>
            </a:r>
            <a:endParaRPr lang="sl-SI" dirty="0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FF4DA-FF96-485D-8465-BC65DDCC6DE8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MREŽNO PLANIRANJE</a:t>
            </a:r>
            <a:endParaRPr lang="en-US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6352" y="1973504"/>
            <a:ext cx="6469351" cy="4374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50732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VPRAŠANJA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HVALA ZA POZORNOST</a:t>
            </a:r>
            <a:endParaRPr lang="sl-SI" dirty="0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63C91-6AB2-47A1-A03D-8560EE8EF3C4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MREŽNO PLANIRANJE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179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MREŽA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MREŽA JE MATEMATIČNI MODEL, KI GA LAHKO ENALIZIRAMO, KOMBINIRAMO</a:t>
            </a:r>
          </a:p>
          <a:p>
            <a:r>
              <a:rPr lang="sl-SI" dirty="0" smtClean="0"/>
              <a:t>MREŽA NUDI VSEM PREPROST PREGLED NAD PROJEKTOM</a:t>
            </a:r>
          </a:p>
          <a:p>
            <a:r>
              <a:rPr lang="sl-SI" dirty="0" smtClean="0"/>
              <a:t>MREŽA OMOGOČI NATANČNO RAČUNOVODENJE (SRS )</a:t>
            </a:r>
          </a:p>
          <a:p>
            <a:r>
              <a:rPr lang="sl-SI" dirty="0" smtClean="0"/>
              <a:t>MREŽA POKAŽE KRITIČNE AKTIVNOSTI</a:t>
            </a:r>
            <a:endParaRPr lang="sl-SI" dirty="0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63C91-6AB2-47A1-A03D-8560EE8EF3C4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MREŽNO PLANIRANJE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346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ANALIZA MREŽE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ANALZA STRUKTURE – VSPOSTAVLJANJE LOGIČNEGA ZAPOREDJA AKTIVNOSTI. (KATERO AKTIVNOST MORAMO NAJPREJ OPRAVITI, DA LAHKO NADALJUJEMO</a:t>
            </a:r>
          </a:p>
          <a:p>
            <a:r>
              <a:rPr lang="sl-SI" dirty="0" smtClean="0"/>
              <a:t>ANALIZA ČASA – PREVERIMO ČASE POSAMEZNIH AKTIVNOSTI IN DOBIMO KRITIČNE POTI ZA CELOTEN PROJEKT</a:t>
            </a:r>
            <a:endParaRPr lang="sl-SI" dirty="0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63C91-6AB2-47A1-A03D-8560EE8EF3C4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MREŽNO PLANIRANJE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6666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OSNOVNI METODI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/>
              <a:t>CPM</a:t>
            </a:r>
            <a:endParaRPr lang="sl-SI" dirty="0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l-SI" dirty="0" smtClean="0"/>
              <a:t>CRITICAL PATH METHOD – METODA KRITIČNE POTI</a:t>
            </a:r>
          </a:p>
          <a:p>
            <a:r>
              <a:rPr lang="sl-SI" dirty="0" smtClean="0"/>
              <a:t>JE SPLOŠNO UPORABNA METODA V VSEH GOSPODARSKIH PANOGAH</a:t>
            </a:r>
          </a:p>
          <a:p>
            <a:r>
              <a:rPr lang="sl-SI" dirty="0" smtClean="0"/>
              <a:t>KJER SE DA ČAS TRAJANJA AKTIVNO NATANČNO DOLOČITI, DELAMO SAMO Z ENIM ČASOM</a:t>
            </a:r>
            <a:endParaRPr lang="sl-SI" dirty="0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l-SI" dirty="0" smtClean="0"/>
              <a:t>PERT</a:t>
            </a:r>
            <a:endParaRPr lang="sl-SI" dirty="0"/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sl-SI" dirty="0" smtClean="0"/>
              <a:t>PROGRAM EVALUATION AND REVIEW TECHNIQUE – METODA OCENE IN REVIZIJE PROGRAMA</a:t>
            </a:r>
          </a:p>
          <a:p>
            <a:r>
              <a:rPr lang="sl-SI" dirty="0" smtClean="0"/>
              <a:t>JE NAMENJENA PROJEKTOM, KJER TEŽE MERIMO REZULTATE</a:t>
            </a:r>
          </a:p>
          <a:p>
            <a:r>
              <a:rPr lang="sl-SI" dirty="0" smtClean="0"/>
              <a:t>PRIMERNA ZA STORITVE, RAZISKAVE</a:t>
            </a:r>
          </a:p>
          <a:p>
            <a:r>
              <a:rPr lang="sl-SI" dirty="0" smtClean="0"/>
              <a:t>OBIČAJNO DELAMO S TREMI ČASI</a:t>
            </a:r>
            <a:endParaRPr lang="sl-SI" dirty="0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070EA-D285-4E67-90F1-A7F6E0338D8D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MREŽNO PLANIRANJE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450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ELEMENTI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PROJEKT JE SKUPEK MNOGIH AKTIVNOSTI (GRADNJA HIŠE, STROJA, …)</a:t>
            </a:r>
          </a:p>
          <a:p>
            <a:r>
              <a:rPr lang="sl-SI" dirty="0" smtClean="0"/>
              <a:t>AKTIVNOST JE NEDELJIVA DEJAVNOST, KI IMA ZAČETEK IN KONEC, DOLOČIMO ČAS TRAJANJA, KDO IZVAJA, S ČIM, KJE, ….</a:t>
            </a:r>
          </a:p>
          <a:p>
            <a:r>
              <a:rPr lang="sl-SI" dirty="0" smtClean="0"/>
              <a:t>DOGODEK JE MEJA, ZAČETEK ALI KONEC AKTIVNOSTI (PROJEKTA)</a:t>
            </a:r>
            <a:endParaRPr lang="sl-SI" dirty="0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63C91-6AB2-47A1-A03D-8560EE8EF3C4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MREŽNO PLANIRANJE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647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3 VPRAŠANJA ZA DOLOČANJE </a:t>
            </a:r>
            <a:r>
              <a:rPr lang="sl-SI" dirty="0"/>
              <a:t>RAZMERIJ</a:t>
            </a:r>
            <a:br>
              <a:rPr lang="sl-SI" dirty="0"/>
            </a:b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OPAZUJEMO AKTIVNOST IN SE VPRAŠAMO:</a:t>
            </a:r>
          </a:p>
          <a:p>
            <a:r>
              <a:rPr lang="sl-SI" dirty="0" smtClean="0"/>
              <a:t>KATERO AKTIVNOST JE NUJNO OPRAVITI PRED OPAZOVANO (LAHKO JIH JE VEČ) ?</a:t>
            </a:r>
          </a:p>
          <a:p>
            <a:r>
              <a:rPr lang="sl-SI" dirty="0" smtClean="0"/>
              <a:t>KATERA LAHKO SLEDI (LAHKO JIH JE VEČ)?</a:t>
            </a:r>
          </a:p>
          <a:p>
            <a:r>
              <a:rPr lang="sl-SI" dirty="0" smtClean="0"/>
              <a:t>KATERE SE LAHKO OPRAVIJO VZPOREDNO?</a:t>
            </a:r>
          </a:p>
          <a:p>
            <a:r>
              <a:rPr lang="sl-SI" dirty="0"/>
              <a:t>VIR: </a:t>
            </a:r>
            <a:r>
              <a:rPr lang="sl-SI" sz="1500" dirty="0"/>
              <a:t>http://www.iim.ftn.uns.ac.rs/pom/attachments/article/137/4.%20Mrezno%20planiranje%20Lj.%20Dudjak.pdf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63C91-6AB2-47A1-A03D-8560EE8EF3C4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MREŽNO PLANIRANJE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2202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TABELA</a:t>
            </a:r>
            <a:endParaRPr lang="sl-SI" dirty="0"/>
          </a:p>
        </p:txBody>
      </p:sp>
      <p:graphicFrame>
        <p:nvGraphicFramePr>
          <p:cNvPr id="6" name="Označba mesta vsebine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9603740"/>
              </p:ext>
            </p:extLst>
          </p:nvPr>
        </p:nvGraphicFramePr>
        <p:xfrm>
          <a:off x="1484313" y="2667000"/>
          <a:ext cx="10018710" cy="377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3742">
                  <a:extLst>
                    <a:ext uri="{9D8B030D-6E8A-4147-A177-3AD203B41FA5}">
                      <a16:colId xmlns:a16="http://schemas.microsoft.com/office/drawing/2014/main" val="193536090"/>
                    </a:ext>
                  </a:extLst>
                </a:gridCol>
                <a:gridCol w="874083">
                  <a:extLst>
                    <a:ext uri="{9D8B030D-6E8A-4147-A177-3AD203B41FA5}">
                      <a16:colId xmlns:a16="http://schemas.microsoft.com/office/drawing/2014/main" val="576922235"/>
                    </a:ext>
                  </a:extLst>
                </a:gridCol>
                <a:gridCol w="3133401">
                  <a:extLst>
                    <a:ext uri="{9D8B030D-6E8A-4147-A177-3AD203B41FA5}">
                      <a16:colId xmlns:a16="http://schemas.microsoft.com/office/drawing/2014/main" val="3643310315"/>
                    </a:ext>
                  </a:extLst>
                </a:gridCol>
                <a:gridCol w="2003742">
                  <a:extLst>
                    <a:ext uri="{9D8B030D-6E8A-4147-A177-3AD203B41FA5}">
                      <a16:colId xmlns:a16="http://schemas.microsoft.com/office/drawing/2014/main" val="3453959253"/>
                    </a:ext>
                  </a:extLst>
                </a:gridCol>
                <a:gridCol w="2003742">
                  <a:extLst>
                    <a:ext uri="{9D8B030D-6E8A-4147-A177-3AD203B41FA5}">
                      <a16:colId xmlns:a16="http://schemas.microsoft.com/office/drawing/2014/main" val="7163210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ŠT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NAZIV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OPIS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ODVISNA OD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ČAS TRAJANJA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17319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21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A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IZKOP JARKA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---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1703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3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B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NAKUP MATERIALA, DOSTAVA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---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98616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4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C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RAZREZ CEVI</a:t>
                      </a:r>
                    </a:p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B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02042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5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D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KRIVLJENJE, REZANJE NAVOJEV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C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5152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6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E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VARJENJE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D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7144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7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F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30874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8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G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3956022"/>
                  </a:ext>
                </a:extLst>
              </a:tr>
            </a:tbl>
          </a:graphicData>
        </a:graphic>
      </p:graphicFrame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63C91-6AB2-47A1-A03D-8560EE8EF3C4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MREŽNO PLANIRANJE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4935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TABELA</a:t>
            </a:r>
            <a:endParaRPr lang="sl-SI" dirty="0"/>
          </a:p>
        </p:txBody>
      </p:sp>
      <p:pic>
        <p:nvPicPr>
          <p:cNvPr id="6" name="Označba mesta vsebine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93705" y="2033067"/>
            <a:ext cx="5555226" cy="4427693"/>
          </a:xfrm>
          <a:prstGeom prst="rect">
            <a:avLst/>
          </a:prstGeom>
        </p:spPr>
      </p:pic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63C91-6AB2-47A1-A03D-8560EE8EF3C4}" type="datetime1">
              <a:rPr lang="en-US" smtClean="0"/>
              <a:t>9/27/2016</a:t>
            </a:fld>
            <a:endParaRPr lang="en-US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MREŽNO PLANIRANJE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9607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ksa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TM03457496[[fn=Paralaksa]]</Template>
  <TotalTime>188</TotalTime>
  <Words>861</Words>
  <Application>Microsoft Office PowerPoint</Application>
  <PresentationFormat>Širokozaslonsko</PresentationFormat>
  <Paragraphs>276</Paragraphs>
  <Slides>28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28</vt:i4>
      </vt:variant>
    </vt:vector>
  </HeadingPairs>
  <TitlesOfParts>
    <vt:vector size="32" baseType="lpstr">
      <vt:lpstr>Arial</vt:lpstr>
      <vt:lpstr>Calibri</vt:lpstr>
      <vt:lpstr>Corbel</vt:lpstr>
      <vt:lpstr>Paralaksa</vt:lpstr>
      <vt:lpstr>MREŽNO PLANIRANJE</vt:lpstr>
      <vt:lpstr>NAMEN</vt:lpstr>
      <vt:lpstr>MREŽA</vt:lpstr>
      <vt:lpstr>ANALIZA MREŽE</vt:lpstr>
      <vt:lpstr>OSNOVNI METODI</vt:lpstr>
      <vt:lpstr>ELEMENTI</vt:lpstr>
      <vt:lpstr>3 VPRAŠANJA ZA DOLOČANJE RAZMERIJ </vt:lpstr>
      <vt:lpstr>TABELA</vt:lpstr>
      <vt:lpstr>TABELA</vt:lpstr>
      <vt:lpstr>PRAVILA</vt:lpstr>
      <vt:lpstr>VEČ AKTIVNOSTI V ENO</vt:lpstr>
      <vt:lpstr>NAVIDEZNE AKTIVNOSTI</vt:lpstr>
      <vt:lpstr>NAVIDEZNA</vt:lpstr>
      <vt:lpstr>KROŽNIH POTI NI</vt:lpstr>
      <vt:lpstr>NEPOTREBNE AKTIVNOSTI SAMO STANEJO</vt:lpstr>
      <vt:lpstr>MREŽNI DIAGRAM</vt:lpstr>
      <vt:lpstr>ANALIZA ČASA</vt:lpstr>
      <vt:lpstr>DOLOČANJE KRITIČNE POTI</vt:lpstr>
      <vt:lpstr>KRITIČNA POT</vt:lpstr>
      <vt:lpstr>PowerPointova predstavitev</vt:lpstr>
      <vt:lpstr>PROJEKT : MALI PLINOVOD</vt:lpstr>
      <vt:lpstr>PREPROSTO</vt:lpstr>
      <vt:lpstr>PowerPointova predstavitev</vt:lpstr>
      <vt:lpstr>KOMBINACIJA</vt:lpstr>
      <vt:lpstr>KALKULACIJE</vt:lpstr>
      <vt:lpstr>KNJIGOVODSTVO</vt:lpstr>
      <vt:lpstr>PRIMER</vt:lpstr>
      <vt:lpstr>VPRAŠANJA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MTREŽNO PLANIRANJE</dc:title>
  <dc:creator>Danilo</dc:creator>
  <cp:lastModifiedBy>Danilo</cp:lastModifiedBy>
  <cp:revision>22</cp:revision>
  <dcterms:created xsi:type="dcterms:W3CDTF">2016-09-27T11:48:47Z</dcterms:created>
  <dcterms:modified xsi:type="dcterms:W3CDTF">2016-09-27T20:26:26Z</dcterms:modified>
</cp:coreProperties>
</file>