
<file path=[Content_Types].xml><?xml version="1.0" encoding="utf-8"?>
<Types xmlns="http://schemas.openxmlformats.org/package/2006/content-types">
  <Default ContentType="image/jpeg" Extension="jpg"/>
  <Default ContentType="application/vnd.openxmlformats-officedocument.vmlDrawing" Extension="vml"/>
  <Default ContentType="application/x-fontdata" Extension="fntdata"/>
  <Default ContentType="image/gif" Extension="gif"/>
  <Default ContentType="application/vnd.openxmlformats-officedocument.oleObject" Extension="bin"/>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oleObject" PartName="/ppt/embeddings/oleObject2.bin"/>
  <Override ContentType="application/vnd.openxmlformats-officedocument.oleObject" PartName="/ppt/embeddings/oleObject1.bin"/>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Lst>
  <p:sldSz cy="6858000" cx="12192000"/>
  <p:notesSz cx="6858000" cy="9144000"/>
  <p:embeddedFontLst>
    <p:embeddedFont>
      <p:font typeface="Roboto"/>
      <p:regular r:id="rId51"/>
      <p:bold r:id="rId52"/>
      <p:italic r:id="rId53"/>
      <p:boldItalic r:id="rId54"/>
    </p:embeddedFont>
    <p:embeddedFont>
      <p:font typeface="Quattrocento Sans"/>
      <p:regular r:id="rId55"/>
      <p:bold r:id="rId56"/>
      <p:italic r:id="rId57"/>
      <p:boldItalic r:id="rId58"/>
    </p:embeddedFont>
    <p:embeddedFont>
      <p:font typeface="Helvetica Neue"/>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63" roundtripDataSignature="AMtx7miBkPUzt5SoOPPm3cRRHO8LS9LZv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49B6E01-4B45-438D-845F-E75124281D19}">
  <a:tblStyle styleId="{149B6E01-4B45-438D-845F-E75124281D19}" styleName="Table_0">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12700">
              <a:solidFill>
                <a:schemeClr val="accent1"/>
              </a:solidFill>
              <a:prstDash val="solid"/>
              <a:round/>
              <a:headEnd len="sm" w="sm" type="none"/>
              <a:tailEnd len="sm" w="sm" type="none"/>
            </a:ln>
          </a:top>
          <a:bottom>
            <a:ln cap="flat" cmpd="sng" w="12700">
              <a:solidFill>
                <a:schemeClr val="accent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b="off" i="off"/>
      <a:tcStyle>
        <a:fill>
          <a:solidFill>
            <a:schemeClr val="accent1">
              <a:alpha val="20000"/>
            </a:schemeClr>
          </a:solidFill>
        </a:fill>
      </a:tcStyle>
    </a:band1H>
    <a:band2H>
      <a:tcTxStyle b="off" i="off"/>
    </a:band2H>
    <a:band1V>
      <a:tcTxStyle b="off" i="off"/>
      <a:tcStyle>
        <a:fill>
          <a:solidFill>
            <a:schemeClr val="accent1">
              <a:alpha val="20000"/>
            </a:schemeClr>
          </a:solidFill>
        </a:fill>
      </a:tcStyle>
    </a:band1V>
    <a:band2V>
      <a:tcTxStyle b="off" i="off"/>
    </a:band2V>
    <a:lastCol>
      <a:tcTxStyle b="on" i="off"/>
    </a:lastCol>
    <a:firstCol>
      <a:tcTxStyle b="on" i="off"/>
    </a:firstCol>
    <a:lastRow>
      <a:tcTxStyle b="on" i="off"/>
      <a:tcStyle>
        <a:tcBdr>
          <a:top>
            <a:ln cap="flat" cmpd="sng" w="12700">
              <a:solidFill>
                <a:schemeClr val="accent1"/>
              </a:solidFill>
              <a:prstDash val="solid"/>
              <a:round/>
              <a:headEnd len="sm" w="sm" type="none"/>
              <a:tailEnd len="sm" w="sm" type="none"/>
            </a:ln>
          </a:top>
        </a:tcBdr>
        <a:fill>
          <a:solidFill>
            <a:srgbClr val="FFFFFF">
              <a:alpha val="0"/>
            </a:srgbClr>
          </a:solidFill>
        </a:fill>
      </a:tcStyle>
    </a:lastRow>
    <a:seCell>
      <a:tcTxStyle b="off" i="off"/>
    </a:seCell>
    <a:swCell>
      <a:tcTxStyle b="off" i="off"/>
    </a:swCell>
    <a:firstRow>
      <a:tcTxStyle b="on" i="off"/>
      <a:tcStyle>
        <a:tcBdr>
          <a:bottom>
            <a:ln cap="flat" cmpd="sng" w="12700">
              <a:solidFill>
                <a:schemeClr val="accent1"/>
              </a:solidFill>
              <a:prstDash val="solid"/>
              <a:round/>
              <a:headEnd len="sm" w="sm" type="none"/>
              <a:tailEnd len="sm" w="sm" type="none"/>
            </a:ln>
          </a:bottom>
        </a:tcBdr>
        <a:fill>
          <a:solidFill>
            <a:srgbClr val="FFFFFF">
              <a:alpha val="0"/>
            </a:srgbClr>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HelveticaNeue-boldItalic.fntdata"/><Relationship Id="rId61" Type="http://schemas.openxmlformats.org/officeDocument/2006/relationships/font" Target="fonts/HelveticaNeue-italic.fntdata"/><Relationship Id="rId20" Type="http://schemas.openxmlformats.org/officeDocument/2006/relationships/slide" Target="slides/slide14.xml"/><Relationship Id="rId63" Type="http://customschemas.google.com/relationships/presentationmetadata" Target="meta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HelveticaNeue-bold.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oboto-regular.fntdata"/><Relationship Id="rId50" Type="http://schemas.openxmlformats.org/officeDocument/2006/relationships/slide" Target="slides/slide44.xml"/><Relationship Id="rId53" Type="http://schemas.openxmlformats.org/officeDocument/2006/relationships/font" Target="fonts/Roboto-italic.fntdata"/><Relationship Id="rId52" Type="http://schemas.openxmlformats.org/officeDocument/2006/relationships/font" Target="fonts/Roboto-bold.fntdata"/><Relationship Id="rId11" Type="http://schemas.openxmlformats.org/officeDocument/2006/relationships/slide" Target="slides/slide5.xml"/><Relationship Id="rId55" Type="http://schemas.openxmlformats.org/officeDocument/2006/relationships/font" Target="fonts/QuattrocentoSans-regular.fntdata"/><Relationship Id="rId10" Type="http://schemas.openxmlformats.org/officeDocument/2006/relationships/slide" Target="slides/slide4.xml"/><Relationship Id="rId54" Type="http://schemas.openxmlformats.org/officeDocument/2006/relationships/font" Target="fonts/Roboto-boldItalic.fntdata"/><Relationship Id="rId13" Type="http://schemas.openxmlformats.org/officeDocument/2006/relationships/slide" Target="slides/slide7.xml"/><Relationship Id="rId57" Type="http://schemas.openxmlformats.org/officeDocument/2006/relationships/font" Target="fonts/QuattrocentoSans-italic.fntdata"/><Relationship Id="rId12" Type="http://schemas.openxmlformats.org/officeDocument/2006/relationships/slide" Target="slides/slide6.xml"/><Relationship Id="rId56" Type="http://schemas.openxmlformats.org/officeDocument/2006/relationships/font" Target="fonts/QuattrocentoSans-bold.fntdata"/><Relationship Id="rId15" Type="http://schemas.openxmlformats.org/officeDocument/2006/relationships/slide" Target="slides/slide9.xml"/><Relationship Id="rId59" Type="http://schemas.openxmlformats.org/officeDocument/2006/relationships/font" Target="fonts/HelveticaNeue-regular.fntdata"/><Relationship Id="rId14" Type="http://schemas.openxmlformats.org/officeDocument/2006/relationships/slide" Target="slides/slide8.xml"/><Relationship Id="rId58" Type="http://schemas.openxmlformats.org/officeDocument/2006/relationships/font" Target="fonts/QuattrocentoSans-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Clr>
                <a:schemeClr val="dk1"/>
              </a:buClr>
              <a:buSzPts val="1200"/>
              <a:buFont typeface="Calibri"/>
              <a:buNone/>
            </a:pPr>
            <a:fld id="{00000000-1234-1234-1234-123412341234}" type="slidenum">
              <a:rPr b="0" i="0" lang="sl-SI"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6" name="Google Shape;166;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 name="Google Shape;185;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9" name="Google Shape;199;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7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7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7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 name="Google Shape;254;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8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 name="Google Shape;101;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8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8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4" name="Google Shape;274;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8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8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 name="Google Shape;288;p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8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8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8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7" name="Google Shape;317;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8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 name="Google Shape;108;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1" name="Google Shape;331;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8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9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8" name="Google Shape;348;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7" name="Google Shape;357;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9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9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4" name="Google Shape;374;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9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9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 name="Google Shape;386;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9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2" name="Google Shape;392;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9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 name="Google Shape;114;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9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2" name="Google Shape;402;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7" name="Google Shape;407;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9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 name="Google Shape;426;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10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5" name="Google Shape;435;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10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1" name="Google Shape;441;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 name="Google Shape;12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1" name="Google Shape;141;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 name="Google Shape;154;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slovni diapozitiv" showMasterSp="0" type="title">
  <p:cSld name="TITLE">
    <p:spTree>
      <p:nvGrpSpPr>
        <p:cNvPr id="16" name="Shape 16"/>
        <p:cNvGrpSpPr/>
        <p:nvPr/>
      </p:nvGrpSpPr>
      <p:grpSpPr>
        <a:xfrm>
          <a:off x="0" y="0"/>
          <a:ext cx="0" cy="0"/>
          <a:chOff x="0" y="0"/>
          <a:chExt cx="0" cy="0"/>
        </a:xfrm>
      </p:grpSpPr>
      <p:sp>
        <p:nvSpPr>
          <p:cNvPr id="17" name="Google Shape;17;p103"/>
          <p:cNvSpPr/>
          <p:nvPr/>
        </p:nvSpPr>
        <p:spPr>
          <a:xfrm>
            <a:off x="0" y="0"/>
            <a:ext cx="12192000" cy="4572001"/>
          </a:xfrm>
          <a:prstGeom prst="rect">
            <a:avLst/>
          </a:prstGeom>
          <a:solidFill>
            <a:srgbClr val="1482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103"/>
          <p:cNvSpPr/>
          <p:nvPr/>
        </p:nvSpPr>
        <p:spPr>
          <a:xfrm>
            <a:off x="-1" y="0"/>
            <a:ext cx="12192000" cy="4572001"/>
          </a:xfrm>
          <a:custGeom>
            <a:rect b="b" l="l" r="r" t="t"/>
            <a:pathLst>
              <a:path extrusionOk="0" h="4572001" w="12192000">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103"/>
          <p:cNvSpPr txBox="1"/>
          <p:nvPr>
            <p:ph type="ctrTitle"/>
          </p:nvPr>
        </p:nvSpPr>
        <p:spPr>
          <a:xfrm>
            <a:off x="457200" y="4960137"/>
            <a:ext cx="7772400" cy="1463040"/>
          </a:xfrm>
          <a:prstGeom prst="rect">
            <a:avLst/>
          </a:prstGeom>
          <a:noFill/>
          <a:ln>
            <a:noFill/>
          </a:ln>
        </p:spPr>
        <p:txBody>
          <a:bodyPr anchorCtr="0" anchor="ctr" bIns="45700" lIns="91425" spcFirstLastPara="1" rIns="91425" wrap="square" tIns="45700">
            <a:normAutofit/>
          </a:bodyPr>
          <a:lstStyle>
            <a:lvl1pPr lvl="0" algn="r">
              <a:lnSpc>
                <a:spcPct val="80000"/>
              </a:lnSpc>
              <a:spcBef>
                <a:spcPts val="0"/>
              </a:spcBef>
              <a:spcAft>
                <a:spcPts val="0"/>
              </a:spcAft>
              <a:buClr>
                <a:srgbClr val="0C0C0C"/>
              </a:buClr>
              <a:buSzPts val="5000"/>
              <a:buFont typeface="Twentieth Century"/>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103"/>
          <p:cNvSpPr txBox="1"/>
          <p:nvPr>
            <p:ph idx="1" type="subTitle"/>
          </p:nvPr>
        </p:nvSpPr>
        <p:spPr>
          <a:xfrm>
            <a:off x="8610600" y="4960137"/>
            <a:ext cx="3200400" cy="146304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800"/>
              <a:buNone/>
              <a:defRPr sz="1800">
                <a:solidFill>
                  <a:srgbClr val="0C0C0C"/>
                </a:solidFill>
              </a:defRPr>
            </a:lvl1pPr>
            <a:lvl2pPr lvl="1" algn="ctr">
              <a:lnSpc>
                <a:spcPct val="90000"/>
              </a:lnSpc>
              <a:spcBef>
                <a:spcPts val="200"/>
              </a:spcBef>
              <a:spcAft>
                <a:spcPts val="0"/>
              </a:spcAft>
              <a:buSzPts val="1800"/>
              <a:buNone/>
              <a:defRPr sz="1800"/>
            </a:lvl2pPr>
            <a:lvl3pPr lvl="2" algn="ctr">
              <a:lnSpc>
                <a:spcPct val="90000"/>
              </a:lnSpc>
              <a:spcBef>
                <a:spcPts val="400"/>
              </a:spcBef>
              <a:spcAft>
                <a:spcPts val="0"/>
              </a:spcAft>
              <a:buSzPts val="1800"/>
              <a:buNone/>
              <a:defRPr sz="1800"/>
            </a:lvl3pPr>
            <a:lvl4pPr lvl="3" algn="ctr">
              <a:lnSpc>
                <a:spcPct val="90000"/>
              </a:lnSpc>
              <a:spcBef>
                <a:spcPts val="400"/>
              </a:spcBef>
              <a:spcAft>
                <a:spcPts val="0"/>
              </a:spcAft>
              <a:buSzPts val="1800"/>
              <a:buNone/>
              <a:defRPr sz="1800"/>
            </a:lvl4pPr>
            <a:lvl5pPr lvl="4" algn="ctr">
              <a:lnSpc>
                <a:spcPct val="90000"/>
              </a:lnSpc>
              <a:spcBef>
                <a:spcPts val="400"/>
              </a:spcBef>
              <a:spcAft>
                <a:spcPts val="0"/>
              </a:spcAft>
              <a:buSzPts val="1800"/>
              <a:buNone/>
              <a:defRPr sz="1800"/>
            </a:lvl5pPr>
            <a:lvl6pPr lvl="5" algn="ctr">
              <a:lnSpc>
                <a:spcPct val="90000"/>
              </a:lnSpc>
              <a:spcBef>
                <a:spcPts val="400"/>
              </a:spcBef>
              <a:spcAft>
                <a:spcPts val="0"/>
              </a:spcAft>
              <a:buSzPts val="1800"/>
              <a:buNone/>
              <a:defRPr sz="1800"/>
            </a:lvl6pPr>
            <a:lvl7pPr lvl="6" algn="ctr">
              <a:lnSpc>
                <a:spcPct val="90000"/>
              </a:lnSpc>
              <a:spcBef>
                <a:spcPts val="400"/>
              </a:spcBef>
              <a:spcAft>
                <a:spcPts val="0"/>
              </a:spcAft>
              <a:buSzPts val="1800"/>
              <a:buNone/>
              <a:defRPr sz="1800"/>
            </a:lvl7pPr>
            <a:lvl8pPr lvl="7" algn="ctr">
              <a:lnSpc>
                <a:spcPct val="90000"/>
              </a:lnSpc>
              <a:spcBef>
                <a:spcPts val="400"/>
              </a:spcBef>
              <a:spcAft>
                <a:spcPts val="0"/>
              </a:spcAft>
              <a:buSzPts val="1800"/>
              <a:buNone/>
              <a:defRPr sz="1800"/>
            </a:lvl8pPr>
            <a:lvl9pPr lvl="8" algn="ctr">
              <a:lnSpc>
                <a:spcPct val="90000"/>
              </a:lnSpc>
              <a:spcBef>
                <a:spcPts val="400"/>
              </a:spcBef>
              <a:spcAft>
                <a:spcPts val="400"/>
              </a:spcAft>
              <a:buSzPts val="1800"/>
              <a:buNone/>
              <a:defRPr sz="1800"/>
            </a:lvl9pPr>
          </a:lstStyle>
          <a:p/>
        </p:txBody>
      </p:sp>
      <p:sp>
        <p:nvSpPr>
          <p:cNvPr id="21" name="Google Shape;21;p103"/>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103"/>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103"/>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0C0C0C"/>
              </a:buClr>
              <a:buSzPts val="1000"/>
              <a:buFont typeface="Twentieth Century"/>
              <a:buNone/>
              <a:defRPr/>
            </a:lvl1pPr>
            <a:lvl2pPr indent="0" lvl="1" marL="0" algn="r">
              <a:spcBef>
                <a:spcPts val="0"/>
              </a:spcBef>
              <a:spcAft>
                <a:spcPts val="0"/>
              </a:spcAft>
              <a:buClr>
                <a:srgbClr val="0C0C0C"/>
              </a:buClr>
              <a:buSzPts val="1000"/>
              <a:buFont typeface="Twentieth Century"/>
              <a:buNone/>
              <a:defRPr/>
            </a:lvl2pPr>
            <a:lvl3pPr indent="0" lvl="2" marL="0" algn="r">
              <a:spcBef>
                <a:spcPts val="0"/>
              </a:spcBef>
              <a:spcAft>
                <a:spcPts val="0"/>
              </a:spcAft>
              <a:buClr>
                <a:srgbClr val="0C0C0C"/>
              </a:buClr>
              <a:buSzPts val="1000"/>
              <a:buFont typeface="Twentieth Century"/>
              <a:buNone/>
              <a:defRPr/>
            </a:lvl3pPr>
            <a:lvl4pPr indent="0" lvl="3" marL="0" algn="r">
              <a:spcBef>
                <a:spcPts val="0"/>
              </a:spcBef>
              <a:spcAft>
                <a:spcPts val="0"/>
              </a:spcAft>
              <a:buClr>
                <a:srgbClr val="0C0C0C"/>
              </a:buClr>
              <a:buSzPts val="1000"/>
              <a:buFont typeface="Twentieth Century"/>
              <a:buNone/>
              <a:defRPr/>
            </a:lvl4pPr>
            <a:lvl5pPr indent="0" lvl="4" marL="0" algn="r">
              <a:spcBef>
                <a:spcPts val="0"/>
              </a:spcBef>
              <a:spcAft>
                <a:spcPts val="0"/>
              </a:spcAft>
              <a:buClr>
                <a:srgbClr val="0C0C0C"/>
              </a:buClr>
              <a:buSzPts val="1000"/>
              <a:buFont typeface="Twentieth Century"/>
              <a:buNone/>
              <a:defRPr/>
            </a:lvl5pPr>
            <a:lvl6pPr indent="0" lvl="5" marL="0" algn="r">
              <a:spcBef>
                <a:spcPts val="0"/>
              </a:spcBef>
              <a:spcAft>
                <a:spcPts val="0"/>
              </a:spcAft>
              <a:buClr>
                <a:srgbClr val="0C0C0C"/>
              </a:buClr>
              <a:buSzPts val="1000"/>
              <a:buFont typeface="Twentieth Century"/>
              <a:buNone/>
              <a:defRPr/>
            </a:lvl6pPr>
            <a:lvl7pPr indent="0" lvl="6" marL="0" algn="r">
              <a:spcBef>
                <a:spcPts val="0"/>
              </a:spcBef>
              <a:spcAft>
                <a:spcPts val="0"/>
              </a:spcAft>
              <a:buClr>
                <a:srgbClr val="0C0C0C"/>
              </a:buClr>
              <a:buSzPts val="1000"/>
              <a:buFont typeface="Twentieth Century"/>
              <a:buNone/>
              <a:defRPr/>
            </a:lvl7pPr>
            <a:lvl8pPr indent="0" lvl="7" marL="0" algn="r">
              <a:spcBef>
                <a:spcPts val="0"/>
              </a:spcBef>
              <a:spcAft>
                <a:spcPts val="0"/>
              </a:spcAft>
              <a:buClr>
                <a:srgbClr val="0C0C0C"/>
              </a:buClr>
              <a:buSzPts val="1000"/>
              <a:buFont typeface="Twentieth Century"/>
              <a:buNone/>
              <a:defRPr/>
            </a:lvl8pPr>
            <a:lvl9pPr indent="0" lvl="8" marL="0" algn="r">
              <a:spcBef>
                <a:spcPts val="0"/>
              </a:spcBef>
              <a:spcAft>
                <a:spcPts val="0"/>
              </a:spcAft>
              <a:buClr>
                <a:srgbClr val="0C0C0C"/>
              </a:buClr>
              <a:buSzPts val="1000"/>
              <a:buFont typeface="Twentieth Century"/>
              <a:buNone/>
              <a:defRPr/>
            </a:lvl9pPr>
          </a:lstStyle>
          <a:p>
            <a:pPr indent="0" lvl="0" marL="0" rtl="0" algn="r">
              <a:spcBef>
                <a:spcPts val="0"/>
              </a:spcBef>
              <a:spcAft>
                <a:spcPts val="0"/>
              </a:spcAft>
              <a:buNone/>
            </a:pPr>
            <a:fld id="{00000000-1234-1234-1234-123412341234}" type="slidenum">
              <a:rPr lang="sl-SI"/>
              <a:t>‹#›</a:t>
            </a:fld>
            <a:endParaRPr/>
          </a:p>
        </p:txBody>
      </p:sp>
      <p:cxnSp>
        <p:nvCxnSpPr>
          <p:cNvPr id="24" name="Google Shape;24;p103"/>
          <p:cNvCxnSpPr/>
          <p:nvPr/>
        </p:nvCxnSpPr>
        <p:spPr>
          <a:xfrm rot="10800000">
            <a:off x="8386843" y="5264106"/>
            <a:ext cx="0" cy="914400"/>
          </a:xfrm>
          <a:prstGeom prst="straightConnector1">
            <a:avLst/>
          </a:prstGeom>
          <a:noFill/>
          <a:ln cap="flat" cmpd="sng" w="19050">
            <a:solidFill>
              <a:srgbClr val="1482AB"/>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slov in navpično besedilo" type="vertTx">
  <p:cSld name="VERTICAL_TEXT">
    <p:spTree>
      <p:nvGrpSpPr>
        <p:cNvPr id="80" name="Shape 80"/>
        <p:cNvGrpSpPr/>
        <p:nvPr/>
      </p:nvGrpSpPr>
      <p:grpSpPr>
        <a:xfrm>
          <a:off x="0" y="0"/>
          <a:ext cx="0" cy="0"/>
          <a:chOff x="0" y="0"/>
          <a:chExt cx="0" cy="0"/>
        </a:xfrm>
      </p:grpSpPr>
      <p:sp>
        <p:nvSpPr>
          <p:cNvPr id="81" name="Google Shape;81;p112"/>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112"/>
          <p:cNvSpPr txBox="1"/>
          <p:nvPr>
            <p:ph idx="1" type="body"/>
          </p:nvPr>
        </p:nvSpPr>
        <p:spPr>
          <a:xfrm rot="5400000">
            <a:off x="3872485" y="-562356"/>
            <a:ext cx="4023360" cy="9720073"/>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3" name="Google Shape;83;p112"/>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112"/>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112"/>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0C0C0C"/>
              </a:buClr>
              <a:buSzPts val="1000"/>
              <a:buFont typeface="Twentieth Century"/>
              <a:buNone/>
              <a:defRPr/>
            </a:lvl1pPr>
            <a:lvl2pPr indent="0" lvl="1" marL="0" algn="r">
              <a:spcBef>
                <a:spcPts val="0"/>
              </a:spcBef>
              <a:spcAft>
                <a:spcPts val="0"/>
              </a:spcAft>
              <a:buClr>
                <a:srgbClr val="0C0C0C"/>
              </a:buClr>
              <a:buSzPts val="1000"/>
              <a:buFont typeface="Twentieth Century"/>
              <a:buNone/>
              <a:defRPr/>
            </a:lvl2pPr>
            <a:lvl3pPr indent="0" lvl="2" marL="0" algn="r">
              <a:spcBef>
                <a:spcPts val="0"/>
              </a:spcBef>
              <a:spcAft>
                <a:spcPts val="0"/>
              </a:spcAft>
              <a:buClr>
                <a:srgbClr val="0C0C0C"/>
              </a:buClr>
              <a:buSzPts val="1000"/>
              <a:buFont typeface="Twentieth Century"/>
              <a:buNone/>
              <a:defRPr/>
            </a:lvl3pPr>
            <a:lvl4pPr indent="0" lvl="3" marL="0" algn="r">
              <a:spcBef>
                <a:spcPts val="0"/>
              </a:spcBef>
              <a:spcAft>
                <a:spcPts val="0"/>
              </a:spcAft>
              <a:buClr>
                <a:srgbClr val="0C0C0C"/>
              </a:buClr>
              <a:buSzPts val="1000"/>
              <a:buFont typeface="Twentieth Century"/>
              <a:buNone/>
              <a:defRPr/>
            </a:lvl4pPr>
            <a:lvl5pPr indent="0" lvl="4" marL="0" algn="r">
              <a:spcBef>
                <a:spcPts val="0"/>
              </a:spcBef>
              <a:spcAft>
                <a:spcPts val="0"/>
              </a:spcAft>
              <a:buClr>
                <a:srgbClr val="0C0C0C"/>
              </a:buClr>
              <a:buSzPts val="1000"/>
              <a:buFont typeface="Twentieth Century"/>
              <a:buNone/>
              <a:defRPr/>
            </a:lvl5pPr>
            <a:lvl6pPr indent="0" lvl="5" marL="0" algn="r">
              <a:spcBef>
                <a:spcPts val="0"/>
              </a:spcBef>
              <a:spcAft>
                <a:spcPts val="0"/>
              </a:spcAft>
              <a:buClr>
                <a:srgbClr val="0C0C0C"/>
              </a:buClr>
              <a:buSzPts val="1000"/>
              <a:buFont typeface="Twentieth Century"/>
              <a:buNone/>
              <a:defRPr/>
            </a:lvl6pPr>
            <a:lvl7pPr indent="0" lvl="6" marL="0" algn="r">
              <a:spcBef>
                <a:spcPts val="0"/>
              </a:spcBef>
              <a:spcAft>
                <a:spcPts val="0"/>
              </a:spcAft>
              <a:buClr>
                <a:srgbClr val="0C0C0C"/>
              </a:buClr>
              <a:buSzPts val="1000"/>
              <a:buFont typeface="Twentieth Century"/>
              <a:buNone/>
              <a:defRPr/>
            </a:lvl7pPr>
            <a:lvl8pPr indent="0" lvl="7" marL="0" algn="r">
              <a:spcBef>
                <a:spcPts val="0"/>
              </a:spcBef>
              <a:spcAft>
                <a:spcPts val="0"/>
              </a:spcAft>
              <a:buClr>
                <a:srgbClr val="0C0C0C"/>
              </a:buClr>
              <a:buSzPts val="1000"/>
              <a:buFont typeface="Twentieth Century"/>
              <a:buNone/>
              <a:defRPr/>
            </a:lvl8pPr>
            <a:lvl9pPr indent="0" lvl="8" marL="0" algn="r">
              <a:spcBef>
                <a:spcPts val="0"/>
              </a:spcBef>
              <a:spcAft>
                <a:spcPts val="0"/>
              </a:spcAft>
              <a:buClr>
                <a:srgbClr val="0C0C0C"/>
              </a:buClr>
              <a:buSzPts val="1000"/>
              <a:buFont typeface="Twentieth Century"/>
              <a:buNone/>
              <a:defRPr/>
            </a:lvl9p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vpični naslov in besedilo" showMasterSp="0" type="vertTitleAndTx">
  <p:cSld name="VERTICAL_TITLE_AND_VERTICAL_TEXT">
    <p:spTree>
      <p:nvGrpSpPr>
        <p:cNvPr id="86" name="Shape 86"/>
        <p:cNvGrpSpPr/>
        <p:nvPr/>
      </p:nvGrpSpPr>
      <p:grpSpPr>
        <a:xfrm>
          <a:off x="0" y="0"/>
          <a:ext cx="0" cy="0"/>
          <a:chOff x="0" y="0"/>
          <a:chExt cx="0" cy="0"/>
        </a:xfrm>
      </p:grpSpPr>
      <p:sp>
        <p:nvSpPr>
          <p:cNvPr id="87" name="Google Shape;87;p113"/>
          <p:cNvSpPr txBox="1"/>
          <p:nvPr>
            <p:ph type="title"/>
          </p:nvPr>
        </p:nvSpPr>
        <p:spPr>
          <a:xfrm rot="5400000">
            <a:off x="7334251" y="2152650"/>
            <a:ext cx="5410200" cy="2628900"/>
          </a:xfrm>
          <a:prstGeom prst="rect">
            <a:avLst/>
          </a:prstGeom>
          <a:noFill/>
          <a:ln>
            <a:noFill/>
          </a:ln>
        </p:spPr>
        <p:txBody>
          <a:bodyPr anchorCtr="0" anchor="ctr" bIns="91425" lIns="45700" spcFirstLastPara="1" rIns="45700" wrap="square" tIns="91425">
            <a:norm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113"/>
          <p:cNvSpPr txBox="1"/>
          <p:nvPr>
            <p:ph idx="1" type="body"/>
          </p:nvPr>
        </p:nvSpPr>
        <p:spPr>
          <a:xfrm rot="5400000">
            <a:off x="2076451" y="-323850"/>
            <a:ext cx="5410200" cy="758190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9" name="Google Shape;89;p113"/>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113"/>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113"/>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0C0C0C"/>
              </a:buClr>
              <a:buSzPts val="1000"/>
              <a:buFont typeface="Twentieth Century"/>
              <a:buNone/>
              <a:defRPr/>
            </a:lvl1pPr>
            <a:lvl2pPr indent="0" lvl="1" marL="0" algn="r">
              <a:spcBef>
                <a:spcPts val="0"/>
              </a:spcBef>
              <a:spcAft>
                <a:spcPts val="0"/>
              </a:spcAft>
              <a:buClr>
                <a:srgbClr val="0C0C0C"/>
              </a:buClr>
              <a:buSzPts val="1000"/>
              <a:buFont typeface="Twentieth Century"/>
              <a:buNone/>
              <a:defRPr/>
            </a:lvl2pPr>
            <a:lvl3pPr indent="0" lvl="2" marL="0" algn="r">
              <a:spcBef>
                <a:spcPts val="0"/>
              </a:spcBef>
              <a:spcAft>
                <a:spcPts val="0"/>
              </a:spcAft>
              <a:buClr>
                <a:srgbClr val="0C0C0C"/>
              </a:buClr>
              <a:buSzPts val="1000"/>
              <a:buFont typeface="Twentieth Century"/>
              <a:buNone/>
              <a:defRPr/>
            </a:lvl3pPr>
            <a:lvl4pPr indent="0" lvl="3" marL="0" algn="r">
              <a:spcBef>
                <a:spcPts val="0"/>
              </a:spcBef>
              <a:spcAft>
                <a:spcPts val="0"/>
              </a:spcAft>
              <a:buClr>
                <a:srgbClr val="0C0C0C"/>
              </a:buClr>
              <a:buSzPts val="1000"/>
              <a:buFont typeface="Twentieth Century"/>
              <a:buNone/>
              <a:defRPr/>
            </a:lvl4pPr>
            <a:lvl5pPr indent="0" lvl="4" marL="0" algn="r">
              <a:spcBef>
                <a:spcPts val="0"/>
              </a:spcBef>
              <a:spcAft>
                <a:spcPts val="0"/>
              </a:spcAft>
              <a:buClr>
                <a:srgbClr val="0C0C0C"/>
              </a:buClr>
              <a:buSzPts val="1000"/>
              <a:buFont typeface="Twentieth Century"/>
              <a:buNone/>
              <a:defRPr/>
            </a:lvl5pPr>
            <a:lvl6pPr indent="0" lvl="5" marL="0" algn="r">
              <a:spcBef>
                <a:spcPts val="0"/>
              </a:spcBef>
              <a:spcAft>
                <a:spcPts val="0"/>
              </a:spcAft>
              <a:buClr>
                <a:srgbClr val="0C0C0C"/>
              </a:buClr>
              <a:buSzPts val="1000"/>
              <a:buFont typeface="Twentieth Century"/>
              <a:buNone/>
              <a:defRPr/>
            </a:lvl6pPr>
            <a:lvl7pPr indent="0" lvl="6" marL="0" algn="r">
              <a:spcBef>
                <a:spcPts val="0"/>
              </a:spcBef>
              <a:spcAft>
                <a:spcPts val="0"/>
              </a:spcAft>
              <a:buClr>
                <a:srgbClr val="0C0C0C"/>
              </a:buClr>
              <a:buSzPts val="1000"/>
              <a:buFont typeface="Twentieth Century"/>
              <a:buNone/>
              <a:defRPr/>
            </a:lvl7pPr>
            <a:lvl8pPr indent="0" lvl="7" marL="0" algn="r">
              <a:spcBef>
                <a:spcPts val="0"/>
              </a:spcBef>
              <a:spcAft>
                <a:spcPts val="0"/>
              </a:spcAft>
              <a:buClr>
                <a:srgbClr val="0C0C0C"/>
              </a:buClr>
              <a:buSzPts val="1000"/>
              <a:buFont typeface="Twentieth Century"/>
              <a:buNone/>
              <a:defRPr/>
            </a:lvl8pPr>
            <a:lvl9pPr indent="0" lvl="8" marL="0" algn="r">
              <a:spcBef>
                <a:spcPts val="0"/>
              </a:spcBef>
              <a:spcAft>
                <a:spcPts val="0"/>
              </a:spcAft>
              <a:buClr>
                <a:srgbClr val="0C0C0C"/>
              </a:buClr>
              <a:buSzPts val="1000"/>
              <a:buFont typeface="Twentieth Century"/>
              <a:buNone/>
              <a:defRPr/>
            </a:lvl9pPr>
          </a:lstStyle>
          <a:p>
            <a:pPr indent="0" lvl="0" marL="0" rtl="0" algn="r">
              <a:spcBef>
                <a:spcPts val="0"/>
              </a:spcBef>
              <a:spcAft>
                <a:spcPts val="0"/>
              </a:spcAft>
              <a:buNone/>
            </a:pPr>
            <a:fld id="{00000000-1234-1234-1234-123412341234}" type="slidenum">
              <a:rPr lang="sl-SI"/>
              <a:t>‹#›</a:t>
            </a:fld>
            <a:endParaRPr/>
          </a:p>
        </p:txBody>
      </p:sp>
      <p:cxnSp>
        <p:nvCxnSpPr>
          <p:cNvPr id="92" name="Google Shape;92;p113"/>
          <p:cNvCxnSpPr/>
          <p:nvPr/>
        </p:nvCxnSpPr>
        <p:spPr>
          <a:xfrm rot="10800000">
            <a:off x="10058400" y="59263"/>
            <a:ext cx="0" cy="914400"/>
          </a:xfrm>
          <a:prstGeom prst="straightConnector1">
            <a:avLst/>
          </a:prstGeom>
          <a:noFill/>
          <a:ln cap="flat" cmpd="sng" w="19050">
            <a:solidFill>
              <a:schemeClr val="accent1"/>
            </a:solidFill>
            <a:prstDash val="solid"/>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slov in vsebina" type="obj">
  <p:cSld name="OBJECT">
    <p:spTree>
      <p:nvGrpSpPr>
        <p:cNvPr id="25" name="Shape 25"/>
        <p:cNvGrpSpPr/>
        <p:nvPr/>
      </p:nvGrpSpPr>
      <p:grpSpPr>
        <a:xfrm>
          <a:off x="0" y="0"/>
          <a:ext cx="0" cy="0"/>
          <a:chOff x="0" y="0"/>
          <a:chExt cx="0" cy="0"/>
        </a:xfrm>
      </p:grpSpPr>
      <p:sp>
        <p:nvSpPr>
          <p:cNvPr id="26" name="Google Shape;26;p104"/>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104"/>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8" name="Google Shape;28;p104"/>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104"/>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104"/>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0C0C0C"/>
              </a:buClr>
              <a:buSzPts val="1000"/>
              <a:buFont typeface="Twentieth Century"/>
              <a:buNone/>
              <a:defRPr/>
            </a:lvl1pPr>
            <a:lvl2pPr indent="0" lvl="1" marL="0" algn="r">
              <a:spcBef>
                <a:spcPts val="0"/>
              </a:spcBef>
              <a:spcAft>
                <a:spcPts val="0"/>
              </a:spcAft>
              <a:buClr>
                <a:srgbClr val="0C0C0C"/>
              </a:buClr>
              <a:buSzPts val="1000"/>
              <a:buFont typeface="Twentieth Century"/>
              <a:buNone/>
              <a:defRPr/>
            </a:lvl2pPr>
            <a:lvl3pPr indent="0" lvl="2" marL="0" algn="r">
              <a:spcBef>
                <a:spcPts val="0"/>
              </a:spcBef>
              <a:spcAft>
                <a:spcPts val="0"/>
              </a:spcAft>
              <a:buClr>
                <a:srgbClr val="0C0C0C"/>
              </a:buClr>
              <a:buSzPts val="1000"/>
              <a:buFont typeface="Twentieth Century"/>
              <a:buNone/>
              <a:defRPr/>
            </a:lvl3pPr>
            <a:lvl4pPr indent="0" lvl="3" marL="0" algn="r">
              <a:spcBef>
                <a:spcPts val="0"/>
              </a:spcBef>
              <a:spcAft>
                <a:spcPts val="0"/>
              </a:spcAft>
              <a:buClr>
                <a:srgbClr val="0C0C0C"/>
              </a:buClr>
              <a:buSzPts val="1000"/>
              <a:buFont typeface="Twentieth Century"/>
              <a:buNone/>
              <a:defRPr/>
            </a:lvl4pPr>
            <a:lvl5pPr indent="0" lvl="4" marL="0" algn="r">
              <a:spcBef>
                <a:spcPts val="0"/>
              </a:spcBef>
              <a:spcAft>
                <a:spcPts val="0"/>
              </a:spcAft>
              <a:buClr>
                <a:srgbClr val="0C0C0C"/>
              </a:buClr>
              <a:buSzPts val="1000"/>
              <a:buFont typeface="Twentieth Century"/>
              <a:buNone/>
              <a:defRPr/>
            </a:lvl5pPr>
            <a:lvl6pPr indent="0" lvl="5" marL="0" algn="r">
              <a:spcBef>
                <a:spcPts val="0"/>
              </a:spcBef>
              <a:spcAft>
                <a:spcPts val="0"/>
              </a:spcAft>
              <a:buClr>
                <a:srgbClr val="0C0C0C"/>
              </a:buClr>
              <a:buSzPts val="1000"/>
              <a:buFont typeface="Twentieth Century"/>
              <a:buNone/>
              <a:defRPr/>
            </a:lvl6pPr>
            <a:lvl7pPr indent="0" lvl="6" marL="0" algn="r">
              <a:spcBef>
                <a:spcPts val="0"/>
              </a:spcBef>
              <a:spcAft>
                <a:spcPts val="0"/>
              </a:spcAft>
              <a:buClr>
                <a:srgbClr val="0C0C0C"/>
              </a:buClr>
              <a:buSzPts val="1000"/>
              <a:buFont typeface="Twentieth Century"/>
              <a:buNone/>
              <a:defRPr/>
            </a:lvl7pPr>
            <a:lvl8pPr indent="0" lvl="7" marL="0" algn="r">
              <a:spcBef>
                <a:spcPts val="0"/>
              </a:spcBef>
              <a:spcAft>
                <a:spcPts val="0"/>
              </a:spcAft>
              <a:buClr>
                <a:srgbClr val="0C0C0C"/>
              </a:buClr>
              <a:buSzPts val="1000"/>
              <a:buFont typeface="Twentieth Century"/>
              <a:buNone/>
              <a:defRPr/>
            </a:lvl8pPr>
            <a:lvl9pPr indent="0" lvl="8" marL="0" algn="r">
              <a:spcBef>
                <a:spcPts val="0"/>
              </a:spcBef>
              <a:spcAft>
                <a:spcPts val="0"/>
              </a:spcAft>
              <a:buClr>
                <a:srgbClr val="0C0C0C"/>
              </a:buClr>
              <a:buSzPts val="1000"/>
              <a:buFont typeface="Twentieth Century"/>
              <a:buNone/>
              <a:defRPr/>
            </a:lvl9p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azen" showMasterSp="0" type="blank">
  <p:cSld name="BLANK">
    <p:spTree>
      <p:nvGrpSpPr>
        <p:cNvPr id="31" name="Shape 31"/>
        <p:cNvGrpSpPr/>
        <p:nvPr/>
      </p:nvGrpSpPr>
      <p:grpSpPr>
        <a:xfrm>
          <a:off x="0" y="0"/>
          <a:ext cx="0" cy="0"/>
          <a:chOff x="0" y="0"/>
          <a:chExt cx="0" cy="0"/>
        </a:xfrm>
      </p:grpSpPr>
      <p:sp>
        <p:nvSpPr>
          <p:cNvPr id="32" name="Google Shape;32;p105"/>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105"/>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105"/>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0C0C0C"/>
              </a:buClr>
              <a:buSzPts val="1000"/>
              <a:buFont typeface="Twentieth Century"/>
              <a:buNone/>
              <a:defRPr/>
            </a:lvl1pPr>
            <a:lvl2pPr indent="0" lvl="1" marL="0" algn="r">
              <a:spcBef>
                <a:spcPts val="0"/>
              </a:spcBef>
              <a:spcAft>
                <a:spcPts val="0"/>
              </a:spcAft>
              <a:buClr>
                <a:srgbClr val="0C0C0C"/>
              </a:buClr>
              <a:buSzPts val="1000"/>
              <a:buFont typeface="Twentieth Century"/>
              <a:buNone/>
              <a:defRPr/>
            </a:lvl2pPr>
            <a:lvl3pPr indent="0" lvl="2" marL="0" algn="r">
              <a:spcBef>
                <a:spcPts val="0"/>
              </a:spcBef>
              <a:spcAft>
                <a:spcPts val="0"/>
              </a:spcAft>
              <a:buClr>
                <a:srgbClr val="0C0C0C"/>
              </a:buClr>
              <a:buSzPts val="1000"/>
              <a:buFont typeface="Twentieth Century"/>
              <a:buNone/>
              <a:defRPr/>
            </a:lvl3pPr>
            <a:lvl4pPr indent="0" lvl="3" marL="0" algn="r">
              <a:spcBef>
                <a:spcPts val="0"/>
              </a:spcBef>
              <a:spcAft>
                <a:spcPts val="0"/>
              </a:spcAft>
              <a:buClr>
                <a:srgbClr val="0C0C0C"/>
              </a:buClr>
              <a:buSzPts val="1000"/>
              <a:buFont typeface="Twentieth Century"/>
              <a:buNone/>
              <a:defRPr/>
            </a:lvl4pPr>
            <a:lvl5pPr indent="0" lvl="4" marL="0" algn="r">
              <a:spcBef>
                <a:spcPts val="0"/>
              </a:spcBef>
              <a:spcAft>
                <a:spcPts val="0"/>
              </a:spcAft>
              <a:buClr>
                <a:srgbClr val="0C0C0C"/>
              </a:buClr>
              <a:buSzPts val="1000"/>
              <a:buFont typeface="Twentieth Century"/>
              <a:buNone/>
              <a:defRPr/>
            </a:lvl5pPr>
            <a:lvl6pPr indent="0" lvl="5" marL="0" algn="r">
              <a:spcBef>
                <a:spcPts val="0"/>
              </a:spcBef>
              <a:spcAft>
                <a:spcPts val="0"/>
              </a:spcAft>
              <a:buClr>
                <a:srgbClr val="0C0C0C"/>
              </a:buClr>
              <a:buSzPts val="1000"/>
              <a:buFont typeface="Twentieth Century"/>
              <a:buNone/>
              <a:defRPr/>
            </a:lvl6pPr>
            <a:lvl7pPr indent="0" lvl="6" marL="0" algn="r">
              <a:spcBef>
                <a:spcPts val="0"/>
              </a:spcBef>
              <a:spcAft>
                <a:spcPts val="0"/>
              </a:spcAft>
              <a:buClr>
                <a:srgbClr val="0C0C0C"/>
              </a:buClr>
              <a:buSzPts val="1000"/>
              <a:buFont typeface="Twentieth Century"/>
              <a:buNone/>
              <a:defRPr/>
            </a:lvl7pPr>
            <a:lvl8pPr indent="0" lvl="7" marL="0" algn="r">
              <a:spcBef>
                <a:spcPts val="0"/>
              </a:spcBef>
              <a:spcAft>
                <a:spcPts val="0"/>
              </a:spcAft>
              <a:buClr>
                <a:srgbClr val="0C0C0C"/>
              </a:buClr>
              <a:buSzPts val="1000"/>
              <a:buFont typeface="Twentieth Century"/>
              <a:buNone/>
              <a:defRPr/>
            </a:lvl8pPr>
            <a:lvl9pPr indent="0" lvl="8" marL="0" algn="r">
              <a:spcBef>
                <a:spcPts val="0"/>
              </a:spcBef>
              <a:spcAft>
                <a:spcPts val="0"/>
              </a:spcAft>
              <a:buClr>
                <a:srgbClr val="0C0C0C"/>
              </a:buClr>
              <a:buSzPts val="1000"/>
              <a:buFont typeface="Twentieth Century"/>
              <a:buNone/>
              <a:defRPr/>
            </a:lvl9p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lava odseka" showMasterSp="0" type="secHead">
  <p:cSld name="SECTION_HEADER">
    <p:spTree>
      <p:nvGrpSpPr>
        <p:cNvPr id="35" name="Shape 35"/>
        <p:cNvGrpSpPr/>
        <p:nvPr/>
      </p:nvGrpSpPr>
      <p:grpSpPr>
        <a:xfrm>
          <a:off x="0" y="0"/>
          <a:ext cx="0" cy="0"/>
          <a:chOff x="0" y="0"/>
          <a:chExt cx="0" cy="0"/>
        </a:xfrm>
      </p:grpSpPr>
      <p:sp>
        <p:nvSpPr>
          <p:cNvPr id="36" name="Google Shape;36;p106"/>
          <p:cNvSpPr/>
          <p:nvPr/>
        </p:nvSpPr>
        <p:spPr>
          <a:xfrm>
            <a:off x="0" y="0"/>
            <a:ext cx="12192000" cy="4572001"/>
          </a:xfrm>
          <a:prstGeom prst="rect">
            <a:avLst/>
          </a:prstGeom>
          <a:solidFill>
            <a:srgbClr val="1D9A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106"/>
          <p:cNvSpPr/>
          <p:nvPr/>
        </p:nvSpPr>
        <p:spPr>
          <a:xfrm>
            <a:off x="-1" y="0"/>
            <a:ext cx="12192000" cy="4572001"/>
          </a:xfrm>
          <a:custGeom>
            <a:rect b="b" l="l" r="r" t="t"/>
            <a:pathLst>
              <a:path extrusionOk="0" h="4572001" w="12192000">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106"/>
          <p:cNvSpPr txBox="1"/>
          <p:nvPr>
            <p:ph type="title"/>
          </p:nvPr>
        </p:nvSpPr>
        <p:spPr>
          <a:xfrm>
            <a:off x="457200" y="4960137"/>
            <a:ext cx="7772400" cy="1463040"/>
          </a:xfrm>
          <a:prstGeom prst="rect">
            <a:avLst/>
          </a:prstGeom>
          <a:noFill/>
          <a:ln>
            <a:noFill/>
          </a:ln>
        </p:spPr>
        <p:txBody>
          <a:bodyPr anchorCtr="0" anchor="ctr" bIns="45700" lIns="91425" spcFirstLastPara="1" rIns="91425" wrap="square" tIns="45700">
            <a:normAutofit/>
          </a:bodyPr>
          <a:lstStyle>
            <a:lvl1pPr lvl="0" algn="r">
              <a:lnSpc>
                <a:spcPct val="80000"/>
              </a:lnSpc>
              <a:spcBef>
                <a:spcPts val="0"/>
              </a:spcBef>
              <a:spcAft>
                <a:spcPts val="0"/>
              </a:spcAft>
              <a:buClr>
                <a:srgbClr val="0C0C0C"/>
              </a:buClr>
              <a:buSzPts val="5000"/>
              <a:buFont typeface="Twentieth Century"/>
              <a:buNone/>
              <a:defRPr b="0"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106"/>
          <p:cNvSpPr txBox="1"/>
          <p:nvPr>
            <p:ph idx="1" type="body"/>
          </p:nvPr>
        </p:nvSpPr>
        <p:spPr>
          <a:xfrm>
            <a:off x="8610600" y="4960137"/>
            <a:ext cx="3200400" cy="146304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0"/>
              </a:spcBef>
              <a:spcAft>
                <a:spcPts val="0"/>
              </a:spcAft>
              <a:buSzPts val="1800"/>
              <a:buNone/>
              <a:defRPr sz="1800">
                <a:solidFill>
                  <a:srgbClr val="0C0C0C"/>
                </a:solidFill>
              </a:defRPr>
            </a:lvl1pPr>
            <a:lvl2pPr indent="-228600" lvl="1" marL="914400" algn="l">
              <a:lnSpc>
                <a:spcPct val="90000"/>
              </a:lnSpc>
              <a:spcBef>
                <a:spcPts val="200"/>
              </a:spcBef>
              <a:spcAft>
                <a:spcPts val="0"/>
              </a:spcAft>
              <a:buSzPts val="1800"/>
              <a:buNone/>
              <a:defRPr sz="1800">
                <a:solidFill>
                  <a:srgbClr val="888888"/>
                </a:solidFill>
              </a:defRPr>
            </a:lvl2pPr>
            <a:lvl3pPr indent="-228600" lvl="2" marL="1371600" algn="l">
              <a:lnSpc>
                <a:spcPct val="90000"/>
              </a:lnSpc>
              <a:spcBef>
                <a:spcPts val="400"/>
              </a:spcBef>
              <a:spcAft>
                <a:spcPts val="0"/>
              </a:spcAft>
              <a:buSzPts val="1600"/>
              <a:buNone/>
              <a:defRPr sz="1600">
                <a:solidFill>
                  <a:srgbClr val="888888"/>
                </a:solidFill>
              </a:defRPr>
            </a:lvl3pPr>
            <a:lvl4pPr indent="-228600" lvl="3" marL="1828800" algn="l">
              <a:lnSpc>
                <a:spcPct val="90000"/>
              </a:lnSpc>
              <a:spcBef>
                <a:spcPts val="400"/>
              </a:spcBef>
              <a:spcAft>
                <a:spcPts val="0"/>
              </a:spcAft>
              <a:buSzPts val="1400"/>
              <a:buNone/>
              <a:defRPr sz="1400">
                <a:solidFill>
                  <a:srgbClr val="888888"/>
                </a:solidFill>
              </a:defRPr>
            </a:lvl4pPr>
            <a:lvl5pPr indent="-228600" lvl="4" marL="2286000" algn="l">
              <a:lnSpc>
                <a:spcPct val="90000"/>
              </a:lnSpc>
              <a:spcBef>
                <a:spcPts val="400"/>
              </a:spcBef>
              <a:spcAft>
                <a:spcPts val="0"/>
              </a:spcAft>
              <a:buSzPts val="1400"/>
              <a:buNone/>
              <a:defRPr sz="1400">
                <a:solidFill>
                  <a:srgbClr val="888888"/>
                </a:solidFill>
              </a:defRPr>
            </a:lvl5pPr>
            <a:lvl6pPr indent="-228600" lvl="5" marL="2743200" algn="l">
              <a:lnSpc>
                <a:spcPct val="90000"/>
              </a:lnSpc>
              <a:spcBef>
                <a:spcPts val="400"/>
              </a:spcBef>
              <a:spcAft>
                <a:spcPts val="0"/>
              </a:spcAft>
              <a:buSzPts val="1400"/>
              <a:buNone/>
              <a:defRPr sz="1400">
                <a:solidFill>
                  <a:srgbClr val="888888"/>
                </a:solidFill>
              </a:defRPr>
            </a:lvl6pPr>
            <a:lvl7pPr indent="-228600" lvl="6" marL="3200400" algn="l">
              <a:lnSpc>
                <a:spcPct val="90000"/>
              </a:lnSpc>
              <a:spcBef>
                <a:spcPts val="400"/>
              </a:spcBef>
              <a:spcAft>
                <a:spcPts val="0"/>
              </a:spcAft>
              <a:buSzPts val="1400"/>
              <a:buNone/>
              <a:defRPr sz="1400">
                <a:solidFill>
                  <a:srgbClr val="888888"/>
                </a:solidFill>
              </a:defRPr>
            </a:lvl7pPr>
            <a:lvl8pPr indent="-228600" lvl="7" marL="3657600" algn="l">
              <a:lnSpc>
                <a:spcPct val="90000"/>
              </a:lnSpc>
              <a:spcBef>
                <a:spcPts val="400"/>
              </a:spcBef>
              <a:spcAft>
                <a:spcPts val="0"/>
              </a:spcAft>
              <a:buSzPts val="1400"/>
              <a:buNone/>
              <a:defRPr sz="1400">
                <a:solidFill>
                  <a:srgbClr val="888888"/>
                </a:solidFill>
              </a:defRPr>
            </a:lvl8pPr>
            <a:lvl9pPr indent="-228600" lvl="8" marL="4114800" algn="l">
              <a:lnSpc>
                <a:spcPct val="90000"/>
              </a:lnSpc>
              <a:spcBef>
                <a:spcPts val="400"/>
              </a:spcBef>
              <a:spcAft>
                <a:spcPts val="400"/>
              </a:spcAft>
              <a:buSzPts val="1400"/>
              <a:buNone/>
              <a:defRPr sz="1400">
                <a:solidFill>
                  <a:srgbClr val="888888"/>
                </a:solidFill>
              </a:defRPr>
            </a:lvl9pPr>
          </a:lstStyle>
          <a:p/>
        </p:txBody>
      </p:sp>
      <p:sp>
        <p:nvSpPr>
          <p:cNvPr id="40" name="Google Shape;40;p106"/>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106"/>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106"/>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0C0C0C"/>
              </a:buClr>
              <a:buSzPts val="1000"/>
              <a:buFont typeface="Twentieth Century"/>
              <a:buNone/>
              <a:defRPr/>
            </a:lvl1pPr>
            <a:lvl2pPr indent="0" lvl="1" marL="0" algn="r">
              <a:spcBef>
                <a:spcPts val="0"/>
              </a:spcBef>
              <a:spcAft>
                <a:spcPts val="0"/>
              </a:spcAft>
              <a:buClr>
                <a:srgbClr val="0C0C0C"/>
              </a:buClr>
              <a:buSzPts val="1000"/>
              <a:buFont typeface="Twentieth Century"/>
              <a:buNone/>
              <a:defRPr/>
            </a:lvl2pPr>
            <a:lvl3pPr indent="0" lvl="2" marL="0" algn="r">
              <a:spcBef>
                <a:spcPts val="0"/>
              </a:spcBef>
              <a:spcAft>
                <a:spcPts val="0"/>
              </a:spcAft>
              <a:buClr>
                <a:srgbClr val="0C0C0C"/>
              </a:buClr>
              <a:buSzPts val="1000"/>
              <a:buFont typeface="Twentieth Century"/>
              <a:buNone/>
              <a:defRPr/>
            </a:lvl3pPr>
            <a:lvl4pPr indent="0" lvl="3" marL="0" algn="r">
              <a:spcBef>
                <a:spcPts val="0"/>
              </a:spcBef>
              <a:spcAft>
                <a:spcPts val="0"/>
              </a:spcAft>
              <a:buClr>
                <a:srgbClr val="0C0C0C"/>
              </a:buClr>
              <a:buSzPts val="1000"/>
              <a:buFont typeface="Twentieth Century"/>
              <a:buNone/>
              <a:defRPr/>
            </a:lvl4pPr>
            <a:lvl5pPr indent="0" lvl="4" marL="0" algn="r">
              <a:spcBef>
                <a:spcPts val="0"/>
              </a:spcBef>
              <a:spcAft>
                <a:spcPts val="0"/>
              </a:spcAft>
              <a:buClr>
                <a:srgbClr val="0C0C0C"/>
              </a:buClr>
              <a:buSzPts val="1000"/>
              <a:buFont typeface="Twentieth Century"/>
              <a:buNone/>
              <a:defRPr/>
            </a:lvl5pPr>
            <a:lvl6pPr indent="0" lvl="5" marL="0" algn="r">
              <a:spcBef>
                <a:spcPts val="0"/>
              </a:spcBef>
              <a:spcAft>
                <a:spcPts val="0"/>
              </a:spcAft>
              <a:buClr>
                <a:srgbClr val="0C0C0C"/>
              </a:buClr>
              <a:buSzPts val="1000"/>
              <a:buFont typeface="Twentieth Century"/>
              <a:buNone/>
              <a:defRPr/>
            </a:lvl6pPr>
            <a:lvl7pPr indent="0" lvl="6" marL="0" algn="r">
              <a:spcBef>
                <a:spcPts val="0"/>
              </a:spcBef>
              <a:spcAft>
                <a:spcPts val="0"/>
              </a:spcAft>
              <a:buClr>
                <a:srgbClr val="0C0C0C"/>
              </a:buClr>
              <a:buSzPts val="1000"/>
              <a:buFont typeface="Twentieth Century"/>
              <a:buNone/>
              <a:defRPr/>
            </a:lvl7pPr>
            <a:lvl8pPr indent="0" lvl="7" marL="0" algn="r">
              <a:spcBef>
                <a:spcPts val="0"/>
              </a:spcBef>
              <a:spcAft>
                <a:spcPts val="0"/>
              </a:spcAft>
              <a:buClr>
                <a:srgbClr val="0C0C0C"/>
              </a:buClr>
              <a:buSzPts val="1000"/>
              <a:buFont typeface="Twentieth Century"/>
              <a:buNone/>
              <a:defRPr/>
            </a:lvl8pPr>
            <a:lvl9pPr indent="0" lvl="8" marL="0" algn="r">
              <a:spcBef>
                <a:spcPts val="0"/>
              </a:spcBef>
              <a:spcAft>
                <a:spcPts val="0"/>
              </a:spcAft>
              <a:buClr>
                <a:srgbClr val="0C0C0C"/>
              </a:buClr>
              <a:buSzPts val="1000"/>
              <a:buFont typeface="Twentieth Century"/>
              <a:buNone/>
              <a:defRPr/>
            </a:lvl9pPr>
          </a:lstStyle>
          <a:p>
            <a:pPr indent="0" lvl="0" marL="0" rtl="0" algn="r">
              <a:spcBef>
                <a:spcPts val="0"/>
              </a:spcBef>
              <a:spcAft>
                <a:spcPts val="0"/>
              </a:spcAft>
              <a:buNone/>
            </a:pPr>
            <a:fld id="{00000000-1234-1234-1234-123412341234}" type="slidenum">
              <a:rPr lang="sl-SI"/>
              <a:t>‹#›</a:t>
            </a:fld>
            <a:endParaRPr/>
          </a:p>
        </p:txBody>
      </p:sp>
      <p:cxnSp>
        <p:nvCxnSpPr>
          <p:cNvPr id="43" name="Google Shape;43;p106"/>
          <p:cNvCxnSpPr/>
          <p:nvPr/>
        </p:nvCxnSpPr>
        <p:spPr>
          <a:xfrm rot="10800000">
            <a:off x="8386843" y="5264106"/>
            <a:ext cx="0" cy="914400"/>
          </a:xfrm>
          <a:prstGeom prst="straightConnector1">
            <a:avLst/>
          </a:prstGeom>
          <a:noFill/>
          <a:ln cap="flat" cmpd="sng" w="19050">
            <a:solidFill>
              <a:srgbClr val="1482AB"/>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ve vsebini" type="twoObj">
  <p:cSld name="TWO_OBJECTS">
    <p:spTree>
      <p:nvGrpSpPr>
        <p:cNvPr id="44" name="Shape 44"/>
        <p:cNvGrpSpPr/>
        <p:nvPr/>
      </p:nvGrpSpPr>
      <p:grpSpPr>
        <a:xfrm>
          <a:off x="0" y="0"/>
          <a:ext cx="0" cy="0"/>
          <a:chOff x="0" y="0"/>
          <a:chExt cx="0" cy="0"/>
        </a:xfrm>
      </p:grpSpPr>
      <p:sp>
        <p:nvSpPr>
          <p:cNvPr id="45" name="Google Shape;45;p107"/>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107"/>
          <p:cNvSpPr txBox="1"/>
          <p:nvPr>
            <p:ph idx="1" type="body"/>
          </p:nvPr>
        </p:nvSpPr>
        <p:spPr>
          <a:xfrm>
            <a:off x="1024127" y="2286000"/>
            <a:ext cx="4754880" cy="402336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7" name="Google Shape;47;p107"/>
          <p:cNvSpPr txBox="1"/>
          <p:nvPr>
            <p:ph idx="2" type="body"/>
          </p:nvPr>
        </p:nvSpPr>
        <p:spPr>
          <a:xfrm>
            <a:off x="5989320" y="2286000"/>
            <a:ext cx="4754880" cy="402336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8" name="Google Shape;48;p107"/>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107"/>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107"/>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0C0C0C"/>
              </a:buClr>
              <a:buSzPts val="1000"/>
              <a:buFont typeface="Twentieth Century"/>
              <a:buNone/>
              <a:defRPr/>
            </a:lvl1pPr>
            <a:lvl2pPr indent="0" lvl="1" marL="0" algn="r">
              <a:spcBef>
                <a:spcPts val="0"/>
              </a:spcBef>
              <a:spcAft>
                <a:spcPts val="0"/>
              </a:spcAft>
              <a:buClr>
                <a:srgbClr val="0C0C0C"/>
              </a:buClr>
              <a:buSzPts val="1000"/>
              <a:buFont typeface="Twentieth Century"/>
              <a:buNone/>
              <a:defRPr/>
            </a:lvl2pPr>
            <a:lvl3pPr indent="0" lvl="2" marL="0" algn="r">
              <a:spcBef>
                <a:spcPts val="0"/>
              </a:spcBef>
              <a:spcAft>
                <a:spcPts val="0"/>
              </a:spcAft>
              <a:buClr>
                <a:srgbClr val="0C0C0C"/>
              </a:buClr>
              <a:buSzPts val="1000"/>
              <a:buFont typeface="Twentieth Century"/>
              <a:buNone/>
              <a:defRPr/>
            </a:lvl3pPr>
            <a:lvl4pPr indent="0" lvl="3" marL="0" algn="r">
              <a:spcBef>
                <a:spcPts val="0"/>
              </a:spcBef>
              <a:spcAft>
                <a:spcPts val="0"/>
              </a:spcAft>
              <a:buClr>
                <a:srgbClr val="0C0C0C"/>
              </a:buClr>
              <a:buSzPts val="1000"/>
              <a:buFont typeface="Twentieth Century"/>
              <a:buNone/>
              <a:defRPr/>
            </a:lvl4pPr>
            <a:lvl5pPr indent="0" lvl="4" marL="0" algn="r">
              <a:spcBef>
                <a:spcPts val="0"/>
              </a:spcBef>
              <a:spcAft>
                <a:spcPts val="0"/>
              </a:spcAft>
              <a:buClr>
                <a:srgbClr val="0C0C0C"/>
              </a:buClr>
              <a:buSzPts val="1000"/>
              <a:buFont typeface="Twentieth Century"/>
              <a:buNone/>
              <a:defRPr/>
            </a:lvl5pPr>
            <a:lvl6pPr indent="0" lvl="5" marL="0" algn="r">
              <a:spcBef>
                <a:spcPts val="0"/>
              </a:spcBef>
              <a:spcAft>
                <a:spcPts val="0"/>
              </a:spcAft>
              <a:buClr>
                <a:srgbClr val="0C0C0C"/>
              </a:buClr>
              <a:buSzPts val="1000"/>
              <a:buFont typeface="Twentieth Century"/>
              <a:buNone/>
              <a:defRPr/>
            </a:lvl6pPr>
            <a:lvl7pPr indent="0" lvl="6" marL="0" algn="r">
              <a:spcBef>
                <a:spcPts val="0"/>
              </a:spcBef>
              <a:spcAft>
                <a:spcPts val="0"/>
              </a:spcAft>
              <a:buClr>
                <a:srgbClr val="0C0C0C"/>
              </a:buClr>
              <a:buSzPts val="1000"/>
              <a:buFont typeface="Twentieth Century"/>
              <a:buNone/>
              <a:defRPr/>
            </a:lvl7pPr>
            <a:lvl8pPr indent="0" lvl="7" marL="0" algn="r">
              <a:spcBef>
                <a:spcPts val="0"/>
              </a:spcBef>
              <a:spcAft>
                <a:spcPts val="0"/>
              </a:spcAft>
              <a:buClr>
                <a:srgbClr val="0C0C0C"/>
              </a:buClr>
              <a:buSzPts val="1000"/>
              <a:buFont typeface="Twentieth Century"/>
              <a:buNone/>
              <a:defRPr/>
            </a:lvl8pPr>
            <a:lvl9pPr indent="0" lvl="8" marL="0" algn="r">
              <a:spcBef>
                <a:spcPts val="0"/>
              </a:spcBef>
              <a:spcAft>
                <a:spcPts val="0"/>
              </a:spcAft>
              <a:buClr>
                <a:srgbClr val="0C0C0C"/>
              </a:buClr>
              <a:buSzPts val="1000"/>
              <a:buFont typeface="Twentieth Century"/>
              <a:buNone/>
              <a:defRPr/>
            </a:lvl9p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imerjava" type="twoTxTwoObj">
  <p:cSld name="TWO_OBJECTS_WITH_TEXT">
    <p:spTree>
      <p:nvGrpSpPr>
        <p:cNvPr id="51" name="Shape 51"/>
        <p:cNvGrpSpPr/>
        <p:nvPr/>
      </p:nvGrpSpPr>
      <p:grpSpPr>
        <a:xfrm>
          <a:off x="0" y="0"/>
          <a:ext cx="0" cy="0"/>
          <a:chOff x="0" y="0"/>
          <a:chExt cx="0" cy="0"/>
        </a:xfrm>
      </p:grpSpPr>
      <p:sp>
        <p:nvSpPr>
          <p:cNvPr id="52" name="Google Shape;52;p108"/>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108"/>
          <p:cNvSpPr txBox="1"/>
          <p:nvPr>
            <p:ph idx="1" type="body"/>
          </p:nvPr>
        </p:nvSpPr>
        <p:spPr>
          <a:xfrm>
            <a:off x="1024128" y="2179636"/>
            <a:ext cx="4754880" cy="822960"/>
          </a:xfrm>
          <a:prstGeom prst="rect">
            <a:avLst/>
          </a:prstGeom>
          <a:noFill/>
          <a:ln>
            <a:noFill/>
          </a:ln>
        </p:spPr>
        <p:txBody>
          <a:bodyPr anchorCtr="0" anchor="ctr" bIns="45700" lIns="137150" spcFirstLastPara="1" rIns="137150" wrap="square" tIns="45700">
            <a:normAutofit/>
          </a:bodyPr>
          <a:lstStyle>
            <a:lvl1pPr indent="-228600" lvl="0" marL="457200" algn="l">
              <a:lnSpc>
                <a:spcPct val="90000"/>
              </a:lnSpc>
              <a:spcBef>
                <a:spcPts val="0"/>
              </a:spcBef>
              <a:spcAft>
                <a:spcPts val="0"/>
              </a:spcAft>
              <a:buSzPts val="2300"/>
              <a:buNone/>
              <a:defRPr b="0" sz="2300" cap="none">
                <a:solidFill>
                  <a:schemeClr val="accen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54" name="Google Shape;54;p108"/>
          <p:cNvSpPr txBox="1"/>
          <p:nvPr>
            <p:ph idx="2" type="body"/>
          </p:nvPr>
        </p:nvSpPr>
        <p:spPr>
          <a:xfrm>
            <a:off x="1024128" y="2967788"/>
            <a:ext cx="4754880" cy="3341572"/>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5" name="Google Shape;55;p108"/>
          <p:cNvSpPr txBox="1"/>
          <p:nvPr>
            <p:ph idx="3" type="body"/>
          </p:nvPr>
        </p:nvSpPr>
        <p:spPr>
          <a:xfrm>
            <a:off x="5990888" y="2179636"/>
            <a:ext cx="4754880" cy="822960"/>
          </a:xfrm>
          <a:prstGeom prst="rect">
            <a:avLst/>
          </a:prstGeom>
          <a:noFill/>
          <a:ln>
            <a:noFill/>
          </a:ln>
        </p:spPr>
        <p:txBody>
          <a:bodyPr anchorCtr="0" anchor="ctr" bIns="45700" lIns="137150" spcFirstLastPara="1" rIns="137150" wrap="square" tIns="45700">
            <a:normAutofit/>
          </a:bodyPr>
          <a:lstStyle>
            <a:lvl1pPr indent="-228600" lvl="0" marL="457200" algn="l">
              <a:lnSpc>
                <a:spcPct val="90000"/>
              </a:lnSpc>
              <a:spcBef>
                <a:spcPts val="0"/>
              </a:spcBef>
              <a:spcAft>
                <a:spcPts val="0"/>
              </a:spcAft>
              <a:buSzPts val="2300"/>
              <a:buNone/>
              <a:defRPr b="0" sz="2300" cap="none">
                <a:solidFill>
                  <a:schemeClr val="accent1"/>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56" name="Google Shape;56;p108"/>
          <p:cNvSpPr txBox="1"/>
          <p:nvPr>
            <p:ph idx="4" type="body"/>
          </p:nvPr>
        </p:nvSpPr>
        <p:spPr>
          <a:xfrm>
            <a:off x="5990888" y="2967788"/>
            <a:ext cx="4754880" cy="3341572"/>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7" name="Google Shape;57;p108"/>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08"/>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08"/>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0C0C0C"/>
              </a:buClr>
              <a:buSzPts val="1000"/>
              <a:buFont typeface="Twentieth Century"/>
              <a:buNone/>
              <a:defRPr/>
            </a:lvl1pPr>
            <a:lvl2pPr indent="0" lvl="1" marL="0" algn="r">
              <a:spcBef>
                <a:spcPts val="0"/>
              </a:spcBef>
              <a:spcAft>
                <a:spcPts val="0"/>
              </a:spcAft>
              <a:buClr>
                <a:srgbClr val="0C0C0C"/>
              </a:buClr>
              <a:buSzPts val="1000"/>
              <a:buFont typeface="Twentieth Century"/>
              <a:buNone/>
              <a:defRPr/>
            </a:lvl2pPr>
            <a:lvl3pPr indent="0" lvl="2" marL="0" algn="r">
              <a:spcBef>
                <a:spcPts val="0"/>
              </a:spcBef>
              <a:spcAft>
                <a:spcPts val="0"/>
              </a:spcAft>
              <a:buClr>
                <a:srgbClr val="0C0C0C"/>
              </a:buClr>
              <a:buSzPts val="1000"/>
              <a:buFont typeface="Twentieth Century"/>
              <a:buNone/>
              <a:defRPr/>
            </a:lvl3pPr>
            <a:lvl4pPr indent="0" lvl="3" marL="0" algn="r">
              <a:spcBef>
                <a:spcPts val="0"/>
              </a:spcBef>
              <a:spcAft>
                <a:spcPts val="0"/>
              </a:spcAft>
              <a:buClr>
                <a:srgbClr val="0C0C0C"/>
              </a:buClr>
              <a:buSzPts val="1000"/>
              <a:buFont typeface="Twentieth Century"/>
              <a:buNone/>
              <a:defRPr/>
            </a:lvl4pPr>
            <a:lvl5pPr indent="0" lvl="4" marL="0" algn="r">
              <a:spcBef>
                <a:spcPts val="0"/>
              </a:spcBef>
              <a:spcAft>
                <a:spcPts val="0"/>
              </a:spcAft>
              <a:buClr>
                <a:srgbClr val="0C0C0C"/>
              </a:buClr>
              <a:buSzPts val="1000"/>
              <a:buFont typeface="Twentieth Century"/>
              <a:buNone/>
              <a:defRPr/>
            </a:lvl5pPr>
            <a:lvl6pPr indent="0" lvl="5" marL="0" algn="r">
              <a:spcBef>
                <a:spcPts val="0"/>
              </a:spcBef>
              <a:spcAft>
                <a:spcPts val="0"/>
              </a:spcAft>
              <a:buClr>
                <a:srgbClr val="0C0C0C"/>
              </a:buClr>
              <a:buSzPts val="1000"/>
              <a:buFont typeface="Twentieth Century"/>
              <a:buNone/>
              <a:defRPr/>
            </a:lvl6pPr>
            <a:lvl7pPr indent="0" lvl="6" marL="0" algn="r">
              <a:spcBef>
                <a:spcPts val="0"/>
              </a:spcBef>
              <a:spcAft>
                <a:spcPts val="0"/>
              </a:spcAft>
              <a:buClr>
                <a:srgbClr val="0C0C0C"/>
              </a:buClr>
              <a:buSzPts val="1000"/>
              <a:buFont typeface="Twentieth Century"/>
              <a:buNone/>
              <a:defRPr/>
            </a:lvl7pPr>
            <a:lvl8pPr indent="0" lvl="7" marL="0" algn="r">
              <a:spcBef>
                <a:spcPts val="0"/>
              </a:spcBef>
              <a:spcAft>
                <a:spcPts val="0"/>
              </a:spcAft>
              <a:buClr>
                <a:srgbClr val="0C0C0C"/>
              </a:buClr>
              <a:buSzPts val="1000"/>
              <a:buFont typeface="Twentieth Century"/>
              <a:buNone/>
              <a:defRPr/>
            </a:lvl8pPr>
            <a:lvl9pPr indent="0" lvl="8" marL="0" algn="r">
              <a:spcBef>
                <a:spcPts val="0"/>
              </a:spcBef>
              <a:spcAft>
                <a:spcPts val="0"/>
              </a:spcAft>
              <a:buClr>
                <a:srgbClr val="0C0C0C"/>
              </a:buClr>
              <a:buSzPts val="1000"/>
              <a:buFont typeface="Twentieth Century"/>
              <a:buNone/>
              <a:defRPr/>
            </a:lvl9p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amo naslov" type="titleOnly">
  <p:cSld name="TITLE_ONLY">
    <p:spTree>
      <p:nvGrpSpPr>
        <p:cNvPr id="60" name="Shape 60"/>
        <p:cNvGrpSpPr/>
        <p:nvPr/>
      </p:nvGrpSpPr>
      <p:grpSpPr>
        <a:xfrm>
          <a:off x="0" y="0"/>
          <a:ext cx="0" cy="0"/>
          <a:chOff x="0" y="0"/>
          <a:chExt cx="0" cy="0"/>
        </a:xfrm>
      </p:grpSpPr>
      <p:sp>
        <p:nvSpPr>
          <p:cNvPr id="61" name="Google Shape;61;p109"/>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109"/>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09"/>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109"/>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0C0C0C"/>
              </a:buClr>
              <a:buSzPts val="1000"/>
              <a:buFont typeface="Twentieth Century"/>
              <a:buNone/>
              <a:defRPr/>
            </a:lvl1pPr>
            <a:lvl2pPr indent="0" lvl="1" marL="0" algn="r">
              <a:spcBef>
                <a:spcPts val="0"/>
              </a:spcBef>
              <a:spcAft>
                <a:spcPts val="0"/>
              </a:spcAft>
              <a:buClr>
                <a:srgbClr val="0C0C0C"/>
              </a:buClr>
              <a:buSzPts val="1000"/>
              <a:buFont typeface="Twentieth Century"/>
              <a:buNone/>
              <a:defRPr/>
            </a:lvl2pPr>
            <a:lvl3pPr indent="0" lvl="2" marL="0" algn="r">
              <a:spcBef>
                <a:spcPts val="0"/>
              </a:spcBef>
              <a:spcAft>
                <a:spcPts val="0"/>
              </a:spcAft>
              <a:buClr>
                <a:srgbClr val="0C0C0C"/>
              </a:buClr>
              <a:buSzPts val="1000"/>
              <a:buFont typeface="Twentieth Century"/>
              <a:buNone/>
              <a:defRPr/>
            </a:lvl3pPr>
            <a:lvl4pPr indent="0" lvl="3" marL="0" algn="r">
              <a:spcBef>
                <a:spcPts val="0"/>
              </a:spcBef>
              <a:spcAft>
                <a:spcPts val="0"/>
              </a:spcAft>
              <a:buClr>
                <a:srgbClr val="0C0C0C"/>
              </a:buClr>
              <a:buSzPts val="1000"/>
              <a:buFont typeface="Twentieth Century"/>
              <a:buNone/>
              <a:defRPr/>
            </a:lvl4pPr>
            <a:lvl5pPr indent="0" lvl="4" marL="0" algn="r">
              <a:spcBef>
                <a:spcPts val="0"/>
              </a:spcBef>
              <a:spcAft>
                <a:spcPts val="0"/>
              </a:spcAft>
              <a:buClr>
                <a:srgbClr val="0C0C0C"/>
              </a:buClr>
              <a:buSzPts val="1000"/>
              <a:buFont typeface="Twentieth Century"/>
              <a:buNone/>
              <a:defRPr/>
            </a:lvl5pPr>
            <a:lvl6pPr indent="0" lvl="5" marL="0" algn="r">
              <a:spcBef>
                <a:spcPts val="0"/>
              </a:spcBef>
              <a:spcAft>
                <a:spcPts val="0"/>
              </a:spcAft>
              <a:buClr>
                <a:srgbClr val="0C0C0C"/>
              </a:buClr>
              <a:buSzPts val="1000"/>
              <a:buFont typeface="Twentieth Century"/>
              <a:buNone/>
              <a:defRPr/>
            </a:lvl6pPr>
            <a:lvl7pPr indent="0" lvl="6" marL="0" algn="r">
              <a:spcBef>
                <a:spcPts val="0"/>
              </a:spcBef>
              <a:spcAft>
                <a:spcPts val="0"/>
              </a:spcAft>
              <a:buClr>
                <a:srgbClr val="0C0C0C"/>
              </a:buClr>
              <a:buSzPts val="1000"/>
              <a:buFont typeface="Twentieth Century"/>
              <a:buNone/>
              <a:defRPr/>
            </a:lvl7pPr>
            <a:lvl8pPr indent="0" lvl="7" marL="0" algn="r">
              <a:spcBef>
                <a:spcPts val="0"/>
              </a:spcBef>
              <a:spcAft>
                <a:spcPts val="0"/>
              </a:spcAft>
              <a:buClr>
                <a:srgbClr val="0C0C0C"/>
              </a:buClr>
              <a:buSzPts val="1000"/>
              <a:buFont typeface="Twentieth Century"/>
              <a:buNone/>
              <a:defRPr/>
            </a:lvl8pPr>
            <a:lvl9pPr indent="0" lvl="8" marL="0" algn="r">
              <a:spcBef>
                <a:spcPts val="0"/>
              </a:spcBef>
              <a:spcAft>
                <a:spcPts val="0"/>
              </a:spcAft>
              <a:buClr>
                <a:srgbClr val="0C0C0C"/>
              </a:buClr>
              <a:buSzPts val="1000"/>
              <a:buFont typeface="Twentieth Century"/>
              <a:buNone/>
              <a:defRPr/>
            </a:lvl9p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sebina z naslovom" type="objTx">
  <p:cSld name="OBJECT_WITH_CAPTION_TEXT">
    <p:spTree>
      <p:nvGrpSpPr>
        <p:cNvPr id="65" name="Shape 65"/>
        <p:cNvGrpSpPr/>
        <p:nvPr/>
      </p:nvGrpSpPr>
      <p:grpSpPr>
        <a:xfrm>
          <a:off x="0" y="0"/>
          <a:ext cx="0" cy="0"/>
          <a:chOff x="0" y="0"/>
          <a:chExt cx="0" cy="0"/>
        </a:xfrm>
      </p:grpSpPr>
      <p:sp>
        <p:nvSpPr>
          <p:cNvPr id="66" name="Google Shape;66;p110"/>
          <p:cNvSpPr txBox="1"/>
          <p:nvPr>
            <p:ph type="title"/>
          </p:nvPr>
        </p:nvSpPr>
        <p:spPr>
          <a:xfrm>
            <a:off x="1024128" y="471509"/>
            <a:ext cx="4389120" cy="1737360"/>
          </a:xfrm>
          <a:prstGeom prst="rect">
            <a:avLst/>
          </a:prstGeom>
          <a:noFill/>
          <a:ln>
            <a:noFill/>
          </a:ln>
        </p:spPr>
        <p:txBody>
          <a:bodyPr anchorCtr="0" anchor="ctr" bIns="45700" lIns="91425" spcFirstLastPara="1" rIns="91425" wrap="square" tIns="45700">
            <a:noAutofit/>
          </a:bodyPr>
          <a:lstStyle>
            <a:lvl1pPr lvl="0" algn="l">
              <a:lnSpc>
                <a:spcPct val="80000"/>
              </a:lnSpc>
              <a:spcBef>
                <a:spcPts val="0"/>
              </a:spcBef>
              <a:spcAft>
                <a:spcPts val="0"/>
              </a:spcAft>
              <a:buClr>
                <a:srgbClr val="0C0C0C"/>
              </a:buClr>
              <a:buSzPts val="4000"/>
              <a:buFont typeface="Twentieth Century"/>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10"/>
          <p:cNvSpPr txBox="1"/>
          <p:nvPr>
            <p:ph idx="1" type="body"/>
          </p:nvPr>
        </p:nvSpPr>
        <p:spPr>
          <a:xfrm>
            <a:off x="5715000" y="822960"/>
            <a:ext cx="5678424" cy="5184648"/>
          </a:xfrm>
          <a:prstGeom prst="rect">
            <a:avLst/>
          </a:prstGeom>
          <a:noFill/>
          <a:ln>
            <a:noFill/>
          </a:ln>
        </p:spPr>
        <p:txBody>
          <a:bodyPr anchorCtr="0" anchor="t" bIns="45700" lIns="45700" spcFirstLastPara="1" rIns="45700" wrap="square" tIns="45700">
            <a:normAutofit/>
          </a:bodyPr>
          <a:lstStyle>
            <a:lvl1pPr indent="-381000" lvl="0" marL="457200" algn="l">
              <a:lnSpc>
                <a:spcPct val="90000"/>
              </a:lnSpc>
              <a:spcBef>
                <a:spcPts val="1200"/>
              </a:spcBef>
              <a:spcAft>
                <a:spcPts val="0"/>
              </a:spcAft>
              <a:buSzPts val="2400"/>
              <a:buChar char=" "/>
              <a:defRPr sz="2400"/>
            </a:lvl1pPr>
            <a:lvl2pPr indent="-355600" lvl="1" marL="914400" algn="l">
              <a:lnSpc>
                <a:spcPct val="90000"/>
              </a:lnSpc>
              <a:spcBef>
                <a:spcPts val="200"/>
              </a:spcBef>
              <a:spcAft>
                <a:spcPts val="0"/>
              </a:spcAft>
              <a:buSzPts val="2000"/>
              <a:buChar char="🢝"/>
              <a:defRPr sz="2000"/>
            </a:lvl2pPr>
            <a:lvl3pPr indent="-330200" lvl="2" marL="1371600" algn="l">
              <a:lnSpc>
                <a:spcPct val="90000"/>
              </a:lnSpc>
              <a:spcBef>
                <a:spcPts val="400"/>
              </a:spcBef>
              <a:spcAft>
                <a:spcPts val="0"/>
              </a:spcAft>
              <a:buSzPts val="1600"/>
              <a:buChar char="🢝"/>
              <a:defRPr sz="1600"/>
            </a:lvl3pPr>
            <a:lvl4pPr indent="-330200" lvl="3" marL="1828800" algn="l">
              <a:lnSpc>
                <a:spcPct val="90000"/>
              </a:lnSpc>
              <a:spcBef>
                <a:spcPts val="400"/>
              </a:spcBef>
              <a:spcAft>
                <a:spcPts val="0"/>
              </a:spcAft>
              <a:buSzPts val="1600"/>
              <a:buChar char="🢝"/>
              <a:defRPr sz="1600"/>
            </a:lvl4pPr>
            <a:lvl5pPr indent="-330200" lvl="4" marL="2286000" algn="l">
              <a:lnSpc>
                <a:spcPct val="90000"/>
              </a:lnSpc>
              <a:spcBef>
                <a:spcPts val="400"/>
              </a:spcBef>
              <a:spcAft>
                <a:spcPts val="0"/>
              </a:spcAft>
              <a:buSzPts val="1600"/>
              <a:buChar char="🢝"/>
              <a:defRPr sz="1600"/>
            </a:lvl5pPr>
            <a:lvl6pPr indent="-330200" lvl="5" marL="2743200" algn="l">
              <a:lnSpc>
                <a:spcPct val="90000"/>
              </a:lnSpc>
              <a:spcBef>
                <a:spcPts val="400"/>
              </a:spcBef>
              <a:spcAft>
                <a:spcPts val="0"/>
              </a:spcAft>
              <a:buSzPts val="1600"/>
              <a:buChar char="🢝"/>
              <a:defRPr sz="1600"/>
            </a:lvl6pPr>
            <a:lvl7pPr indent="-330200" lvl="6" marL="3200400" algn="l">
              <a:lnSpc>
                <a:spcPct val="90000"/>
              </a:lnSpc>
              <a:spcBef>
                <a:spcPts val="400"/>
              </a:spcBef>
              <a:spcAft>
                <a:spcPts val="0"/>
              </a:spcAft>
              <a:buSzPts val="1600"/>
              <a:buChar char="🢝"/>
              <a:defRPr sz="1600"/>
            </a:lvl7pPr>
            <a:lvl8pPr indent="-330200" lvl="7" marL="3657600" algn="l">
              <a:lnSpc>
                <a:spcPct val="90000"/>
              </a:lnSpc>
              <a:spcBef>
                <a:spcPts val="400"/>
              </a:spcBef>
              <a:spcAft>
                <a:spcPts val="0"/>
              </a:spcAft>
              <a:buSzPts val="1600"/>
              <a:buChar char="🢝"/>
              <a:defRPr sz="1600"/>
            </a:lvl8pPr>
            <a:lvl9pPr indent="-330200" lvl="8" marL="4114800" algn="l">
              <a:lnSpc>
                <a:spcPct val="90000"/>
              </a:lnSpc>
              <a:spcBef>
                <a:spcPts val="400"/>
              </a:spcBef>
              <a:spcAft>
                <a:spcPts val="400"/>
              </a:spcAft>
              <a:buSzPts val="1600"/>
              <a:buChar char="🢝"/>
              <a:defRPr sz="1600"/>
            </a:lvl9pPr>
          </a:lstStyle>
          <a:p/>
        </p:txBody>
      </p:sp>
      <p:sp>
        <p:nvSpPr>
          <p:cNvPr id="68" name="Google Shape;68;p110"/>
          <p:cNvSpPr txBox="1"/>
          <p:nvPr>
            <p:ph idx="2" type="body"/>
          </p:nvPr>
        </p:nvSpPr>
        <p:spPr>
          <a:xfrm>
            <a:off x="1024128" y="2257506"/>
            <a:ext cx="4389120" cy="3762294"/>
          </a:xfrm>
          <a:prstGeom prst="rect">
            <a:avLst/>
          </a:prstGeom>
          <a:noFill/>
          <a:ln>
            <a:noFill/>
          </a:ln>
        </p:spPr>
        <p:txBody>
          <a:bodyPr anchorCtr="0" anchor="t" bIns="45700" lIns="91425" spcFirstLastPara="1" rIns="91425" wrap="square" tIns="45700">
            <a:normAutofit/>
          </a:bodyPr>
          <a:lstStyle>
            <a:lvl1pPr indent="-228600" lvl="0" marL="457200" algn="l">
              <a:lnSpc>
                <a:spcPct val="108000"/>
              </a:lnSpc>
              <a:spcBef>
                <a:spcPts val="600"/>
              </a:spcBef>
              <a:spcAft>
                <a:spcPts val="0"/>
              </a:spcAft>
              <a:buSzPts val="1600"/>
              <a:buNone/>
              <a:defRPr sz="1600"/>
            </a:lvl1pPr>
            <a:lvl2pPr indent="-228600" lvl="1" marL="914400" algn="l">
              <a:lnSpc>
                <a:spcPct val="90000"/>
              </a:lnSpc>
              <a:spcBef>
                <a:spcPts val="2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69" name="Google Shape;69;p110"/>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10"/>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10"/>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0C0C0C"/>
              </a:buClr>
              <a:buSzPts val="1000"/>
              <a:buFont typeface="Twentieth Century"/>
              <a:buNone/>
              <a:defRPr/>
            </a:lvl1pPr>
            <a:lvl2pPr indent="0" lvl="1" marL="0" algn="r">
              <a:spcBef>
                <a:spcPts val="0"/>
              </a:spcBef>
              <a:spcAft>
                <a:spcPts val="0"/>
              </a:spcAft>
              <a:buClr>
                <a:srgbClr val="0C0C0C"/>
              </a:buClr>
              <a:buSzPts val="1000"/>
              <a:buFont typeface="Twentieth Century"/>
              <a:buNone/>
              <a:defRPr/>
            </a:lvl2pPr>
            <a:lvl3pPr indent="0" lvl="2" marL="0" algn="r">
              <a:spcBef>
                <a:spcPts val="0"/>
              </a:spcBef>
              <a:spcAft>
                <a:spcPts val="0"/>
              </a:spcAft>
              <a:buClr>
                <a:srgbClr val="0C0C0C"/>
              </a:buClr>
              <a:buSzPts val="1000"/>
              <a:buFont typeface="Twentieth Century"/>
              <a:buNone/>
              <a:defRPr/>
            </a:lvl3pPr>
            <a:lvl4pPr indent="0" lvl="3" marL="0" algn="r">
              <a:spcBef>
                <a:spcPts val="0"/>
              </a:spcBef>
              <a:spcAft>
                <a:spcPts val="0"/>
              </a:spcAft>
              <a:buClr>
                <a:srgbClr val="0C0C0C"/>
              </a:buClr>
              <a:buSzPts val="1000"/>
              <a:buFont typeface="Twentieth Century"/>
              <a:buNone/>
              <a:defRPr/>
            </a:lvl4pPr>
            <a:lvl5pPr indent="0" lvl="4" marL="0" algn="r">
              <a:spcBef>
                <a:spcPts val="0"/>
              </a:spcBef>
              <a:spcAft>
                <a:spcPts val="0"/>
              </a:spcAft>
              <a:buClr>
                <a:srgbClr val="0C0C0C"/>
              </a:buClr>
              <a:buSzPts val="1000"/>
              <a:buFont typeface="Twentieth Century"/>
              <a:buNone/>
              <a:defRPr/>
            </a:lvl5pPr>
            <a:lvl6pPr indent="0" lvl="5" marL="0" algn="r">
              <a:spcBef>
                <a:spcPts val="0"/>
              </a:spcBef>
              <a:spcAft>
                <a:spcPts val="0"/>
              </a:spcAft>
              <a:buClr>
                <a:srgbClr val="0C0C0C"/>
              </a:buClr>
              <a:buSzPts val="1000"/>
              <a:buFont typeface="Twentieth Century"/>
              <a:buNone/>
              <a:defRPr/>
            </a:lvl6pPr>
            <a:lvl7pPr indent="0" lvl="6" marL="0" algn="r">
              <a:spcBef>
                <a:spcPts val="0"/>
              </a:spcBef>
              <a:spcAft>
                <a:spcPts val="0"/>
              </a:spcAft>
              <a:buClr>
                <a:srgbClr val="0C0C0C"/>
              </a:buClr>
              <a:buSzPts val="1000"/>
              <a:buFont typeface="Twentieth Century"/>
              <a:buNone/>
              <a:defRPr/>
            </a:lvl7pPr>
            <a:lvl8pPr indent="0" lvl="7" marL="0" algn="r">
              <a:spcBef>
                <a:spcPts val="0"/>
              </a:spcBef>
              <a:spcAft>
                <a:spcPts val="0"/>
              </a:spcAft>
              <a:buClr>
                <a:srgbClr val="0C0C0C"/>
              </a:buClr>
              <a:buSzPts val="1000"/>
              <a:buFont typeface="Twentieth Century"/>
              <a:buNone/>
              <a:defRPr/>
            </a:lvl8pPr>
            <a:lvl9pPr indent="0" lvl="8" marL="0" algn="r">
              <a:spcBef>
                <a:spcPts val="0"/>
              </a:spcBef>
              <a:spcAft>
                <a:spcPts val="0"/>
              </a:spcAft>
              <a:buClr>
                <a:srgbClr val="0C0C0C"/>
              </a:buClr>
              <a:buSzPts val="1000"/>
              <a:buFont typeface="Twentieth Century"/>
              <a:buNone/>
              <a:defRPr/>
            </a:lvl9pPr>
          </a:lstStyle>
          <a:p>
            <a:pPr indent="0" lvl="0" marL="0" rtl="0" algn="r">
              <a:spcBef>
                <a:spcPts val="0"/>
              </a:spcBef>
              <a:spcAft>
                <a:spcPts val="0"/>
              </a:spcAft>
              <a:buNone/>
            </a:pPr>
            <a:fld id="{00000000-1234-1234-1234-123412341234}" type="slidenum">
              <a:rPr lang="sl-SI"/>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slov in slika" showMasterSp="0" type="picTx">
  <p:cSld name="PICTURE_WITH_CAPTION_TEXT">
    <p:spTree>
      <p:nvGrpSpPr>
        <p:cNvPr id="72" name="Shape 72"/>
        <p:cNvGrpSpPr/>
        <p:nvPr/>
      </p:nvGrpSpPr>
      <p:grpSpPr>
        <a:xfrm>
          <a:off x="0" y="0"/>
          <a:ext cx="0" cy="0"/>
          <a:chOff x="0" y="0"/>
          <a:chExt cx="0" cy="0"/>
        </a:xfrm>
      </p:grpSpPr>
      <p:sp>
        <p:nvSpPr>
          <p:cNvPr id="73" name="Google Shape;73;p111"/>
          <p:cNvSpPr txBox="1"/>
          <p:nvPr>
            <p:ph type="title"/>
          </p:nvPr>
        </p:nvSpPr>
        <p:spPr>
          <a:xfrm>
            <a:off x="457200" y="4960138"/>
            <a:ext cx="7772400" cy="1463040"/>
          </a:xfrm>
          <a:prstGeom prst="rect">
            <a:avLst/>
          </a:prstGeom>
          <a:noFill/>
          <a:ln>
            <a:noFill/>
          </a:ln>
        </p:spPr>
        <p:txBody>
          <a:bodyPr anchorCtr="0" anchor="ctr" bIns="45700" lIns="91425" spcFirstLastPara="1" rIns="91425" wrap="square" tIns="45700">
            <a:normAutofit/>
          </a:bodyPr>
          <a:lstStyle>
            <a:lvl1pPr lvl="0" algn="r">
              <a:lnSpc>
                <a:spcPct val="80000"/>
              </a:lnSpc>
              <a:spcBef>
                <a:spcPts val="0"/>
              </a:spcBef>
              <a:spcAft>
                <a:spcPts val="0"/>
              </a:spcAft>
              <a:buClr>
                <a:srgbClr val="0C0C0C"/>
              </a:buClr>
              <a:buSzPts val="5000"/>
              <a:buFont typeface="Twentieth Century"/>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1"/>
          <p:cNvSpPr/>
          <p:nvPr>
            <p:ph idx="2" type="pic"/>
          </p:nvPr>
        </p:nvSpPr>
        <p:spPr>
          <a:xfrm>
            <a:off x="0" y="-1"/>
            <a:ext cx="12188952" cy="4572000"/>
          </a:xfrm>
          <a:prstGeom prst="rect">
            <a:avLst/>
          </a:prstGeom>
          <a:solidFill>
            <a:srgbClr val="76CEEF"/>
          </a:solidFill>
          <a:ln>
            <a:noFill/>
          </a:ln>
        </p:spPr>
      </p:sp>
      <p:sp>
        <p:nvSpPr>
          <p:cNvPr id="75" name="Google Shape;75;p111"/>
          <p:cNvSpPr txBox="1"/>
          <p:nvPr>
            <p:ph idx="1" type="body"/>
          </p:nvPr>
        </p:nvSpPr>
        <p:spPr>
          <a:xfrm>
            <a:off x="8610600" y="4960138"/>
            <a:ext cx="3200400" cy="146304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0"/>
              </a:spcBef>
              <a:spcAft>
                <a:spcPts val="0"/>
              </a:spcAft>
              <a:buSzPts val="1800"/>
              <a:buNone/>
              <a:defRPr sz="1800">
                <a:solidFill>
                  <a:srgbClr val="0C0C0C"/>
                </a:solidFill>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76" name="Google Shape;76;p111"/>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1"/>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11"/>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rgbClr val="0C0C0C"/>
              </a:buClr>
              <a:buSzPts val="1000"/>
              <a:buFont typeface="Twentieth Century"/>
              <a:buNone/>
              <a:defRPr/>
            </a:lvl1pPr>
            <a:lvl2pPr indent="0" lvl="1" marL="0" algn="r">
              <a:spcBef>
                <a:spcPts val="0"/>
              </a:spcBef>
              <a:spcAft>
                <a:spcPts val="0"/>
              </a:spcAft>
              <a:buClr>
                <a:srgbClr val="0C0C0C"/>
              </a:buClr>
              <a:buSzPts val="1000"/>
              <a:buFont typeface="Twentieth Century"/>
              <a:buNone/>
              <a:defRPr/>
            </a:lvl2pPr>
            <a:lvl3pPr indent="0" lvl="2" marL="0" algn="r">
              <a:spcBef>
                <a:spcPts val="0"/>
              </a:spcBef>
              <a:spcAft>
                <a:spcPts val="0"/>
              </a:spcAft>
              <a:buClr>
                <a:srgbClr val="0C0C0C"/>
              </a:buClr>
              <a:buSzPts val="1000"/>
              <a:buFont typeface="Twentieth Century"/>
              <a:buNone/>
              <a:defRPr/>
            </a:lvl3pPr>
            <a:lvl4pPr indent="0" lvl="3" marL="0" algn="r">
              <a:spcBef>
                <a:spcPts val="0"/>
              </a:spcBef>
              <a:spcAft>
                <a:spcPts val="0"/>
              </a:spcAft>
              <a:buClr>
                <a:srgbClr val="0C0C0C"/>
              </a:buClr>
              <a:buSzPts val="1000"/>
              <a:buFont typeface="Twentieth Century"/>
              <a:buNone/>
              <a:defRPr/>
            </a:lvl4pPr>
            <a:lvl5pPr indent="0" lvl="4" marL="0" algn="r">
              <a:spcBef>
                <a:spcPts val="0"/>
              </a:spcBef>
              <a:spcAft>
                <a:spcPts val="0"/>
              </a:spcAft>
              <a:buClr>
                <a:srgbClr val="0C0C0C"/>
              </a:buClr>
              <a:buSzPts val="1000"/>
              <a:buFont typeface="Twentieth Century"/>
              <a:buNone/>
              <a:defRPr/>
            </a:lvl5pPr>
            <a:lvl6pPr indent="0" lvl="5" marL="0" algn="r">
              <a:spcBef>
                <a:spcPts val="0"/>
              </a:spcBef>
              <a:spcAft>
                <a:spcPts val="0"/>
              </a:spcAft>
              <a:buClr>
                <a:srgbClr val="0C0C0C"/>
              </a:buClr>
              <a:buSzPts val="1000"/>
              <a:buFont typeface="Twentieth Century"/>
              <a:buNone/>
              <a:defRPr/>
            </a:lvl6pPr>
            <a:lvl7pPr indent="0" lvl="6" marL="0" algn="r">
              <a:spcBef>
                <a:spcPts val="0"/>
              </a:spcBef>
              <a:spcAft>
                <a:spcPts val="0"/>
              </a:spcAft>
              <a:buClr>
                <a:srgbClr val="0C0C0C"/>
              </a:buClr>
              <a:buSzPts val="1000"/>
              <a:buFont typeface="Twentieth Century"/>
              <a:buNone/>
              <a:defRPr/>
            </a:lvl7pPr>
            <a:lvl8pPr indent="0" lvl="7" marL="0" algn="r">
              <a:spcBef>
                <a:spcPts val="0"/>
              </a:spcBef>
              <a:spcAft>
                <a:spcPts val="0"/>
              </a:spcAft>
              <a:buClr>
                <a:srgbClr val="0C0C0C"/>
              </a:buClr>
              <a:buSzPts val="1000"/>
              <a:buFont typeface="Twentieth Century"/>
              <a:buNone/>
              <a:defRPr/>
            </a:lvl8pPr>
            <a:lvl9pPr indent="0" lvl="8" marL="0" algn="r">
              <a:spcBef>
                <a:spcPts val="0"/>
              </a:spcBef>
              <a:spcAft>
                <a:spcPts val="0"/>
              </a:spcAft>
              <a:buClr>
                <a:srgbClr val="0C0C0C"/>
              </a:buClr>
              <a:buSzPts val="1000"/>
              <a:buFont typeface="Twentieth Century"/>
              <a:buNone/>
              <a:defRPr/>
            </a:lvl9pPr>
          </a:lstStyle>
          <a:p>
            <a:pPr indent="0" lvl="0" marL="0" rtl="0" algn="r">
              <a:spcBef>
                <a:spcPts val="0"/>
              </a:spcBef>
              <a:spcAft>
                <a:spcPts val="0"/>
              </a:spcAft>
              <a:buNone/>
            </a:pPr>
            <a:fld id="{00000000-1234-1234-1234-123412341234}" type="slidenum">
              <a:rPr lang="sl-SI"/>
              <a:t>‹#›</a:t>
            </a:fld>
            <a:endParaRPr/>
          </a:p>
        </p:txBody>
      </p:sp>
      <p:cxnSp>
        <p:nvCxnSpPr>
          <p:cNvPr id="79" name="Google Shape;79;p111"/>
          <p:cNvCxnSpPr/>
          <p:nvPr/>
        </p:nvCxnSpPr>
        <p:spPr>
          <a:xfrm rot="10800000">
            <a:off x="8386843" y="5264106"/>
            <a:ext cx="0" cy="914400"/>
          </a:xfrm>
          <a:prstGeom prst="straightConnector1">
            <a:avLst/>
          </a:prstGeom>
          <a:noFill/>
          <a:ln cap="flat" cmpd="sng" w="19050">
            <a:solidFill>
              <a:schemeClr val="accent1"/>
            </a:solidFill>
            <a:prstDash val="solid"/>
            <a:round/>
            <a:headEnd len="sm" w="sm" type="none"/>
            <a:tailEnd len="sm" w="sm" type="none"/>
          </a:ln>
        </p:spPr>
      </p:cxn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02"/>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marR="0" rtl="0" algn="l">
              <a:lnSpc>
                <a:spcPct val="80000"/>
              </a:lnSpc>
              <a:spcBef>
                <a:spcPts val="0"/>
              </a:spcBef>
              <a:spcAft>
                <a:spcPts val="0"/>
              </a:spcAft>
              <a:buClr>
                <a:srgbClr val="0C0C0C"/>
              </a:buClr>
              <a:buSzPts val="5000"/>
              <a:buFont typeface="Twentieth Century"/>
              <a:buNone/>
              <a:defRPr b="0" i="0" sz="5000" u="none" cap="none" strike="noStrike">
                <a:solidFill>
                  <a:srgbClr val="0C0C0C"/>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02"/>
          <p:cNvSpPr txBox="1"/>
          <p:nvPr>
            <p:ph idx="1" type="body"/>
          </p:nvPr>
        </p:nvSpPr>
        <p:spPr>
          <a:xfrm>
            <a:off x="1024128" y="2286000"/>
            <a:ext cx="9720073" cy="4023360"/>
          </a:xfrm>
          <a:prstGeom prst="rect">
            <a:avLst/>
          </a:prstGeom>
          <a:noFill/>
          <a:ln>
            <a:noFill/>
          </a:ln>
        </p:spPr>
        <p:txBody>
          <a:bodyPr anchorCtr="0" anchor="t" bIns="45700" lIns="45700" spcFirstLastPara="1" rIns="45700" wrap="square" tIns="45700">
            <a:normAutofit/>
          </a:bodyPr>
          <a:lstStyle>
            <a:lvl1pPr indent="-368300" lvl="0" marL="457200" marR="0" rtl="0" algn="l">
              <a:lnSpc>
                <a:spcPct val="90000"/>
              </a:lnSpc>
              <a:spcBef>
                <a:spcPts val="1200"/>
              </a:spcBef>
              <a:spcAft>
                <a:spcPts val="0"/>
              </a:spcAft>
              <a:buClr>
                <a:schemeClr val="accent1"/>
              </a:buClr>
              <a:buSzPts val="2200"/>
              <a:buFont typeface="Twentieth Century"/>
              <a:buChar char=" "/>
              <a:defRPr b="0" i="0" sz="2200" u="none" cap="none" strike="noStrike">
                <a:solidFill>
                  <a:schemeClr val="dk1"/>
                </a:solidFill>
                <a:latin typeface="Twentieth Century"/>
                <a:ea typeface="Twentieth Century"/>
                <a:cs typeface="Twentieth Century"/>
                <a:sym typeface="Twentieth Century"/>
              </a:defRPr>
            </a:lvl1pPr>
            <a:lvl2pPr indent="-342900" lvl="1" marL="914400" marR="0" rtl="0" algn="l">
              <a:lnSpc>
                <a:spcPct val="90000"/>
              </a:lnSpc>
              <a:spcBef>
                <a:spcPts val="200"/>
              </a:spcBef>
              <a:spcAft>
                <a:spcPts val="0"/>
              </a:spcAft>
              <a:buClr>
                <a:schemeClr val="accent1"/>
              </a:buClr>
              <a:buSzPts val="1800"/>
              <a:buFont typeface="Noto Sans Symbols"/>
              <a:buChar char="🢝"/>
              <a:defRPr b="0" i="0" sz="1800" u="none" cap="none" strike="noStrike">
                <a:solidFill>
                  <a:schemeClr val="dk1"/>
                </a:solidFill>
                <a:latin typeface="Twentieth Century"/>
                <a:ea typeface="Twentieth Century"/>
                <a:cs typeface="Twentieth Century"/>
                <a:sym typeface="Twentieth Century"/>
              </a:defRPr>
            </a:lvl2pPr>
            <a:lvl3pPr indent="-317500" lvl="2" marL="13716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3pPr>
            <a:lvl4pPr indent="-317500" lvl="3" marL="18288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4pPr>
            <a:lvl5pPr indent="-317500" lvl="4" marL="22860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5pPr>
            <a:lvl6pPr indent="-317500" lvl="5" marL="27432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6pPr>
            <a:lvl7pPr indent="-317500" lvl="6" marL="32004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7pPr>
            <a:lvl8pPr indent="-317500" lvl="7" marL="3657600" marR="0" rtl="0" algn="l">
              <a:lnSpc>
                <a:spcPct val="90000"/>
              </a:lnSpc>
              <a:spcBef>
                <a:spcPts val="400"/>
              </a:spcBef>
              <a:spcAft>
                <a:spcPts val="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8pPr>
            <a:lvl9pPr indent="-317500" lvl="8" marL="4114800" marR="0" rtl="0" algn="l">
              <a:lnSpc>
                <a:spcPct val="90000"/>
              </a:lnSpc>
              <a:spcBef>
                <a:spcPts val="400"/>
              </a:spcBef>
              <a:spcAft>
                <a:spcPts val="400"/>
              </a:spcAft>
              <a:buClr>
                <a:schemeClr val="accent1"/>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9pPr>
          </a:lstStyle>
          <a:p/>
        </p:txBody>
      </p:sp>
      <p:sp>
        <p:nvSpPr>
          <p:cNvPr id="12" name="Google Shape;12;p102"/>
          <p:cNvSpPr txBox="1"/>
          <p:nvPr>
            <p:ph idx="10" type="dt"/>
          </p:nvPr>
        </p:nvSpPr>
        <p:spPr>
          <a:xfrm>
            <a:off x="1024129" y="6470704"/>
            <a:ext cx="2154143" cy="27432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0C0C0C"/>
                </a:solidFill>
                <a:latin typeface="Twentieth Century"/>
                <a:ea typeface="Twentieth Century"/>
                <a:cs typeface="Twentieth Century"/>
                <a:sym typeface="Twentieth Century"/>
              </a:defRPr>
            </a:lvl1pPr>
            <a:lvl2pPr lvl="1"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2pPr>
            <a:lvl3pPr lvl="2"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3pPr>
            <a:lvl4pPr lvl="3"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4pPr>
            <a:lvl5pPr lvl="4"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5pPr>
            <a:lvl6pPr lvl="5"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6pPr>
            <a:lvl7pPr lvl="6"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7pPr>
            <a:lvl8pPr lvl="7"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8pPr>
            <a:lvl9pPr lvl="8"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13" name="Google Shape;13;p102"/>
          <p:cNvSpPr txBox="1"/>
          <p:nvPr>
            <p:ph idx="11" type="ftr"/>
          </p:nvPr>
        </p:nvSpPr>
        <p:spPr>
          <a:xfrm>
            <a:off x="4842932" y="6470704"/>
            <a:ext cx="5901459" cy="27432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rgbClr val="0C0C0C"/>
                </a:solidFill>
                <a:latin typeface="Twentieth Century"/>
                <a:ea typeface="Twentieth Century"/>
                <a:cs typeface="Twentieth Century"/>
                <a:sym typeface="Twentieth Century"/>
              </a:defRPr>
            </a:lvl1pPr>
            <a:lvl2pPr lvl="1"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2pPr>
            <a:lvl3pPr lvl="2"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3pPr>
            <a:lvl4pPr lvl="3"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4pPr>
            <a:lvl5pPr lvl="4"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5pPr>
            <a:lvl6pPr lvl="5"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6pPr>
            <a:lvl7pPr lvl="6"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7pPr>
            <a:lvl8pPr lvl="7"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8pPr>
            <a:lvl9pPr lvl="8"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14" name="Google Shape;14;p102"/>
          <p:cNvSpPr txBox="1"/>
          <p:nvPr>
            <p:ph idx="12" type="sldNum"/>
          </p:nvPr>
        </p:nvSpPr>
        <p:spPr>
          <a:xfrm>
            <a:off x="10837333" y="6470704"/>
            <a:ext cx="973667" cy="27432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rgbClr val="0C0C0C"/>
              </a:buClr>
              <a:buSzPts val="1000"/>
              <a:buFont typeface="Twentieth Century"/>
              <a:buNone/>
              <a:defRPr b="0" i="0" sz="1000" u="none" cap="none" strike="noStrike">
                <a:solidFill>
                  <a:srgbClr val="0C0C0C"/>
                </a:solidFill>
                <a:latin typeface="Twentieth Century"/>
                <a:ea typeface="Twentieth Century"/>
                <a:cs typeface="Twentieth Century"/>
                <a:sym typeface="Twentieth Century"/>
              </a:defRPr>
            </a:lvl1pPr>
            <a:lvl2pPr indent="0" lvl="1" marL="0" marR="0" rtl="0" algn="r">
              <a:spcBef>
                <a:spcPts val="0"/>
              </a:spcBef>
              <a:spcAft>
                <a:spcPts val="0"/>
              </a:spcAft>
              <a:buClr>
                <a:srgbClr val="0C0C0C"/>
              </a:buClr>
              <a:buSzPts val="1000"/>
              <a:buFont typeface="Twentieth Century"/>
              <a:buNone/>
              <a:defRPr b="0" i="0" sz="1000" u="none" cap="none" strike="noStrike">
                <a:solidFill>
                  <a:srgbClr val="0C0C0C"/>
                </a:solidFill>
                <a:latin typeface="Twentieth Century"/>
                <a:ea typeface="Twentieth Century"/>
                <a:cs typeface="Twentieth Century"/>
                <a:sym typeface="Twentieth Century"/>
              </a:defRPr>
            </a:lvl2pPr>
            <a:lvl3pPr indent="0" lvl="2" marL="0" marR="0" rtl="0" algn="r">
              <a:spcBef>
                <a:spcPts val="0"/>
              </a:spcBef>
              <a:spcAft>
                <a:spcPts val="0"/>
              </a:spcAft>
              <a:buClr>
                <a:srgbClr val="0C0C0C"/>
              </a:buClr>
              <a:buSzPts val="1000"/>
              <a:buFont typeface="Twentieth Century"/>
              <a:buNone/>
              <a:defRPr b="0" i="0" sz="1000" u="none" cap="none" strike="noStrike">
                <a:solidFill>
                  <a:srgbClr val="0C0C0C"/>
                </a:solidFill>
                <a:latin typeface="Twentieth Century"/>
                <a:ea typeface="Twentieth Century"/>
                <a:cs typeface="Twentieth Century"/>
                <a:sym typeface="Twentieth Century"/>
              </a:defRPr>
            </a:lvl3pPr>
            <a:lvl4pPr indent="0" lvl="3" marL="0" marR="0" rtl="0" algn="r">
              <a:spcBef>
                <a:spcPts val="0"/>
              </a:spcBef>
              <a:spcAft>
                <a:spcPts val="0"/>
              </a:spcAft>
              <a:buClr>
                <a:srgbClr val="0C0C0C"/>
              </a:buClr>
              <a:buSzPts val="1000"/>
              <a:buFont typeface="Twentieth Century"/>
              <a:buNone/>
              <a:defRPr b="0" i="0" sz="1000" u="none" cap="none" strike="noStrike">
                <a:solidFill>
                  <a:srgbClr val="0C0C0C"/>
                </a:solidFill>
                <a:latin typeface="Twentieth Century"/>
                <a:ea typeface="Twentieth Century"/>
                <a:cs typeface="Twentieth Century"/>
                <a:sym typeface="Twentieth Century"/>
              </a:defRPr>
            </a:lvl4pPr>
            <a:lvl5pPr indent="0" lvl="4" marL="0" marR="0" rtl="0" algn="r">
              <a:spcBef>
                <a:spcPts val="0"/>
              </a:spcBef>
              <a:spcAft>
                <a:spcPts val="0"/>
              </a:spcAft>
              <a:buClr>
                <a:srgbClr val="0C0C0C"/>
              </a:buClr>
              <a:buSzPts val="1000"/>
              <a:buFont typeface="Twentieth Century"/>
              <a:buNone/>
              <a:defRPr b="0" i="0" sz="1000" u="none" cap="none" strike="noStrike">
                <a:solidFill>
                  <a:srgbClr val="0C0C0C"/>
                </a:solidFill>
                <a:latin typeface="Twentieth Century"/>
                <a:ea typeface="Twentieth Century"/>
                <a:cs typeface="Twentieth Century"/>
                <a:sym typeface="Twentieth Century"/>
              </a:defRPr>
            </a:lvl5pPr>
            <a:lvl6pPr indent="0" lvl="5" marL="0" marR="0" rtl="0" algn="r">
              <a:spcBef>
                <a:spcPts val="0"/>
              </a:spcBef>
              <a:spcAft>
                <a:spcPts val="0"/>
              </a:spcAft>
              <a:buClr>
                <a:srgbClr val="0C0C0C"/>
              </a:buClr>
              <a:buSzPts val="1000"/>
              <a:buFont typeface="Twentieth Century"/>
              <a:buNone/>
              <a:defRPr b="0" i="0" sz="1000" u="none" cap="none" strike="noStrike">
                <a:solidFill>
                  <a:srgbClr val="0C0C0C"/>
                </a:solidFill>
                <a:latin typeface="Twentieth Century"/>
                <a:ea typeface="Twentieth Century"/>
                <a:cs typeface="Twentieth Century"/>
                <a:sym typeface="Twentieth Century"/>
              </a:defRPr>
            </a:lvl6pPr>
            <a:lvl7pPr indent="0" lvl="6" marL="0" marR="0" rtl="0" algn="r">
              <a:spcBef>
                <a:spcPts val="0"/>
              </a:spcBef>
              <a:spcAft>
                <a:spcPts val="0"/>
              </a:spcAft>
              <a:buClr>
                <a:srgbClr val="0C0C0C"/>
              </a:buClr>
              <a:buSzPts val="1000"/>
              <a:buFont typeface="Twentieth Century"/>
              <a:buNone/>
              <a:defRPr b="0" i="0" sz="1000" u="none" cap="none" strike="noStrike">
                <a:solidFill>
                  <a:srgbClr val="0C0C0C"/>
                </a:solidFill>
                <a:latin typeface="Twentieth Century"/>
                <a:ea typeface="Twentieth Century"/>
                <a:cs typeface="Twentieth Century"/>
                <a:sym typeface="Twentieth Century"/>
              </a:defRPr>
            </a:lvl7pPr>
            <a:lvl8pPr indent="0" lvl="7" marL="0" marR="0" rtl="0" algn="r">
              <a:spcBef>
                <a:spcPts val="0"/>
              </a:spcBef>
              <a:spcAft>
                <a:spcPts val="0"/>
              </a:spcAft>
              <a:buClr>
                <a:srgbClr val="0C0C0C"/>
              </a:buClr>
              <a:buSzPts val="1000"/>
              <a:buFont typeface="Twentieth Century"/>
              <a:buNone/>
              <a:defRPr b="0" i="0" sz="1000" u="none" cap="none" strike="noStrike">
                <a:solidFill>
                  <a:srgbClr val="0C0C0C"/>
                </a:solidFill>
                <a:latin typeface="Twentieth Century"/>
                <a:ea typeface="Twentieth Century"/>
                <a:cs typeface="Twentieth Century"/>
                <a:sym typeface="Twentieth Century"/>
              </a:defRPr>
            </a:lvl8pPr>
            <a:lvl9pPr indent="0" lvl="8" marL="0" marR="0" rtl="0" algn="r">
              <a:spcBef>
                <a:spcPts val="0"/>
              </a:spcBef>
              <a:spcAft>
                <a:spcPts val="0"/>
              </a:spcAft>
              <a:buClr>
                <a:srgbClr val="0C0C0C"/>
              </a:buClr>
              <a:buSzPts val="1000"/>
              <a:buFont typeface="Twentieth Century"/>
              <a:buNone/>
              <a:defRPr b="0" i="0" sz="1000" u="none" cap="none" strike="noStrike">
                <a:solidFill>
                  <a:srgbClr val="0C0C0C"/>
                </a:solidFill>
                <a:latin typeface="Twentieth Century"/>
                <a:ea typeface="Twentieth Century"/>
                <a:cs typeface="Twentieth Century"/>
                <a:sym typeface="Twentieth Century"/>
              </a:defRPr>
            </a:lvl9pPr>
          </a:lstStyle>
          <a:p>
            <a:pPr indent="0" lvl="0" marL="0" rtl="0" algn="r">
              <a:spcBef>
                <a:spcPts val="0"/>
              </a:spcBef>
              <a:spcAft>
                <a:spcPts val="0"/>
              </a:spcAft>
              <a:buNone/>
            </a:pPr>
            <a:fld id="{00000000-1234-1234-1234-123412341234}" type="slidenum">
              <a:rPr lang="sl-SI"/>
              <a:t>‹#›</a:t>
            </a:fld>
            <a:endParaRPr/>
          </a:p>
        </p:txBody>
      </p:sp>
      <p:cxnSp>
        <p:nvCxnSpPr>
          <p:cNvPr id="15" name="Google Shape;15;p102"/>
          <p:cNvCxnSpPr/>
          <p:nvPr/>
        </p:nvCxnSpPr>
        <p:spPr>
          <a:xfrm rot="10800000">
            <a:off x="762000" y="826324"/>
            <a:ext cx="0" cy="914400"/>
          </a:xfrm>
          <a:prstGeom prst="straightConnector1">
            <a:avLst/>
          </a:prstGeom>
          <a:noFill/>
          <a:ln cap="flat" cmpd="sng" w="19050">
            <a:solidFill>
              <a:schemeClr val="accent1"/>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5.png"/><Relationship Id="rId5" Type="http://schemas.openxmlformats.org/officeDocument/2006/relationships/image" Target="../media/image2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13.png"/><Relationship Id="rId5"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9.jp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4.jpg"/><Relationship Id="rId4" Type="http://schemas.openxmlformats.org/officeDocument/2006/relationships/image" Target="../media/image41.png"/><Relationship Id="rId5" Type="http://schemas.openxmlformats.org/officeDocument/2006/relationships/image" Target="../media/image33.png"/><Relationship Id="rId6" Type="http://schemas.openxmlformats.org/officeDocument/2006/relationships/image" Target="../media/image27.png"/><Relationship Id="rId7" Type="http://schemas.openxmlformats.org/officeDocument/2006/relationships/image" Target="../media/image43.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6.jp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71.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s://www.youtube.com/watch?v=wWNjRYOHZts" TargetMode="External"/><Relationship Id="rId4" Type="http://schemas.openxmlformats.org/officeDocument/2006/relationships/image" Target="../media/image3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5.png"/><Relationship Id="rId4" Type="http://schemas.openxmlformats.org/officeDocument/2006/relationships/image" Target="../media/image31.jpg"/><Relationship Id="rId5" Type="http://schemas.openxmlformats.org/officeDocument/2006/relationships/image" Target="../media/image4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2.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9.png"/><Relationship Id="rId4" Type="http://schemas.openxmlformats.org/officeDocument/2006/relationships/image" Target="../media/image28.png"/><Relationship Id="rId5" Type="http://schemas.openxmlformats.org/officeDocument/2006/relationships/image" Target="../media/image37.png"/><Relationship Id="rId6"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4.png"/><Relationship Id="rId4" Type="http://schemas.openxmlformats.org/officeDocument/2006/relationships/image" Target="../media/image53.png"/><Relationship Id="rId5" Type="http://schemas.openxmlformats.org/officeDocument/2006/relationships/image" Target="../media/image44.png"/><Relationship Id="rId6" Type="http://schemas.openxmlformats.org/officeDocument/2006/relationships/image" Target="../media/image6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5.png"/><Relationship Id="rId4" Type="http://schemas.openxmlformats.org/officeDocument/2006/relationships/image" Target="../media/image63.png"/><Relationship Id="rId5" Type="http://schemas.openxmlformats.org/officeDocument/2006/relationships/image" Target="../media/image5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9.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vmlDrawing" Target="../drawings/vmlDrawing1.vml"/><Relationship Id="rId4" Type="http://schemas.openxmlformats.org/officeDocument/2006/relationships/oleObject" Target="../embeddings/oleObject1.bin"/><Relationship Id="rId5" Type="http://schemas.openxmlformats.org/officeDocument/2006/relationships/oleObject" Target="../embeddings/oleObject1.bin"/><Relationship Id="rId6" Type="http://schemas.openxmlformats.org/officeDocument/2006/relationships/image" Target="../media/image17.png"/><Relationship Id="rId7" Type="http://schemas.openxmlformats.org/officeDocument/2006/relationships/image" Target="../media/image10.png"/><Relationship Id="rId8"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vmlDrawing" Target="../drawings/vmlDrawing2.vml"/><Relationship Id="rId4" Type="http://schemas.openxmlformats.org/officeDocument/2006/relationships/image" Target="../media/image60.png"/><Relationship Id="rId11" Type="http://schemas.openxmlformats.org/officeDocument/2006/relationships/image" Target="../media/image53.png"/><Relationship Id="rId10" Type="http://schemas.openxmlformats.org/officeDocument/2006/relationships/image" Target="../media/image64.png"/><Relationship Id="rId9" Type="http://schemas.openxmlformats.org/officeDocument/2006/relationships/image" Target="../media/image13.png"/><Relationship Id="rId5" Type="http://schemas.openxmlformats.org/officeDocument/2006/relationships/image" Target="../media/image69.png"/><Relationship Id="rId6" Type="http://schemas.openxmlformats.org/officeDocument/2006/relationships/oleObject" Target="../embeddings/oleObject2.bin"/><Relationship Id="rId7" Type="http://schemas.openxmlformats.org/officeDocument/2006/relationships/oleObject" Target="../embeddings/oleObject2.bin"/><Relationship Id="rId8" Type="http://schemas.openxmlformats.org/officeDocument/2006/relationships/image" Target="../media/image1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5.png"/><Relationship Id="rId4" Type="http://schemas.openxmlformats.org/officeDocument/2006/relationships/image" Target="../media/image57.png"/><Relationship Id="rId5" Type="http://schemas.openxmlformats.org/officeDocument/2006/relationships/image" Target="../media/image68.png"/><Relationship Id="rId6" Type="http://schemas.openxmlformats.org/officeDocument/2006/relationships/image" Target="../media/image6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8.pn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7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image" Target="../media/image15.png"/><Relationship Id="rId5"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51"/>
          <p:cNvSpPr txBox="1"/>
          <p:nvPr>
            <p:ph type="ctrTitle"/>
          </p:nvPr>
        </p:nvSpPr>
        <p:spPr>
          <a:xfrm>
            <a:off x="457200" y="4960137"/>
            <a:ext cx="7772400" cy="1463040"/>
          </a:xfrm>
          <a:prstGeom prst="rect">
            <a:avLst/>
          </a:prstGeom>
          <a:noFill/>
          <a:ln>
            <a:noFill/>
          </a:ln>
        </p:spPr>
        <p:txBody>
          <a:bodyPr anchorCtr="0" anchor="ctr" bIns="45700" lIns="91425" spcFirstLastPara="1" rIns="91425" wrap="square" tIns="45700">
            <a:normAutofit/>
          </a:bodyPr>
          <a:lstStyle/>
          <a:p>
            <a:pPr indent="0" lvl="0" marL="0" rtl="0" algn="r">
              <a:lnSpc>
                <a:spcPct val="80000"/>
              </a:lnSpc>
              <a:spcBef>
                <a:spcPts val="0"/>
              </a:spcBef>
              <a:spcAft>
                <a:spcPts val="0"/>
              </a:spcAft>
              <a:buClr>
                <a:srgbClr val="0C0C0C"/>
              </a:buClr>
              <a:buSzPts val="5000"/>
              <a:buFont typeface="Twentieth Century"/>
              <a:buNone/>
            </a:pPr>
            <a:r>
              <a:rPr lang="sl-SI"/>
              <a:t>UPORI VOŽNJE</a:t>
            </a:r>
            <a:endParaRPr/>
          </a:p>
        </p:txBody>
      </p:sp>
      <p:sp>
        <p:nvSpPr>
          <p:cNvPr id="98" name="Google Shape;98;p51"/>
          <p:cNvSpPr txBox="1"/>
          <p:nvPr>
            <p:ph idx="1" type="subTitle"/>
          </p:nvPr>
        </p:nvSpPr>
        <p:spPr>
          <a:xfrm>
            <a:off x="8610600" y="4960137"/>
            <a:ext cx="3200400" cy="146304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lang="sl-SI"/>
              <a:t>2. poglavje</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53"/>
          <p:cNvSpPr txBox="1"/>
          <p:nvPr>
            <p:ph idx="1" type="body"/>
          </p:nvPr>
        </p:nvSpPr>
        <p:spPr>
          <a:xfrm>
            <a:off x="1004463" y="875071"/>
            <a:ext cx="9720073" cy="5158986"/>
          </a:xfrm>
          <a:prstGeom prst="rect">
            <a:avLst/>
          </a:prstGeom>
          <a:noFill/>
          <a:ln>
            <a:noFill/>
          </a:ln>
        </p:spPr>
        <p:txBody>
          <a:bodyPr anchorCtr="0" anchor="t" bIns="45700" lIns="45700" spcFirstLastPara="1" rIns="45700" wrap="square" tIns="45700">
            <a:normAutofit/>
          </a:bodyPr>
          <a:lstStyle/>
          <a:p>
            <a:pPr indent="0" lvl="0" marL="0" rtl="0" algn="l">
              <a:lnSpc>
                <a:spcPct val="150000"/>
              </a:lnSpc>
              <a:spcBef>
                <a:spcPts val="0"/>
              </a:spcBef>
              <a:spcAft>
                <a:spcPts val="0"/>
              </a:spcAft>
              <a:buSzPts val="2200"/>
              <a:buNone/>
            </a:pPr>
            <a:r>
              <a:rPr lang="sl-SI"/>
              <a:t>PONAVLJANJE</a:t>
            </a:r>
            <a:endParaRPr/>
          </a:p>
          <a:p>
            <a:pPr indent="-457200" lvl="0" marL="457200" rtl="0" algn="l">
              <a:lnSpc>
                <a:spcPct val="150000"/>
              </a:lnSpc>
              <a:spcBef>
                <a:spcPts val="1400"/>
              </a:spcBef>
              <a:spcAft>
                <a:spcPts val="0"/>
              </a:spcAft>
              <a:buSzPts val="2200"/>
              <a:buFont typeface="Twentieth Century"/>
              <a:buAutoNum type="arabicPeriod"/>
            </a:pPr>
            <a:r>
              <a:rPr lang="sl-SI"/>
              <a:t>Kaj so upori?</a:t>
            </a:r>
            <a:endParaRPr/>
          </a:p>
          <a:p>
            <a:pPr indent="-457200" lvl="0" marL="457200" rtl="0" algn="l">
              <a:lnSpc>
                <a:spcPct val="150000"/>
              </a:lnSpc>
              <a:spcBef>
                <a:spcPts val="1400"/>
              </a:spcBef>
              <a:spcAft>
                <a:spcPts val="0"/>
              </a:spcAft>
              <a:buSzPts val="2200"/>
              <a:buFont typeface="Twentieth Century"/>
              <a:buAutoNum type="arabicPeriod"/>
            </a:pPr>
            <a:r>
              <a:rPr lang="sl-SI"/>
              <a:t>Naštej upore pri gibanju vozila.</a:t>
            </a:r>
            <a:endParaRPr/>
          </a:p>
          <a:p>
            <a:pPr indent="-457200" lvl="0" marL="457200" rtl="0" algn="l">
              <a:lnSpc>
                <a:spcPct val="150000"/>
              </a:lnSpc>
              <a:spcBef>
                <a:spcPts val="1400"/>
              </a:spcBef>
              <a:spcAft>
                <a:spcPts val="0"/>
              </a:spcAft>
              <a:buSzPts val="2200"/>
              <a:buFont typeface="Twentieth Century"/>
              <a:buAutoNum type="arabicPeriod"/>
            </a:pPr>
            <a:r>
              <a:rPr lang="sl-SI"/>
              <a:t>Kaj je upor pri kotaljenju, od česa je odvisen in katero smer ima?</a:t>
            </a:r>
            <a:endParaRPr/>
          </a:p>
          <a:p>
            <a:pPr indent="-457200" lvl="0" marL="457200" rtl="0" algn="l">
              <a:lnSpc>
                <a:spcPct val="150000"/>
              </a:lnSpc>
              <a:spcBef>
                <a:spcPts val="1400"/>
              </a:spcBef>
              <a:spcAft>
                <a:spcPts val="0"/>
              </a:spcAft>
              <a:buSzPts val="2200"/>
              <a:buFont typeface="Twentieth Century"/>
              <a:buAutoNum type="arabicPeriod"/>
            </a:pPr>
            <a:r>
              <a:rPr lang="sl-SI"/>
              <a:t>Od česa je odvisen koeficient upora pri kotaljenju?</a:t>
            </a:r>
            <a:endParaRPr/>
          </a:p>
          <a:p>
            <a:pPr indent="-457200" lvl="0" marL="457200" rtl="0" algn="l">
              <a:lnSpc>
                <a:spcPct val="150000"/>
              </a:lnSpc>
              <a:spcBef>
                <a:spcPts val="1400"/>
              </a:spcBef>
              <a:spcAft>
                <a:spcPts val="0"/>
              </a:spcAft>
              <a:buSzPts val="2200"/>
              <a:buFont typeface="Twentieth Century"/>
              <a:buAutoNum type="arabicPeriod"/>
            </a:pPr>
            <a:r>
              <a:rPr lang="sl-SI"/>
              <a:t>Pri kateri vrsti podlage je koeficient kotaljenja največji?</a:t>
            </a:r>
            <a:endParaRPr/>
          </a:p>
          <a:p>
            <a:pPr indent="-457200" lvl="0" marL="457200" rtl="0" algn="l">
              <a:lnSpc>
                <a:spcPct val="150000"/>
              </a:lnSpc>
              <a:spcBef>
                <a:spcPts val="1400"/>
              </a:spcBef>
              <a:spcAft>
                <a:spcPts val="0"/>
              </a:spcAft>
              <a:buSzPts val="2200"/>
              <a:buFont typeface="Twentieth Century"/>
              <a:buAutoNum type="arabicPeriod"/>
            </a:pPr>
            <a:r>
              <a:rPr lang="sl-SI"/>
              <a:t>Kolikšen je kotalni upor tovornjaka z maso 14.500 kg? Podlaga je slab makadam.</a:t>
            </a:r>
            <a:endParaRPr/>
          </a:p>
          <a:p>
            <a:pPr indent="-317500" lvl="0" marL="457200" rtl="0" algn="l">
              <a:lnSpc>
                <a:spcPct val="150000"/>
              </a:lnSpc>
              <a:spcBef>
                <a:spcPts val="1400"/>
              </a:spcBef>
              <a:spcAft>
                <a:spcPts val="0"/>
              </a:spcAft>
              <a:buSzPts val="2200"/>
              <a:buFont typeface="Twentieth Century"/>
              <a:buNone/>
            </a:pPr>
            <a:r>
              <a:t/>
            </a:r>
            <a:endParaRPr/>
          </a:p>
          <a:p>
            <a:pPr indent="-317500" lvl="0" marL="457200" rtl="0" algn="l">
              <a:lnSpc>
                <a:spcPct val="150000"/>
              </a:lnSpc>
              <a:spcBef>
                <a:spcPts val="1400"/>
              </a:spcBef>
              <a:spcAft>
                <a:spcPts val="0"/>
              </a:spcAft>
              <a:buSzPts val="2200"/>
              <a:buFont typeface="Twentieth Century"/>
              <a:buNone/>
            </a:pPr>
            <a:r>
              <a:t/>
            </a:r>
            <a:endParaRPr/>
          </a:p>
          <a:p>
            <a:pPr indent="-317500" lvl="0" marL="457200" rtl="0" algn="l">
              <a:lnSpc>
                <a:spcPct val="150000"/>
              </a:lnSpc>
              <a:spcBef>
                <a:spcPts val="1400"/>
              </a:spcBef>
              <a:spcAft>
                <a:spcPts val="0"/>
              </a:spcAft>
              <a:buSzPts val="2200"/>
              <a:buFont typeface="Twentieth Century"/>
              <a:buNone/>
            </a:pPr>
            <a:r>
              <a:t/>
            </a:r>
            <a:endParaRPr/>
          </a:p>
          <a:p>
            <a:pPr indent="-317500" lvl="0" marL="457200" rtl="0" algn="l">
              <a:lnSpc>
                <a:spcPct val="150000"/>
              </a:lnSpc>
              <a:spcBef>
                <a:spcPts val="1400"/>
              </a:spcBef>
              <a:spcAft>
                <a:spcPts val="0"/>
              </a:spcAft>
              <a:buSzPts val="2200"/>
              <a:buFont typeface="Twentieth Century"/>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73"/>
          <p:cNvPicPr preferRelativeResize="0"/>
          <p:nvPr/>
        </p:nvPicPr>
        <p:blipFill rotWithShape="1">
          <a:blip r:embed="rId3">
            <a:alphaModFix/>
          </a:blip>
          <a:srcRect b="0" l="0" r="0" t="0"/>
          <a:stretch/>
        </p:blipFill>
        <p:spPr>
          <a:xfrm>
            <a:off x="8423974" y="4117496"/>
            <a:ext cx="2740504" cy="2740504"/>
          </a:xfrm>
          <a:prstGeom prst="rect">
            <a:avLst/>
          </a:prstGeom>
          <a:noFill/>
          <a:ln>
            <a:noFill/>
          </a:ln>
        </p:spPr>
      </p:pic>
      <p:sp>
        <p:nvSpPr>
          <p:cNvPr id="169" name="Google Shape;169;p73"/>
          <p:cNvSpPr txBox="1"/>
          <p:nvPr>
            <p:ph type="title"/>
          </p:nvPr>
        </p:nvSpPr>
        <p:spPr>
          <a:xfrm>
            <a:off x="1024128" y="585216"/>
            <a:ext cx="9720072" cy="866512"/>
          </a:xfrm>
          <a:prstGeom prst="rect">
            <a:avLst/>
          </a:prstGeom>
          <a:blipFill rotWithShape="1">
            <a:blip r:embed="rId4">
              <a:alphaModFix/>
            </a:blip>
            <a:stretch>
              <a:fillRect b="-19011" l="-2255" r="0" t="-4929"/>
            </a:stretch>
          </a:blip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SzPts val="5000"/>
              <a:buFont typeface="Twentieth Century"/>
              <a:buNone/>
            </a:pPr>
            <a:r>
              <a:rPr lang="sl-SI"/>
              <a:t> </a:t>
            </a:r>
            <a:endParaRPr/>
          </a:p>
        </p:txBody>
      </p:sp>
      <p:sp>
        <p:nvSpPr>
          <p:cNvPr id="170" name="Google Shape;170;p73"/>
          <p:cNvSpPr txBox="1"/>
          <p:nvPr>
            <p:ph idx="1" type="body"/>
          </p:nvPr>
        </p:nvSpPr>
        <p:spPr>
          <a:xfrm>
            <a:off x="660929" y="1836912"/>
            <a:ext cx="9720072" cy="4840672"/>
          </a:xfrm>
          <a:prstGeom prst="rect">
            <a:avLst/>
          </a:prstGeom>
          <a:noFill/>
          <a:ln>
            <a:noFill/>
          </a:ln>
        </p:spPr>
        <p:txBody>
          <a:bodyPr anchorCtr="0" anchor="t" bIns="45700" lIns="91425" spcFirstLastPara="1" rIns="91425" wrap="square" tIns="45700">
            <a:normAutofit/>
          </a:bodyPr>
          <a:lstStyle/>
          <a:p>
            <a:pPr indent="-158750" lvl="0" marL="91440" rtl="0" algn="l">
              <a:lnSpc>
                <a:spcPct val="100000"/>
              </a:lnSpc>
              <a:spcBef>
                <a:spcPts val="0"/>
              </a:spcBef>
              <a:spcAft>
                <a:spcPts val="0"/>
              </a:spcAft>
              <a:buClr>
                <a:schemeClr val="dk1"/>
              </a:buClr>
              <a:buSzPts val="2500"/>
              <a:buChar char=" "/>
            </a:pPr>
            <a:r>
              <a:rPr b="1" lang="sl-SI" sz="2500" u="sng"/>
              <a:t>Odvisen je od mase vozila in naklona prometnice α. </a:t>
            </a:r>
            <a:endParaRPr sz="2500" u="sng"/>
          </a:p>
          <a:p>
            <a:pPr indent="-228600" lvl="0" marL="228600" rtl="0" algn="l">
              <a:lnSpc>
                <a:spcPct val="100000"/>
              </a:lnSpc>
              <a:spcBef>
                <a:spcPts val="1500"/>
              </a:spcBef>
              <a:spcAft>
                <a:spcPts val="0"/>
              </a:spcAft>
              <a:buClr>
                <a:schemeClr val="dk1"/>
              </a:buClr>
              <a:buSzPts val="2200"/>
              <a:buChar char="▪"/>
            </a:pPr>
            <a:r>
              <a:rPr lang="sl-SI"/>
              <a:t>Kadar vozilo vozi po horizontalni cesti je sila Fn zaradi nagiba nič, </a:t>
            </a:r>
            <a:endParaRPr/>
          </a:p>
          <a:p>
            <a:pPr indent="-88900" lvl="0" marL="228600" rtl="0" algn="l">
              <a:lnSpc>
                <a:spcPct val="100000"/>
              </a:lnSpc>
              <a:spcBef>
                <a:spcPts val="1500"/>
              </a:spcBef>
              <a:spcAft>
                <a:spcPts val="0"/>
              </a:spcAft>
              <a:buClr>
                <a:schemeClr val="dk1"/>
              </a:buClr>
              <a:buSzPts val="2200"/>
              <a:buNone/>
            </a:pPr>
            <a:r>
              <a:t/>
            </a:r>
            <a:endParaRPr/>
          </a:p>
          <a:p>
            <a:pPr indent="-228600" lvl="0" marL="228600" rtl="0" algn="l">
              <a:lnSpc>
                <a:spcPct val="100000"/>
              </a:lnSpc>
              <a:spcBef>
                <a:spcPts val="1500"/>
              </a:spcBef>
              <a:spcAft>
                <a:spcPts val="0"/>
              </a:spcAft>
              <a:buClr>
                <a:schemeClr val="dk1"/>
              </a:buClr>
              <a:buSzPts val="2200"/>
              <a:buChar char="▪"/>
            </a:pPr>
            <a:r>
              <a:rPr lang="sl-SI"/>
              <a:t>pri vožnji po klancu navzgor nastopa sila Fn, ki zavira gibanje vozila, velikost te sile raste z večanjem kota nagiba cestišča</a:t>
            </a:r>
            <a:endParaRPr/>
          </a:p>
          <a:p>
            <a:pPr indent="-88900" lvl="0" marL="228600" rtl="0" algn="l">
              <a:lnSpc>
                <a:spcPct val="100000"/>
              </a:lnSpc>
              <a:spcBef>
                <a:spcPts val="1500"/>
              </a:spcBef>
              <a:spcAft>
                <a:spcPts val="0"/>
              </a:spcAft>
              <a:buClr>
                <a:schemeClr val="dk1"/>
              </a:buClr>
              <a:buSzPts val="2200"/>
              <a:buNone/>
            </a:pPr>
            <a:r>
              <a:t/>
            </a:r>
            <a:endParaRPr/>
          </a:p>
          <a:p>
            <a:pPr indent="-228600" lvl="0" marL="228600" rtl="0" algn="l">
              <a:lnSpc>
                <a:spcPct val="100000"/>
              </a:lnSpc>
              <a:spcBef>
                <a:spcPts val="1500"/>
              </a:spcBef>
              <a:spcAft>
                <a:spcPts val="0"/>
              </a:spcAft>
              <a:buClr>
                <a:schemeClr val="dk1"/>
              </a:buClr>
              <a:buSzPts val="2200"/>
              <a:buChar char="▪"/>
            </a:pPr>
            <a:r>
              <a:rPr lang="sl-SI"/>
              <a:t>pri vožnji po klancu navzdol sila Fn ne deluje kot upor temveč kot pospešek (negativni upor)</a:t>
            </a:r>
            <a:endParaRPr/>
          </a:p>
          <a:p>
            <a:pPr indent="0" lvl="0" marL="0" rtl="0" algn="l">
              <a:lnSpc>
                <a:spcPct val="100000"/>
              </a:lnSpc>
              <a:spcBef>
                <a:spcPts val="1500"/>
              </a:spcBef>
              <a:spcAft>
                <a:spcPts val="0"/>
              </a:spcAft>
              <a:buClr>
                <a:schemeClr val="dk1"/>
              </a:buClr>
              <a:buSzPts val="2200"/>
              <a:buNone/>
            </a:pPr>
            <a:r>
              <a:t/>
            </a:r>
            <a:endParaRPr/>
          </a:p>
          <a:p>
            <a:pPr indent="0" lvl="0" marL="0" rtl="0" algn="l">
              <a:lnSpc>
                <a:spcPct val="100000"/>
              </a:lnSpc>
              <a:spcBef>
                <a:spcPts val="1500"/>
              </a:spcBef>
              <a:spcAft>
                <a:spcPts val="0"/>
              </a:spcAft>
              <a:buClr>
                <a:schemeClr val="dk1"/>
              </a:buClr>
              <a:buSzPts val="2200"/>
              <a:buNone/>
            </a:pPr>
            <a:r>
              <a:t/>
            </a:r>
            <a:endParaRPr/>
          </a:p>
        </p:txBody>
      </p:sp>
      <p:sp>
        <p:nvSpPr>
          <p:cNvPr id="171" name="Google Shape;171;p73"/>
          <p:cNvSpPr/>
          <p:nvPr/>
        </p:nvSpPr>
        <p:spPr>
          <a:xfrm>
            <a:off x="3869546" y="4257248"/>
            <a:ext cx="3549370"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l-SI" sz="2400">
                <a:solidFill>
                  <a:srgbClr val="00B050"/>
                </a:solidFill>
                <a:latin typeface="Twentieth Century"/>
                <a:ea typeface="Twentieth Century"/>
                <a:cs typeface="Twentieth Century"/>
                <a:sym typeface="Twentieth Century"/>
              </a:rPr>
              <a:t>F</a:t>
            </a:r>
            <a:r>
              <a:rPr b="1" baseline="-25000" lang="sl-SI" sz="2400">
                <a:solidFill>
                  <a:srgbClr val="00B050"/>
                </a:solidFill>
                <a:latin typeface="Twentieth Century"/>
                <a:ea typeface="Twentieth Century"/>
                <a:cs typeface="Twentieth Century"/>
                <a:sym typeface="Twentieth Century"/>
              </a:rPr>
              <a:t>U</a:t>
            </a:r>
            <a:r>
              <a:rPr b="1" lang="sl-SI" sz="2400">
                <a:solidFill>
                  <a:srgbClr val="00B050"/>
                </a:solidFill>
                <a:latin typeface="Twentieth Century"/>
                <a:ea typeface="Twentieth Century"/>
                <a:cs typeface="Twentieth Century"/>
                <a:sym typeface="Twentieth Century"/>
              </a:rPr>
              <a:t> =F</a:t>
            </a:r>
            <a:r>
              <a:rPr b="1" baseline="-25000" lang="sl-SI" sz="2400">
                <a:solidFill>
                  <a:srgbClr val="00B050"/>
                </a:solidFill>
                <a:latin typeface="Twentieth Century"/>
                <a:ea typeface="Twentieth Century"/>
                <a:cs typeface="Twentieth Century"/>
                <a:sym typeface="Twentieth Century"/>
              </a:rPr>
              <a:t>L</a:t>
            </a:r>
            <a:r>
              <a:rPr b="1" lang="sl-SI" sz="2400">
                <a:solidFill>
                  <a:srgbClr val="00B050"/>
                </a:solidFill>
                <a:latin typeface="Twentieth Century"/>
                <a:ea typeface="Twentieth Century"/>
                <a:cs typeface="Twentieth Century"/>
                <a:sym typeface="Twentieth Century"/>
              </a:rPr>
              <a:t> + F</a:t>
            </a:r>
            <a:r>
              <a:rPr b="1" baseline="-25000" lang="sl-SI" sz="2400">
                <a:solidFill>
                  <a:srgbClr val="00B050"/>
                </a:solidFill>
                <a:latin typeface="Twentieth Century"/>
                <a:ea typeface="Twentieth Century"/>
                <a:cs typeface="Twentieth Century"/>
                <a:sym typeface="Twentieth Century"/>
              </a:rPr>
              <a:t>K</a:t>
            </a:r>
            <a:r>
              <a:rPr b="1" lang="sl-SI" sz="2400">
                <a:solidFill>
                  <a:srgbClr val="00B050"/>
                </a:solidFill>
                <a:latin typeface="Twentieth Century"/>
                <a:ea typeface="Twentieth Century"/>
                <a:cs typeface="Twentieth Century"/>
                <a:sym typeface="Twentieth Century"/>
              </a:rPr>
              <a:t> + F</a:t>
            </a:r>
            <a:r>
              <a:rPr b="1" baseline="-25000" lang="sl-SI" sz="2400">
                <a:solidFill>
                  <a:srgbClr val="00B050"/>
                </a:solidFill>
                <a:latin typeface="Twentieth Century"/>
                <a:ea typeface="Twentieth Century"/>
                <a:cs typeface="Twentieth Century"/>
                <a:sym typeface="Twentieth Century"/>
              </a:rPr>
              <a:t>Z</a:t>
            </a:r>
            <a:r>
              <a:rPr b="1" lang="sl-SI" sz="2400">
                <a:solidFill>
                  <a:srgbClr val="00B050"/>
                </a:solidFill>
                <a:latin typeface="Twentieth Century"/>
                <a:ea typeface="Twentieth Century"/>
                <a:cs typeface="Twentieth Century"/>
                <a:sym typeface="Twentieth Century"/>
              </a:rPr>
              <a:t> </a:t>
            </a:r>
            <a:r>
              <a:rPr b="1" lang="sl-SI" sz="2400">
                <a:solidFill>
                  <a:srgbClr val="FF0000"/>
                </a:solidFill>
                <a:latin typeface="Twentieth Century"/>
                <a:ea typeface="Twentieth Century"/>
                <a:cs typeface="Twentieth Century"/>
                <a:sym typeface="Twentieth Century"/>
              </a:rPr>
              <a:t>+ F</a:t>
            </a:r>
            <a:r>
              <a:rPr b="1" baseline="-25000" lang="sl-SI" sz="2400">
                <a:solidFill>
                  <a:srgbClr val="FF0000"/>
                </a:solidFill>
                <a:latin typeface="Twentieth Century"/>
                <a:ea typeface="Twentieth Century"/>
                <a:cs typeface="Twentieth Century"/>
                <a:sym typeface="Twentieth Century"/>
              </a:rPr>
              <a:t>N</a:t>
            </a:r>
            <a:r>
              <a:rPr b="1" lang="sl-SI" sz="2400">
                <a:solidFill>
                  <a:srgbClr val="FF0000"/>
                </a:solidFill>
                <a:latin typeface="Twentieth Century"/>
                <a:ea typeface="Twentieth Century"/>
                <a:cs typeface="Twentieth Century"/>
                <a:sym typeface="Twentieth Century"/>
              </a:rPr>
              <a:t> </a:t>
            </a:r>
            <a:r>
              <a:rPr b="1" lang="sl-SI" sz="2400">
                <a:solidFill>
                  <a:srgbClr val="00B050"/>
                </a:solidFill>
                <a:latin typeface="Twentieth Century"/>
                <a:ea typeface="Twentieth Century"/>
                <a:cs typeface="Twentieth Century"/>
                <a:sym typeface="Twentieth Century"/>
              </a:rPr>
              <a:t>+ F</a:t>
            </a:r>
            <a:r>
              <a:rPr b="1" baseline="-25000" lang="sl-SI" sz="2400">
                <a:solidFill>
                  <a:srgbClr val="00B050"/>
                </a:solidFill>
                <a:latin typeface="Twentieth Century"/>
                <a:ea typeface="Twentieth Century"/>
                <a:cs typeface="Twentieth Century"/>
                <a:sym typeface="Twentieth Century"/>
              </a:rPr>
              <a:t>P</a:t>
            </a:r>
            <a:endParaRPr sz="2400">
              <a:solidFill>
                <a:srgbClr val="00B050"/>
              </a:solidFill>
              <a:latin typeface="Twentieth Century"/>
              <a:ea typeface="Twentieth Century"/>
              <a:cs typeface="Twentieth Century"/>
              <a:sym typeface="Twentieth Century"/>
            </a:endParaRPr>
          </a:p>
        </p:txBody>
      </p:sp>
      <p:sp>
        <p:nvSpPr>
          <p:cNvPr id="172" name="Google Shape;172;p73"/>
          <p:cNvSpPr/>
          <p:nvPr/>
        </p:nvSpPr>
        <p:spPr>
          <a:xfrm>
            <a:off x="4283216" y="1279383"/>
            <a:ext cx="3824060" cy="564385"/>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b="1" i="1" lang="sl-SI" sz="3000">
                <a:solidFill>
                  <a:srgbClr val="00B050"/>
                </a:solidFill>
                <a:latin typeface="Calibri"/>
                <a:ea typeface="Calibri"/>
                <a:cs typeface="Calibri"/>
                <a:sym typeface="Calibri"/>
              </a:rPr>
              <a:t>F</a:t>
            </a:r>
            <a:r>
              <a:rPr b="1" baseline="-25000" i="1" lang="sl-SI" sz="3000">
                <a:solidFill>
                  <a:srgbClr val="00B050"/>
                </a:solidFill>
                <a:latin typeface="Calibri"/>
                <a:ea typeface="Calibri"/>
                <a:cs typeface="Calibri"/>
                <a:sym typeface="Calibri"/>
              </a:rPr>
              <a:t>U</a:t>
            </a:r>
            <a:r>
              <a:rPr b="1" i="1" lang="sl-SI" sz="3000">
                <a:solidFill>
                  <a:srgbClr val="00B050"/>
                </a:solidFill>
                <a:latin typeface="Calibri"/>
                <a:ea typeface="Calibri"/>
                <a:cs typeface="Calibri"/>
                <a:sym typeface="Calibri"/>
              </a:rPr>
              <a:t> =F</a:t>
            </a:r>
            <a:r>
              <a:rPr b="1" baseline="-25000" i="1" lang="sl-SI" sz="3000">
                <a:solidFill>
                  <a:srgbClr val="00B050"/>
                </a:solidFill>
                <a:latin typeface="Calibri"/>
                <a:ea typeface="Calibri"/>
                <a:cs typeface="Calibri"/>
                <a:sym typeface="Calibri"/>
              </a:rPr>
              <a:t>L</a:t>
            </a:r>
            <a:r>
              <a:rPr b="1" i="1" lang="sl-SI" sz="3000">
                <a:solidFill>
                  <a:srgbClr val="00B050"/>
                </a:solidFill>
                <a:latin typeface="Calibri"/>
                <a:ea typeface="Calibri"/>
                <a:cs typeface="Calibri"/>
                <a:sym typeface="Calibri"/>
              </a:rPr>
              <a:t> + F</a:t>
            </a:r>
            <a:r>
              <a:rPr b="1" baseline="-25000" i="1" lang="sl-SI" sz="3000">
                <a:solidFill>
                  <a:srgbClr val="00B050"/>
                </a:solidFill>
                <a:latin typeface="Calibri"/>
                <a:ea typeface="Calibri"/>
                <a:cs typeface="Calibri"/>
                <a:sym typeface="Calibri"/>
              </a:rPr>
              <a:t>K</a:t>
            </a:r>
            <a:r>
              <a:rPr b="1" i="1" lang="sl-SI" sz="3000">
                <a:solidFill>
                  <a:srgbClr val="00B050"/>
                </a:solidFill>
                <a:latin typeface="Calibri"/>
                <a:ea typeface="Calibri"/>
                <a:cs typeface="Calibri"/>
                <a:sym typeface="Calibri"/>
              </a:rPr>
              <a:t> + F</a:t>
            </a:r>
            <a:r>
              <a:rPr b="1" baseline="-25000" i="1" lang="sl-SI" sz="3000">
                <a:solidFill>
                  <a:srgbClr val="00B050"/>
                </a:solidFill>
                <a:latin typeface="Calibri"/>
                <a:ea typeface="Calibri"/>
                <a:cs typeface="Calibri"/>
                <a:sym typeface="Calibri"/>
              </a:rPr>
              <a:t>Z</a:t>
            </a:r>
            <a:r>
              <a:rPr b="1" i="1" lang="sl-SI" sz="3000">
                <a:solidFill>
                  <a:srgbClr val="00B050"/>
                </a:solidFill>
                <a:latin typeface="Calibri"/>
                <a:ea typeface="Calibri"/>
                <a:cs typeface="Calibri"/>
                <a:sym typeface="Calibri"/>
              </a:rPr>
              <a:t> </a:t>
            </a:r>
            <a:r>
              <a:rPr b="1" i="1" lang="sl-SI" sz="3000">
                <a:solidFill>
                  <a:srgbClr val="FF0000"/>
                </a:solidFill>
                <a:latin typeface="Calibri"/>
                <a:ea typeface="Calibri"/>
                <a:cs typeface="Calibri"/>
                <a:sym typeface="Calibri"/>
              </a:rPr>
              <a:t>±</a:t>
            </a:r>
            <a:r>
              <a:rPr b="1" i="1" lang="sl-SI" sz="3000">
                <a:solidFill>
                  <a:srgbClr val="00B050"/>
                </a:solidFill>
                <a:latin typeface="Calibri"/>
                <a:ea typeface="Calibri"/>
                <a:cs typeface="Calibri"/>
                <a:sym typeface="Calibri"/>
              </a:rPr>
              <a:t> </a:t>
            </a:r>
            <a:r>
              <a:rPr b="1" i="1" lang="sl-SI" sz="3000">
                <a:solidFill>
                  <a:srgbClr val="FF0000"/>
                </a:solidFill>
                <a:latin typeface="Calibri"/>
                <a:ea typeface="Calibri"/>
                <a:cs typeface="Calibri"/>
                <a:sym typeface="Calibri"/>
              </a:rPr>
              <a:t>F</a:t>
            </a:r>
            <a:r>
              <a:rPr b="1" baseline="-25000" i="1" lang="sl-SI" sz="3000">
                <a:solidFill>
                  <a:srgbClr val="FF0000"/>
                </a:solidFill>
                <a:latin typeface="Calibri"/>
                <a:ea typeface="Calibri"/>
                <a:cs typeface="Calibri"/>
                <a:sym typeface="Calibri"/>
              </a:rPr>
              <a:t>N</a:t>
            </a:r>
            <a:r>
              <a:rPr b="1" i="1" lang="sl-SI" sz="3000">
                <a:solidFill>
                  <a:srgbClr val="00B050"/>
                </a:solidFill>
                <a:latin typeface="Calibri"/>
                <a:ea typeface="Calibri"/>
                <a:cs typeface="Calibri"/>
                <a:sym typeface="Calibri"/>
              </a:rPr>
              <a:t> + F</a:t>
            </a:r>
            <a:r>
              <a:rPr b="1" baseline="-25000" i="1" lang="sl-SI" sz="3000">
                <a:solidFill>
                  <a:srgbClr val="00B050"/>
                </a:solidFill>
                <a:latin typeface="Calibri"/>
                <a:ea typeface="Calibri"/>
                <a:cs typeface="Calibri"/>
                <a:sym typeface="Calibri"/>
              </a:rPr>
              <a:t>P</a:t>
            </a:r>
            <a:endParaRPr i="1" sz="3000">
              <a:solidFill>
                <a:srgbClr val="00B050"/>
              </a:solidFill>
              <a:latin typeface="Calibri"/>
              <a:ea typeface="Calibri"/>
              <a:cs typeface="Calibri"/>
              <a:sym typeface="Calibri"/>
            </a:endParaRPr>
          </a:p>
        </p:txBody>
      </p:sp>
      <p:sp>
        <p:nvSpPr>
          <p:cNvPr id="173" name="Google Shape;173;p73"/>
          <p:cNvSpPr/>
          <p:nvPr/>
        </p:nvSpPr>
        <p:spPr>
          <a:xfrm>
            <a:off x="3506561" y="2812080"/>
            <a:ext cx="3093604" cy="470000"/>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b="1" lang="sl-SI" sz="2400">
                <a:solidFill>
                  <a:srgbClr val="00B050"/>
                </a:solidFill>
                <a:latin typeface="Calibri"/>
                <a:ea typeface="Calibri"/>
                <a:cs typeface="Calibri"/>
                <a:sym typeface="Calibri"/>
              </a:rPr>
              <a:t>F</a:t>
            </a:r>
            <a:r>
              <a:rPr b="1" baseline="-25000" lang="sl-SI" sz="2400">
                <a:solidFill>
                  <a:srgbClr val="00B050"/>
                </a:solidFill>
                <a:latin typeface="Calibri"/>
                <a:ea typeface="Calibri"/>
                <a:cs typeface="Calibri"/>
                <a:sym typeface="Calibri"/>
              </a:rPr>
              <a:t>U</a:t>
            </a:r>
            <a:r>
              <a:rPr b="1" lang="sl-SI" sz="2400">
                <a:solidFill>
                  <a:srgbClr val="00B050"/>
                </a:solidFill>
                <a:latin typeface="Calibri"/>
                <a:ea typeface="Calibri"/>
                <a:cs typeface="Calibri"/>
                <a:sym typeface="Calibri"/>
              </a:rPr>
              <a:t> =F</a:t>
            </a:r>
            <a:r>
              <a:rPr b="1" baseline="-25000" lang="sl-SI" sz="2400">
                <a:solidFill>
                  <a:srgbClr val="00B050"/>
                </a:solidFill>
                <a:latin typeface="Calibri"/>
                <a:ea typeface="Calibri"/>
                <a:cs typeface="Calibri"/>
                <a:sym typeface="Calibri"/>
              </a:rPr>
              <a:t>L</a:t>
            </a:r>
            <a:r>
              <a:rPr b="1" lang="sl-SI" sz="2400">
                <a:solidFill>
                  <a:srgbClr val="00B050"/>
                </a:solidFill>
                <a:latin typeface="Calibri"/>
                <a:ea typeface="Calibri"/>
                <a:cs typeface="Calibri"/>
                <a:sym typeface="Calibri"/>
              </a:rPr>
              <a:t> + F</a:t>
            </a:r>
            <a:r>
              <a:rPr b="1" baseline="-25000" lang="sl-SI" sz="2400">
                <a:solidFill>
                  <a:srgbClr val="00B050"/>
                </a:solidFill>
                <a:latin typeface="Calibri"/>
                <a:ea typeface="Calibri"/>
                <a:cs typeface="Calibri"/>
                <a:sym typeface="Calibri"/>
              </a:rPr>
              <a:t>K</a:t>
            </a:r>
            <a:r>
              <a:rPr b="1" lang="sl-SI" sz="2400">
                <a:solidFill>
                  <a:srgbClr val="00B050"/>
                </a:solidFill>
                <a:latin typeface="Calibri"/>
                <a:ea typeface="Calibri"/>
                <a:cs typeface="Calibri"/>
                <a:sym typeface="Calibri"/>
              </a:rPr>
              <a:t> + F</a:t>
            </a:r>
            <a:r>
              <a:rPr b="1" baseline="-25000" lang="sl-SI" sz="2400">
                <a:solidFill>
                  <a:srgbClr val="00B050"/>
                </a:solidFill>
                <a:latin typeface="Calibri"/>
                <a:ea typeface="Calibri"/>
                <a:cs typeface="Calibri"/>
                <a:sym typeface="Calibri"/>
              </a:rPr>
              <a:t>Z</a:t>
            </a:r>
            <a:r>
              <a:rPr b="1" lang="sl-SI" sz="2400">
                <a:solidFill>
                  <a:srgbClr val="00B050"/>
                </a:solidFill>
                <a:latin typeface="Calibri"/>
                <a:ea typeface="Calibri"/>
                <a:cs typeface="Calibri"/>
                <a:sym typeface="Calibri"/>
              </a:rPr>
              <a:t> </a:t>
            </a:r>
            <a:r>
              <a:rPr b="1" lang="sl-SI" sz="2400">
                <a:solidFill>
                  <a:srgbClr val="FF0000"/>
                </a:solidFill>
                <a:latin typeface="Calibri"/>
                <a:ea typeface="Calibri"/>
                <a:cs typeface="Calibri"/>
                <a:sym typeface="Calibri"/>
              </a:rPr>
              <a:t>+ </a:t>
            </a:r>
            <a:r>
              <a:rPr b="1" lang="sl-SI" sz="2400" strike="sngStrike">
                <a:solidFill>
                  <a:srgbClr val="FF0000"/>
                </a:solidFill>
                <a:latin typeface="Calibri"/>
                <a:ea typeface="Calibri"/>
                <a:cs typeface="Calibri"/>
                <a:sym typeface="Calibri"/>
              </a:rPr>
              <a:t>F</a:t>
            </a:r>
            <a:r>
              <a:rPr b="1" baseline="-25000" lang="sl-SI" sz="2400" strike="sngStrike">
                <a:solidFill>
                  <a:srgbClr val="FF0000"/>
                </a:solidFill>
                <a:latin typeface="Calibri"/>
                <a:ea typeface="Calibri"/>
                <a:cs typeface="Calibri"/>
                <a:sym typeface="Calibri"/>
              </a:rPr>
              <a:t>N</a:t>
            </a:r>
            <a:r>
              <a:rPr b="1" lang="sl-SI" sz="2400">
                <a:solidFill>
                  <a:srgbClr val="FF0000"/>
                </a:solidFill>
                <a:latin typeface="Calibri"/>
                <a:ea typeface="Calibri"/>
                <a:cs typeface="Calibri"/>
                <a:sym typeface="Calibri"/>
              </a:rPr>
              <a:t> </a:t>
            </a:r>
            <a:r>
              <a:rPr b="1" lang="sl-SI" sz="2400">
                <a:solidFill>
                  <a:srgbClr val="00B050"/>
                </a:solidFill>
                <a:latin typeface="Calibri"/>
                <a:ea typeface="Calibri"/>
                <a:cs typeface="Calibri"/>
                <a:sym typeface="Calibri"/>
              </a:rPr>
              <a:t>+ F</a:t>
            </a:r>
            <a:r>
              <a:rPr b="1" baseline="-25000" lang="sl-SI" sz="2400">
                <a:solidFill>
                  <a:srgbClr val="00B050"/>
                </a:solidFill>
                <a:latin typeface="Calibri"/>
                <a:ea typeface="Calibri"/>
                <a:cs typeface="Calibri"/>
                <a:sym typeface="Calibri"/>
              </a:rPr>
              <a:t>P</a:t>
            </a:r>
            <a:endParaRPr sz="2400">
              <a:solidFill>
                <a:srgbClr val="00B050"/>
              </a:solidFill>
              <a:latin typeface="Calibri"/>
              <a:ea typeface="Calibri"/>
              <a:cs typeface="Calibri"/>
              <a:sym typeface="Calibri"/>
            </a:endParaRPr>
          </a:p>
        </p:txBody>
      </p:sp>
      <p:sp>
        <p:nvSpPr>
          <p:cNvPr id="174" name="Google Shape;174;p73"/>
          <p:cNvSpPr/>
          <p:nvPr/>
        </p:nvSpPr>
        <p:spPr>
          <a:xfrm>
            <a:off x="3915327" y="5637589"/>
            <a:ext cx="3440364"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sl-SI" sz="2400">
                <a:solidFill>
                  <a:srgbClr val="00B050"/>
                </a:solidFill>
                <a:latin typeface="Twentieth Century"/>
                <a:ea typeface="Twentieth Century"/>
                <a:cs typeface="Twentieth Century"/>
                <a:sym typeface="Twentieth Century"/>
              </a:rPr>
              <a:t>F</a:t>
            </a:r>
            <a:r>
              <a:rPr b="1" baseline="-25000" lang="sl-SI" sz="2400">
                <a:solidFill>
                  <a:srgbClr val="00B050"/>
                </a:solidFill>
                <a:latin typeface="Twentieth Century"/>
                <a:ea typeface="Twentieth Century"/>
                <a:cs typeface="Twentieth Century"/>
                <a:sym typeface="Twentieth Century"/>
              </a:rPr>
              <a:t>U</a:t>
            </a:r>
            <a:r>
              <a:rPr b="1" lang="sl-SI" sz="2400">
                <a:solidFill>
                  <a:srgbClr val="00B050"/>
                </a:solidFill>
                <a:latin typeface="Twentieth Century"/>
                <a:ea typeface="Twentieth Century"/>
                <a:cs typeface="Twentieth Century"/>
                <a:sym typeface="Twentieth Century"/>
              </a:rPr>
              <a:t> =F</a:t>
            </a:r>
            <a:r>
              <a:rPr b="1" baseline="-25000" lang="sl-SI" sz="2400">
                <a:solidFill>
                  <a:srgbClr val="00B050"/>
                </a:solidFill>
                <a:latin typeface="Twentieth Century"/>
                <a:ea typeface="Twentieth Century"/>
                <a:cs typeface="Twentieth Century"/>
                <a:sym typeface="Twentieth Century"/>
              </a:rPr>
              <a:t>L</a:t>
            </a:r>
            <a:r>
              <a:rPr b="1" lang="sl-SI" sz="2400">
                <a:solidFill>
                  <a:srgbClr val="00B050"/>
                </a:solidFill>
                <a:latin typeface="Twentieth Century"/>
                <a:ea typeface="Twentieth Century"/>
                <a:cs typeface="Twentieth Century"/>
                <a:sym typeface="Twentieth Century"/>
              </a:rPr>
              <a:t> + F</a:t>
            </a:r>
            <a:r>
              <a:rPr b="1" baseline="-25000" lang="sl-SI" sz="2400">
                <a:solidFill>
                  <a:srgbClr val="00B050"/>
                </a:solidFill>
                <a:latin typeface="Twentieth Century"/>
                <a:ea typeface="Twentieth Century"/>
                <a:cs typeface="Twentieth Century"/>
                <a:sym typeface="Twentieth Century"/>
              </a:rPr>
              <a:t>K</a:t>
            </a:r>
            <a:r>
              <a:rPr b="1" lang="sl-SI" sz="2400">
                <a:solidFill>
                  <a:srgbClr val="00B050"/>
                </a:solidFill>
                <a:latin typeface="Twentieth Century"/>
                <a:ea typeface="Twentieth Century"/>
                <a:cs typeface="Twentieth Century"/>
                <a:sym typeface="Twentieth Century"/>
              </a:rPr>
              <a:t> + F</a:t>
            </a:r>
            <a:r>
              <a:rPr b="1" baseline="-25000" lang="sl-SI" sz="2400">
                <a:solidFill>
                  <a:srgbClr val="00B050"/>
                </a:solidFill>
                <a:latin typeface="Twentieth Century"/>
                <a:ea typeface="Twentieth Century"/>
                <a:cs typeface="Twentieth Century"/>
                <a:sym typeface="Twentieth Century"/>
              </a:rPr>
              <a:t>Z</a:t>
            </a:r>
            <a:r>
              <a:rPr b="1" lang="sl-SI" sz="2400">
                <a:solidFill>
                  <a:srgbClr val="00B050"/>
                </a:solidFill>
                <a:latin typeface="Twentieth Century"/>
                <a:ea typeface="Twentieth Century"/>
                <a:cs typeface="Twentieth Century"/>
                <a:sym typeface="Twentieth Century"/>
              </a:rPr>
              <a:t> </a:t>
            </a:r>
            <a:r>
              <a:rPr b="1" lang="sl-SI" sz="2400">
                <a:solidFill>
                  <a:srgbClr val="FF0000"/>
                </a:solidFill>
                <a:latin typeface="Twentieth Century"/>
                <a:ea typeface="Twentieth Century"/>
                <a:cs typeface="Twentieth Century"/>
                <a:sym typeface="Twentieth Century"/>
              </a:rPr>
              <a:t>-</a:t>
            </a:r>
            <a:r>
              <a:rPr b="1" lang="sl-SI" sz="2400">
                <a:solidFill>
                  <a:srgbClr val="00B050"/>
                </a:solidFill>
                <a:latin typeface="Twentieth Century"/>
                <a:ea typeface="Twentieth Century"/>
                <a:cs typeface="Twentieth Century"/>
                <a:sym typeface="Twentieth Century"/>
              </a:rPr>
              <a:t> </a:t>
            </a:r>
            <a:r>
              <a:rPr b="1" lang="sl-SI" sz="2400">
                <a:solidFill>
                  <a:srgbClr val="FF0000"/>
                </a:solidFill>
                <a:latin typeface="Twentieth Century"/>
                <a:ea typeface="Twentieth Century"/>
                <a:cs typeface="Twentieth Century"/>
                <a:sym typeface="Twentieth Century"/>
              </a:rPr>
              <a:t>F</a:t>
            </a:r>
            <a:r>
              <a:rPr b="1" baseline="-25000" lang="sl-SI" sz="2400">
                <a:solidFill>
                  <a:srgbClr val="FF0000"/>
                </a:solidFill>
                <a:latin typeface="Twentieth Century"/>
                <a:ea typeface="Twentieth Century"/>
                <a:cs typeface="Twentieth Century"/>
                <a:sym typeface="Twentieth Century"/>
              </a:rPr>
              <a:t>N</a:t>
            </a:r>
            <a:r>
              <a:rPr b="1" lang="sl-SI" sz="2400">
                <a:solidFill>
                  <a:srgbClr val="FF0000"/>
                </a:solidFill>
                <a:latin typeface="Twentieth Century"/>
                <a:ea typeface="Twentieth Century"/>
                <a:cs typeface="Twentieth Century"/>
                <a:sym typeface="Twentieth Century"/>
              </a:rPr>
              <a:t> </a:t>
            </a:r>
            <a:r>
              <a:rPr b="1" lang="sl-SI" sz="2400">
                <a:solidFill>
                  <a:srgbClr val="00B050"/>
                </a:solidFill>
                <a:latin typeface="Twentieth Century"/>
                <a:ea typeface="Twentieth Century"/>
                <a:cs typeface="Twentieth Century"/>
                <a:sym typeface="Twentieth Century"/>
              </a:rPr>
              <a:t>+ F</a:t>
            </a:r>
            <a:r>
              <a:rPr b="1" baseline="-25000" lang="sl-SI" sz="2400">
                <a:solidFill>
                  <a:srgbClr val="00B050"/>
                </a:solidFill>
                <a:latin typeface="Twentieth Century"/>
                <a:ea typeface="Twentieth Century"/>
                <a:cs typeface="Twentieth Century"/>
                <a:sym typeface="Twentieth Century"/>
              </a:rPr>
              <a:t>P</a:t>
            </a:r>
            <a:endParaRPr sz="2400">
              <a:solidFill>
                <a:srgbClr val="00B050"/>
              </a:solidFill>
              <a:latin typeface="Twentieth Century"/>
              <a:ea typeface="Twentieth Century"/>
              <a:cs typeface="Twentieth Century"/>
              <a:sym typeface="Twentieth Century"/>
            </a:endParaRPr>
          </a:p>
        </p:txBody>
      </p:sp>
      <p:pic>
        <p:nvPicPr>
          <p:cNvPr id="175" name="Google Shape;175;p73"/>
          <p:cNvPicPr preferRelativeResize="0"/>
          <p:nvPr/>
        </p:nvPicPr>
        <p:blipFill rotWithShape="1">
          <a:blip r:embed="rId5">
            <a:alphaModFix/>
          </a:blip>
          <a:srcRect b="0" l="0" r="25652" t="24785"/>
          <a:stretch/>
        </p:blipFill>
        <p:spPr>
          <a:xfrm>
            <a:off x="8598760" y="-10171"/>
            <a:ext cx="3593240" cy="242343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74"/>
          <p:cNvSpPr/>
          <p:nvPr/>
        </p:nvSpPr>
        <p:spPr>
          <a:xfrm>
            <a:off x="2948217" y="1059388"/>
            <a:ext cx="609600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sl-SI" sz="2200">
                <a:solidFill>
                  <a:schemeClr val="dk1"/>
                </a:solidFill>
                <a:latin typeface="Twentieth Century"/>
                <a:ea typeface="Twentieth Century"/>
                <a:cs typeface="Twentieth Century"/>
                <a:sym typeface="Twentieth Century"/>
              </a:rPr>
              <a:t>Zakaj je sode na tovornjak lažje potiskati po deskah (klancu) kot pa jih dvigati navpično na tovornjak?</a:t>
            </a:r>
            <a:endParaRPr/>
          </a:p>
        </p:txBody>
      </p:sp>
      <p:sp>
        <p:nvSpPr>
          <p:cNvPr id="181" name="Google Shape;181;p74"/>
          <p:cNvSpPr/>
          <p:nvPr/>
        </p:nvSpPr>
        <p:spPr>
          <a:xfrm>
            <a:off x="2557602" y="4305895"/>
            <a:ext cx="7371761" cy="110799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sl-SI" sz="2200">
                <a:solidFill>
                  <a:schemeClr val="dk1"/>
                </a:solidFill>
                <a:latin typeface="Twentieth Century"/>
                <a:ea typeface="Twentieth Century"/>
                <a:cs typeface="Twentieth Century"/>
                <a:sym typeface="Twentieth Century"/>
              </a:rPr>
              <a:t>Pri navpičnem dviganju moramo premagovati celotno težo sodov, medtem ko pri potiskanju sodov po klancu premagujemo le del njihove teže. </a:t>
            </a:r>
            <a:endParaRPr/>
          </a:p>
        </p:txBody>
      </p:sp>
      <p:pic>
        <p:nvPicPr>
          <p:cNvPr id="182" name="Google Shape;182;p74"/>
          <p:cNvPicPr preferRelativeResize="0"/>
          <p:nvPr>
            <p:ph idx="1" type="body"/>
          </p:nvPr>
        </p:nvPicPr>
        <p:blipFill rotWithShape="1">
          <a:blip r:embed="rId3">
            <a:alphaModFix/>
          </a:blip>
          <a:srcRect b="0" l="0" r="0" t="0"/>
          <a:stretch/>
        </p:blipFill>
        <p:spPr>
          <a:xfrm>
            <a:off x="3902698" y="1869279"/>
            <a:ext cx="3654923" cy="243661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75"/>
          <p:cNvSpPr txBox="1"/>
          <p:nvPr>
            <p:ph idx="1" type="body"/>
          </p:nvPr>
        </p:nvSpPr>
        <p:spPr>
          <a:xfrm>
            <a:off x="1235963" y="428919"/>
            <a:ext cx="9720073" cy="4023360"/>
          </a:xfrm>
          <a:prstGeom prst="rect">
            <a:avLst/>
          </a:prstGeom>
          <a:noFill/>
          <a:ln>
            <a:noFill/>
          </a:ln>
        </p:spPr>
        <p:txBody>
          <a:bodyPr anchorCtr="0" anchor="t" bIns="45700" lIns="45700" spcFirstLastPara="1" rIns="45700" wrap="square" tIns="45700">
            <a:normAutofit/>
          </a:bodyPr>
          <a:lstStyle/>
          <a:p>
            <a:pPr indent="-139700" lvl="0" marL="91440" rtl="0" algn="l">
              <a:lnSpc>
                <a:spcPct val="90000"/>
              </a:lnSpc>
              <a:spcBef>
                <a:spcPts val="0"/>
              </a:spcBef>
              <a:spcAft>
                <a:spcPts val="0"/>
              </a:spcAft>
              <a:buSzPts val="2200"/>
              <a:buChar char=" "/>
            </a:pPr>
            <a:r>
              <a:rPr b="1" lang="sl-SI"/>
              <a:t>Silo teže razstavimo na dve sili</a:t>
            </a:r>
            <a:r>
              <a:rPr lang="sl-SI"/>
              <a:t>. V tem primeru bomo </a:t>
            </a:r>
            <a:r>
              <a:rPr b="1" lang="sl-SI"/>
              <a:t>eno silo usmerili vzporedno s klancem, drugo pa pravokotno na klanec</a:t>
            </a:r>
            <a:r>
              <a:rPr lang="sl-SI"/>
              <a:t>. </a:t>
            </a:r>
            <a:endParaRPr/>
          </a:p>
        </p:txBody>
      </p:sp>
      <p:pic>
        <p:nvPicPr>
          <p:cNvPr id="188" name="Google Shape;188;p75"/>
          <p:cNvPicPr preferRelativeResize="0"/>
          <p:nvPr/>
        </p:nvPicPr>
        <p:blipFill rotWithShape="1">
          <a:blip r:embed="rId3">
            <a:alphaModFix/>
          </a:blip>
          <a:srcRect b="10833" l="0" r="0" t="0"/>
          <a:stretch/>
        </p:blipFill>
        <p:spPr>
          <a:xfrm>
            <a:off x="3017044" y="1571151"/>
            <a:ext cx="6413548" cy="2881128"/>
          </a:xfrm>
          <a:prstGeom prst="rect">
            <a:avLst/>
          </a:prstGeom>
          <a:noFill/>
          <a:ln>
            <a:noFill/>
          </a:ln>
        </p:spPr>
      </p:pic>
      <p:sp>
        <p:nvSpPr>
          <p:cNvPr id="189" name="Google Shape;189;p75"/>
          <p:cNvSpPr/>
          <p:nvPr/>
        </p:nvSpPr>
        <p:spPr>
          <a:xfrm>
            <a:off x="971367" y="4606641"/>
            <a:ext cx="10935092" cy="1200329"/>
          </a:xfrm>
          <a:prstGeom prst="rect">
            <a:avLst/>
          </a:prstGeom>
          <a:blipFill rotWithShape="1">
            <a:blip r:embed="rId4">
              <a:alphaModFix/>
            </a:blip>
            <a:stretch>
              <a:fillRect b="-7104" l="-445" r="-501" t="-3045"/>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sl-SI" sz="1800">
                <a:latin typeface="Twentieth Century"/>
                <a:ea typeface="Twentieth Century"/>
                <a:cs typeface="Twentieth Century"/>
                <a:sym typeface="Twentieth Century"/>
              </a:rPr>
              <a:t>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76"/>
          <p:cNvSpPr/>
          <p:nvPr/>
        </p:nvSpPr>
        <p:spPr>
          <a:xfrm>
            <a:off x="1734531" y="809656"/>
            <a:ext cx="8974317" cy="3231654"/>
          </a:xfrm>
          <a:prstGeom prst="rect">
            <a:avLst/>
          </a:prstGeom>
          <a:blipFill rotWithShape="1">
            <a:blip r:embed="rId3">
              <a:alphaModFix/>
            </a:blip>
            <a:stretch>
              <a:fillRect b="-3773" l="-881" r="-1493" t="-131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sl-SI" sz="1800">
                <a:latin typeface="Twentieth Century"/>
                <a:ea typeface="Twentieth Century"/>
                <a:cs typeface="Twentieth Century"/>
                <a:sym typeface="Twentieth Century"/>
              </a:rPr>
              <a:t> </a:t>
            </a:r>
            <a:endParaRPr/>
          </a:p>
        </p:txBody>
      </p:sp>
      <p:pic>
        <p:nvPicPr>
          <p:cNvPr descr="https://lh3.googleusercontent.com/HqeCuYBINGAD132oj6qwGKz7LJVHVBLMLsVQcn7wd-gKDTvBI-uk5kp6nsgYt57F2ibDd4QxwLi0T1BDvOAeTCG4NpDHrQU_xoKpdWtFgomack_rUVmnXvLSAjDPjKkH5LpqfJX46t6yLATq10jXt-VZM7COFTMetELzq3Yiu9tKMtxjOBCm20yFZzlShyqpUIfK2cyw0g=s2048" id="195" name="Google Shape;195;p76"/>
          <p:cNvPicPr preferRelativeResize="0"/>
          <p:nvPr/>
        </p:nvPicPr>
        <p:blipFill rotWithShape="1">
          <a:blip r:embed="rId4">
            <a:alphaModFix/>
          </a:blip>
          <a:srcRect b="0" l="0" r="0" t="0"/>
          <a:stretch/>
        </p:blipFill>
        <p:spPr>
          <a:xfrm>
            <a:off x="3770621" y="1989948"/>
            <a:ext cx="2546816" cy="532516"/>
          </a:xfrm>
          <a:prstGeom prst="rect">
            <a:avLst/>
          </a:prstGeom>
          <a:noFill/>
          <a:ln>
            <a:noFill/>
          </a:ln>
        </p:spPr>
      </p:pic>
      <p:pic>
        <p:nvPicPr>
          <p:cNvPr id="196" name="Google Shape;196;p76"/>
          <p:cNvPicPr preferRelativeResize="0"/>
          <p:nvPr/>
        </p:nvPicPr>
        <p:blipFill rotWithShape="1">
          <a:blip r:embed="rId5">
            <a:alphaModFix/>
          </a:blip>
          <a:srcRect b="0" l="0" r="0" t="0"/>
          <a:stretch/>
        </p:blipFill>
        <p:spPr>
          <a:xfrm>
            <a:off x="8346545" y="2149057"/>
            <a:ext cx="2110924" cy="37340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42"/>
          <p:cNvSpPr txBox="1"/>
          <p:nvPr>
            <p:ph idx="1" type="body"/>
          </p:nvPr>
        </p:nvSpPr>
        <p:spPr>
          <a:xfrm>
            <a:off x="305936" y="1901998"/>
            <a:ext cx="7882759" cy="4840672"/>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2400"/>
              <a:buNone/>
            </a:pPr>
            <a:r>
              <a:t/>
            </a:r>
            <a:endParaRPr sz="2400"/>
          </a:p>
          <a:p>
            <a:pPr indent="0" lvl="0" marL="0" rtl="0" algn="l">
              <a:lnSpc>
                <a:spcPct val="100000"/>
              </a:lnSpc>
              <a:spcBef>
                <a:spcPts val="1500"/>
              </a:spcBef>
              <a:spcAft>
                <a:spcPts val="0"/>
              </a:spcAft>
              <a:buClr>
                <a:schemeClr val="dk1"/>
              </a:buClr>
              <a:buSzPts val="2400"/>
              <a:buNone/>
            </a:pPr>
            <a:r>
              <a:t/>
            </a:r>
            <a:endParaRPr sz="2400"/>
          </a:p>
        </p:txBody>
      </p:sp>
      <p:sp>
        <p:nvSpPr>
          <p:cNvPr id="202" name="Google Shape;202;p42"/>
          <p:cNvSpPr/>
          <p:nvPr/>
        </p:nvSpPr>
        <p:spPr>
          <a:xfrm>
            <a:off x="1306930" y="4503365"/>
            <a:ext cx="10146635"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l-SI" sz="2200">
                <a:solidFill>
                  <a:srgbClr val="C00000"/>
                </a:solidFill>
                <a:latin typeface="Twentieth Century"/>
                <a:ea typeface="Twentieth Century"/>
                <a:cs typeface="Twentieth Century"/>
                <a:sym typeface="Twentieth Century"/>
              </a:rPr>
              <a:t>Komponenta FG sin α deluje na vzponu v smeri, ki je nasprotna gibanju vozila, na spustu pa v smeri gibanja vozila.</a:t>
            </a:r>
            <a:endParaRPr/>
          </a:p>
        </p:txBody>
      </p:sp>
      <p:pic>
        <p:nvPicPr>
          <p:cNvPr id="203" name="Google Shape;203;p42"/>
          <p:cNvPicPr preferRelativeResize="0"/>
          <p:nvPr/>
        </p:nvPicPr>
        <p:blipFill rotWithShape="1">
          <a:blip r:embed="rId3">
            <a:alphaModFix/>
          </a:blip>
          <a:srcRect b="0" l="0" r="0" t="0"/>
          <a:stretch/>
        </p:blipFill>
        <p:spPr>
          <a:xfrm>
            <a:off x="3857625" y="947765"/>
            <a:ext cx="4476750" cy="298608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77"/>
          <p:cNvSpPr txBox="1"/>
          <p:nvPr/>
        </p:nvSpPr>
        <p:spPr>
          <a:xfrm>
            <a:off x="2230915" y="1207995"/>
            <a:ext cx="6935081" cy="507827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chemeClr val="dk1"/>
              </a:buClr>
              <a:buSzPts val="1800"/>
              <a:buFont typeface="Calibri"/>
              <a:buNone/>
            </a:pPr>
            <a:r>
              <a:rPr b="1" lang="sl-SI" sz="1800" u="sng">
                <a:solidFill>
                  <a:schemeClr val="dk1"/>
                </a:solidFill>
                <a:latin typeface="Calibri"/>
                <a:ea typeface="Calibri"/>
                <a:cs typeface="Calibri"/>
                <a:sym typeface="Calibri"/>
              </a:rPr>
              <a:t>Podajanje strmine v obliki nagiba - gradbeniška oznaka:</a:t>
            </a:r>
            <a:endParaRPr sz="1800">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800"/>
              <a:buFont typeface="Twentieth Century"/>
              <a:buNone/>
            </a:pPr>
            <a:r>
              <a:t/>
            </a:r>
            <a:endParaRPr sz="1800">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800"/>
              <a:buFont typeface="Twentieth Century"/>
              <a:buNone/>
            </a:pPr>
            <a:r>
              <a:t/>
            </a:r>
            <a:endParaRPr sz="1800">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800"/>
              <a:buFont typeface="Twentieth Century"/>
              <a:buNone/>
            </a:pPr>
            <a:r>
              <a:t/>
            </a:r>
            <a:endParaRPr sz="1800">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800"/>
              <a:buFont typeface="Twentieth Century"/>
              <a:buNone/>
            </a:pPr>
            <a:r>
              <a:t/>
            </a:r>
            <a:endParaRPr sz="1800">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800"/>
              <a:buFont typeface="Calibri"/>
              <a:buNone/>
            </a:pPr>
            <a:r>
              <a:rPr lang="sl-SI" sz="1800">
                <a:solidFill>
                  <a:schemeClr val="dk1"/>
                </a:solidFill>
                <a:latin typeface="Calibri"/>
                <a:ea typeface="Calibri"/>
                <a:cs typeface="Calibri"/>
                <a:sym typeface="Calibri"/>
              </a:rPr>
              <a:t>		</a:t>
            </a:r>
            <a:endParaRPr/>
          </a:p>
          <a:p>
            <a:pPr indent="0" lvl="0" marL="0" marR="0" rtl="0" algn="l">
              <a:lnSpc>
                <a:spcPct val="150000"/>
              </a:lnSpc>
              <a:spcBef>
                <a:spcPts val="0"/>
              </a:spcBef>
              <a:spcAft>
                <a:spcPts val="0"/>
              </a:spcAft>
              <a:buClr>
                <a:schemeClr val="dk1"/>
              </a:buClr>
              <a:buSzPts val="1800"/>
              <a:buFont typeface="Calibri"/>
              <a:buNone/>
            </a:pPr>
            <a:r>
              <a:rPr lang="sl-SI" sz="1800">
                <a:solidFill>
                  <a:schemeClr val="dk1"/>
                </a:solidFill>
                <a:latin typeface="Calibri"/>
                <a:ea typeface="Calibri"/>
                <a:cs typeface="Calibri"/>
                <a:sym typeface="Calibri"/>
              </a:rPr>
              <a:t>		P=100% ustreza kotu α=45°</a:t>
            </a:r>
            <a:endParaRPr/>
          </a:p>
          <a:p>
            <a:pPr indent="0" lvl="0" marL="0" marR="0" rtl="0" algn="l">
              <a:lnSpc>
                <a:spcPct val="150000"/>
              </a:lnSpc>
              <a:spcBef>
                <a:spcPts val="0"/>
              </a:spcBef>
              <a:spcAft>
                <a:spcPts val="0"/>
              </a:spcAft>
              <a:buClr>
                <a:schemeClr val="dk1"/>
              </a:buClr>
              <a:buSzPts val="1800"/>
              <a:buFont typeface="Twentieth Century"/>
              <a:buNone/>
            </a:pPr>
            <a:r>
              <a:t/>
            </a:r>
            <a:endParaRPr sz="1800">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800"/>
              <a:buFont typeface="Twentieth Century"/>
              <a:buNone/>
            </a:pPr>
            <a:r>
              <a:t/>
            </a:r>
            <a:endParaRPr sz="1800">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800"/>
              <a:buFont typeface="Twentieth Century"/>
              <a:buNone/>
            </a:pPr>
            <a:r>
              <a:t/>
            </a:r>
            <a:endParaRPr sz="1800">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800"/>
              <a:buFont typeface="Twentieth Century"/>
              <a:buNone/>
            </a:pPr>
            <a:r>
              <a:t/>
            </a:r>
            <a:endParaRPr sz="1800">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800"/>
              <a:buFont typeface="Twentieth Century"/>
              <a:buNone/>
            </a:pPr>
            <a:r>
              <a:t/>
            </a:r>
            <a:endParaRPr sz="1800">
              <a:solidFill>
                <a:schemeClr val="dk1"/>
              </a:solidFill>
              <a:latin typeface="Calibri"/>
              <a:ea typeface="Calibri"/>
              <a:cs typeface="Calibri"/>
              <a:sym typeface="Calibri"/>
            </a:endParaRPr>
          </a:p>
        </p:txBody>
      </p:sp>
      <p:pic>
        <p:nvPicPr>
          <p:cNvPr id="209" name="Google Shape;209;p77"/>
          <p:cNvPicPr preferRelativeResize="0"/>
          <p:nvPr/>
        </p:nvPicPr>
        <p:blipFill rotWithShape="1">
          <a:blip r:embed="rId3">
            <a:alphaModFix/>
          </a:blip>
          <a:srcRect b="0" l="0" r="0" t="0"/>
          <a:stretch/>
        </p:blipFill>
        <p:spPr>
          <a:xfrm>
            <a:off x="5278724" y="1992993"/>
            <a:ext cx="2038095" cy="409524"/>
          </a:xfrm>
          <a:prstGeom prst="rect">
            <a:avLst/>
          </a:prstGeom>
          <a:noFill/>
          <a:ln>
            <a:noFill/>
          </a:ln>
        </p:spPr>
      </p:pic>
      <p:pic>
        <p:nvPicPr>
          <p:cNvPr id="210" name="Google Shape;210;p77"/>
          <p:cNvPicPr preferRelativeResize="0"/>
          <p:nvPr/>
        </p:nvPicPr>
        <p:blipFill rotWithShape="1">
          <a:blip r:embed="rId4">
            <a:alphaModFix/>
          </a:blip>
          <a:srcRect b="0" l="0" r="0" t="0"/>
          <a:stretch/>
        </p:blipFill>
        <p:spPr>
          <a:xfrm>
            <a:off x="5354424" y="2835807"/>
            <a:ext cx="1794084" cy="409524"/>
          </a:xfrm>
          <a:prstGeom prst="rect">
            <a:avLst/>
          </a:prstGeom>
          <a:noFill/>
          <a:ln>
            <a:noFill/>
          </a:ln>
        </p:spPr>
      </p:pic>
      <p:sp>
        <p:nvSpPr>
          <p:cNvPr id="211" name="Google Shape;211;p77"/>
          <p:cNvSpPr/>
          <p:nvPr/>
        </p:nvSpPr>
        <p:spPr>
          <a:xfrm>
            <a:off x="3331914" y="4925227"/>
            <a:ext cx="2794804" cy="507831"/>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i="1" lang="sl-SI" sz="1800">
                <a:solidFill>
                  <a:schemeClr val="dk1"/>
                </a:solidFill>
                <a:latin typeface="Calibri"/>
                <a:ea typeface="Calibri"/>
                <a:cs typeface="Calibri"/>
                <a:sym typeface="Calibri"/>
              </a:rPr>
              <a:t>P=12% ustreza kotu α=6,84°</a:t>
            </a:r>
            <a:endParaRPr i="1" sz="1800">
              <a:solidFill>
                <a:schemeClr val="dk1"/>
              </a:solidFill>
              <a:latin typeface="Twentieth Century"/>
              <a:ea typeface="Twentieth Century"/>
              <a:cs typeface="Twentieth Century"/>
              <a:sym typeface="Twentieth Century"/>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grpSp>
        <p:nvGrpSpPr>
          <p:cNvPr id="216" name="Google Shape;216;p78"/>
          <p:cNvGrpSpPr/>
          <p:nvPr/>
        </p:nvGrpSpPr>
        <p:grpSpPr>
          <a:xfrm>
            <a:off x="1289870" y="1709236"/>
            <a:ext cx="4909731" cy="3166420"/>
            <a:chOff x="1591528" y="1686949"/>
            <a:chExt cx="4909731" cy="3166420"/>
          </a:xfrm>
        </p:grpSpPr>
        <p:grpSp>
          <p:nvGrpSpPr>
            <p:cNvPr id="217" name="Google Shape;217;p78"/>
            <p:cNvGrpSpPr/>
            <p:nvPr/>
          </p:nvGrpSpPr>
          <p:grpSpPr>
            <a:xfrm>
              <a:off x="1591528" y="1686949"/>
              <a:ext cx="4909731" cy="3166420"/>
              <a:chOff x="0" y="0"/>
              <a:chExt cx="4000500" cy="2514600"/>
            </a:xfrm>
          </p:grpSpPr>
          <p:sp>
            <p:nvSpPr>
              <p:cNvPr id="218" name="Google Shape;218;p78"/>
              <p:cNvSpPr txBox="1"/>
              <p:nvPr/>
            </p:nvSpPr>
            <p:spPr>
              <a:xfrm rot="3507430">
                <a:off x="1745006" y="1498382"/>
                <a:ext cx="1002611" cy="351823"/>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400"/>
                  <a:buFont typeface="Times New Roman"/>
                  <a:buNone/>
                </a:pPr>
                <a:r>
                  <a:rPr b="1" lang="sl-SI" sz="1400">
                    <a:solidFill>
                      <a:schemeClr val="dk1"/>
                    </a:solidFill>
                    <a:latin typeface="Times New Roman"/>
                    <a:ea typeface="Times New Roman"/>
                    <a:cs typeface="Times New Roman"/>
                    <a:sym typeface="Times New Roman"/>
                  </a:rPr>
                  <a:t>F</a:t>
                </a:r>
                <a:r>
                  <a:rPr b="1" baseline="-25000" lang="sl-SI" sz="1400">
                    <a:solidFill>
                      <a:schemeClr val="dk1"/>
                    </a:solidFill>
                    <a:latin typeface="Times New Roman"/>
                    <a:ea typeface="Times New Roman"/>
                    <a:cs typeface="Times New Roman"/>
                    <a:sym typeface="Times New Roman"/>
                  </a:rPr>
                  <a:t>G</a:t>
                </a:r>
                <a:r>
                  <a:rPr b="1" lang="sl-SI" sz="1400">
                    <a:solidFill>
                      <a:schemeClr val="dk1"/>
                    </a:solidFill>
                    <a:latin typeface="Times New Roman"/>
                    <a:ea typeface="Times New Roman"/>
                    <a:cs typeface="Times New Roman"/>
                    <a:sym typeface="Times New Roman"/>
                  </a:rPr>
                  <a:t> cos</a:t>
                </a:r>
                <a:r>
                  <a:rPr lang="sl-SI" sz="1400">
                    <a:solidFill>
                      <a:schemeClr val="dk1"/>
                    </a:solidFill>
                    <a:latin typeface="Times New Roman"/>
                    <a:ea typeface="Times New Roman"/>
                    <a:cs typeface="Times New Roman"/>
                    <a:sym typeface="Times New Roman"/>
                  </a:rPr>
                  <a:t> α</a:t>
                </a:r>
                <a:endParaRPr sz="1200">
                  <a:solidFill>
                    <a:schemeClr val="dk1"/>
                  </a:solidFill>
                  <a:latin typeface="Times New Roman"/>
                  <a:ea typeface="Times New Roman"/>
                  <a:cs typeface="Times New Roman"/>
                  <a:sym typeface="Times New Roman"/>
                </a:endParaRPr>
              </a:p>
            </p:txBody>
          </p:sp>
          <p:sp>
            <p:nvSpPr>
              <p:cNvPr id="219" name="Google Shape;219;p78"/>
              <p:cNvSpPr/>
              <p:nvPr/>
            </p:nvSpPr>
            <p:spPr>
              <a:xfrm>
                <a:off x="0" y="0"/>
                <a:ext cx="4000500" cy="25146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Twentieth Century"/>
                  <a:buNone/>
                </a:pPr>
                <a:r>
                  <a:t/>
                </a:r>
                <a:endParaRPr sz="1800">
                  <a:solidFill>
                    <a:schemeClr val="dk1"/>
                  </a:solidFill>
                  <a:latin typeface="Twentieth Century"/>
                  <a:ea typeface="Twentieth Century"/>
                  <a:cs typeface="Twentieth Century"/>
                  <a:sym typeface="Twentieth Century"/>
                </a:endParaRPr>
              </a:p>
            </p:txBody>
          </p:sp>
          <p:sp>
            <p:nvSpPr>
              <p:cNvPr id="220" name="Google Shape;220;p78"/>
              <p:cNvSpPr txBox="1"/>
              <p:nvPr/>
            </p:nvSpPr>
            <p:spPr>
              <a:xfrm>
                <a:off x="1600200" y="2057400"/>
                <a:ext cx="457200" cy="3429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400"/>
                  <a:buFont typeface="Times New Roman"/>
                  <a:buNone/>
                </a:pPr>
                <a:r>
                  <a:rPr b="1" lang="sl-SI" sz="1400">
                    <a:solidFill>
                      <a:schemeClr val="dk1"/>
                    </a:solidFill>
                    <a:latin typeface="Times New Roman"/>
                    <a:ea typeface="Times New Roman"/>
                    <a:cs typeface="Times New Roman"/>
                    <a:sym typeface="Times New Roman"/>
                  </a:rPr>
                  <a:t>Fg</a:t>
                </a:r>
                <a:endParaRPr sz="1200">
                  <a:solidFill>
                    <a:schemeClr val="dk1"/>
                  </a:solidFill>
                  <a:latin typeface="Times New Roman"/>
                  <a:ea typeface="Times New Roman"/>
                  <a:cs typeface="Times New Roman"/>
                  <a:sym typeface="Times New Roman"/>
                </a:endParaRPr>
              </a:p>
            </p:txBody>
          </p:sp>
          <p:sp>
            <p:nvSpPr>
              <p:cNvPr id="221" name="Google Shape;221;p78"/>
              <p:cNvSpPr txBox="1"/>
              <p:nvPr/>
            </p:nvSpPr>
            <p:spPr>
              <a:xfrm>
                <a:off x="2773363" y="3969"/>
                <a:ext cx="484188" cy="346869"/>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600"/>
                  <a:buFont typeface="Times New Roman"/>
                  <a:buNone/>
                </a:pPr>
                <a:r>
                  <a:rPr b="1" lang="sl-SI" sz="1600">
                    <a:solidFill>
                      <a:schemeClr val="dk1"/>
                    </a:solidFill>
                    <a:latin typeface="Times New Roman"/>
                    <a:ea typeface="Times New Roman"/>
                    <a:cs typeface="Times New Roman"/>
                    <a:sym typeface="Times New Roman"/>
                  </a:rPr>
                  <a:t>v</a:t>
                </a:r>
                <a:endParaRPr sz="1200">
                  <a:solidFill>
                    <a:schemeClr val="dk1"/>
                  </a:solidFill>
                  <a:latin typeface="Times New Roman"/>
                  <a:ea typeface="Times New Roman"/>
                  <a:cs typeface="Times New Roman"/>
                  <a:sym typeface="Times New Roman"/>
                </a:endParaRPr>
              </a:p>
            </p:txBody>
          </p:sp>
          <p:sp>
            <p:nvSpPr>
              <p:cNvPr id="222" name="Google Shape;222;p78"/>
              <p:cNvSpPr txBox="1"/>
              <p:nvPr/>
            </p:nvSpPr>
            <p:spPr>
              <a:xfrm>
                <a:off x="457200" y="1943100"/>
                <a:ext cx="571500" cy="3429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600"/>
                  <a:buFont typeface="Times New Roman"/>
                  <a:buNone/>
                </a:pPr>
                <a:r>
                  <a:rPr lang="sl-SI" sz="1600">
                    <a:solidFill>
                      <a:schemeClr val="dk1"/>
                    </a:solidFill>
                    <a:latin typeface="Times New Roman"/>
                    <a:ea typeface="Times New Roman"/>
                    <a:cs typeface="Times New Roman"/>
                    <a:sym typeface="Times New Roman"/>
                  </a:rPr>
                  <a:t>α</a:t>
                </a:r>
                <a:endParaRPr sz="1200">
                  <a:solidFill>
                    <a:schemeClr val="dk1"/>
                  </a:solidFill>
                  <a:latin typeface="Times New Roman"/>
                  <a:ea typeface="Times New Roman"/>
                  <a:cs typeface="Times New Roman"/>
                  <a:sym typeface="Times New Roman"/>
                </a:endParaRPr>
              </a:p>
            </p:txBody>
          </p:sp>
          <p:sp>
            <p:nvSpPr>
              <p:cNvPr id="223" name="Google Shape;223;p78"/>
              <p:cNvSpPr txBox="1"/>
              <p:nvPr/>
            </p:nvSpPr>
            <p:spPr>
              <a:xfrm>
                <a:off x="1028700" y="1028700"/>
                <a:ext cx="457200" cy="3429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200"/>
                  <a:buFont typeface="Twentieth Century"/>
                  <a:buNone/>
                </a:pPr>
                <a:r>
                  <a:t/>
                </a:r>
                <a:endParaRPr sz="1200">
                  <a:solidFill>
                    <a:schemeClr val="dk1"/>
                  </a:solidFill>
                  <a:latin typeface="Times New Roman"/>
                  <a:ea typeface="Times New Roman"/>
                  <a:cs typeface="Times New Roman"/>
                  <a:sym typeface="Times New Roman"/>
                </a:endParaRPr>
              </a:p>
            </p:txBody>
          </p:sp>
          <p:cxnSp>
            <p:nvCxnSpPr>
              <p:cNvPr id="224" name="Google Shape;224;p78"/>
              <p:cNvCxnSpPr/>
              <p:nvPr/>
            </p:nvCxnSpPr>
            <p:spPr>
              <a:xfrm flipH="1" rot="10800000">
                <a:off x="0" y="228600"/>
                <a:ext cx="3771900" cy="2057400"/>
              </a:xfrm>
              <a:prstGeom prst="straightConnector1">
                <a:avLst/>
              </a:prstGeom>
              <a:noFill/>
              <a:ln cap="flat" cmpd="sng" w="9525">
                <a:solidFill>
                  <a:srgbClr val="000000"/>
                </a:solidFill>
                <a:prstDash val="solid"/>
                <a:round/>
                <a:headEnd len="sm" w="sm" type="none"/>
                <a:tailEnd len="sm" w="sm" type="none"/>
              </a:ln>
            </p:spPr>
          </p:cxnSp>
          <p:cxnSp>
            <p:nvCxnSpPr>
              <p:cNvPr id="225" name="Google Shape;225;p78"/>
              <p:cNvCxnSpPr/>
              <p:nvPr/>
            </p:nvCxnSpPr>
            <p:spPr>
              <a:xfrm>
                <a:off x="0" y="2286000"/>
                <a:ext cx="3771900" cy="794"/>
              </a:xfrm>
              <a:prstGeom prst="straightConnector1">
                <a:avLst/>
              </a:prstGeom>
              <a:noFill/>
              <a:ln cap="flat" cmpd="sng" w="9525">
                <a:solidFill>
                  <a:srgbClr val="000000"/>
                </a:solidFill>
                <a:prstDash val="solid"/>
                <a:round/>
                <a:headEnd len="sm" w="sm" type="none"/>
                <a:tailEnd len="sm" w="sm" type="none"/>
              </a:ln>
            </p:spPr>
          </p:cxnSp>
          <p:cxnSp>
            <p:nvCxnSpPr>
              <p:cNvPr id="226" name="Google Shape;226;p78"/>
              <p:cNvCxnSpPr/>
              <p:nvPr/>
            </p:nvCxnSpPr>
            <p:spPr>
              <a:xfrm>
                <a:off x="3771900" y="228600"/>
                <a:ext cx="0" cy="2057400"/>
              </a:xfrm>
              <a:prstGeom prst="straightConnector1">
                <a:avLst/>
              </a:prstGeom>
              <a:noFill/>
              <a:ln cap="flat" cmpd="sng" w="9525">
                <a:solidFill>
                  <a:srgbClr val="000000"/>
                </a:solidFill>
                <a:prstDash val="solid"/>
                <a:round/>
                <a:headEnd len="sm" w="sm" type="none"/>
                <a:tailEnd len="sm" w="sm" type="none"/>
              </a:ln>
            </p:spPr>
          </p:cxnSp>
          <p:sp>
            <p:nvSpPr>
              <p:cNvPr id="227" name="Google Shape;227;p78"/>
              <p:cNvSpPr/>
              <p:nvPr/>
            </p:nvSpPr>
            <p:spPr>
              <a:xfrm>
                <a:off x="914400" y="1485900"/>
                <a:ext cx="228600" cy="228600"/>
              </a:xfrm>
              <a:prstGeom prst="ellipse">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Twentieth Century"/>
                  <a:buNone/>
                </a:pPr>
                <a:r>
                  <a:t/>
                </a:r>
                <a:endParaRPr sz="1800">
                  <a:solidFill>
                    <a:schemeClr val="dk1"/>
                  </a:solidFill>
                  <a:latin typeface="Calibri"/>
                  <a:ea typeface="Calibri"/>
                  <a:cs typeface="Calibri"/>
                  <a:sym typeface="Calibri"/>
                </a:endParaRPr>
              </a:p>
            </p:txBody>
          </p:sp>
          <p:sp>
            <p:nvSpPr>
              <p:cNvPr id="228" name="Google Shape;228;p78"/>
              <p:cNvSpPr/>
              <p:nvPr/>
            </p:nvSpPr>
            <p:spPr>
              <a:xfrm>
                <a:off x="1943100" y="914400"/>
                <a:ext cx="228600" cy="228600"/>
              </a:xfrm>
              <a:prstGeom prst="ellipse">
                <a:avLst/>
              </a:prstGeom>
              <a:solidFill>
                <a:srgbClr val="FFFFFF"/>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800"/>
                  <a:buFont typeface="Twentieth Century"/>
                  <a:buNone/>
                </a:pPr>
                <a:r>
                  <a:t/>
                </a:r>
                <a:endParaRPr sz="1800">
                  <a:solidFill>
                    <a:schemeClr val="dk1"/>
                  </a:solidFill>
                  <a:latin typeface="Calibri"/>
                  <a:ea typeface="Calibri"/>
                  <a:cs typeface="Calibri"/>
                  <a:sym typeface="Calibri"/>
                </a:endParaRPr>
              </a:p>
            </p:txBody>
          </p:sp>
          <p:cxnSp>
            <p:nvCxnSpPr>
              <p:cNvPr id="229" name="Google Shape;229;p78"/>
              <p:cNvCxnSpPr/>
              <p:nvPr/>
            </p:nvCxnSpPr>
            <p:spPr>
              <a:xfrm flipH="1" rot="10800000">
                <a:off x="1143000" y="1028700"/>
                <a:ext cx="800100" cy="457200"/>
              </a:xfrm>
              <a:prstGeom prst="straightConnector1">
                <a:avLst/>
              </a:prstGeom>
              <a:noFill/>
              <a:ln cap="flat" cmpd="sng" w="9525">
                <a:solidFill>
                  <a:srgbClr val="000000"/>
                </a:solidFill>
                <a:prstDash val="solid"/>
                <a:round/>
                <a:headEnd len="sm" w="sm" type="none"/>
                <a:tailEnd len="sm" w="sm" type="none"/>
              </a:ln>
            </p:spPr>
          </p:cxnSp>
          <p:cxnSp>
            <p:nvCxnSpPr>
              <p:cNvPr id="230" name="Google Shape;230;p78"/>
              <p:cNvCxnSpPr/>
              <p:nvPr/>
            </p:nvCxnSpPr>
            <p:spPr>
              <a:xfrm flipH="1" rot="10800000">
                <a:off x="685800" y="1600200"/>
                <a:ext cx="228600" cy="114300"/>
              </a:xfrm>
              <a:prstGeom prst="straightConnector1">
                <a:avLst/>
              </a:prstGeom>
              <a:noFill/>
              <a:ln cap="flat" cmpd="sng" w="9525">
                <a:solidFill>
                  <a:srgbClr val="000000"/>
                </a:solidFill>
                <a:prstDash val="solid"/>
                <a:round/>
                <a:headEnd len="sm" w="sm" type="none"/>
                <a:tailEnd len="sm" w="sm" type="none"/>
              </a:ln>
            </p:spPr>
          </p:cxnSp>
          <p:cxnSp>
            <p:nvCxnSpPr>
              <p:cNvPr id="231" name="Google Shape;231;p78"/>
              <p:cNvCxnSpPr/>
              <p:nvPr/>
            </p:nvCxnSpPr>
            <p:spPr>
              <a:xfrm flipH="1" rot="10800000">
                <a:off x="2171700" y="800100"/>
                <a:ext cx="228600" cy="114300"/>
              </a:xfrm>
              <a:prstGeom prst="straightConnector1">
                <a:avLst/>
              </a:prstGeom>
              <a:noFill/>
              <a:ln cap="flat" cmpd="sng" w="9525">
                <a:solidFill>
                  <a:srgbClr val="000000"/>
                </a:solidFill>
                <a:prstDash val="solid"/>
                <a:round/>
                <a:headEnd len="sm" w="sm" type="none"/>
                <a:tailEnd len="sm" w="sm" type="none"/>
              </a:ln>
            </p:spPr>
          </p:cxnSp>
          <p:cxnSp>
            <p:nvCxnSpPr>
              <p:cNvPr id="232" name="Google Shape;232;p78"/>
              <p:cNvCxnSpPr/>
              <p:nvPr/>
            </p:nvCxnSpPr>
            <p:spPr>
              <a:xfrm rot="10800000">
                <a:off x="571500" y="1485900"/>
                <a:ext cx="114300" cy="228600"/>
              </a:xfrm>
              <a:prstGeom prst="straightConnector1">
                <a:avLst/>
              </a:prstGeom>
              <a:noFill/>
              <a:ln cap="flat" cmpd="sng" w="9525">
                <a:solidFill>
                  <a:srgbClr val="000000"/>
                </a:solidFill>
                <a:prstDash val="solid"/>
                <a:round/>
                <a:headEnd len="sm" w="sm" type="none"/>
                <a:tailEnd len="sm" w="sm" type="none"/>
              </a:ln>
            </p:spPr>
          </p:cxnSp>
          <p:cxnSp>
            <p:nvCxnSpPr>
              <p:cNvPr id="233" name="Google Shape;233;p78"/>
              <p:cNvCxnSpPr/>
              <p:nvPr/>
            </p:nvCxnSpPr>
            <p:spPr>
              <a:xfrm flipH="1" rot="10800000">
                <a:off x="571500" y="914400"/>
                <a:ext cx="1028700" cy="571500"/>
              </a:xfrm>
              <a:prstGeom prst="straightConnector1">
                <a:avLst/>
              </a:prstGeom>
              <a:noFill/>
              <a:ln cap="flat" cmpd="sng" w="9525">
                <a:solidFill>
                  <a:srgbClr val="000000"/>
                </a:solidFill>
                <a:prstDash val="solid"/>
                <a:round/>
                <a:headEnd len="sm" w="sm" type="none"/>
                <a:tailEnd len="sm" w="sm" type="none"/>
              </a:ln>
            </p:spPr>
          </p:cxnSp>
          <p:cxnSp>
            <p:nvCxnSpPr>
              <p:cNvPr id="234" name="Google Shape;234;p78"/>
              <p:cNvCxnSpPr/>
              <p:nvPr/>
            </p:nvCxnSpPr>
            <p:spPr>
              <a:xfrm rot="10800000">
                <a:off x="1371600" y="571500"/>
                <a:ext cx="228600" cy="342900"/>
              </a:xfrm>
              <a:prstGeom prst="straightConnector1">
                <a:avLst/>
              </a:prstGeom>
              <a:noFill/>
              <a:ln cap="flat" cmpd="sng" w="9525">
                <a:solidFill>
                  <a:srgbClr val="000000"/>
                </a:solidFill>
                <a:prstDash val="solid"/>
                <a:round/>
                <a:headEnd len="sm" w="sm" type="none"/>
                <a:tailEnd len="sm" w="sm" type="none"/>
              </a:ln>
            </p:spPr>
          </p:cxnSp>
          <p:cxnSp>
            <p:nvCxnSpPr>
              <p:cNvPr id="235" name="Google Shape;235;p78"/>
              <p:cNvCxnSpPr/>
              <p:nvPr/>
            </p:nvCxnSpPr>
            <p:spPr>
              <a:xfrm flipH="1" rot="10800000">
                <a:off x="1371600" y="342900"/>
                <a:ext cx="457200" cy="228600"/>
              </a:xfrm>
              <a:prstGeom prst="straightConnector1">
                <a:avLst/>
              </a:prstGeom>
              <a:noFill/>
              <a:ln cap="flat" cmpd="sng" w="9525">
                <a:solidFill>
                  <a:srgbClr val="000000"/>
                </a:solidFill>
                <a:prstDash val="solid"/>
                <a:round/>
                <a:headEnd len="sm" w="sm" type="none"/>
                <a:tailEnd len="sm" w="sm" type="none"/>
              </a:ln>
            </p:spPr>
          </p:cxnSp>
          <p:cxnSp>
            <p:nvCxnSpPr>
              <p:cNvPr id="236" name="Google Shape;236;p78"/>
              <p:cNvCxnSpPr/>
              <p:nvPr/>
            </p:nvCxnSpPr>
            <p:spPr>
              <a:xfrm>
                <a:off x="1828800" y="342900"/>
                <a:ext cx="457200" cy="228600"/>
              </a:xfrm>
              <a:prstGeom prst="straightConnector1">
                <a:avLst/>
              </a:prstGeom>
              <a:noFill/>
              <a:ln cap="flat" cmpd="sng" w="9525">
                <a:solidFill>
                  <a:srgbClr val="000000"/>
                </a:solidFill>
                <a:prstDash val="solid"/>
                <a:round/>
                <a:headEnd len="sm" w="sm" type="none"/>
                <a:tailEnd len="sm" w="sm" type="none"/>
              </a:ln>
            </p:spPr>
          </p:cxnSp>
          <p:cxnSp>
            <p:nvCxnSpPr>
              <p:cNvPr id="237" name="Google Shape;237;p78"/>
              <p:cNvCxnSpPr/>
              <p:nvPr/>
            </p:nvCxnSpPr>
            <p:spPr>
              <a:xfrm>
                <a:off x="2286000" y="571500"/>
                <a:ext cx="114300" cy="228600"/>
              </a:xfrm>
              <a:prstGeom prst="straightConnector1">
                <a:avLst/>
              </a:prstGeom>
              <a:noFill/>
              <a:ln cap="flat" cmpd="sng" w="9525">
                <a:solidFill>
                  <a:srgbClr val="000000"/>
                </a:solidFill>
                <a:prstDash val="solid"/>
                <a:round/>
                <a:headEnd len="sm" w="sm" type="none"/>
                <a:tailEnd len="sm" w="sm" type="none"/>
              </a:ln>
            </p:spPr>
          </p:cxnSp>
          <p:cxnSp>
            <p:nvCxnSpPr>
              <p:cNvPr id="238" name="Google Shape;238;p78"/>
              <p:cNvCxnSpPr/>
              <p:nvPr/>
            </p:nvCxnSpPr>
            <p:spPr>
              <a:xfrm>
                <a:off x="1714500" y="1028700"/>
                <a:ext cx="536575" cy="914400"/>
              </a:xfrm>
              <a:prstGeom prst="straightConnector1">
                <a:avLst/>
              </a:prstGeom>
              <a:noFill/>
              <a:ln cap="flat" cmpd="sng" w="9525">
                <a:solidFill>
                  <a:srgbClr val="000000"/>
                </a:solidFill>
                <a:prstDash val="solid"/>
                <a:round/>
                <a:headEnd len="sm" w="sm" type="none"/>
                <a:tailEnd len="med" w="med" type="triangle"/>
              </a:ln>
            </p:spPr>
          </p:cxnSp>
          <p:cxnSp>
            <p:nvCxnSpPr>
              <p:cNvPr id="239" name="Google Shape;239;p78"/>
              <p:cNvCxnSpPr/>
              <p:nvPr/>
            </p:nvCxnSpPr>
            <p:spPr>
              <a:xfrm flipH="1" rot="420000">
                <a:off x="1223963" y="992981"/>
                <a:ext cx="488950" cy="376238"/>
              </a:xfrm>
              <a:prstGeom prst="straightConnector1">
                <a:avLst/>
              </a:prstGeom>
              <a:noFill/>
              <a:ln cap="flat" cmpd="sng" w="9525">
                <a:solidFill>
                  <a:srgbClr val="000000"/>
                </a:solidFill>
                <a:prstDash val="solid"/>
                <a:round/>
                <a:headEnd len="sm" w="sm" type="none"/>
                <a:tailEnd len="med" w="med" type="triangle"/>
              </a:ln>
            </p:spPr>
          </p:cxnSp>
          <p:cxnSp>
            <p:nvCxnSpPr>
              <p:cNvPr id="240" name="Google Shape;240;p78"/>
              <p:cNvCxnSpPr/>
              <p:nvPr/>
            </p:nvCxnSpPr>
            <p:spPr>
              <a:xfrm>
                <a:off x="1714500" y="1028700"/>
                <a:ext cx="794" cy="1143000"/>
              </a:xfrm>
              <a:prstGeom prst="straightConnector1">
                <a:avLst/>
              </a:prstGeom>
              <a:noFill/>
              <a:ln cap="flat" cmpd="sng" w="12700">
                <a:solidFill>
                  <a:srgbClr val="000000"/>
                </a:solidFill>
                <a:prstDash val="solid"/>
                <a:round/>
                <a:headEnd len="sm" w="sm" type="none"/>
                <a:tailEnd len="med" w="med" type="triangle"/>
              </a:ln>
            </p:spPr>
          </p:cxnSp>
          <p:cxnSp>
            <p:nvCxnSpPr>
              <p:cNvPr id="241" name="Google Shape;241;p78"/>
              <p:cNvCxnSpPr/>
              <p:nvPr/>
            </p:nvCxnSpPr>
            <p:spPr>
              <a:xfrm>
                <a:off x="1257300" y="1371600"/>
                <a:ext cx="457994" cy="785813"/>
              </a:xfrm>
              <a:prstGeom prst="straightConnector1">
                <a:avLst/>
              </a:prstGeom>
              <a:noFill/>
              <a:ln cap="flat" cmpd="sng" w="9525">
                <a:solidFill>
                  <a:srgbClr val="000000"/>
                </a:solidFill>
                <a:prstDash val="lgDash"/>
                <a:round/>
                <a:headEnd len="sm" w="sm" type="none"/>
                <a:tailEnd len="sm" w="sm" type="none"/>
              </a:ln>
            </p:spPr>
          </p:cxnSp>
          <p:cxnSp>
            <p:nvCxnSpPr>
              <p:cNvPr id="242" name="Google Shape;242;p78"/>
              <p:cNvCxnSpPr/>
              <p:nvPr/>
            </p:nvCxnSpPr>
            <p:spPr>
              <a:xfrm flipH="1" rot="10800000">
                <a:off x="1714500" y="1943100"/>
                <a:ext cx="457200" cy="228600"/>
              </a:xfrm>
              <a:prstGeom prst="straightConnector1">
                <a:avLst/>
              </a:prstGeom>
              <a:noFill/>
              <a:ln cap="flat" cmpd="sng" w="9525">
                <a:solidFill>
                  <a:srgbClr val="000000"/>
                </a:solidFill>
                <a:prstDash val="lgDash"/>
                <a:round/>
                <a:headEnd len="sm" w="sm" type="none"/>
                <a:tailEnd len="sm" w="sm" type="none"/>
              </a:ln>
            </p:spPr>
          </p:cxnSp>
          <p:cxnSp>
            <p:nvCxnSpPr>
              <p:cNvPr id="243" name="Google Shape;243;p78"/>
              <p:cNvCxnSpPr/>
              <p:nvPr/>
            </p:nvCxnSpPr>
            <p:spPr>
              <a:xfrm flipH="1" rot="10800000">
                <a:off x="2400300" y="228600"/>
                <a:ext cx="685800" cy="342900"/>
              </a:xfrm>
              <a:prstGeom prst="straightConnector1">
                <a:avLst/>
              </a:prstGeom>
              <a:noFill/>
              <a:ln cap="flat" cmpd="sng" w="9525">
                <a:solidFill>
                  <a:srgbClr val="000000"/>
                </a:solidFill>
                <a:prstDash val="solid"/>
                <a:round/>
                <a:headEnd len="sm" w="sm" type="none"/>
                <a:tailEnd len="med" w="med" type="triangle"/>
              </a:ln>
            </p:spPr>
          </p:cxnSp>
        </p:grpSp>
        <p:sp>
          <p:nvSpPr>
            <p:cNvPr id="244" name="Google Shape;244;p78"/>
            <p:cNvSpPr/>
            <p:nvPr/>
          </p:nvSpPr>
          <p:spPr>
            <a:xfrm rot="-1715432">
              <a:off x="2923855" y="2946491"/>
              <a:ext cx="833883" cy="3231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sl-SI" sz="1500">
                  <a:solidFill>
                    <a:srgbClr val="FF0000"/>
                  </a:solidFill>
                  <a:latin typeface="Times New Roman"/>
                  <a:ea typeface="Times New Roman"/>
                  <a:cs typeface="Times New Roman"/>
                  <a:sym typeface="Times New Roman"/>
                </a:rPr>
                <a:t>F</a:t>
              </a:r>
              <a:r>
                <a:rPr b="1" baseline="-25000" lang="sl-SI" sz="1500">
                  <a:solidFill>
                    <a:srgbClr val="FF0000"/>
                  </a:solidFill>
                  <a:latin typeface="Times New Roman"/>
                  <a:ea typeface="Times New Roman"/>
                  <a:cs typeface="Times New Roman"/>
                  <a:sym typeface="Times New Roman"/>
                </a:rPr>
                <a:t>G</a:t>
              </a:r>
              <a:r>
                <a:rPr b="1" lang="sl-SI" sz="1500">
                  <a:solidFill>
                    <a:srgbClr val="FF0000"/>
                  </a:solidFill>
                  <a:latin typeface="Times New Roman"/>
                  <a:ea typeface="Times New Roman"/>
                  <a:cs typeface="Times New Roman"/>
                  <a:sym typeface="Times New Roman"/>
                </a:rPr>
                <a:t> sin</a:t>
              </a:r>
              <a:r>
                <a:rPr lang="sl-SI" sz="1500">
                  <a:solidFill>
                    <a:srgbClr val="FF0000"/>
                  </a:solidFill>
                  <a:latin typeface="Times New Roman"/>
                  <a:ea typeface="Times New Roman"/>
                  <a:cs typeface="Times New Roman"/>
                  <a:sym typeface="Times New Roman"/>
                </a:rPr>
                <a:t> α</a:t>
              </a:r>
              <a:endParaRPr/>
            </a:p>
          </p:txBody>
        </p:sp>
      </p:grpSp>
      <p:cxnSp>
        <p:nvCxnSpPr>
          <p:cNvPr id="245" name="Google Shape;245;p78"/>
          <p:cNvCxnSpPr/>
          <p:nvPr/>
        </p:nvCxnSpPr>
        <p:spPr>
          <a:xfrm>
            <a:off x="1289869" y="4731728"/>
            <a:ext cx="4629176" cy="0"/>
          </a:xfrm>
          <a:prstGeom prst="straightConnector1">
            <a:avLst/>
          </a:prstGeom>
          <a:noFill/>
          <a:ln cap="flat" cmpd="sng" w="9525">
            <a:solidFill>
              <a:schemeClr val="accent1"/>
            </a:solidFill>
            <a:prstDash val="solid"/>
            <a:round/>
            <a:headEnd len="med" w="med" type="triangle"/>
            <a:tailEnd len="med" w="med" type="triangle"/>
          </a:ln>
        </p:spPr>
      </p:cxnSp>
      <p:sp>
        <p:nvSpPr>
          <p:cNvPr id="246" name="Google Shape;246;p78"/>
          <p:cNvSpPr txBox="1"/>
          <p:nvPr/>
        </p:nvSpPr>
        <p:spPr>
          <a:xfrm>
            <a:off x="2973205" y="4875656"/>
            <a:ext cx="981947" cy="36674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l-SI" sz="1800">
                <a:solidFill>
                  <a:schemeClr val="dk1"/>
                </a:solidFill>
                <a:latin typeface="Twentieth Century"/>
                <a:ea typeface="Twentieth Century"/>
                <a:cs typeface="Twentieth Century"/>
                <a:sym typeface="Twentieth Century"/>
              </a:rPr>
              <a:t>100 m</a:t>
            </a:r>
            <a:endParaRPr/>
          </a:p>
        </p:txBody>
      </p:sp>
      <p:cxnSp>
        <p:nvCxnSpPr>
          <p:cNvPr id="247" name="Google Shape;247;p78"/>
          <p:cNvCxnSpPr/>
          <p:nvPr/>
        </p:nvCxnSpPr>
        <p:spPr>
          <a:xfrm rot="10800000">
            <a:off x="5995447" y="1997092"/>
            <a:ext cx="0" cy="2590707"/>
          </a:xfrm>
          <a:prstGeom prst="straightConnector1">
            <a:avLst/>
          </a:prstGeom>
          <a:noFill/>
          <a:ln cap="flat" cmpd="sng" w="9525">
            <a:solidFill>
              <a:schemeClr val="accent1"/>
            </a:solidFill>
            <a:prstDash val="solid"/>
            <a:round/>
            <a:headEnd len="med" w="med" type="triangle"/>
            <a:tailEnd len="med" w="med" type="triangle"/>
          </a:ln>
        </p:spPr>
      </p:cxnSp>
      <p:sp>
        <p:nvSpPr>
          <p:cNvPr id="248" name="Google Shape;248;p78"/>
          <p:cNvSpPr txBox="1"/>
          <p:nvPr/>
        </p:nvSpPr>
        <p:spPr>
          <a:xfrm>
            <a:off x="6096000" y="3261674"/>
            <a:ext cx="66470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l-SI" sz="1800">
                <a:solidFill>
                  <a:schemeClr val="dk1"/>
                </a:solidFill>
                <a:latin typeface="Twentieth Century"/>
                <a:ea typeface="Twentieth Century"/>
                <a:cs typeface="Twentieth Century"/>
                <a:sym typeface="Twentieth Century"/>
              </a:rPr>
              <a:t>14 m</a:t>
            </a:r>
            <a:endParaRPr/>
          </a:p>
        </p:txBody>
      </p:sp>
      <p:pic>
        <p:nvPicPr>
          <p:cNvPr id="249" name="Google Shape;249;p78"/>
          <p:cNvPicPr preferRelativeResize="0"/>
          <p:nvPr/>
        </p:nvPicPr>
        <p:blipFill rotWithShape="1">
          <a:blip r:embed="rId3">
            <a:alphaModFix/>
          </a:blip>
          <a:srcRect b="0" l="0" r="0" t="0"/>
          <a:stretch/>
        </p:blipFill>
        <p:spPr>
          <a:xfrm flipH="1">
            <a:off x="6798705" y="1683538"/>
            <a:ext cx="5313421" cy="2992273"/>
          </a:xfrm>
          <a:prstGeom prst="rect">
            <a:avLst/>
          </a:prstGeom>
          <a:noFill/>
          <a:ln>
            <a:noFill/>
          </a:ln>
        </p:spPr>
      </p:pic>
      <p:sp>
        <p:nvSpPr>
          <p:cNvPr id="250" name="Google Shape;250;p78"/>
          <p:cNvSpPr txBox="1"/>
          <p:nvPr/>
        </p:nvSpPr>
        <p:spPr>
          <a:xfrm>
            <a:off x="939339" y="1102941"/>
            <a:ext cx="975082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sl-SI" sz="1800">
                <a:solidFill>
                  <a:schemeClr val="dk1"/>
                </a:solidFill>
                <a:latin typeface="Twentieth Century"/>
                <a:ea typeface="Twentieth Century"/>
                <a:cs typeface="Twentieth Century"/>
                <a:sym typeface="Twentieth Century"/>
              </a:rPr>
              <a:t>Pr. Določite vrednost upora nagiba vozila mase 3 500 kilogramov.</a:t>
            </a:r>
            <a:endParaRPr/>
          </a:p>
        </p:txBody>
      </p:sp>
      <p:sp>
        <p:nvSpPr>
          <p:cNvPr id="251" name="Google Shape;251;p78"/>
          <p:cNvSpPr txBox="1"/>
          <p:nvPr/>
        </p:nvSpPr>
        <p:spPr>
          <a:xfrm>
            <a:off x="4693561" y="5369685"/>
            <a:ext cx="3219728" cy="420243"/>
          </a:xfrm>
          <a:prstGeom prst="rect">
            <a:avLst/>
          </a:prstGeom>
          <a:blipFill rotWithShape="1">
            <a:blip r:embed="rId4">
              <a:alphaModFix/>
            </a:blip>
            <a:stretch>
              <a:fillRect b="-17388" l="-4542" r="-3597" t="-7244"/>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sl-SI" sz="1800">
                <a:latin typeface="Twentieth Century"/>
                <a:ea typeface="Twentieth Century"/>
                <a:cs typeface="Twentieth Century"/>
                <a:sym typeface="Twentieth Century"/>
              </a:rPr>
              <a:t> </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79"/>
          <p:cNvSpPr/>
          <p:nvPr/>
        </p:nvSpPr>
        <p:spPr>
          <a:xfrm>
            <a:off x="1737673" y="907811"/>
            <a:ext cx="9197419" cy="87357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lang="sl-SI" sz="1800">
                <a:solidFill>
                  <a:schemeClr val="dk1"/>
                </a:solidFill>
                <a:latin typeface="Times New Roman"/>
                <a:ea typeface="Times New Roman"/>
                <a:cs typeface="Times New Roman"/>
                <a:sym typeface="Times New Roman"/>
              </a:rPr>
              <a:t>1. Izračunaj upor pri premagovanju nagiba, če je kot naklona 15º in masa vozila 1,5t.</a:t>
            </a:r>
            <a:endParaRPr sz="1800">
              <a:solidFill>
                <a:schemeClr val="dk1"/>
              </a:solidFill>
              <a:latin typeface="Times New Roman"/>
              <a:ea typeface="Times New Roman"/>
              <a:cs typeface="Times New Roman"/>
              <a:sym typeface="Times New Roman"/>
            </a:endParaRPr>
          </a:p>
          <a:p>
            <a:pPr indent="0" lvl="0" marL="0" marR="0" rtl="0" algn="just">
              <a:lnSpc>
                <a:spcPct val="150000"/>
              </a:lnSpc>
              <a:spcBef>
                <a:spcPts val="0"/>
              </a:spcBef>
              <a:spcAft>
                <a:spcPts val="0"/>
              </a:spcAft>
              <a:buNone/>
            </a:pPr>
            <a:r>
              <a:rPr lang="sl-SI" sz="1800">
                <a:solidFill>
                  <a:schemeClr val="dk1"/>
                </a:solidFill>
                <a:latin typeface="Times New Roman"/>
                <a:ea typeface="Times New Roman"/>
                <a:cs typeface="Times New Roman"/>
                <a:sym typeface="Times New Roman"/>
              </a:rPr>
              <a:t>	</a:t>
            </a:r>
            <a:endParaRPr/>
          </a:p>
        </p:txBody>
      </p:sp>
      <p:sp>
        <p:nvSpPr>
          <p:cNvPr id="257" name="Google Shape;257;p79"/>
          <p:cNvSpPr/>
          <p:nvPr/>
        </p:nvSpPr>
        <p:spPr>
          <a:xfrm>
            <a:off x="1737673" y="1781383"/>
            <a:ext cx="6096000" cy="1338828"/>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sl-SI" sz="1800">
                <a:solidFill>
                  <a:schemeClr val="dk1"/>
                </a:solidFill>
                <a:latin typeface="Times New Roman"/>
                <a:ea typeface="Times New Roman"/>
                <a:cs typeface="Times New Roman"/>
                <a:sym typeface="Times New Roman"/>
              </a:rPr>
              <a:t>m= 1500kg</a:t>
            </a:r>
            <a:endParaRPr/>
          </a:p>
          <a:p>
            <a:pPr indent="0" lvl="0" marL="0" marR="0" rtl="0" algn="just">
              <a:lnSpc>
                <a:spcPct val="150000"/>
              </a:lnSpc>
              <a:spcBef>
                <a:spcPts val="0"/>
              </a:spcBef>
              <a:spcAft>
                <a:spcPts val="0"/>
              </a:spcAft>
              <a:buNone/>
            </a:pPr>
            <a:r>
              <a:rPr lang="sl-SI" sz="1800">
                <a:solidFill>
                  <a:schemeClr val="dk1"/>
                </a:solidFill>
                <a:latin typeface="Times New Roman"/>
                <a:ea typeface="Times New Roman"/>
                <a:cs typeface="Times New Roman"/>
                <a:sym typeface="Times New Roman"/>
              </a:rPr>
              <a:t>g = 9,81 m/s</a:t>
            </a:r>
            <a:r>
              <a:rPr baseline="30000" lang="sl-SI" sz="1800">
                <a:solidFill>
                  <a:schemeClr val="dk1"/>
                </a:solidFill>
                <a:latin typeface="Times New Roman"/>
                <a:ea typeface="Times New Roman"/>
                <a:cs typeface="Times New Roman"/>
                <a:sym typeface="Times New Roman"/>
              </a:rPr>
              <a:t>2</a:t>
            </a:r>
            <a:endParaRPr sz="1800">
              <a:solidFill>
                <a:schemeClr val="dk1"/>
              </a:solidFill>
              <a:latin typeface="Times New Roman"/>
              <a:ea typeface="Times New Roman"/>
              <a:cs typeface="Times New Roman"/>
              <a:sym typeface="Times New Roman"/>
            </a:endParaRPr>
          </a:p>
          <a:p>
            <a:pPr indent="0" lvl="0" marL="0" marR="0" rtl="0" algn="just">
              <a:lnSpc>
                <a:spcPct val="150000"/>
              </a:lnSpc>
              <a:spcBef>
                <a:spcPts val="0"/>
              </a:spcBef>
              <a:spcAft>
                <a:spcPts val="0"/>
              </a:spcAft>
              <a:buNone/>
            </a:pPr>
            <a:r>
              <a:rPr lang="sl-SI" sz="1800">
                <a:solidFill>
                  <a:schemeClr val="dk1"/>
                </a:solidFill>
                <a:latin typeface="Times New Roman"/>
                <a:ea typeface="Times New Roman"/>
                <a:cs typeface="Times New Roman"/>
                <a:sym typeface="Times New Roman"/>
              </a:rPr>
              <a:t>α = 15º</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p80"/>
          <p:cNvPicPr preferRelativeResize="0"/>
          <p:nvPr>
            <p:ph idx="1" type="body"/>
          </p:nvPr>
        </p:nvPicPr>
        <p:blipFill rotWithShape="1">
          <a:blip r:embed="rId3">
            <a:alphaModFix/>
          </a:blip>
          <a:srcRect b="0" l="0" r="0" t="0"/>
          <a:stretch/>
        </p:blipFill>
        <p:spPr>
          <a:xfrm>
            <a:off x="6603259" y="1833513"/>
            <a:ext cx="5028406" cy="4022725"/>
          </a:xfrm>
          <a:prstGeom prst="rect">
            <a:avLst/>
          </a:prstGeom>
          <a:noFill/>
          <a:ln>
            <a:noFill/>
          </a:ln>
        </p:spPr>
      </p:pic>
      <p:sp>
        <p:nvSpPr>
          <p:cNvPr id="263" name="Google Shape;263;p80"/>
          <p:cNvSpPr/>
          <p:nvPr/>
        </p:nvSpPr>
        <p:spPr>
          <a:xfrm>
            <a:off x="1046376" y="795769"/>
            <a:ext cx="9785022" cy="458074"/>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1" lang="sl-SI" sz="1800">
                <a:solidFill>
                  <a:schemeClr val="dk1"/>
                </a:solidFill>
                <a:latin typeface="Times New Roman"/>
                <a:ea typeface="Times New Roman"/>
                <a:cs typeface="Times New Roman"/>
                <a:sym typeface="Times New Roman"/>
              </a:rPr>
              <a:t>2. Izračunaj upor pri premagovanju nagiba, če je kot naklona 14% in masa vozila 1850kg.</a:t>
            </a:r>
            <a:endParaRPr sz="1800">
              <a:solidFill>
                <a:schemeClr val="dk1"/>
              </a:solidFill>
              <a:latin typeface="Times New Roman"/>
              <a:ea typeface="Times New Roman"/>
              <a:cs typeface="Times New Roman"/>
              <a:sym typeface="Times New Roman"/>
            </a:endParaRPr>
          </a:p>
        </p:txBody>
      </p:sp>
      <p:sp>
        <p:nvSpPr>
          <p:cNvPr id="264" name="Google Shape;264;p80"/>
          <p:cNvSpPr txBox="1"/>
          <p:nvPr/>
        </p:nvSpPr>
        <p:spPr>
          <a:xfrm>
            <a:off x="7946796" y="5948313"/>
            <a:ext cx="434575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l-SI" sz="1800">
                <a:solidFill>
                  <a:schemeClr val="dk1"/>
                </a:solidFill>
                <a:latin typeface="Twentieth Century"/>
                <a:ea typeface="Twentieth Century"/>
                <a:cs typeface="Twentieth Century"/>
                <a:sym typeface="Twentieth Century"/>
              </a:rPr>
              <a:t>Klanec navzdol</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33"/>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95000"/>
              </a:lnSpc>
              <a:spcBef>
                <a:spcPts val="0"/>
              </a:spcBef>
              <a:spcAft>
                <a:spcPts val="0"/>
              </a:spcAft>
              <a:buClr>
                <a:schemeClr val="lt1"/>
              </a:buClr>
              <a:buSzPts val="3000"/>
              <a:buFont typeface="Calibri"/>
              <a:buNone/>
            </a:pPr>
            <a:r>
              <a:rPr lang="sl-SI"/>
              <a:t>UPORI VOŽNJE</a:t>
            </a:r>
            <a:endParaRPr/>
          </a:p>
        </p:txBody>
      </p:sp>
      <p:sp>
        <p:nvSpPr>
          <p:cNvPr id="104" name="Google Shape;104;p33"/>
          <p:cNvSpPr txBox="1"/>
          <p:nvPr>
            <p:ph idx="1" type="body"/>
          </p:nvPr>
        </p:nvSpPr>
        <p:spPr>
          <a:xfrm>
            <a:off x="1024128" y="1809938"/>
            <a:ext cx="10937693" cy="4840672"/>
          </a:xfrm>
          <a:prstGeom prst="rect">
            <a:avLst/>
          </a:prstGeom>
          <a:noFill/>
          <a:ln>
            <a:noFill/>
          </a:ln>
        </p:spPr>
        <p:txBody>
          <a:bodyPr anchorCtr="0" anchor="t" bIns="45700" lIns="91425" spcFirstLastPara="1" rIns="91425" wrap="square" tIns="45700">
            <a:normAutofit fontScale="92500" lnSpcReduction="10000"/>
          </a:bodyPr>
          <a:lstStyle/>
          <a:p>
            <a:pPr indent="-140970" lvl="0" marL="91440" rtl="0" algn="l">
              <a:lnSpc>
                <a:spcPct val="100000"/>
              </a:lnSpc>
              <a:spcBef>
                <a:spcPts val="0"/>
              </a:spcBef>
              <a:spcAft>
                <a:spcPts val="0"/>
              </a:spcAft>
              <a:buClr>
                <a:schemeClr val="dk1"/>
              </a:buClr>
              <a:buSzPct val="100000"/>
              <a:buChar char=" "/>
            </a:pPr>
            <a:r>
              <a:rPr lang="sl-SI" sz="2400"/>
              <a:t>Upori so sile, ki se upirajo gibanju prevoznih sredstev – zavirajo vozilo. </a:t>
            </a:r>
            <a:endParaRPr/>
          </a:p>
          <a:p>
            <a:pPr indent="-140970" lvl="0" marL="91440" rtl="0" algn="l">
              <a:lnSpc>
                <a:spcPct val="100000"/>
              </a:lnSpc>
              <a:spcBef>
                <a:spcPts val="1500"/>
              </a:spcBef>
              <a:spcAft>
                <a:spcPts val="0"/>
              </a:spcAft>
              <a:buClr>
                <a:schemeClr val="dk1"/>
              </a:buClr>
              <a:buSzPct val="100000"/>
              <a:buChar char=" "/>
            </a:pPr>
            <a:r>
              <a:rPr lang="sl-SI" sz="2400"/>
              <a:t>Upori nastanejo zaradi vozil ali zaradi vozne poti. </a:t>
            </a:r>
            <a:endParaRPr/>
          </a:p>
          <a:p>
            <a:pPr indent="-140970" lvl="0" marL="91440" rtl="0" algn="l">
              <a:lnSpc>
                <a:spcPct val="100000"/>
              </a:lnSpc>
              <a:spcBef>
                <a:spcPts val="1500"/>
              </a:spcBef>
              <a:spcAft>
                <a:spcPts val="0"/>
              </a:spcAft>
              <a:buClr>
                <a:schemeClr val="dk1"/>
              </a:buClr>
              <a:buSzPct val="100000"/>
              <a:buChar char=" "/>
            </a:pPr>
            <a:r>
              <a:rPr b="1" lang="sl-SI" sz="2400"/>
              <a:t>Da se vozilo premika, moramo premagati vse upore gibanja, kar pomeni, da mora biti vlečna sila vozila večja od vsote vseh uporov gibanja.</a:t>
            </a:r>
            <a:endParaRPr sz="2400"/>
          </a:p>
          <a:p>
            <a:pPr indent="-140970" lvl="0" marL="91440" rtl="0" algn="l">
              <a:lnSpc>
                <a:spcPct val="100000"/>
              </a:lnSpc>
              <a:spcBef>
                <a:spcPts val="1500"/>
              </a:spcBef>
              <a:spcAft>
                <a:spcPts val="0"/>
              </a:spcAft>
              <a:buClr>
                <a:schemeClr val="dk1"/>
              </a:buClr>
              <a:buSzPct val="100000"/>
              <a:buChar char=" "/>
            </a:pPr>
            <a:r>
              <a:rPr lang="sl-SI" sz="2400"/>
              <a:t>Upori pri gibanju vozila so:</a:t>
            </a:r>
            <a:endParaRPr/>
          </a:p>
          <a:p>
            <a:pPr indent="-457200" lvl="0" marL="457200" rtl="0" algn="l">
              <a:lnSpc>
                <a:spcPct val="100000"/>
              </a:lnSpc>
              <a:spcBef>
                <a:spcPts val="1500"/>
              </a:spcBef>
              <a:spcAft>
                <a:spcPts val="0"/>
              </a:spcAft>
              <a:buClr>
                <a:schemeClr val="dk1"/>
              </a:buClr>
              <a:buSzPct val="100000"/>
              <a:buFont typeface="Twentieth Century"/>
              <a:buAutoNum type="alphaLcParenR"/>
            </a:pPr>
            <a:r>
              <a:rPr lang="sl-SI" sz="2400"/>
              <a:t>upor trenja v ležajih od 0,2N/kN (drsni) do 1N/kN (kotalni) </a:t>
            </a:r>
            <a:r>
              <a:rPr lang="sl-SI" sz="2400">
                <a:solidFill>
                  <a:srgbClr val="FF0000"/>
                </a:solidFill>
              </a:rPr>
              <a:t>F</a:t>
            </a:r>
            <a:r>
              <a:rPr baseline="-25000" lang="sl-SI" sz="2400">
                <a:solidFill>
                  <a:srgbClr val="FF0000"/>
                </a:solidFill>
              </a:rPr>
              <a:t>L</a:t>
            </a:r>
            <a:r>
              <a:rPr lang="sl-SI" sz="2400"/>
              <a:t>[N]</a:t>
            </a:r>
            <a:endParaRPr/>
          </a:p>
          <a:p>
            <a:pPr indent="-457200" lvl="0" marL="457200" rtl="0" algn="l">
              <a:lnSpc>
                <a:spcPct val="100000"/>
              </a:lnSpc>
              <a:spcBef>
                <a:spcPts val="1500"/>
              </a:spcBef>
              <a:spcAft>
                <a:spcPts val="0"/>
              </a:spcAft>
              <a:buClr>
                <a:schemeClr val="dk1"/>
              </a:buClr>
              <a:buSzPct val="100000"/>
              <a:buFont typeface="Twentieth Century"/>
              <a:buAutoNum type="alphaLcParenR"/>
            </a:pPr>
            <a:r>
              <a:rPr lang="sl-SI" sz="2400"/>
              <a:t>upor pri kotaljenju </a:t>
            </a:r>
            <a:r>
              <a:rPr lang="sl-SI" sz="2400">
                <a:solidFill>
                  <a:srgbClr val="FF0000"/>
                </a:solidFill>
              </a:rPr>
              <a:t>F</a:t>
            </a:r>
            <a:r>
              <a:rPr baseline="-25000" lang="sl-SI" sz="2400">
                <a:solidFill>
                  <a:srgbClr val="FF0000"/>
                </a:solidFill>
              </a:rPr>
              <a:t>K</a:t>
            </a:r>
            <a:r>
              <a:rPr lang="sl-SI" sz="2400"/>
              <a:t> [N]</a:t>
            </a:r>
            <a:endParaRPr/>
          </a:p>
          <a:p>
            <a:pPr indent="-457200" lvl="0" marL="457200" rtl="0" algn="l">
              <a:lnSpc>
                <a:spcPct val="100000"/>
              </a:lnSpc>
              <a:spcBef>
                <a:spcPts val="1500"/>
              </a:spcBef>
              <a:spcAft>
                <a:spcPts val="0"/>
              </a:spcAft>
              <a:buClr>
                <a:schemeClr val="dk1"/>
              </a:buClr>
              <a:buSzPct val="100000"/>
              <a:buFont typeface="Twentieth Century"/>
              <a:buAutoNum type="alphaLcParenR"/>
            </a:pPr>
            <a:r>
              <a:rPr lang="sl-SI" sz="2400"/>
              <a:t>zračni upor </a:t>
            </a:r>
            <a:r>
              <a:rPr lang="sl-SI" sz="2400">
                <a:solidFill>
                  <a:srgbClr val="FF0000"/>
                </a:solidFill>
              </a:rPr>
              <a:t>F</a:t>
            </a:r>
            <a:r>
              <a:rPr baseline="-25000" lang="sl-SI" sz="2400">
                <a:solidFill>
                  <a:srgbClr val="FF0000"/>
                </a:solidFill>
              </a:rPr>
              <a:t>Z</a:t>
            </a:r>
            <a:r>
              <a:rPr lang="sl-SI" sz="2400"/>
              <a:t> [N]</a:t>
            </a:r>
            <a:endParaRPr/>
          </a:p>
          <a:p>
            <a:pPr indent="-457200" lvl="0" marL="457200" rtl="0" algn="l">
              <a:lnSpc>
                <a:spcPct val="100000"/>
              </a:lnSpc>
              <a:spcBef>
                <a:spcPts val="1500"/>
              </a:spcBef>
              <a:spcAft>
                <a:spcPts val="0"/>
              </a:spcAft>
              <a:buClr>
                <a:schemeClr val="dk1"/>
              </a:buClr>
              <a:buSzPct val="100000"/>
              <a:buFont typeface="Twentieth Century"/>
              <a:buAutoNum type="alphaLcParenR"/>
            </a:pPr>
            <a:r>
              <a:rPr lang="sl-SI" sz="2400"/>
              <a:t>upor pri premagovanju naklona - strmine </a:t>
            </a:r>
            <a:r>
              <a:rPr lang="sl-SI" sz="2400">
                <a:solidFill>
                  <a:srgbClr val="FF0000"/>
                </a:solidFill>
              </a:rPr>
              <a:t>F</a:t>
            </a:r>
            <a:r>
              <a:rPr baseline="-25000" lang="sl-SI" sz="2400">
                <a:solidFill>
                  <a:srgbClr val="FF0000"/>
                </a:solidFill>
              </a:rPr>
              <a:t>N</a:t>
            </a:r>
            <a:r>
              <a:rPr lang="sl-SI" sz="2400"/>
              <a:t> [N]</a:t>
            </a:r>
            <a:endParaRPr/>
          </a:p>
          <a:p>
            <a:pPr indent="-457200" lvl="0" marL="457200" rtl="0" algn="l">
              <a:lnSpc>
                <a:spcPct val="100000"/>
              </a:lnSpc>
              <a:spcBef>
                <a:spcPts val="1500"/>
              </a:spcBef>
              <a:spcAft>
                <a:spcPts val="0"/>
              </a:spcAft>
              <a:buClr>
                <a:schemeClr val="dk1"/>
              </a:buClr>
              <a:buSzPct val="100000"/>
              <a:buFont typeface="Twentieth Century"/>
              <a:buAutoNum type="alphaLcParenR"/>
            </a:pPr>
            <a:r>
              <a:rPr lang="sl-SI" sz="2400"/>
              <a:t>upor pri pospeševanju oz. zaviranju vozila </a:t>
            </a:r>
            <a:r>
              <a:rPr lang="sl-SI" sz="2400">
                <a:solidFill>
                  <a:srgbClr val="FF0000"/>
                </a:solidFill>
              </a:rPr>
              <a:t>F</a:t>
            </a:r>
            <a:r>
              <a:rPr baseline="-25000" lang="sl-SI" sz="2400">
                <a:solidFill>
                  <a:srgbClr val="FF0000"/>
                </a:solidFill>
              </a:rPr>
              <a:t>P</a:t>
            </a:r>
            <a:r>
              <a:rPr lang="sl-SI" sz="2400"/>
              <a:t> [N]</a:t>
            </a:r>
            <a:endParaRPr/>
          </a:p>
          <a:p>
            <a:pPr indent="-9207" lvl="0" marL="91440" rtl="0" algn="l">
              <a:lnSpc>
                <a:spcPct val="100000"/>
              </a:lnSpc>
              <a:spcBef>
                <a:spcPts val="1500"/>
              </a:spcBef>
              <a:spcAft>
                <a:spcPts val="0"/>
              </a:spcAft>
              <a:buClr>
                <a:schemeClr val="dk1"/>
              </a:buClr>
              <a:buSzPct val="100000"/>
              <a:buNone/>
            </a:pPr>
            <a:r>
              <a:t/>
            </a:r>
            <a:endParaRPr sz="1400"/>
          </a:p>
        </p:txBody>
      </p:sp>
      <p:sp>
        <p:nvSpPr>
          <p:cNvPr id="105" name="Google Shape;105;p33"/>
          <p:cNvSpPr/>
          <p:nvPr/>
        </p:nvSpPr>
        <p:spPr>
          <a:xfrm>
            <a:off x="9298858" y="6027003"/>
            <a:ext cx="2890683"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sl-SI" sz="1200" u="none" cap="none" strike="noStrike">
                <a:solidFill>
                  <a:schemeClr val="dk1"/>
                </a:solidFill>
                <a:latin typeface="Arial"/>
                <a:ea typeface="Arial"/>
                <a:cs typeface="Arial"/>
                <a:sym typeface="Arial"/>
              </a:rPr>
              <a:t>*Ležáj</a:t>
            </a:r>
            <a:r>
              <a:rPr b="0" i="1" lang="sl-SI" sz="1200" u="none" cap="none" strike="noStrike">
                <a:solidFill>
                  <a:schemeClr val="dk1"/>
                </a:solidFill>
                <a:latin typeface="Arial"/>
                <a:ea typeface="Arial"/>
                <a:cs typeface="Arial"/>
                <a:sym typeface="Arial"/>
              </a:rPr>
              <a:t> je strojni element, ki omogoča  pritrditev vrtečih delov in hkrati prenaša obremenitve  z vrtečih se delov na mirujoči del naprave.</a:t>
            </a:r>
            <a:endParaRPr i="1" sz="1200">
              <a:solidFill>
                <a:schemeClr val="dk1"/>
              </a:solidFill>
              <a:latin typeface="Twentieth Century"/>
              <a:ea typeface="Twentieth Century"/>
              <a:cs typeface="Twentieth Century"/>
              <a:sym typeface="Twentieth Century"/>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descr="Car Jerking When Accelerating? Poor Power When Pulling Off? [Solutions]" id="269" name="Google Shape;269;p81"/>
          <p:cNvPicPr preferRelativeResize="0"/>
          <p:nvPr/>
        </p:nvPicPr>
        <p:blipFill rotWithShape="1">
          <a:blip r:embed="rId3">
            <a:alphaModFix/>
          </a:blip>
          <a:srcRect b="0" l="0" r="0" t="0"/>
          <a:stretch/>
        </p:blipFill>
        <p:spPr>
          <a:xfrm>
            <a:off x="722570" y="2105320"/>
            <a:ext cx="7461453" cy="4663408"/>
          </a:xfrm>
          <a:prstGeom prst="rect">
            <a:avLst/>
          </a:prstGeom>
          <a:noFill/>
          <a:ln>
            <a:noFill/>
          </a:ln>
        </p:spPr>
      </p:pic>
      <p:sp>
        <p:nvSpPr>
          <p:cNvPr id="270" name="Google Shape;270;p81"/>
          <p:cNvSpPr txBox="1"/>
          <p:nvPr>
            <p:ph type="title"/>
          </p:nvPr>
        </p:nvSpPr>
        <p:spPr>
          <a:xfrm>
            <a:off x="830724" y="975297"/>
            <a:ext cx="10269182" cy="1499616"/>
          </a:xfrm>
          <a:prstGeom prst="rect">
            <a:avLst/>
          </a:prstGeom>
          <a:blipFill rotWithShape="1">
            <a:blip r:embed="rId4">
              <a:alphaModFix/>
            </a:blip>
            <a:stretch>
              <a:fillRect b="0" l="-2729" r="0" t="-9755"/>
            </a:stretch>
          </a:blip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SzPts val="5000"/>
              <a:buFont typeface="Twentieth Century"/>
              <a:buNone/>
            </a:pPr>
            <a:r>
              <a:rPr lang="sl-SI"/>
              <a:t> </a:t>
            </a:r>
            <a:endParaRPr/>
          </a:p>
        </p:txBody>
      </p:sp>
      <p:sp>
        <p:nvSpPr>
          <p:cNvPr id="271" name="Google Shape;271;p81"/>
          <p:cNvSpPr/>
          <p:nvPr/>
        </p:nvSpPr>
        <p:spPr>
          <a:xfrm>
            <a:off x="8546701" y="2946412"/>
            <a:ext cx="3469064" cy="120032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sl-SI" sz="1800">
                <a:solidFill>
                  <a:schemeClr val="dk1"/>
                </a:solidFill>
                <a:latin typeface="Twentieth Century"/>
                <a:ea typeface="Twentieth Century"/>
                <a:cs typeface="Twentieth Century"/>
                <a:sym typeface="Twentieth Century"/>
              </a:rPr>
              <a:t>Telo miruje ali se giblje premo enakomerno, če nanj ne deluje nobena sila ali pa je vsota vseh sil, ki delujejo nanj enaka nič.</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p82"/>
          <p:cNvPicPr preferRelativeResize="0"/>
          <p:nvPr/>
        </p:nvPicPr>
        <p:blipFill rotWithShape="1">
          <a:blip r:embed="rId3">
            <a:alphaModFix/>
          </a:blip>
          <a:srcRect b="0" l="0" r="0" t="0"/>
          <a:stretch/>
        </p:blipFill>
        <p:spPr>
          <a:xfrm rot="8658454">
            <a:off x="9361514" y="2092816"/>
            <a:ext cx="2083983" cy="2083983"/>
          </a:xfrm>
          <a:prstGeom prst="rect">
            <a:avLst/>
          </a:prstGeom>
          <a:noFill/>
          <a:ln>
            <a:noFill/>
          </a:ln>
        </p:spPr>
      </p:pic>
      <p:sp>
        <p:nvSpPr>
          <p:cNvPr id="277" name="Google Shape;277;p82"/>
          <p:cNvSpPr txBox="1"/>
          <p:nvPr>
            <p:ph idx="4294967295" type="body"/>
          </p:nvPr>
        </p:nvSpPr>
        <p:spPr>
          <a:xfrm>
            <a:off x="707011" y="1134836"/>
            <a:ext cx="9814681" cy="4890840"/>
          </a:xfrm>
          <a:prstGeom prst="rect">
            <a:avLst/>
          </a:prstGeom>
          <a:blipFill rotWithShape="1">
            <a:blip r:embed="rId4">
              <a:alphaModFix/>
            </a:blip>
            <a:stretch>
              <a:fillRect b="0" l="-993" r="-930" t="-997"/>
            </a:stretch>
          </a:blipFill>
          <a:ln>
            <a:noFill/>
          </a:ln>
        </p:spPr>
        <p:txBody>
          <a:bodyPr anchorCtr="0" anchor="t" bIns="45700" lIns="45700" spcFirstLastPara="1" rIns="45700" wrap="square" tIns="45700">
            <a:normAutofit/>
          </a:bodyPr>
          <a:lstStyle/>
          <a:p>
            <a:pPr indent="-139700" lvl="0" marL="91440" rtl="0" algn="l">
              <a:lnSpc>
                <a:spcPct val="90000"/>
              </a:lnSpc>
              <a:spcBef>
                <a:spcPts val="0"/>
              </a:spcBef>
              <a:spcAft>
                <a:spcPts val="0"/>
              </a:spcAft>
              <a:buSzPts val="2200"/>
              <a:buChar char=" "/>
            </a:pPr>
            <a:r>
              <a:rPr lang="sl-SI"/>
              <a:t> </a:t>
            </a:r>
            <a:endParaRPr/>
          </a:p>
        </p:txBody>
      </p:sp>
      <p:pic>
        <p:nvPicPr>
          <p:cNvPr id="278" name="Google Shape;278;p82"/>
          <p:cNvPicPr preferRelativeResize="0"/>
          <p:nvPr/>
        </p:nvPicPr>
        <p:blipFill rotWithShape="1">
          <a:blip r:embed="rId5">
            <a:alphaModFix/>
          </a:blip>
          <a:srcRect b="0" l="0" r="0" t="0"/>
          <a:stretch/>
        </p:blipFill>
        <p:spPr>
          <a:xfrm>
            <a:off x="3736734" y="3134807"/>
            <a:ext cx="3213488" cy="588385"/>
          </a:xfrm>
          <a:prstGeom prst="rect">
            <a:avLst/>
          </a:prstGeom>
          <a:noFill/>
          <a:ln>
            <a:noFill/>
          </a:ln>
        </p:spPr>
      </p:pic>
      <p:pic>
        <p:nvPicPr>
          <p:cNvPr id="279" name="Google Shape;279;p82"/>
          <p:cNvPicPr preferRelativeResize="0"/>
          <p:nvPr/>
        </p:nvPicPr>
        <p:blipFill rotWithShape="1">
          <a:blip r:embed="rId6">
            <a:alphaModFix/>
          </a:blip>
          <a:srcRect b="0" l="0" r="0" t="0"/>
          <a:stretch/>
        </p:blipFill>
        <p:spPr>
          <a:xfrm>
            <a:off x="7884231" y="2717236"/>
            <a:ext cx="1573509" cy="1281482"/>
          </a:xfrm>
          <a:prstGeom prst="rect">
            <a:avLst/>
          </a:prstGeom>
          <a:noFill/>
          <a:ln>
            <a:noFill/>
          </a:ln>
        </p:spPr>
      </p:pic>
      <p:pic>
        <p:nvPicPr>
          <p:cNvPr id="280" name="Google Shape;280;p82"/>
          <p:cNvPicPr preferRelativeResize="0"/>
          <p:nvPr/>
        </p:nvPicPr>
        <p:blipFill rotWithShape="1">
          <a:blip r:embed="rId7">
            <a:alphaModFix/>
          </a:blip>
          <a:srcRect b="0" l="0" r="0" t="0"/>
          <a:stretch/>
        </p:blipFill>
        <p:spPr>
          <a:xfrm>
            <a:off x="4398038" y="5135001"/>
            <a:ext cx="1336012" cy="178134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83"/>
          <p:cNvSpPr/>
          <p:nvPr/>
        </p:nvSpPr>
        <p:spPr>
          <a:xfrm>
            <a:off x="1018095" y="427764"/>
            <a:ext cx="8578392" cy="1044901"/>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sl-SI" sz="2200">
                <a:solidFill>
                  <a:schemeClr val="dk1"/>
                </a:solidFill>
                <a:latin typeface="Quattrocento Sans"/>
                <a:ea typeface="Quattrocento Sans"/>
                <a:cs typeface="Quattrocento Sans"/>
                <a:sym typeface="Quattrocento Sans"/>
              </a:rPr>
              <a:t>Pr. Izračunaj upor pri pospeševanju vozila, če je masa vozila 2,4t, navidezna masa 4% resnične mase in pospešek vozila 2 m/s</a:t>
            </a:r>
            <a:r>
              <a:rPr baseline="30000" lang="sl-SI" sz="2200">
                <a:solidFill>
                  <a:schemeClr val="dk1"/>
                </a:solidFill>
                <a:latin typeface="Quattrocento Sans"/>
                <a:ea typeface="Quattrocento Sans"/>
                <a:cs typeface="Quattrocento Sans"/>
                <a:sym typeface="Quattrocento Sans"/>
              </a:rPr>
              <a:t>2</a:t>
            </a:r>
            <a:r>
              <a:rPr lang="sl-SI" sz="2200">
                <a:solidFill>
                  <a:schemeClr val="dk1"/>
                </a:solidFill>
                <a:latin typeface="Quattrocento Sans"/>
                <a:ea typeface="Quattrocento Sans"/>
                <a:cs typeface="Quattrocento Sans"/>
                <a:sym typeface="Quattrocento Sans"/>
              </a:rPr>
              <a:t>.</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84"/>
          <p:cNvSpPr/>
          <p:nvPr/>
        </p:nvSpPr>
        <p:spPr>
          <a:xfrm>
            <a:off x="391885" y="206805"/>
            <a:ext cx="10672355" cy="2723823"/>
          </a:xfrm>
          <a:prstGeom prst="rect">
            <a:avLst/>
          </a:prstGeom>
          <a:blipFill rotWithShape="1">
            <a:blip r:embed="rId3">
              <a:alphaModFix/>
            </a:blip>
            <a:stretch>
              <a:fillRect b="0" l="-513" r="-56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sl-SI" sz="1800">
                <a:latin typeface="Twentieth Century"/>
                <a:ea typeface="Twentieth Century"/>
                <a:cs typeface="Twentieth Century"/>
                <a:sym typeface="Twentieth Century"/>
              </a:rPr>
              <a:t>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p85"/>
          <p:cNvPicPr preferRelativeResize="0"/>
          <p:nvPr/>
        </p:nvPicPr>
        <p:blipFill rotWithShape="1">
          <a:blip r:embed="rId3">
            <a:alphaModFix/>
          </a:blip>
          <a:srcRect b="63810" l="6300" r="0" t="0"/>
          <a:stretch/>
        </p:blipFill>
        <p:spPr>
          <a:xfrm>
            <a:off x="222129" y="383720"/>
            <a:ext cx="5910630" cy="3347359"/>
          </a:xfrm>
          <a:prstGeom prst="rect">
            <a:avLst/>
          </a:prstGeom>
          <a:noFill/>
          <a:ln>
            <a:noFill/>
          </a:ln>
        </p:spPr>
      </p:pic>
      <p:pic>
        <p:nvPicPr>
          <p:cNvPr id="296" name="Google Shape;296;p85"/>
          <p:cNvPicPr preferRelativeResize="0"/>
          <p:nvPr/>
        </p:nvPicPr>
        <p:blipFill rotWithShape="1">
          <a:blip r:embed="rId4">
            <a:alphaModFix/>
          </a:blip>
          <a:srcRect b="23085" l="0" r="6346" t="36886"/>
          <a:stretch/>
        </p:blipFill>
        <p:spPr>
          <a:xfrm>
            <a:off x="6132759" y="220435"/>
            <a:ext cx="6083753" cy="3812722"/>
          </a:xfrm>
          <a:prstGeom prst="rect">
            <a:avLst/>
          </a:prstGeom>
          <a:noFill/>
          <a:ln>
            <a:noFill/>
          </a:ln>
        </p:spPr>
      </p:pic>
      <p:pic>
        <p:nvPicPr>
          <p:cNvPr id="297" name="Google Shape;297;p85"/>
          <p:cNvPicPr preferRelativeResize="0"/>
          <p:nvPr/>
        </p:nvPicPr>
        <p:blipFill rotWithShape="1">
          <a:blip r:embed="rId4">
            <a:alphaModFix/>
          </a:blip>
          <a:srcRect b="0" l="0" r="0" t="77857"/>
          <a:stretch/>
        </p:blipFill>
        <p:spPr>
          <a:xfrm>
            <a:off x="2251739" y="4400550"/>
            <a:ext cx="6898384" cy="223973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86"/>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ctr">
              <a:lnSpc>
                <a:spcPct val="80000"/>
              </a:lnSpc>
              <a:spcBef>
                <a:spcPts val="0"/>
              </a:spcBef>
              <a:spcAft>
                <a:spcPts val="0"/>
              </a:spcAft>
              <a:buClr>
                <a:srgbClr val="0C0C0C"/>
              </a:buClr>
              <a:buSzPts val="5000"/>
              <a:buFont typeface="Twentieth Century"/>
              <a:buNone/>
            </a:pPr>
            <a:r>
              <a:rPr lang="sl-SI"/>
              <a:t>ZRAČNI UPOR</a:t>
            </a:r>
            <a:endParaRPr/>
          </a:p>
        </p:txBody>
      </p:sp>
      <p:pic>
        <p:nvPicPr>
          <p:cNvPr descr="Aerodynamics Analysis of the Perrinn F1 Car" id="303" name="Google Shape;303;p86"/>
          <p:cNvPicPr preferRelativeResize="0"/>
          <p:nvPr/>
        </p:nvPicPr>
        <p:blipFill rotWithShape="1">
          <a:blip r:embed="rId3">
            <a:alphaModFix/>
          </a:blip>
          <a:srcRect b="0" l="0" r="0" t="0"/>
          <a:stretch/>
        </p:blipFill>
        <p:spPr>
          <a:xfrm>
            <a:off x="1356256" y="1557395"/>
            <a:ext cx="8870256" cy="498951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87"/>
          <p:cNvSpPr/>
          <p:nvPr/>
        </p:nvSpPr>
        <p:spPr>
          <a:xfrm>
            <a:off x="1520369" y="897471"/>
            <a:ext cx="9321032" cy="5121082"/>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lang="sl-SI" sz="2000">
                <a:solidFill>
                  <a:schemeClr val="dk1"/>
                </a:solidFill>
                <a:latin typeface="Twentieth Century"/>
                <a:ea typeface="Twentieth Century"/>
                <a:cs typeface="Twentieth Century"/>
                <a:sym typeface="Twentieth Century"/>
              </a:rPr>
              <a:t>Pri hitrih avtomobilih (in formulah) ima oblika avtomobilov pomembno vlogo pri doseganju velikih hitrosti. </a:t>
            </a:r>
            <a:endParaRPr/>
          </a:p>
          <a:p>
            <a:pPr indent="0" lvl="0" marL="0" marR="0" rtl="0" algn="just">
              <a:lnSpc>
                <a:spcPct val="150000"/>
              </a:lnSpc>
              <a:spcBef>
                <a:spcPts val="0"/>
              </a:spcBef>
              <a:spcAft>
                <a:spcPts val="0"/>
              </a:spcAft>
              <a:buNone/>
            </a:pPr>
            <a:r>
              <a:rPr lang="sl-SI" sz="2000">
                <a:solidFill>
                  <a:srgbClr val="FF0000"/>
                </a:solidFill>
                <a:latin typeface="Twentieth Century"/>
                <a:ea typeface="Twentieth Century"/>
                <a:cs typeface="Twentieth Century"/>
                <a:sym typeface="Twentieth Century"/>
              </a:rPr>
              <a:t>Avtomobili morajo imeti čim </a:t>
            </a:r>
            <a:r>
              <a:rPr lang="sl-SI" sz="2000" u="sng">
                <a:solidFill>
                  <a:srgbClr val="FF0000"/>
                </a:solidFill>
                <a:latin typeface="Twentieth Century"/>
                <a:ea typeface="Twentieth Century"/>
                <a:cs typeface="Twentieth Century"/>
                <a:sym typeface="Twentieth Century"/>
              </a:rPr>
              <a:t>bolj aerodinamično obliko, da lahko dosežejo čim višje hitrosti</a:t>
            </a:r>
            <a:r>
              <a:rPr lang="sl-SI" sz="2000">
                <a:solidFill>
                  <a:srgbClr val="FF0000"/>
                </a:solidFill>
                <a:latin typeface="Twentieth Century"/>
                <a:ea typeface="Twentieth Century"/>
                <a:cs typeface="Twentieth Century"/>
                <a:sym typeface="Twentieth Century"/>
              </a:rPr>
              <a:t>. Z aerodinamično obliko želimo doseči </a:t>
            </a:r>
            <a:r>
              <a:rPr b="1" i="1" lang="sl-SI" sz="2000" u="sng">
                <a:solidFill>
                  <a:srgbClr val="FF0000"/>
                </a:solidFill>
                <a:latin typeface="Twentieth Century"/>
                <a:ea typeface="Twentieth Century"/>
                <a:cs typeface="Twentieth Century"/>
                <a:sym typeface="Twentieth Century"/>
              </a:rPr>
              <a:t>čim manjši upor </a:t>
            </a:r>
            <a:r>
              <a:rPr lang="sl-SI" sz="2000" u="sng">
                <a:solidFill>
                  <a:srgbClr val="FF0000"/>
                </a:solidFill>
                <a:latin typeface="Twentieth Century"/>
                <a:ea typeface="Twentieth Century"/>
                <a:cs typeface="Twentieth Century"/>
                <a:sym typeface="Twentieth Century"/>
              </a:rPr>
              <a:t>pri gibanju skozi zrak, </a:t>
            </a:r>
            <a:r>
              <a:rPr lang="sl-SI" sz="2000">
                <a:solidFill>
                  <a:srgbClr val="FF0000"/>
                </a:solidFill>
                <a:latin typeface="Twentieth Century"/>
                <a:ea typeface="Twentieth Century"/>
                <a:cs typeface="Twentieth Century"/>
                <a:sym typeface="Twentieth Century"/>
              </a:rPr>
              <a:t>posledično pa so nižji tudi poraba in izpusti CO2.</a:t>
            </a:r>
            <a:endParaRPr/>
          </a:p>
          <a:p>
            <a:pPr indent="0" lvl="0" marL="0" marR="0" rtl="0" algn="just">
              <a:lnSpc>
                <a:spcPct val="150000"/>
              </a:lnSpc>
              <a:spcBef>
                <a:spcPts val="0"/>
              </a:spcBef>
              <a:spcAft>
                <a:spcPts val="0"/>
              </a:spcAft>
              <a:buNone/>
            </a:pPr>
            <a:r>
              <a:rPr lang="sl-SI" sz="2000">
                <a:solidFill>
                  <a:srgbClr val="FF0000"/>
                </a:solidFill>
                <a:latin typeface="Twentieth Century"/>
                <a:ea typeface="Twentieth Century"/>
                <a:cs typeface="Twentieth Century"/>
                <a:sym typeface="Twentieth Century"/>
              </a:rPr>
              <a:t>Aerodinamika je veda o gibanju zraka ali drugih plinov glede na telesa, ki so v njem in o silah, ki pri tem nastajajo.</a:t>
            </a:r>
            <a:endParaRPr sz="2000">
              <a:solidFill>
                <a:schemeClr val="dk1"/>
              </a:solidFill>
              <a:latin typeface="Twentieth Century"/>
              <a:ea typeface="Twentieth Century"/>
              <a:cs typeface="Twentieth Century"/>
              <a:sym typeface="Twentieth Century"/>
            </a:endParaRPr>
          </a:p>
          <a:p>
            <a:pPr indent="0" lvl="0" marL="0" marR="0" rtl="0" algn="just">
              <a:lnSpc>
                <a:spcPct val="150000"/>
              </a:lnSpc>
              <a:spcBef>
                <a:spcPts val="0"/>
              </a:spcBef>
              <a:spcAft>
                <a:spcPts val="0"/>
              </a:spcAft>
              <a:buNone/>
            </a:pPr>
            <a:r>
              <a:t/>
            </a:r>
            <a:endParaRPr sz="2000">
              <a:solidFill>
                <a:schemeClr val="dk1"/>
              </a:solidFill>
              <a:latin typeface="Twentieth Century"/>
              <a:ea typeface="Twentieth Century"/>
              <a:cs typeface="Twentieth Century"/>
              <a:sym typeface="Twentieth Century"/>
            </a:endParaRPr>
          </a:p>
          <a:p>
            <a:pPr indent="0" lvl="0" marL="0" marR="0" rtl="0" algn="just">
              <a:lnSpc>
                <a:spcPct val="150000"/>
              </a:lnSpc>
              <a:spcBef>
                <a:spcPts val="0"/>
              </a:spcBef>
              <a:spcAft>
                <a:spcPts val="0"/>
              </a:spcAft>
              <a:buNone/>
            </a:pPr>
            <a:r>
              <a:rPr lang="sl-SI" sz="2000">
                <a:solidFill>
                  <a:schemeClr val="dk1"/>
                </a:solidFill>
                <a:latin typeface="Twentieth Century"/>
                <a:ea typeface="Twentieth Century"/>
                <a:cs typeface="Twentieth Century"/>
                <a:sym typeface="Twentieth Century"/>
              </a:rPr>
              <a:t>Kamion, vlak in terenska vozila pa so bolj škatlaste oblike, saj od njih ne želimo tako velikih hitrosti kot od hitrih avtomobilov. Poleg oblike je upor namreč precej odvisen tudi od hitrosti in je pri večjih hitrostih precej večji.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3"/>
          <p:cNvSpPr txBox="1"/>
          <p:nvPr>
            <p:ph idx="1" type="body"/>
          </p:nvPr>
        </p:nvSpPr>
        <p:spPr>
          <a:xfrm>
            <a:off x="1390835" y="915609"/>
            <a:ext cx="10116522" cy="5026782"/>
          </a:xfrm>
          <a:prstGeom prst="rect">
            <a:avLst/>
          </a:prstGeom>
          <a:noFill/>
          <a:ln>
            <a:noFill/>
          </a:ln>
        </p:spPr>
        <p:txBody>
          <a:bodyPr anchorCtr="0" anchor="t" bIns="45700" lIns="45700" spcFirstLastPara="1" rIns="45700" wrap="square" tIns="45700">
            <a:normAutofit/>
          </a:bodyPr>
          <a:lstStyle/>
          <a:p>
            <a:pPr indent="-139700" lvl="0" marL="91440" rtl="0" algn="l">
              <a:lnSpc>
                <a:spcPct val="150000"/>
              </a:lnSpc>
              <a:spcBef>
                <a:spcPts val="0"/>
              </a:spcBef>
              <a:spcAft>
                <a:spcPts val="0"/>
              </a:spcAft>
              <a:buSzPts val="2200"/>
              <a:buChar char=" "/>
            </a:pPr>
            <a:r>
              <a:rPr lang="sl-SI"/>
              <a:t>Pri trčenju vozila v zrak, zrak gre stisnjen v karoserijo vozila ter ustvarja dodatno trenje s karoserijo, tako da se na koncu vozila vrne v zapuščen prostor, kjer je podtlak (vrtinci in prašni zadnji del vozila pri premikanju po makadamski ali gramozni cesti).</a:t>
            </a:r>
            <a:endParaRPr/>
          </a:p>
          <a:p>
            <a:pPr indent="-139700" lvl="0" marL="91440" rtl="0" algn="l">
              <a:lnSpc>
                <a:spcPct val="150000"/>
              </a:lnSpc>
              <a:spcBef>
                <a:spcPts val="1400"/>
              </a:spcBef>
              <a:spcAft>
                <a:spcPts val="0"/>
              </a:spcAft>
              <a:buSzPts val="2200"/>
              <a:buChar char=" "/>
            </a:pPr>
            <a:r>
              <a:rPr lang="sl-SI" u="sng">
                <a:solidFill>
                  <a:schemeClr val="hlink"/>
                </a:solidFill>
                <a:hlinkClick r:id="rId3"/>
              </a:rPr>
              <a:t>https://www.youtube.com/watch?v=wWNjRYOHZts</a:t>
            </a:r>
            <a:r>
              <a:rPr lang="sl-SI"/>
              <a:t> </a:t>
            </a:r>
            <a:endParaRPr/>
          </a:p>
        </p:txBody>
      </p:sp>
      <p:pic>
        <p:nvPicPr>
          <p:cNvPr descr="Ta slika ima prazen atribut; njeno ime datoteke je aerodinamica1-1024x682.jpg" id="314" name="Google Shape;314;p3"/>
          <p:cNvPicPr preferRelativeResize="0"/>
          <p:nvPr/>
        </p:nvPicPr>
        <p:blipFill rotWithShape="1">
          <a:blip r:embed="rId4">
            <a:alphaModFix/>
          </a:blip>
          <a:srcRect b="0" l="0" r="0" t="0"/>
          <a:stretch/>
        </p:blipFill>
        <p:spPr>
          <a:xfrm>
            <a:off x="3770722" y="3329876"/>
            <a:ext cx="5042586" cy="335844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38"/>
          <p:cNvSpPr txBox="1"/>
          <p:nvPr>
            <p:ph type="title"/>
          </p:nvPr>
        </p:nvSpPr>
        <p:spPr>
          <a:xfrm>
            <a:off x="1080689" y="511722"/>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95000"/>
              </a:lnSpc>
              <a:spcBef>
                <a:spcPts val="0"/>
              </a:spcBef>
              <a:spcAft>
                <a:spcPts val="0"/>
              </a:spcAft>
              <a:buClr>
                <a:schemeClr val="lt1"/>
              </a:buClr>
              <a:buSzPts val="3000"/>
              <a:buFont typeface="Calibri"/>
              <a:buNone/>
            </a:pPr>
            <a:r>
              <a:rPr lang="sl-SI"/>
              <a:t>ZRAČNI UPOR F</a:t>
            </a:r>
            <a:r>
              <a:rPr baseline="-25000" lang="sl-SI"/>
              <a:t>Z</a:t>
            </a:r>
            <a:endParaRPr/>
          </a:p>
        </p:txBody>
      </p:sp>
      <p:sp>
        <p:nvSpPr>
          <p:cNvPr id="320" name="Google Shape;320;p38"/>
          <p:cNvSpPr txBox="1"/>
          <p:nvPr>
            <p:ph idx="1" type="body"/>
          </p:nvPr>
        </p:nvSpPr>
        <p:spPr>
          <a:xfrm>
            <a:off x="1239189" y="2998838"/>
            <a:ext cx="10355780" cy="3755467"/>
          </a:xfrm>
          <a:prstGeom prst="rect">
            <a:avLst/>
          </a:prstGeom>
          <a:blipFill rotWithShape="1">
            <a:blip r:embed="rId3">
              <a:alphaModFix/>
            </a:blip>
            <a:stretch>
              <a:fillRect b="0" l="-1116" r="0" t="0"/>
            </a:stretch>
          </a:blipFill>
          <a:ln>
            <a:noFill/>
          </a:ln>
        </p:spPr>
        <p:txBody>
          <a:bodyPr anchorCtr="0" anchor="t" bIns="45700" lIns="45700" spcFirstLastPara="1" rIns="45700" wrap="square" tIns="45700">
            <a:normAutofit/>
          </a:bodyPr>
          <a:lstStyle/>
          <a:p>
            <a:pPr indent="-139700" lvl="0" marL="91440" rtl="0" algn="l">
              <a:lnSpc>
                <a:spcPct val="90000"/>
              </a:lnSpc>
              <a:spcBef>
                <a:spcPts val="0"/>
              </a:spcBef>
              <a:spcAft>
                <a:spcPts val="0"/>
              </a:spcAft>
              <a:buSzPts val="2200"/>
              <a:buChar char=" "/>
            </a:pPr>
            <a:r>
              <a:rPr lang="sl-SI"/>
              <a:t> </a:t>
            </a:r>
            <a:endParaRPr/>
          </a:p>
        </p:txBody>
      </p:sp>
      <p:pic>
        <p:nvPicPr>
          <p:cNvPr id="321" name="Google Shape;321;p38"/>
          <p:cNvPicPr preferRelativeResize="0"/>
          <p:nvPr/>
        </p:nvPicPr>
        <p:blipFill rotWithShape="1">
          <a:blip r:embed="rId4">
            <a:alphaModFix/>
          </a:blip>
          <a:srcRect b="0" l="0" r="0" t="0"/>
          <a:stretch/>
        </p:blipFill>
        <p:spPr>
          <a:xfrm>
            <a:off x="8592405" y="4732908"/>
            <a:ext cx="3599595" cy="2125092"/>
          </a:xfrm>
          <a:prstGeom prst="rect">
            <a:avLst/>
          </a:prstGeom>
          <a:noFill/>
          <a:ln>
            <a:noFill/>
          </a:ln>
        </p:spPr>
      </p:pic>
      <p:sp>
        <p:nvSpPr>
          <p:cNvPr id="322" name="Google Shape;322;p38"/>
          <p:cNvSpPr/>
          <p:nvPr/>
        </p:nvSpPr>
        <p:spPr>
          <a:xfrm>
            <a:off x="1239189" y="2181922"/>
            <a:ext cx="9561572"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l-SI" sz="2200">
                <a:solidFill>
                  <a:schemeClr val="dk1"/>
                </a:solidFill>
                <a:latin typeface="Twentieth Century"/>
                <a:ea typeface="Twentieth Century"/>
                <a:cs typeface="Twentieth Century"/>
                <a:sym typeface="Twentieth Century"/>
              </a:rPr>
              <a:t>-</a:t>
            </a:r>
            <a:r>
              <a:rPr lang="sl-SI" sz="2200">
                <a:solidFill>
                  <a:srgbClr val="FF0000"/>
                </a:solidFill>
                <a:latin typeface="Twentieth Century"/>
                <a:ea typeface="Twentieth Century"/>
                <a:cs typeface="Twentieth Century"/>
                <a:sym typeface="Twentieth Century"/>
              </a:rPr>
              <a:t>nastane zaradi trenja med zračnimi delci ter čelno in bočnima površinama vozila, deluje v nasprotni smeri vožnje in je odvisen od</a:t>
            </a:r>
            <a:r>
              <a:rPr lang="sl-SI" sz="2200">
                <a:solidFill>
                  <a:schemeClr val="dk1"/>
                </a:solidFill>
                <a:latin typeface="Twentieth Century"/>
                <a:ea typeface="Twentieth Century"/>
                <a:cs typeface="Twentieth Century"/>
                <a:sym typeface="Twentieth Century"/>
              </a:rPr>
              <a:t>:</a:t>
            </a:r>
            <a:endParaRPr/>
          </a:p>
        </p:txBody>
      </p:sp>
      <p:pic>
        <p:nvPicPr>
          <p:cNvPr id="323" name="Google Shape;323;p38"/>
          <p:cNvPicPr preferRelativeResize="0"/>
          <p:nvPr/>
        </p:nvPicPr>
        <p:blipFill rotWithShape="1">
          <a:blip r:embed="rId5">
            <a:alphaModFix/>
          </a:blip>
          <a:srcRect b="0" l="0" r="0" t="0"/>
          <a:stretch/>
        </p:blipFill>
        <p:spPr>
          <a:xfrm>
            <a:off x="6238752" y="892457"/>
            <a:ext cx="4035247" cy="73814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88"/>
          <p:cNvSpPr txBox="1"/>
          <p:nvPr>
            <p:ph idx="1" type="body"/>
          </p:nvPr>
        </p:nvSpPr>
        <p:spPr>
          <a:xfrm>
            <a:off x="1438907" y="1286759"/>
            <a:ext cx="9720073" cy="4023360"/>
          </a:xfrm>
          <a:prstGeom prst="rect">
            <a:avLst/>
          </a:prstGeom>
          <a:noFill/>
          <a:ln>
            <a:noFill/>
          </a:ln>
        </p:spPr>
        <p:txBody>
          <a:bodyPr anchorCtr="0" anchor="t" bIns="45700" lIns="45700" spcFirstLastPara="1" rIns="45700" wrap="square" tIns="45700">
            <a:normAutofit/>
          </a:bodyPr>
          <a:lstStyle/>
          <a:p>
            <a:pPr indent="-158750" lvl="0" marL="91440" rtl="0" algn="l">
              <a:lnSpc>
                <a:spcPct val="90000"/>
              </a:lnSpc>
              <a:spcBef>
                <a:spcPts val="0"/>
              </a:spcBef>
              <a:spcAft>
                <a:spcPts val="0"/>
              </a:spcAft>
              <a:buSzPts val="2500"/>
              <a:buChar char=" "/>
            </a:pPr>
            <a:r>
              <a:rPr b="1" lang="sl-SI" sz="2500"/>
              <a:t>Gostota zraka </a:t>
            </a:r>
            <a:r>
              <a:rPr lang="sl-SI" sz="2500">
                <a:solidFill>
                  <a:srgbClr val="FF0000"/>
                </a:solidFill>
              </a:rPr>
              <a:t>ρ</a:t>
            </a:r>
            <a:r>
              <a:rPr b="1" lang="sl-SI" sz="2500"/>
              <a:t> je odvisna od: </a:t>
            </a:r>
            <a:endParaRPr/>
          </a:p>
          <a:p>
            <a:pPr indent="-158750" lvl="0" marL="91440" rtl="0" algn="l">
              <a:lnSpc>
                <a:spcPct val="90000"/>
              </a:lnSpc>
              <a:spcBef>
                <a:spcPts val="1400"/>
              </a:spcBef>
              <a:spcAft>
                <a:spcPts val="0"/>
              </a:spcAft>
              <a:buSzPts val="2500"/>
              <a:buFont typeface="Arial"/>
              <a:buChar char="•"/>
            </a:pPr>
            <a:r>
              <a:rPr b="1" lang="sl-SI" sz="2500"/>
              <a:t> </a:t>
            </a:r>
            <a:r>
              <a:rPr lang="sl-SI" sz="2500"/>
              <a:t>nadmorske višine,</a:t>
            </a:r>
            <a:r>
              <a:rPr b="1" lang="sl-SI" sz="2500"/>
              <a:t> </a:t>
            </a:r>
            <a:endParaRPr/>
          </a:p>
          <a:p>
            <a:pPr indent="-158750" lvl="0" marL="91440" rtl="0" algn="l">
              <a:lnSpc>
                <a:spcPct val="90000"/>
              </a:lnSpc>
              <a:spcBef>
                <a:spcPts val="1400"/>
              </a:spcBef>
              <a:spcAft>
                <a:spcPts val="0"/>
              </a:spcAft>
              <a:buSzPts val="2500"/>
              <a:buFont typeface="Arial"/>
              <a:buChar char="•"/>
            </a:pPr>
            <a:r>
              <a:rPr lang="sl-SI" sz="2500"/>
              <a:t> temperature, </a:t>
            </a:r>
            <a:endParaRPr/>
          </a:p>
          <a:p>
            <a:pPr indent="-158750" lvl="0" marL="91440" rtl="0" algn="l">
              <a:lnSpc>
                <a:spcPct val="90000"/>
              </a:lnSpc>
              <a:spcBef>
                <a:spcPts val="1400"/>
              </a:spcBef>
              <a:spcAft>
                <a:spcPts val="0"/>
              </a:spcAft>
              <a:buSzPts val="2500"/>
              <a:buFont typeface="Arial"/>
              <a:buChar char="•"/>
            </a:pPr>
            <a:r>
              <a:rPr lang="sl-SI" sz="2500"/>
              <a:t> zračnega tlaka.</a:t>
            </a:r>
            <a:endParaRPr/>
          </a:p>
          <a:p>
            <a:pPr indent="0" lvl="0" marL="91440" rtl="0" algn="l">
              <a:lnSpc>
                <a:spcPct val="90000"/>
              </a:lnSpc>
              <a:spcBef>
                <a:spcPts val="1400"/>
              </a:spcBef>
              <a:spcAft>
                <a:spcPts val="0"/>
              </a:spcAft>
              <a:buSzPts val="2500"/>
              <a:buNone/>
            </a:pPr>
            <a:r>
              <a:t/>
            </a:r>
            <a:endParaRPr sz="25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34"/>
          <p:cNvSpPr txBox="1"/>
          <p:nvPr>
            <p:ph type="title"/>
          </p:nvPr>
        </p:nvSpPr>
        <p:spPr>
          <a:xfrm>
            <a:off x="1083122" y="398404"/>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95000"/>
              </a:lnSpc>
              <a:spcBef>
                <a:spcPts val="0"/>
              </a:spcBef>
              <a:spcAft>
                <a:spcPts val="0"/>
              </a:spcAft>
              <a:buClr>
                <a:schemeClr val="lt1"/>
              </a:buClr>
              <a:buSzPts val="3000"/>
              <a:buFont typeface="Calibri"/>
              <a:buNone/>
            </a:pPr>
            <a:r>
              <a:rPr lang="sl-SI"/>
              <a:t>UPORI VOŽNJE</a:t>
            </a:r>
            <a:endParaRPr/>
          </a:p>
        </p:txBody>
      </p:sp>
      <p:sp>
        <p:nvSpPr>
          <p:cNvPr id="111" name="Google Shape;111;p34"/>
          <p:cNvSpPr txBox="1"/>
          <p:nvPr>
            <p:ph idx="1" type="body"/>
          </p:nvPr>
        </p:nvSpPr>
        <p:spPr>
          <a:xfrm>
            <a:off x="1158923" y="1549029"/>
            <a:ext cx="10334378" cy="4840672"/>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2400"/>
              <a:buNone/>
            </a:pPr>
            <a:r>
              <a:rPr lang="sl-SI" sz="2400"/>
              <a:t>Skupni upor gibanja vozila Fu [N] je seštevek vseh uporov gibanja:</a:t>
            </a:r>
            <a:endParaRPr/>
          </a:p>
          <a:p>
            <a:pPr indent="0" lvl="0" marL="0" rtl="0" algn="l">
              <a:lnSpc>
                <a:spcPct val="100000"/>
              </a:lnSpc>
              <a:spcBef>
                <a:spcPts val="1500"/>
              </a:spcBef>
              <a:spcAft>
                <a:spcPts val="0"/>
              </a:spcAft>
              <a:buClr>
                <a:schemeClr val="dk1"/>
              </a:buClr>
              <a:buSzPts val="2400"/>
              <a:buNone/>
            </a:pPr>
            <a:r>
              <a:t/>
            </a:r>
            <a:endParaRPr sz="2400"/>
          </a:p>
          <a:p>
            <a:pPr indent="0" lvl="0" marL="0" rtl="0" algn="ctr">
              <a:lnSpc>
                <a:spcPct val="100000"/>
              </a:lnSpc>
              <a:spcBef>
                <a:spcPts val="1500"/>
              </a:spcBef>
              <a:spcAft>
                <a:spcPts val="0"/>
              </a:spcAft>
              <a:buClr>
                <a:srgbClr val="FF0000"/>
              </a:buClr>
              <a:buSzPts val="2400"/>
              <a:buNone/>
            </a:pPr>
            <a:r>
              <a:rPr b="1" lang="sl-SI" sz="2400">
                <a:solidFill>
                  <a:srgbClr val="FF0000"/>
                </a:solidFill>
              </a:rPr>
              <a:t>F</a:t>
            </a:r>
            <a:r>
              <a:rPr b="1" baseline="-25000" lang="sl-SI" sz="2400">
                <a:solidFill>
                  <a:srgbClr val="FF0000"/>
                </a:solidFill>
              </a:rPr>
              <a:t>U</a:t>
            </a:r>
            <a:r>
              <a:rPr b="1" lang="sl-SI" sz="2400">
                <a:solidFill>
                  <a:srgbClr val="FF0000"/>
                </a:solidFill>
              </a:rPr>
              <a:t> =F</a:t>
            </a:r>
            <a:r>
              <a:rPr b="1" baseline="-25000" lang="sl-SI" sz="2400">
                <a:solidFill>
                  <a:srgbClr val="FF0000"/>
                </a:solidFill>
              </a:rPr>
              <a:t>L</a:t>
            </a:r>
            <a:r>
              <a:rPr b="1" lang="sl-SI" sz="2400">
                <a:solidFill>
                  <a:srgbClr val="FF0000"/>
                </a:solidFill>
              </a:rPr>
              <a:t> + F</a:t>
            </a:r>
            <a:r>
              <a:rPr b="1" baseline="-25000" lang="sl-SI" sz="2400">
                <a:solidFill>
                  <a:srgbClr val="FF0000"/>
                </a:solidFill>
              </a:rPr>
              <a:t>K</a:t>
            </a:r>
            <a:r>
              <a:rPr b="1" lang="sl-SI" sz="2400">
                <a:solidFill>
                  <a:srgbClr val="FF0000"/>
                </a:solidFill>
              </a:rPr>
              <a:t> + F</a:t>
            </a:r>
            <a:r>
              <a:rPr b="1" baseline="-25000" lang="sl-SI" sz="2400">
                <a:solidFill>
                  <a:srgbClr val="FF0000"/>
                </a:solidFill>
              </a:rPr>
              <a:t>Z</a:t>
            </a:r>
            <a:r>
              <a:rPr b="1" lang="sl-SI" sz="2400">
                <a:solidFill>
                  <a:srgbClr val="FF0000"/>
                </a:solidFill>
              </a:rPr>
              <a:t> ± F</a:t>
            </a:r>
            <a:r>
              <a:rPr b="1" baseline="-25000" lang="sl-SI" sz="2400">
                <a:solidFill>
                  <a:srgbClr val="FF0000"/>
                </a:solidFill>
              </a:rPr>
              <a:t>N</a:t>
            </a:r>
            <a:r>
              <a:rPr b="1" lang="sl-SI" sz="2400">
                <a:solidFill>
                  <a:srgbClr val="FF0000"/>
                </a:solidFill>
              </a:rPr>
              <a:t> ± F</a:t>
            </a:r>
            <a:r>
              <a:rPr b="1" baseline="-25000" lang="sl-SI" sz="2400">
                <a:solidFill>
                  <a:srgbClr val="FF0000"/>
                </a:solidFill>
              </a:rPr>
              <a:t>P</a:t>
            </a:r>
            <a:endParaRPr/>
          </a:p>
          <a:p>
            <a:pPr indent="0" lvl="0" marL="0" rtl="0" algn="l">
              <a:lnSpc>
                <a:spcPct val="100000"/>
              </a:lnSpc>
              <a:spcBef>
                <a:spcPts val="1500"/>
              </a:spcBef>
              <a:spcAft>
                <a:spcPts val="0"/>
              </a:spcAft>
              <a:buClr>
                <a:schemeClr val="dk1"/>
              </a:buClr>
              <a:buSzPts val="2400"/>
              <a:buNone/>
            </a:pPr>
            <a:r>
              <a:t/>
            </a:r>
            <a:endParaRPr sz="2400"/>
          </a:p>
          <a:p>
            <a:pPr indent="0" lvl="0" marL="0" rtl="0" algn="l">
              <a:lnSpc>
                <a:spcPct val="100000"/>
              </a:lnSpc>
              <a:spcBef>
                <a:spcPts val="1500"/>
              </a:spcBef>
              <a:spcAft>
                <a:spcPts val="0"/>
              </a:spcAft>
              <a:buClr>
                <a:schemeClr val="dk1"/>
              </a:buClr>
              <a:buSzPts val="2400"/>
              <a:buNone/>
            </a:pPr>
            <a:r>
              <a:rPr lang="sl-SI" sz="2400"/>
              <a:t>Upori prikolice se računajo enako kot upori vozila, razen zračnega upora, ki je bistveno manjši, saj je prikolica v ˝zaveterju˝ vlečnega vozila. </a:t>
            </a:r>
            <a:endParaRPr/>
          </a:p>
          <a:p>
            <a:pPr indent="0" lvl="0" marL="0" rtl="0" algn="l">
              <a:lnSpc>
                <a:spcPct val="100000"/>
              </a:lnSpc>
              <a:spcBef>
                <a:spcPts val="1500"/>
              </a:spcBef>
              <a:spcAft>
                <a:spcPts val="0"/>
              </a:spcAft>
              <a:buClr>
                <a:schemeClr val="dk1"/>
              </a:buClr>
              <a:buSzPts val="2400"/>
              <a:buNone/>
            </a:pPr>
            <a:r>
              <a:t/>
            </a:r>
            <a:endParaRPr sz="2400"/>
          </a:p>
          <a:p>
            <a:pPr indent="0" lvl="0" marL="0" rtl="0" algn="l">
              <a:lnSpc>
                <a:spcPct val="100000"/>
              </a:lnSpc>
              <a:spcBef>
                <a:spcPts val="1500"/>
              </a:spcBef>
              <a:spcAft>
                <a:spcPts val="0"/>
              </a:spcAft>
              <a:buClr>
                <a:schemeClr val="dk1"/>
              </a:buClr>
              <a:buSzPts val="2400"/>
              <a:buNone/>
            </a:pPr>
            <a:r>
              <a:rPr lang="sl-SI" sz="2400"/>
              <a:t>Pri vleki prikolice skupni zračni upor poenostavljeno izračunamo tako da zračni upor vozila povečamo za 15 do 30%, odvisno od oblike in velikosti prikolice.</a:t>
            </a:r>
            <a:endParaRPr/>
          </a:p>
          <a:p>
            <a:pPr indent="0" lvl="0" marL="0" rtl="0" algn="l">
              <a:lnSpc>
                <a:spcPct val="100000"/>
              </a:lnSpc>
              <a:spcBef>
                <a:spcPts val="1500"/>
              </a:spcBef>
              <a:spcAft>
                <a:spcPts val="0"/>
              </a:spcAft>
              <a:buClr>
                <a:schemeClr val="dk1"/>
              </a:buClr>
              <a:buSzPts val="1400"/>
              <a:buNone/>
            </a:pPr>
            <a:r>
              <a:t/>
            </a:r>
            <a:endParaRPr sz="14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40"/>
          <p:cNvSpPr txBox="1"/>
          <p:nvPr>
            <p:ph idx="1" type="body"/>
          </p:nvPr>
        </p:nvSpPr>
        <p:spPr>
          <a:xfrm>
            <a:off x="1194811" y="422619"/>
            <a:ext cx="10861936" cy="4840672"/>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2400"/>
              <a:buNone/>
            </a:pPr>
            <a:r>
              <a:rPr lang="sl-SI" sz="2400"/>
              <a:t>Koeficient zračnega upora </a:t>
            </a:r>
            <a:r>
              <a:rPr i="1" lang="sl-SI" sz="2400"/>
              <a:t>C</a:t>
            </a:r>
            <a:r>
              <a:rPr baseline="-25000" i="1" lang="sl-SI" sz="2400"/>
              <a:t>X</a:t>
            </a:r>
            <a:r>
              <a:rPr i="1" lang="sl-SI" sz="2400"/>
              <a:t> </a:t>
            </a:r>
            <a:r>
              <a:rPr baseline="-25000" lang="sl-SI" sz="2400"/>
              <a:t> </a:t>
            </a:r>
            <a:r>
              <a:rPr lang="sl-SI" sz="2400"/>
              <a:t>proizvajalci vozil določajo  </a:t>
            </a:r>
            <a:r>
              <a:rPr lang="sl-SI" sz="2400">
                <a:solidFill>
                  <a:srgbClr val="FF0000"/>
                </a:solidFill>
              </a:rPr>
              <a:t>s preizkušanjem  v vetrovniku</a:t>
            </a:r>
            <a:r>
              <a:rPr lang="sl-SI" sz="2400"/>
              <a:t>.</a:t>
            </a:r>
            <a:endParaRPr/>
          </a:p>
          <a:p>
            <a:pPr indent="0" lvl="0" marL="0" rtl="0" algn="l">
              <a:lnSpc>
                <a:spcPct val="100000"/>
              </a:lnSpc>
              <a:spcBef>
                <a:spcPts val="1500"/>
              </a:spcBef>
              <a:spcAft>
                <a:spcPts val="0"/>
              </a:spcAft>
              <a:buClr>
                <a:schemeClr val="dk1"/>
              </a:buClr>
              <a:buSzPts val="2400"/>
              <a:buNone/>
            </a:pPr>
            <a:r>
              <a:t/>
            </a:r>
            <a:endParaRPr sz="2400"/>
          </a:p>
        </p:txBody>
      </p:sp>
      <p:graphicFrame>
        <p:nvGraphicFramePr>
          <p:cNvPr id="334" name="Google Shape;334;p40"/>
          <p:cNvGraphicFramePr/>
          <p:nvPr/>
        </p:nvGraphicFramePr>
        <p:xfrm>
          <a:off x="1402201" y="1362277"/>
          <a:ext cx="3000000" cy="3000000"/>
        </p:xfrm>
        <a:graphic>
          <a:graphicData uri="http://schemas.openxmlformats.org/drawingml/2006/table">
            <a:tbl>
              <a:tblPr bandRow="1" firstCol="1" firstRow="1">
                <a:noFill/>
                <a:tableStyleId>{149B6E01-4B45-438D-845F-E75124281D19}</a:tableStyleId>
              </a:tblPr>
              <a:tblGrid>
                <a:gridCol w="2354625"/>
                <a:gridCol w="3701750"/>
              </a:tblGrid>
              <a:tr h="356750">
                <a:tc>
                  <a:txBody>
                    <a:bodyPr/>
                    <a:lstStyle/>
                    <a:p>
                      <a:pPr indent="0" lvl="0" marL="0" marR="0" rtl="0" algn="just">
                        <a:lnSpc>
                          <a:spcPct val="150000"/>
                        </a:lnSpc>
                        <a:spcBef>
                          <a:spcPts val="0"/>
                        </a:spcBef>
                        <a:spcAft>
                          <a:spcPts val="0"/>
                        </a:spcAft>
                        <a:buClr>
                          <a:schemeClr val="dk1"/>
                        </a:buClr>
                        <a:buSzPts val="2000"/>
                        <a:buFont typeface="Twentieth Century"/>
                        <a:buNone/>
                      </a:pPr>
                      <a:r>
                        <a:rPr lang="sl-SI" sz="2000" u="none" cap="none" strike="noStrike"/>
                        <a:t>Vrsta vozila</a:t>
                      </a:r>
                      <a:endParaRPr sz="20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just">
                        <a:lnSpc>
                          <a:spcPct val="150000"/>
                        </a:lnSpc>
                        <a:spcBef>
                          <a:spcPts val="0"/>
                        </a:spcBef>
                        <a:spcAft>
                          <a:spcPts val="0"/>
                        </a:spcAft>
                        <a:buClr>
                          <a:schemeClr val="dk1"/>
                        </a:buClr>
                        <a:buSzPts val="2000"/>
                        <a:buFont typeface="Twentieth Century"/>
                        <a:buNone/>
                      </a:pPr>
                      <a:r>
                        <a:rPr lang="sl-SI" sz="2000" u="none" cap="none" strike="noStrike"/>
                        <a:t>Koeficient zračnega upora  - C</a:t>
                      </a:r>
                      <a:r>
                        <a:rPr baseline="-25000" lang="sl-SI" sz="2000" u="none" cap="none" strike="noStrike"/>
                        <a:t>X</a:t>
                      </a:r>
                      <a:endParaRPr sz="2000" u="none" cap="none" strike="noStrike">
                        <a:latin typeface="Times New Roman"/>
                        <a:ea typeface="Times New Roman"/>
                        <a:cs typeface="Times New Roman"/>
                        <a:sym typeface="Times New Roman"/>
                      </a:endParaRPr>
                    </a:p>
                  </a:txBody>
                  <a:tcPr marT="0" marB="0" marR="68575" marL="68575"/>
                </a:tc>
              </a:tr>
              <a:tr h="356750">
                <a:tc>
                  <a:txBody>
                    <a:bodyPr/>
                    <a:lstStyle/>
                    <a:p>
                      <a:pPr indent="0" lvl="0" marL="0" marR="0" rtl="0" algn="just">
                        <a:lnSpc>
                          <a:spcPct val="150000"/>
                        </a:lnSpc>
                        <a:spcBef>
                          <a:spcPts val="0"/>
                        </a:spcBef>
                        <a:spcAft>
                          <a:spcPts val="0"/>
                        </a:spcAft>
                        <a:buClr>
                          <a:schemeClr val="dk1"/>
                        </a:buClr>
                        <a:buSzPts val="2000"/>
                        <a:buFont typeface="Twentieth Century"/>
                        <a:buNone/>
                      </a:pPr>
                      <a:r>
                        <a:rPr lang="sl-SI" sz="2000" u="none" cap="none" strike="noStrike"/>
                        <a:t>Osebna vozila</a:t>
                      </a:r>
                      <a:endParaRPr sz="20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ctr">
                        <a:lnSpc>
                          <a:spcPct val="150000"/>
                        </a:lnSpc>
                        <a:spcBef>
                          <a:spcPts val="0"/>
                        </a:spcBef>
                        <a:spcAft>
                          <a:spcPts val="0"/>
                        </a:spcAft>
                        <a:buClr>
                          <a:schemeClr val="dk1"/>
                        </a:buClr>
                        <a:buSzPts val="2000"/>
                        <a:buFont typeface="Twentieth Century"/>
                        <a:buNone/>
                      </a:pPr>
                      <a:r>
                        <a:rPr lang="sl-SI" sz="2000" u="none" cap="none" strike="noStrike"/>
                        <a:t>0,3 – 0,6</a:t>
                      </a:r>
                      <a:endParaRPr sz="2000" u="none" cap="none" strike="noStrike">
                        <a:latin typeface="Times New Roman"/>
                        <a:ea typeface="Times New Roman"/>
                        <a:cs typeface="Times New Roman"/>
                        <a:sym typeface="Times New Roman"/>
                      </a:endParaRPr>
                    </a:p>
                  </a:txBody>
                  <a:tcPr marT="0" marB="0" marR="68575" marL="68575"/>
                </a:tc>
              </a:tr>
              <a:tr h="356750">
                <a:tc>
                  <a:txBody>
                    <a:bodyPr/>
                    <a:lstStyle/>
                    <a:p>
                      <a:pPr indent="0" lvl="0" marL="0" marR="0" rtl="0" algn="just">
                        <a:lnSpc>
                          <a:spcPct val="150000"/>
                        </a:lnSpc>
                        <a:spcBef>
                          <a:spcPts val="0"/>
                        </a:spcBef>
                        <a:spcAft>
                          <a:spcPts val="0"/>
                        </a:spcAft>
                        <a:buClr>
                          <a:schemeClr val="dk1"/>
                        </a:buClr>
                        <a:buSzPts val="2000"/>
                        <a:buFont typeface="Twentieth Century"/>
                        <a:buNone/>
                      </a:pPr>
                      <a:r>
                        <a:rPr lang="sl-SI" sz="2000" u="none" cap="none" strike="noStrike"/>
                        <a:t>Tovorna vozila</a:t>
                      </a:r>
                      <a:endParaRPr sz="20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ctr">
                        <a:lnSpc>
                          <a:spcPct val="150000"/>
                        </a:lnSpc>
                        <a:spcBef>
                          <a:spcPts val="0"/>
                        </a:spcBef>
                        <a:spcAft>
                          <a:spcPts val="0"/>
                        </a:spcAft>
                        <a:buClr>
                          <a:schemeClr val="dk1"/>
                        </a:buClr>
                        <a:buSzPts val="2000"/>
                        <a:buFont typeface="Twentieth Century"/>
                        <a:buNone/>
                      </a:pPr>
                      <a:r>
                        <a:rPr lang="sl-SI" sz="2000" u="none" cap="none" strike="noStrike"/>
                        <a:t>1,0 – 1,5</a:t>
                      </a:r>
                      <a:endParaRPr sz="2000" u="none" cap="none" strike="noStrike">
                        <a:latin typeface="Times New Roman"/>
                        <a:ea typeface="Times New Roman"/>
                        <a:cs typeface="Times New Roman"/>
                        <a:sym typeface="Times New Roman"/>
                      </a:endParaRPr>
                    </a:p>
                  </a:txBody>
                  <a:tcPr marT="0" marB="0" marR="68575" marL="68575"/>
                </a:tc>
              </a:tr>
              <a:tr h="356750">
                <a:tc>
                  <a:txBody>
                    <a:bodyPr/>
                    <a:lstStyle/>
                    <a:p>
                      <a:pPr indent="0" lvl="0" marL="0" marR="0" rtl="0" algn="just">
                        <a:lnSpc>
                          <a:spcPct val="150000"/>
                        </a:lnSpc>
                        <a:spcBef>
                          <a:spcPts val="0"/>
                        </a:spcBef>
                        <a:spcAft>
                          <a:spcPts val="0"/>
                        </a:spcAft>
                        <a:buClr>
                          <a:schemeClr val="dk1"/>
                        </a:buClr>
                        <a:buSzPts val="2000"/>
                        <a:buFont typeface="Twentieth Century"/>
                        <a:buNone/>
                      </a:pPr>
                      <a:r>
                        <a:rPr lang="sl-SI" sz="2000" u="none" cap="none" strike="noStrike"/>
                        <a:t>Avtobusi</a:t>
                      </a:r>
                      <a:endParaRPr sz="20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ctr">
                        <a:lnSpc>
                          <a:spcPct val="150000"/>
                        </a:lnSpc>
                        <a:spcBef>
                          <a:spcPts val="0"/>
                        </a:spcBef>
                        <a:spcAft>
                          <a:spcPts val="0"/>
                        </a:spcAft>
                        <a:buClr>
                          <a:schemeClr val="dk1"/>
                        </a:buClr>
                        <a:buSzPts val="2000"/>
                        <a:buFont typeface="Twentieth Century"/>
                        <a:buNone/>
                      </a:pPr>
                      <a:r>
                        <a:rPr lang="sl-SI" sz="2000" u="none" cap="none" strike="noStrike"/>
                        <a:t>0,5 – 0,8</a:t>
                      </a:r>
                      <a:endParaRPr sz="2000" u="none" cap="none" strike="noStrike">
                        <a:latin typeface="Times New Roman"/>
                        <a:ea typeface="Times New Roman"/>
                        <a:cs typeface="Times New Roman"/>
                        <a:sym typeface="Times New Roman"/>
                      </a:endParaRPr>
                    </a:p>
                  </a:txBody>
                  <a:tcPr marT="0" marB="0" marR="68575" marL="68575"/>
                </a:tc>
              </a:tr>
              <a:tr h="356750">
                <a:tc>
                  <a:txBody>
                    <a:bodyPr/>
                    <a:lstStyle/>
                    <a:p>
                      <a:pPr indent="0" lvl="0" marL="0" marR="0" rtl="0" algn="just">
                        <a:lnSpc>
                          <a:spcPct val="150000"/>
                        </a:lnSpc>
                        <a:spcBef>
                          <a:spcPts val="0"/>
                        </a:spcBef>
                        <a:spcAft>
                          <a:spcPts val="0"/>
                        </a:spcAft>
                        <a:buClr>
                          <a:schemeClr val="dk1"/>
                        </a:buClr>
                        <a:buSzPts val="2000"/>
                        <a:buFont typeface="Twentieth Century"/>
                        <a:buNone/>
                      </a:pPr>
                      <a:r>
                        <a:rPr lang="sl-SI" sz="2000" u="none" cap="none" strike="noStrike"/>
                        <a:t>Motor z voznikom</a:t>
                      </a:r>
                      <a:endParaRPr sz="20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ctr">
                        <a:lnSpc>
                          <a:spcPct val="150000"/>
                        </a:lnSpc>
                        <a:spcBef>
                          <a:spcPts val="0"/>
                        </a:spcBef>
                        <a:spcAft>
                          <a:spcPts val="0"/>
                        </a:spcAft>
                        <a:buClr>
                          <a:schemeClr val="dk1"/>
                        </a:buClr>
                        <a:buSzPts val="2000"/>
                        <a:buFont typeface="Twentieth Century"/>
                        <a:buNone/>
                      </a:pPr>
                      <a:r>
                        <a:rPr lang="sl-SI" sz="2000" u="none" cap="none" strike="noStrike"/>
                        <a:t>0,5 – 2,4</a:t>
                      </a:r>
                      <a:endParaRPr sz="2000" u="none" cap="none" strike="noStrike">
                        <a:latin typeface="Times New Roman"/>
                        <a:ea typeface="Times New Roman"/>
                        <a:cs typeface="Times New Roman"/>
                        <a:sym typeface="Times New Roman"/>
                      </a:endParaRPr>
                    </a:p>
                  </a:txBody>
                  <a:tcPr marT="0" marB="0" marR="68575" marL="68575"/>
                </a:tc>
              </a:tr>
              <a:tr h="356750">
                <a:tc>
                  <a:txBody>
                    <a:bodyPr/>
                    <a:lstStyle/>
                    <a:p>
                      <a:pPr indent="0" lvl="0" marL="0" marR="0" rtl="0" algn="just">
                        <a:lnSpc>
                          <a:spcPct val="150000"/>
                        </a:lnSpc>
                        <a:spcBef>
                          <a:spcPts val="0"/>
                        </a:spcBef>
                        <a:spcAft>
                          <a:spcPts val="0"/>
                        </a:spcAft>
                        <a:buClr>
                          <a:schemeClr val="dk1"/>
                        </a:buClr>
                        <a:buSzPts val="2000"/>
                        <a:buFont typeface="Twentieth Century"/>
                        <a:buNone/>
                      </a:pPr>
                      <a:r>
                        <a:rPr lang="sl-SI" sz="2000" u="none" cap="none" strike="noStrike"/>
                        <a:t>Lokomotive</a:t>
                      </a:r>
                      <a:endParaRPr sz="20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ctr">
                        <a:lnSpc>
                          <a:spcPct val="150000"/>
                        </a:lnSpc>
                        <a:spcBef>
                          <a:spcPts val="0"/>
                        </a:spcBef>
                        <a:spcAft>
                          <a:spcPts val="0"/>
                        </a:spcAft>
                        <a:buClr>
                          <a:schemeClr val="dk1"/>
                        </a:buClr>
                        <a:buSzPts val="2000"/>
                        <a:buFont typeface="Twentieth Century"/>
                        <a:buNone/>
                      </a:pPr>
                      <a:r>
                        <a:rPr lang="sl-SI" sz="2000" u="none" cap="none" strike="noStrike"/>
                        <a:t>0,3 – 1,2</a:t>
                      </a:r>
                      <a:endParaRPr sz="2000" u="none" cap="none" strike="noStrike">
                        <a:latin typeface="Times New Roman"/>
                        <a:ea typeface="Times New Roman"/>
                        <a:cs typeface="Times New Roman"/>
                        <a:sym typeface="Times New Roman"/>
                      </a:endParaRPr>
                    </a:p>
                  </a:txBody>
                  <a:tcPr marT="0" marB="0" marR="68575" marL="68575"/>
                </a:tc>
              </a:tr>
            </a:tbl>
          </a:graphicData>
        </a:graphic>
      </p:graphicFrame>
      <p:pic>
        <p:nvPicPr>
          <p:cNvPr descr="BMW Vision EfficientDynamics Concept Car | Popular Science" id="335" name="Google Shape;335;p40"/>
          <p:cNvPicPr preferRelativeResize="0"/>
          <p:nvPr/>
        </p:nvPicPr>
        <p:blipFill rotWithShape="1">
          <a:blip r:embed="rId3">
            <a:alphaModFix/>
          </a:blip>
          <a:srcRect b="0" l="0" r="0" t="0"/>
          <a:stretch/>
        </p:blipFill>
        <p:spPr>
          <a:xfrm>
            <a:off x="7909089" y="1053098"/>
            <a:ext cx="4054690" cy="3068188"/>
          </a:xfrm>
          <a:prstGeom prst="rect">
            <a:avLst/>
          </a:prstGeom>
          <a:noFill/>
          <a:ln>
            <a:noFill/>
          </a:ln>
        </p:spPr>
      </p:pic>
      <p:sp>
        <p:nvSpPr>
          <p:cNvPr id="336" name="Google Shape;336;p40"/>
          <p:cNvSpPr/>
          <p:nvPr/>
        </p:nvSpPr>
        <p:spPr>
          <a:xfrm>
            <a:off x="5500150" y="1317710"/>
            <a:ext cx="1125629"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sl-SI" sz="1200">
                <a:solidFill>
                  <a:schemeClr val="dk1"/>
                </a:solidFill>
                <a:latin typeface="Twentieth Century"/>
                <a:ea typeface="Twentieth Century"/>
                <a:cs typeface="Twentieth Century"/>
                <a:sym typeface="Twentieth Century"/>
              </a:rPr>
              <a:t>drag coefficient</a:t>
            </a:r>
            <a:endParaRPr i="1" sz="1200">
              <a:solidFill>
                <a:schemeClr val="dk1"/>
              </a:solidFill>
              <a:latin typeface="Twentieth Century"/>
              <a:ea typeface="Twentieth Century"/>
              <a:cs typeface="Twentieth Century"/>
              <a:sym typeface="Twentieth Century"/>
            </a:endParaRPr>
          </a:p>
        </p:txBody>
      </p:sp>
      <p:sp>
        <p:nvSpPr>
          <p:cNvPr id="337" name="Google Shape;337;p40"/>
          <p:cNvSpPr/>
          <p:nvPr/>
        </p:nvSpPr>
        <p:spPr>
          <a:xfrm>
            <a:off x="1502003" y="4663973"/>
            <a:ext cx="9810161"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l-SI" sz="1800">
                <a:solidFill>
                  <a:srgbClr val="FF0000"/>
                </a:solidFill>
                <a:latin typeface="Twentieth Century"/>
                <a:ea typeface="Twentieth Century"/>
                <a:cs typeface="Twentieth Century"/>
                <a:sym typeface="Twentieth Century"/>
              </a:rPr>
              <a:t>Vetrovnik je prostor, oblikovan za usmerjanje zračnega toka, potrebnega za preučevanje letal, vozil, ladij... </a:t>
            </a:r>
            <a:r>
              <a:rPr lang="sl-SI" sz="1800">
                <a:solidFill>
                  <a:schemeClr val="dk1"/>
                </a:solidFill>
                <a:latin typeface="Twentieth Century"/>
                <a:ea typeface="Twentieth Century"/>
                <a:cs typeface="Twentieth Century"/>
                <a:sym typeface="Twentieth Century"/>
              </a:rPr>
              <a:t>Gre za kanal, v katerega se namesti model, na primer avtomobil. To je povezano z merilnimi instrumenti, s katerimi merijo sile, ki delujejo na model. </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3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89"/>
          <p:cNvSpPr txBox="1"/>
          <p:nvPr>
            <p:ph idx="1" type="body"/>
          </p:nvPr>
        </p:nvSpPr>
        <p:spPr>
          <a:xfrm>
            <a:off x="1118397" y="546754"/>
            <a:ext cx="9720073" cy="4980181"/>
          </a:xfrm>
          <a:prstGeom prst="rect">
            <a:avLst/>
          </a:prstGeom>
          <a:noFill/>
          <a:ln>
            <a:noFill/>
          </a:ln>
        </p:spPr>
        <p:txBody>
          <a:bodyPr anchorCtr="0" anchor="t" bIns="45700" lIns="45700" spcFirstLastPara="1" rIns="45700" wrap="square" tIns="45700">
            <a:normAutofit/>
          </a:bodyPr>
          <a:lstStyle/>
          <a:p>
            <a:pPr indent="-139700" lvl="0" marL="91440" rtl="0" algn="l">
              <a:lnSpc>
                <a:spcPct val="90000"/>
              </a:lnSpc>
              <a:spcBef>
                <a:spcPts val="0"/>
              </a:spcBef>
              <a:spcAft>
                <a:spcPts val="0"/>
              </a:spcAft>
              <a:buSzPts val="2200"/>
              <a:buChar char=" "/>
            </a:pPr>
            <a:r>
              <a:rPr lang="sl-SI"/>
              <a:t>Projekcije površine vozila v smeri vožnje </a:t>
            </a:r>
            <a:r>
              <a:rPr i="1" lang="sl-SI">
                <a:solidFill>
                  <a:srgbClr val="FF0000"/>
                </a:solidFill>
              </a:rPr>
              <a:t>A</a:t>
            </a:r>
            <a:r>
              <a:rPr lang="sl-SI"/>
              <a:t> [m2] odvisna je od vrste vozila:</a:t>
            </a:r>
            <a:endParaRPr/>
          </a:p>
          <a:p>
            <a:pPr indent="0" lvl="0" marL="91440" rtl="0" algn="l">
              <a:lnSpc>
                <a:spcPct val="90000"/>
              </a:lnSpc>
              <a:spcBef>
                <a:spcPts val="1400"/>
              </a:spcBef>
              <a:spcAft>
                <a:spcPts val="0"/>
              </a:spcAft>
              <a:buSzPts val="2200"/>
              <a:buNone/>
            </a:pPr>
            <a:r>
              <a:t/>
            </a:r>
            <a:endParaRPr/>
          </a:p>
          <a:p>
            <a:pPr indent="0" lvl="0" marL="91440" rtl="0" algn="l">
              <a:lnSpc>
                <a:spcPct val="90000"/>
              </a:lnSpc>
              <a:spcBef>
                <a:spcPts val="1400"/>
              </a:spcBef>
              <a:spcAft>
                <a:spcPts val="0"/>
              </a:spcAft>
              <a:buSzPts val="2200"/>
              <a:buNone/>
            </a:pPr>
            <a:r>
              <a:t/>
            </a:r>
            <a:endParaRPr/>
          </a:p>
        </p:txBody>
      </p:sp>
      <p:pic>
        <p:nvPicPr>
          <p:cNvPr id="343" name="Google Shape;343;p89"/>
          <p:cNvPicPr preferRelativeResize="0"/>
          <p:nvPr/>
        </p:nvPicPr>
        <p:blipFill rotWithShape="1">
          <a:blip r:embed="rId3">
            <a:alphaModFix/>
          </a:blip>
          <a:srcRect b="0" l="0" r="48029" t="5203"/>
          <a:stretch/>
        </p:blipFill>
        <p:spPr>
          <a:xfrm>
            <a:off x="2088143" y="1165131"/>
            <a:ext cx="5142215" cy="5560894"/>
          </a:xfrm>
          <a:prstGeom prst="rect">
            <a:avLst/>
          </a:prstGeom>
          <a:noFill/>
          <a:ln>
            <a:noFill/>
          </a:ln>
        </p:spPr>
      </p:pic>
      <p:pic>
        <p:nvPicPr>
          <p:cNvPr id="344" name="Google Shape;344;p89"/>
          <p:cNvPicPr preferRelativeResize="0"/>
          <p:nvPr/>
        </p:nvPicPr>
        <p:blipFill rotWithShape="1">
          <a:blip r:embed="rId4">
            <a:alphaModFix/>
          </a:blip>
          <a:srcRect b="9404" l="15887" r="33781" t="15099"/>
          <a:stretch/>
        </p:blipFill>
        <p:spPr>
          <a:xfrm>
            <a:off x="8514913" y="1489433"/>
            <a:ext cx="2882499" cy="2882499"/>
          </a:xfrm>
          <a:prstGeom prst="rect">
            <a:avLst/>
          </a:prstGeom>
          <a:noFill/>
          <a:ln>
            <a:noFill/>
          </a:ln>
        </p:spPr>
      </p:pic>
      <p:sp>
        <p:nvSpPr>
          <p:cNvPr id="345" name="Google Shape;345;p89"/>
          <p:cNvSpPr txBox="1"/>
          <p:nvPr/>
        </p:nvSpPr>
        <p:spPr>
          <a:xfrm>
            <a:off x="8851769" y="4458878"/>
            <a:ext cx="222183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l-SI" sz="1800">
                <a:solidFill>
                  <a:schemeClr val="dk1"/>
                </a:solidFill>
                <a:latin typeface="Twentieth Century"/>
                <a:ea typeface="Twentieth Century"/>
                <a:cs typeface="Twentieth Century"/>
                <a:sym typeface="Twentieth Century"/>
              </a:rPr>
              <a:t>Bus (enačba za tovorna vozila)</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90"/>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3000"/>
              <a:buFont typeface="Twentieth Century"/>
              <a:buNone/>
            </a:pPr>
            <a:r>
              <a:rPr lang="sl-SI" sz="3000"/>
              <a:t>PR.: IZRAČUNAJTE ČELNI POVRŠINI AVTOBUSA IN AVTOMOBILA NA SLIKI. </a:t>
            </a:r>
            <a:endParaRPr/>
          </a:p>
        </p:txBody>
      </p:sp>
      <p:pic>
        <p:nvPicPr>
          <p:cNvPr id="351" name="Google Shape;351;p90"/>
          <p:cNvPicPr preferRelativeResize="0"/>
          <p:nvPr/>
        </p:nvPicPr>
        <p:blipFill rotWithShape="1">
          <a:blip r:embed="rId3">
            <a:alphaModFix/>
          </a:blip>
          <a:srcRect b="0" l="0" r="0" t="0"/>
          <a:stretch/>
        </p:blipFill>
        <p:spPr>
          <a:xfrm>
            <a:off x="1216058" y="2274037"/>
            <a:ext cx="3348007" cy="3998747"/>
          </a:xfrm>
          <a:prstGeom prst="rect">
            <a:avLst/>
          </a:prstGeom>
          <a:noFill/>
          <a:ln>
            <a:noFill/>
          </a:ln>
        </p:spPr>
      </p:pic>
      <p:pic>
        <p:nvPicPr>
          <p:cNvPr id="352" name="Google Shape;352;p90"/>
          <p:cNvPicPr preferRelativeResize="0"/>
          <p:nvPr/>
        </p:nvPicPr>
        <p:blipFill rotWithShape="1">
          <a:blip r:embed="rId4">
            <a:alphaModFix/>
          </a:blip>
          <a:srcRect b="0" l="0" r="0" t="0"/>
          <a:stretch/>
        </p:blipFill>
        <p:spPr>
          <a:xfrm>
            <a:off x="6566690" y="2930710"/>
            <a:ext cx="3220932" cy="2687665"/>
          </a:xfrm>
          <a:prstGeom prst="rect">
            <a:avLst/>
          </a:prstGeom>
          <a:noFill/>
          <a:ln>
            <a:noFill/>
          </a:ln>
        </p:spPr>
      </p:pic>
      <p:sp>
        <p:nvSpPr>
          <p:cNvPr id="353" name="Google Shape;353;p90"/>
          <p:cNvSpPr txBox="1"/>
          <p:nvPr/>
        </p:nvSpPr>
        <p:spPr>
          <a:xfrm>
            <a:off x="763571" y="6126993"/>
            <a:ext cx="4741683" cy="669992"/>
          </a:xfrm>
          <a:prstGeom prst="rect">
            <a:avLst/>
          </a:prstGeom>
          <a:blipFill rotWithShape="1">
            <a:blip r:embed="rId5">
              <a:alphaModFix/>
            </a:blip>
            <a:stretch>
              <a:fillRect b="0" l="-1026" r="0" t="-3635"/>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sl-SI" sz="1800">
                <a:latin typeface="Twentieth Century"/>
                <a:ea typeface="Twentieth Century"/>
                <a:cs typeface="Twentieth Century"/>
                <a:sym typeface="Twentieth Century"/>
              </a:rPr>
              <a:t> </a:t>
            </a:r>
            <a:endParaRPr/>
          </a:p>
        </p:txBody>
      </p:sp>
      <p:sp>
        <p:nvSpPr>
          <p:cNvPr id="354" name="Google Shape;354;p90"/>
          <p:cNvSpPr txBox="1"/>
          <p:nvPr/>
        </p:nvSpPr>
        <p:spPr>
          <a:xfrm>
            <a:off x="6234259" y="6126993"/>
            <a:ext cx="5596380" cy="646331"/>
          </a:xfrm>
          <a:prstGeom prst="rect">
            <a:avLst/>
          </a:prstGeom>
          <a:blipFill rotWithShape="1">
            <a:blip r:embed="rId6">
              <a:alphaModFix/>
            </a:blip>
            <a:stretch>
              <a:fillRect b="0" l="-978" r="0" t="-3773"/>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sl-SI" sz="1800">
                <a:latin typeface="Twentieth Century"/>
                <a:ea typeface="Twentieth Century"/>
                <a:cs typeface="Twentieth Century"/>
                <a:sym typeface="Twentieth Century"/>
              </a:rPr>
              <a:t> </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39"/>
          <p:cNvSpPr txBox="1"/>
          <p:nvPr>
            <p:ph idx="1" type="body"/>
          </p:nvPr>
        </p:nvSpPr>
        <p:spPr>
          <a:xfrm>
            <a:off x="991559" y="1114607"/>
            <a:ext cx="10949667" cy="4840672"/>
          </a:xfrm>
          <a:prstGeom prst="rect">
            <a:avLst/>
          </a:prstGeom>
          <a:blipFill rotWithShape="1">
            <a:blip r:embed="rId3">
              <a:alphaModFix/>
            </a:blip>
            <a:stretch>
              <a:fillRect b="0" l="-889" r="0" t="0"/>
            </a:stretch>
          </a:blipFill>
          <a:ln>
            <a:noFill/>
          </a:ln>
        </p:spPr>
        <p:txBody>
          <a:bodyPr anchorCtr="0" anchor="t" bIns="45700" lIns="45700" spcFirstLastPara="1" rIns="45700" wrap="square" tIns="45700">
            <a:normAutofit/>
          </a:bodyPr>
          <a:lstStyle/>
          <a:p>
            <a:pPr indent="-139700" lvl="0" marL="91440" rtl="0" algn="l">
              <a:lnSpc>
                <a:spcPct val="90000"/>
              </a:lnSpc>
              <a:spcBef>
                <a:spcPts val="0"/>
              </a:spcBef>
              <a:spcAft>
                <a:spcPts val="0"/>
              </a:spcAft>
              <a:buSzPts val="2200"/>
              <a:buChar char=" "/>
            </a:pPr>
            <a:r>
              <a:rPr lang="sl-SI"/>
              <a:t> </a:t>
            </a:r>
            <a:endParaRPr/>
          </a:p>
        </p:txBody>
      </p:sp>
      <p:pic>
        <p:nvPicPr>
          <p:cNvPr id="360" name="Google Shape;360;p39"/>
          <p:cNvPicPr preferRelativeResize="0"/>
          <p:nvPr/>
        </p:nvPicPr>
        <p:blipFill rotWithShape="1">
          <a:blip r:embed="rId4">
            <a:alphaModFix/>
          </a:blip>
          <a:srcRect b="0" l="0" r="0" t="0"/>
          <a:stretch/>
        </p:blipFill>
        <p:spPr>
          <a:xfrm>
            <a:off x="4101605" y="2157706"/>
            <a:ext cx="2485714" cy="542857"/>
          </a:xfrm>
          <a:prstGeom prst="rect">
            <a:avLst/>
          </a:prstGeom>
          <a:noFill/>
          <a:ln>
            <a:noFill/>
          </a:ln>
        </p:spPr>
      </p:pic>
      <p:sp>
        <p:nvSpPr>
          <p:cNvPr id="361" name="Google Shape;361;p39"/>
          <p:cNvSpPr txBox="1"/>
          <p:nvPr/>
        </p:nvSpPr>
        <p:spPr>
          <a:xfrm>
            <a:off x="5863471" y="4933719"/>
            <a:ext cx="5458119" cy="830997"/>
          </a:xfrm>
          <a:prstGeom prst="rect">
            <a:avLst/>
          </a:prstGeom>
          <a:blipFill rotWithShape="1">
            <a:blip r:embed="rId5">
              <a:alphaModFix/>
            </a:blip>
            <a:stretch>
              <a:fillRect b="-8756" l="0" r="0" t="-218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sl-SI" sz="1800">
                <a:latin typeface="Twentieth Century"/>
                <a:ea typeface="Twentieth Century"/>
                <a:cs typeface="Twentieth Century"/>
                <a:sym typeface="Twentieth Century"/>
              </a:rPr>
              <a:t> </a:t>
            </a:r>
            <a:endParaRPr/>
          </a:p>
        </p:txBody>
      </p:sp>
      <p:pic>
        <p:nvPicPr>
          <p:cNvPr id="362" name="Google Shape;362;p39"/>
          <p:cNvPicPr preferRelativeResize="0"/>
          <p:nvPr/>
        </p:nvPicPr>
        <p:blipFill rotWithShape="1">
          <a:blip r:embed="rId6">
            <a:alphaModFix/>
          </a:blip>
          <a:srcRect b="0" l="0" r="0" t="0"/>
          <a:stretch/>
        </p:blipFill>
        <p:spPr>
          <a:xfrm>
            <a:off x="2976568" y="3230119"/>
            <a:ext cx="5773805" cy="1029878"/>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91"/>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sl-SI"/>
              <a:t>ZRAČNI USMERNIKI - SPOJLERJI</a:t>
            </a:r>
            <a:endParaRPr/>
          </a:p>
        </p:txBody>
      </p:sp>
      <p:pic>
        <p:nvPicPr>
          <p:cNvPr id="368" name="Google Shape;368;p91"/>
          <p:cNvPicPr preferRelativeResize="0"/>
          <p:nvPr/>
        </p:nvPicPr>
        <p:blipFill rotWithShape="1">
          <a:blip r:embed="rId3">
            <a:alphaModFix/>
          </a:blip>
          <a:srcRect b="36482" l="27083" r="29895" t="22221"/>
          <a:stretch/>
        </p:blipFill>
        <p:spPr>
          <a:xfrm>
            <a:off x="1024128" y="2084832"/>
            <a:ext cx="6648450" cy="3589841"/>
          </a:xfrm>
          <a:prstGeom prst="rect">
            <a:avLst/>
          </a:prstGeom>
          <a:noFill/>
          <a:ln>
            <a:noFill/>
          </a:ln>
        </p:spPr>
      </p:pic>
      <p:pic>
        <p:nvPicPr>
          <p:cNvPr id="369" name="Google Shape;369;p91"/>
          <p:cNvPicPr preferRelativeResize="0"/>
          <p:nvPr/>
        </p:nvPicPr>
        <p:blipFill rotWithShape="1">
          <a:blip r:embed="rId4">
            <a:alphaModFix/>
          </a:blip>
          <a:srcRect b="45370" l="43853" r="43021" t="29815"/>
          <a:stretch/>
        </p:blipFill>
        <p:spPr>
          <a:xfrm>
            <a:off x="9025128" y="58674"/>
            <a:ext cx="2400300" cy="2552700"/>
          </a:xfrm>
          <a:prstGeom prst="rect">
            <a:avLst/>
          </a:prstGeom>
          <a:noFill/>
          <a:ln>
            <a:noFill/>
          </a:ln>
        </p:spPr>
      </p:pic>
      <p:pic>
        <p:nvPicPr>
          <p:cNvPr id="370" name="Google Shape;370;p91"/>
          <p:cNvPicPr preferRelativeResize="0"/>
          <p:nvPr/>
        </p:nvPicPr>
        <p:blipFill rotWithShape="1">
          <a:blip r:embed="rId5">
            <a:alphaModFix/>
          </a:blip>
          <a:srcRect b="20925" l="18542" r="56145" t="46852"/>
          <a:stretch/>
        </p:blipFill>
        <p:spPr>
          <a:xfrm>
            <a:off x="7920748" y="2798123"/>
            <a:ext cx="4017251" cy="2876550"/>
          </a:xfrm>
          <a:prstGeom prst="rect">
            <a:avLst/>
          </a:prstGeom>
          <a:noFill/>
          <a:ln>
            <a:noFill/>
          </a:ln>
        </p:spPr>
      </p:pic>
      <p:sp>
        <p:nvSpPr>
          <p:cNvPr id="371" name="Google Shape;371;p91"/>
          <p:cNvSpPr/>
          <p:nvPr/>
        </p:nvSpPr>
        <p:spPr>
          <a:xfrm>
            <a:off x="1701800" y="5805796"/>
            <a:ext cx="8432800" cy="64633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sl-SI" sz="1800">
                <a:solidFill>
                  <a:schemeClr val="dk1"/>
                </a:solidFill>
                <a:latin typeface="Twentieth Century"/>
                <a:ea typeface="Twentieth Century"/>
                <a:cs typeface="Twentieth Century"/>
                <a:sym typeface="Twentieth Century"/>
              </a:rPr>
              <a:t>Spojler je element karoserije avtomobila, katerega glavna naloga je spreminjanje aerodinamičnih lastnosti avtomobila zaradi odklona zračnih tokov.</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pic>
        <p:nvPicPr>
          <p:cNvPr id="376" name="Google Shape;376;p92"/>
          <p:cNvPicPr preferRelativeResize="0"/>
          <p:nvPr>
            <p:ph idx="1" type="body"/>
          </p:nvPr>
        </p:nvPicPr>
        <p:blipFill rotWithShape="1">
          <a:blip r:embed="rId3">
            <a:alphaModFix/>
          </a:blip>
          <a:srcRect b="0" l="0" r="0" t="0"/>
          <a:stretch/>
        </p:blipFill>
        <p:spPr>
          <a:xfrm>
            <a:off x="2862709" y="2286000"/>
            <a:ext cx="6042719" cy="4022725"/>
          </a:xfrm>
          <a:prstGeom prst="rect">
            <a:avLst/>
          </a:prstGeom>
          <a:noFill/>
          <a:ln>
            <a:noFill/>
          </a:ln>
        </p:spPr>
      </p:pic>
      <p:sp>
        <p:nvSpPr>
          <p:cNvPr id="377" name="Google Shape;377;p92"/>
          <p:cNvSpPr/>
          <p:nvPr/>
        </p:nvSpPr>
        <p:spPr>
          <a:xfrm>
            <a:off x="3109546" y="1277035"/>
            <a:ext cx="6096000" cy="646331"/>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4D4D4D"/>
              </a:buClr>
              <a:buSzPts val="1800"/>
              <a:buFont typeface="Arial"/>
              <a:buChar char="•"/>
            </a:pPr>
            <a:r>
              <a:rPr lang="sl-SI" sz="1800">
                <a:solidFill>
                  <a:srgbClr val="4D4D4D"/>
                </a:solidFill>
                <a:latin typeface="Roboto"/>
                <a:ea typeface="Roboto"/>
                <a:cs typeface="Roboto"/>
                <a:sym typeface="Roboto"/>
              </a:rPr>
              <a:t>omogoča hitrejši pretok zraka po telesu brez nepotrebnih vrtincev</a:t>
            </a:r>
            <a:endParaRPr sz="1800">
              <a:solidFill>
                <a:schemeClr val="dk1"/>
              </a:solidFill>
              <a:latin typeface="Twentieth Century"/>
              <a:ea typeface="Twentieth Century"/>
              <a:cs typeface="Twentieth Century"/>
              <a:sym typeface="Twentieth Century"/>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93"/>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sl-SI"/>
              <a:t>PONAVLJANJE: ZRAČNI UPOR</a:t>
            </a:r>
            <a:endParaRPr/>
          </a:p>
        </p:txBody>
      </p:sp>
      <p:sp>
        <p:nvSpPr>
          <p:cNvPr id="383" name="Google Shape;383;p93"/>
          <p:cNvSpPr txBox="1"/>
          <p:nvPr>
            <p:ph idx="1" type="body"/>
          </p:nvPr>
        </p:nvSpPr>
        <p:spPr>
          <a:xfrm>
            <a:off x="1344639" y="1899502"/>
            <a:ext cx="9720073" cy="4023360"/>
          </a:xfrm>
          <a:prstGeom prst="rect">
            <a:avLst/>
          </a:prstGeom>
          <a:noFill/>
          <a:ln>
            <a:noFill/>
          </a:ln>
        </p:spPr>
        <p:txBody>
          <a:bodyPr anchorCtr="0" anchor="t" bIns="45700" lIns="45700" spcFirstLastPara="1" rIns="45700" wrap="square" tIns="45700">
            <a:normAutofit/>
          </a:bodyPr>
          <a:lstStyle/>
          <a:p>
            <a:pPr indent="-457200" lvl="0" marL="457200" rtl="0" algn="l">
              <a:lnSpc>
                <a:spcPct val="90000"/>
              </a:lnSpc>
              <a:spcBef>
                <a:spcPts val="0"/>
              </a:spcBef>
              <a:spcAft>
                <a:spcPts val="0"/>
              </a:spcAft>
              <a:buSzPts val="2200"/>
              <a:buFont typeface="Twentieth Century"/>
              <a:buAutoNum type="arabicPeriod"/>
            </a:pPr>
            <a:r>
              <a:rPr lang="sl-SI"/>
              <a:t>Opišite pomen aerodinamične oblike pri motornih vozilih in definirajte aerodinamiko.</a:t>
            </a:r>
            <a:endParaRPr/>
          </a:p>
          <a:p>
            <a:pPr indent="-457200" lvl="0" marL="457200" rtl="0" algn="l">
              <a:lnSpc>
                <a:spcPct val="90000"/>
              </a:lnSpc>
              <a:spcBef>
                <a:spcPts val="1400"/>
              </a:spcBef>
              <a:spcAft>
                <a:spcPts val="0"/>
              </a:spcAft>
              <a:buSzPts val="2200"/>
              <a:buFont typeface="Twentieth Century"/>
              <a:buAutoNum type="arabicPeriod"/>
            </a:pPr>
            <a:r>
              <a:rPr lang="sl-SI"/>
              <a:t>Definirajte zračni upor in zapišite ter pojasnite vse elemente enačbe zračnega upora. </a:t>
            </a:r>
            <a:endParaRPr/>
          </a:p>
          <a:p>
            <a:pPr indent="-457200" lvl="0" marL="457200" rtl="0" algn="l">
              <a:lnSpc>
                <a:spcPct val="90000"/>
              </a:lnSpc>
              <a:spcBef>
                <a:spcPts val="1400"/>
              </a:spcBef>
              <a:spcAft>
                <a:spcPts val="0"/>
              </a:spcAft>
              <a:buSzPts val="2200"/>
              <a:buFont typeface="Twentieth Century"/>
              <a:buAutoNum type="arabicPeriod"/>
            </a:pPr>
            <a:r>
              <a:rPr lang="sl-SI"/>
              <a:t>Od česa je odvisna gostota zraka?</a:t>
            </a:r>
            <a:endParaRPr/>
          </a:p>
          <a:p>
            <a:pPr indent="-457200" lvl="0" marL="457200" rtl="0" algn="l">
              <a:lnSpc>
                <a:spcPct val="90000"/>
              </a:lnSpc>
              <a:spcBef>
                <a:spcPts val="1400"/>
              </a:spcBef>
              <a:spcAft>
                <a:spcPts val="0"/>
              </a:spcAft>
              <a:buSzPts val="2200"/>
              <a:buFont typeface="Twentieth Century"/>
              <a:buAutoNum type="arabicPeriod"/>
            </a:pPr>
            <a:r>
              <a:rPr lang="sl-SI"/>
              <a:t>Kako se določa </a:t>
            </a:r>
            <a:r>
              <a:rPr lang="sl-SI" sz="2000"/>
              <a:t>koeficient zračnega upora </a:t>
            </a:r>
            <a:r>
              <a:rPr i="1" lang="sl-SI" sz="2000"/>
              <a:t>C</a:t>
            </a:r>
            <a:r>
              <a:rPr baseline="-25000" i="1" lang="sl-SI" sz="2000"/>
              <a:t>X</a:t>
            </a:r>
            <a:r>
              <a:rPr lang="sl-SI"/>
              <a:t>?</a:t>
            </a:r>
            <a:endParaRPr/>
          </a:p>
          <a:p>
            <a:pPr indent="-457200" lvl="0" marL="457200" rtl="0" algn="l">
              <a:lnSpc>
                <a:spcPct val="90000"/>
              </a:lnSpc>
              <a:spcBef>
                <a:spcPts val="1400"/>
              </a:spcBef>
              <a:spcAft>
                <a:spcPts val="0"/>
              </a:spcAft>
              <a:buSzPts val="2200"/>
              <a:buFont typeface="Twentieth Century"/>
              <a:buAutoNum type="arabicPeriod"/>
            </a:pPr>
            <a:r>
              <a:rPr lang="sl-SI"/>
              <a:t>Od česa je odvisna relativna hitrost vozila in kako se določi?</a:t>
            </a:r>
            <a:endParaRPr/>
          </a:p>
          <a:p>
            <a:pPr indent="-457200" lvl="0" marL="457200" rtl="0" algn="l">
              <a:lnSpc>
                <a:spcPct val="90000"/>
              </a:lnSpc>
              <a:spcBef>
                <a:spcPts val="1400"/>
              </a:spcBef>
              <a:spcAft>
                <a:spcPts val="0"/>
              </a:spcAft>
              <a:buSzPts val="2200"/>
              <a:buFont typeface="Twentieth Century"/>
              <a:buAutoNum type="arabicPeriod"/>
            </a:pPr>
            <a:r>
              <a:rPr lang="sl-SI"/>
              <a:t>Kakšna je vloga spojlerja na avtomobilu oz. na tovornem vozilu?</a:t>
            </a:r>
            <a:endParaRPr/>
          </a:p>
          <a:p>
            <a:pPr indent="-317500" lvl="0" marL="457200" rtl="0" algn="l">
              <a:lnSpc>
                <a:spcPct val="90000"/>
              </a:lnSpc>
              <a:spcBef>
                <a:spcPts val="1400"/>
              </a:spcBef>
              <a:spcAft>
                <a:spcPts val="0"/>
              </a:spcAft>
              <a:buSzPts val="2200"/>
              <a:buFont typeface="Twentieth Century"/>
              <a:buNone/>
            </a:pPr>
            <a:r>
              <a:t/>
            </a:r>
            <a:endParaRPr/>
          </a:p>
          <a:p>
            <a:pPr indent="-317500" lvl="0" marL="457200" rtl="0" algn="l">
              <a:lnSpc>
                <a:spcPct val="90000"/>
              </a:lnSpc>
              <a:spcBef>
                <a:spcPts val="1400"/>
              </a:spcBef>
              <a:spcAft>
                <a:spcPts val="0"/>
              </a:spcAft>
              <a:buSzPts val="2200"/>
              <a:buFont typeface="Twentieth Century"/>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94"/>
          <p:cNvSpPr txBox="1"/>
          <p:nvPr>
            <p:ph idx="1" type="body"/>
          </p:nvPr>
        </p:nvSpPr>
        <p:spPr>
          <a:xfrm>
            <a:off x="1235963" y="733214"/>
            <a:ext cx="9720073" cy="4023360"/>
          </a:xfrm>
          <a:prstGeom prst="rect">
            <a:avLst/>
          </a:prstGeom>
          <a:blipFill rotWithShape="1">
            <a:blip r:embed="rId3">
              <a:alphaModFix/>
            </a:blip>
            <a:stretch>
              <a:fillRect b="0" l="-375" r="-1254" t="0"/>
            </a:stretch>
          </a:blipFill>
          <a:ln>
            <a:noFill/>
          </a:ln>
        </p:spPr>
        <p:txBody>
          <a:bodyPr anchorCtr="0" anchor="t" bIns="45700" lIns="45700" spcFirstLastPara="1" rIns="45700" wrap="square" tIns="45700">
            <a:normAutofit/>
          </a:bodyPr>
          <a:lstStyle/>
          <a:p>
            <a:pPr indent="-139700" lvl="0" marL="91440" rtl="0" algn="l">
              <a:lnSpc>
                <a:spcPct val="90000"/>
              </a:lnSpc>
              <a:spcBef>
                <a:spcPts val="0"/>
              </a:spcBef>
              <a:spcAft>
                <a:spcPts val="0"/>
              </a:spcAft>
              <a:buSzPts val="2200"/>
              <a:buChar char=" "/>
            </a:pPr>
            <a:r>
              <a:rPr lang="sl-SI"/>
              <a:t> </a:t>
            </a:r>
            <a:endParaRPr/>
          </a:p>
        </p:txBody>
      </p:sp>
      <p:sp>
        <p:nvSpPr>
          <p:cNvPr id="389" name="Google Shape;389;p94"/>
          <p:cNvSpPr txBox="1"/>
          <p:nvPr/>
        </p:nvSpPr>
        <p:spPr>
          <a:xfrm>
            <a:off x="2324749" y="3059668"/>
            <a:ext cx="7542499" cy="787652"/>
          </a:xfrm>
          <a:prstGeom prst="rect">
            <a:avLst/>
          </a:prstGeom>
          <a:blipFill rotWithShape="1">
            <a:blip r:embed="rId4">
              <a:alphaModFix/>
            </a:blip>
            <a:stretch>
              <a:fillRect b="-11627" l="-645"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sl-SI" sz="1800">
                <a:latin typeface="Twentieth Century"/>
                <a:ea typeface="Twentieth Century"/>
                <a:cs typeface="Twentieth Century"/>
                <a:sym typeface="Twentieth Century"/>
              </a:rPr>
              <a:t> </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95"/>
          <p:cNvSpPr txBox="1"/>
          <p:nvPr>
            <p:ph idx="1" type="body"/>
          </p:nvPr>
        </p:nvSpPr>
        <p:spPr>
          <a:xfrm>
            <a:off x="1235963" y="733214"/>
            <a:ext cx="9720073" cy="4023360"/>
          </a:xfrm>
          <a:prstGeom prst="rect">
            <a:avLst/>
          </a:prstGeom>
          <a:blipFill rotWithShape="1">
            <a:blip r:embed="rId3">
              <a:alphaModFix/>
            </a:blip>
            <a:stretch>
              <a:fillRect b="0" l="-375" r="-1254" t="0"/>
            </a:stretch>
          </a:blipFill>
          <a:ln>
            <a:noFill/>
          </a:ln>
        </p:spPr>
        <p:txBody>
          <a:bodyPr anchorCtr="0" anchor="t" bIns="45700" lIns="45700" spcFirstLastPara="1" rIns="45700" wrap="square" tIns="45700">
            <a:normAutofit/>
          </a:bodyPr>
          <a:lstStyle/>
          <a:p>
            <a:pPr indent="-139700" lvl="0" marL="91440" rtl="0" algn="l">
              <a:lnSpc>
                <a:spcPct val="90000"/>
              </a:lnSpc>
              <a:spcBef>
                <a:spcPts val="0"/>
              </a:spcBef>
              <a:spcAft>
                <a:spcPts val="0"/>
              </a:spcAft>
              <a:buSzPts val="2200"/>
              <a:buChar char=" "/>
            </a:pPr>
            <a:r>
              <a:rPr lang="sl-SI"/>
              <a:t>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96"/>
          <p:cNvSpPr txBox="1"/>
          <p:nvPr>
            <p:ph idx="1" type="body"/>
          </p:nvPr>
        </p:nvSpPr>
        <p:spPr>
          <a:xfrm>
            <a:off x="1024128" y="829559"/>
            <a:ext cx="9720073" cy="5479801"/>
          </a:xfrm>
          <a:prstGeom prst="rect">
            <a:avLst/>
          </a:prstGeom>
          <a:blipFill rotWithShape="1">
            <a:blip r:embed="rId3">
              <a:alphaModFix/>
            </a:blip>
            <a:stretch>
              <a:fillRect b="0" l="-312" r="-1190" t="0"/>
            </a:stretch>
          </a:blipFill>
          <a:ln>
            <a:noFill/>
          </a:ln>
        </p:spPr>
        <p:txBody>
          <a:bodyPr anchorCtr="0" anchor="t" bIns="45700" lIns="45700" spcFirstLastPara="1" rIns="45700" wrap="square" tIns="45700">
            <a:normAutofit/>
          </a:bodyPr>
          <a:lstStyle/>
          <a:p>
            <a:pPr indent="-139700" lvl="0" marL="91440" rtl="0" algn="l">
              <a:lnSpc>
                <a:spcPct val="90000"/>
              </a:lnSpc>
              <a:spcBef>
                <a:spcPts val="0"/>
              </a:spcBef>
              <a:spcAft>
                <a:spcPts val="0"/>
              </a:spcAft>
              <a:buSzPts val="2200"/>
              <a:buChar char=" "/>
            </a:pPr>
            <a:r>
              <a:rPr lang="sl-SI"/>
              <a:t>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35"/>
          <p:cNvSpPr txBox="1"/>
          <p:nvPr>
            <p:ph type="title"/>
          </p:nvPr>
        </p:nvSpPr>
        <p:spPr>
          <a:xfrm>
            <a:off x="969569" y="300863"/>
            <a:ext cx="9720072" cy="1499616"/>
          </a:xfrm>
          <a:prstGeom prst="rect">
            <a:avLst/>
          </a:prstGeom>
          <a:noFill/>
          <a:ln>
            <a:noFill/>
          </a:ln>
        </p:spPr>
        <p:txBody>
          <a:bodyPr anchorCtr="0" anchor="ctr" bIns="45700" lIns="91425" spcFirstLastPara="1" rIns="91425" wrap="square" tIns="45700">
            <a:normAutofit/>
          </a:bodyPr>
          <a:lstStyle/>
          <a:p>
            <a:pPr indent="0" lvl="0" marL="0" rtl="0" algn="ctr">
              <a:lnSpc>
                <a:spcPct val="95000"/>
              </a:lnSpc>
              <a:spcBef>
                <a:spcPts val="0"/>
              </a:spcBef>
              <a:spcAft>
                <a:spcPts val="0"/>
              </a:spcAft>
              <a:buClr>
                <a:schemeClr val="lt1"/>
              </a:buClr>
              <a:buSzPts val="3000"/>
              <a:buFont typeface="Calibri"/>
              <a:buNone/>
            </a:pPr>
            <a:r>
              <a:rPr b="1" lang="sl-SI" sz="3500"/>
              <a:t>1. UPOR PRI KOTALJENJU F</a:t>
            </a:r>
            <a:r>
              <a:rPr b="1" baseline="-25000" lang="sl-SI" sz="3500"/>
              <a:t>K</a:t>
            </a:r>
            <a:endParaRPr b="1" sz="3500"/>
          </a:p>
        </p:txBody>
      </p:sp>
      <p:sp>
        <p:nvSpPr>
          <p:cNvPr id="117" name="Google Shape;117;p35"/>
          <p:cNvSpPr txBox="1"/>
          <p:nvPr>
            <p:ph idx="1" type="body"/>
          </p:nvPr>
        </p:nvSpPr>
        <p:spPr>
          <a:xfrm>
            <a:off x="969569" y="1398245"/>
            <a:ext cx="10346941" cy="4840672"/>
          </a:xfrm>
          <a:prstGeom prst="rect">
            <a:avLst/>
          </a:prstGeom>
          <a:noFill/>
          <a:ln>
            <a:noFill/>
          </a:ln>
        </p:spPr>
        <p:txBody>
          <a:bodyPr anchorCtr="0" anchor="t" bIns="45700" lIns="91425" spcFirstLastPara="1" rIns="91425" wrap="square" tIns="45700">
            <a:normAutofit/>
          </a:bodyPr>
          <a:lstStyle/>
          <a:p>
            <a:pPr indent="-152400" lvl="0" marL="91440" rtl="0" algn="l">
              <a:lnSpc>
                <a:spcPct val="150000"/>
              </a:lnSpc>
              <a:spcBef>
                <a:spcPts val="0"/>
              </a:spcBef>
              <a:spcAft>
                <a:spcPts val="0"/>
              </a:spcAft>
              <a:buSzPts val="2400"/>
              <a:buFont typeface="Noto Sans Symbols"/>
              <a:buChar char="⮚"/>
            </a:pPr>
            <a:r>
              <a:rPr lang="sl-SI"/>
              <a:t> nastane zaradi trenja pri kotaljenju in je posledica elastične deformacije kolesa in podlage</a:t>
            </a:r>
            <a:endParaRPr/>
          </a:p>
          <a:p>
            <a:pPr indent="-152400" lvl="0" marL="91440" rtl="0" algn="l">
              <a:lnSpc>
                <a:spcPct val="150000"/>
              </a:lnSpc>
              <a:spcBef>
                <a:spcPts val="200"/>
              </a:spcBef>
              <a:spcAft>
                <a:spcPts val="0"/>
              </a:spcAft>
              <a:buSzPts val="2400"/>
              <a:buFont typeface="Noto Sans Symbols"/>
              <a:buChar char="⮚"/>
            </a:pPr>
            <a:r>
              <a:rPr lang="sl-SI"/>
              <a:t>odvisen je od koeficienta trenja pri kotaljenju (fk)  ter obremenitve koles, ki je odvisna od teže vozila in točke težišča vozila</a:t>
            </a:r>
            <a:endParaRPr/>
          </a:p>
          <a:p>
            <a:pPr indent="-152400" lvl="0" marL="91440" rtl="0" algn="l">
              <a:lnSpc>
                <a:spcPct val="150000"/>
              </a:lnSpc>
              <a:spcBef>
                <a:spcPts val="200"/>
              </a:spcBef>
              <a:spcAft>
                <a:spcPts val="0"/>
              </a:spcAft>
              <a:buSzPts val="2400"/>
              <a:buFont typeface="Noto Sans Symbols"/>
              <a:buChar char="⮚"/>
            </a:pPr>
            <a:r>
              <a:rPr lang="sl-SI"/>
              <a:t>deluje v nasprotni smeri vožnje vozila</a:t>
            </a:r>
            <a:endParaRPr/>
          </a:p>
          <a:p>
            <a:pPr indent="0" lvl="0" marL="0" rtl="0" algn="l">
              <a:lnSpc>
                <a:spcPct val="100000"/>
              </a:lnSpc>
              <a:spcBef>
                <a:spcPts val="1700"/>
              </a:spcBef>
              <a:spcAft>
                <a:spcPts val="0"/>
              </a:spcAft>
              <a:buClr>
                <a:schemeClr val="dk1"/>
              </a:buClr>
              <a:buSzPts val="2400"/>
              <a:buNone/>
            </a:pPr>
            <a:r>
              <a:t/>
            </a:r>
            <a:endParaRPr/>
          </a:p>
          <a:p>
            <a:pPr indent="0" lvl="0" marL="0" rtl="0" algn="l">
              <a:lnSpc>
                <a:spcPct val="100000"/>
              </a:lnSpc>
              <a:spcBef>
                <a:spcPts val="1500"/>
              </a:spcBef>
              <a:spcAft>
                <a:spcPts val="0"/>
              </a:spcAft>
              <a:buClr>
                <a:schemeClr val="dk1"/>
              </a:buClr>
              <a:buSzPts val="2400"/>
              <a:buNone/>
            </a:pPr>
            <a:r>
              <a:t/>
            </a:r>
            <a:endParaRPr/>
          </a:p>
          <a:p>
            <a:pPr indent="0" lvl="0" marL="0" rtl="0" algn="l">
              <a:lnSpc>
                <a:spcPct val="100000"/>
              </a:lnSpc>
              <a:spcBef>
                <a:spcPts val="1500"/>
              </a:spcBef>
              <a:spcAft>
                <a:spcPts val="0"/>
              </a:spcAft>
              <a:buClr>
                <a:schemeClr val="dk1"/>
              </a:buClr>
              <a:buSzPts val="1400"/>
              <a:buNone/>
            </a:pPr>
            <a:r>
              <a:t/>
            </a:r>
            <a:endParaRPr/>
          </a:p>
        </p:txBody>
      </p:sp>
      <p:graphicFrame>
        <p:nvGraphicFramePr>
          <p:cNvPr id="118" name="Google Shape;118;p35"/>
          <p:cNvGraphicFramePr/>
          <p:nvPr/>
        </p:nvGraphicFramePr>
        <p:xfrm>
          <a:off x="1451680" y="4154913"/>
          <a:ext cx="1997075" cy="447675"/>
        </p:xfrm>
        <a:graphic>
          <a:graphicData uri="http://schemas.openxmlformats.org/presentationml/2006/ole">
            <mc:AlternateContent>
              <mc:Choice Requires="v">
                <p:oleObj r:id="rId4" imgH="447675" imgW="1997075" progId="" spid="_x0000_s1">
                  <p:embed/>
                </p:oleObj>
              </mc:Choice>
              <mc:Fallback>
                <p:oleObj r:id="rId5" imgH="447675" imgW="1997075" progId="">
                  <p:embed/>
                  <p:pic>
                    <p:nvPicPr>
                      <p:cNvPr id="118" name="Google Shape;118;p35"/>
                      <p:cNvPicPr preferRelativeResize="0"/>
                      <p:nvPr/>
                    </p:nvPicPr>
                    <p:blipFill rotWithShape="1">
                      <a:blip r:embed="rId6">
                        <a:alphaModFix/>
                      </a:blip>
                      <a:srcRect b="0" l="0" r="0" t="0"/>
                      <a:stretch/>
                    </p:blipFill>
                    <p:spPr>
                      <a:xfrm>
                        <a:off x="1451680" y="4154913"/>
                        <a:ext cx="1997075" cy="447675"/>
                      </a:xfrm>
                      <a:prstGeom prst="rect">
                        <a:avLst/>
                      </a:prstGeom>
                      <a:noFill/>
                      <a:ln cap="flat" cmpd="sng" w="19050">
                        <a:solidFill>
                          <a:srgbClr val="FF0000"/>
                        </a:solidFill>
                        <a:prstDash val="solid"/>
                        <a:miter lim="800000"/>
                        <a:headEnd len="sm" w="sm" type="none"/>
                        <a:tailEnd len="sm" w="sm" type="none"/>
                      </a:ln>
                    </p:spPr>
                  </p:pic>
                </p:oleObj>
              </mc:Fallback>
            </mc:AlternateContent>
          </a:graphicData>
        </a:graphic>
      </p:graphicFrame>
      <p:sp>
        <p:nvSpPr>
          <p:cNvPr id="119" name="Google Shape;119;p35"/>
          <p:cNvSpPr/>
          <p:nvPr/>
        </p:nvSpPr>
        <p:spPr>
          <a:xfrm>
            <a:off x="2564524" y="4154913"/>
            <a:ext cx="472966" cy="532701"/>
          </a:xfrm>
          <a:prstGeom prst="ellipse">
            <a:avLst/>
          </a:prstGeom>
          <a:noFill/>
          <a:ln cap="flat" cmpd="sng" w="952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2"/>
              </a:solidFill>
              <a:latin typeface="Twentieth Century"/>
              <a:ea typeface="Twentieth Century"/>
              <a:cs typeface="Twentieth Century"/>
              <a:sym typeface="Twentieth Century"/>
            </a:endParaRPr>
          </a:p>
        </p:txBody>
      </p:sp>
      <p:cxnSp>
        <p:nvCxnSpPr>
          <p:cNvPr id="120" name="Google Shape;120;p35"/>
          <p:cNvCxnSpPr/>
          <p:nvPr/>
        </p:nvCxnSpPr>
        <p:spPr>
          <a:xfrm>
            <a:off x="3037490" y="4192046"/>
            <a:ext cx="861848" cy="85664"/>
          </a:xfrm>
          <a:prstGeom prst="straightConnector1">
            <a:avLst/>
          </a:prstGeom>
          <a:noFill/>
          <a:ln cap="flat" cmpd="sng" w="9525">
            <a:solidFill>
              <a:schemeClr val="accent1"/>
            </a:solidFill>
            <a:prstDash val="solid"/>
            <a:round/>
            <a:headEnd len="sm" w="sm" type="none"/>
            <a:tailEnd len="med" w="med" type="triangle"/>
          </a:ln>
        </p:spPr>
      </p:cxnSp>
      <p:sp>
        <p:nvSpPr>
          <p:cNvPr id="121" name="Google Shape;121;p35"/>
          <p:cNvSpPr/>
          <p:nvPr/>
        </p:nvSpPr>
        <p:spPr>
          <a:xfrm>
            <a:off x="969569" y="4891867"/>
            <a:ext cx="6096000" cy="1777410"/>
          </a:xfrm>
          <a:prstGeom prst="rect">
            <a:avLst/>
          </a:prstGeom>
          <a:blipFill rotWithShape="1">
            <a:blip r:embed="rId7">
              <a:alphaModFix/>
            </a:blip>
            <a:stretch>
              <a:fillRect b="-4793" l="-799" r="0" t="-171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sl-SI" sz="1800">
                <a:latin typeface="Twentieth Century"/>
                <a:ea typeface="Twentieth Century"/>
                <a:cs typeface="Twentieth Century"/>
                <a:sym typeface="Twentieth Century"/>
              </a:rPr>
              <a:t> </a:t>
            </a:r>
            <a:endParaRPr/>
          </a:p>
        </p:txBody>
      </p:sp>
      <p:pic>
        <p:nvPicPr>
          <p:cNvPr id="122" name="Google Shape;122;p35"/>
          <p:cNvPicPr preferRelativeResize="0"/>
          <p:nvPr/>
        </p:nvPicPr>
        <p:blipFill rotWithShape="1">
          <a:blip r:embed="rId8">
            <a:alphaModFix/>
          </a:blip>
          <a:srcRect b="0" l="0" r="0" t="0"/>
          <a:stretch/>
        </p:blipFill>
        <p:spPr>
          <a:xfrm>
            <a:off x="3988248" y="4192046"/>
            <a:ext cx="2110924" cy="37340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97"/>
          <p:cNvSpPr txBox="1"/>
          <p:nvPr>
            <p:ph idx="1" type="body"/>
          </p:nvPr>
        </p:nvSpPr>
        <p:spPr>
          <a:xfrm>
            <a:off x="1033555" y="820132"/>
            <a:ext cx="9720073" cy="5470374"/>
          </a:xfrm>
          <a:prstGeom prst="rect">
            <a:avLst/>
          </a:prstGeom>
          <a:noFill/>
          <a:ln>
            <a:noFill/>
          </a:ln>
        </p:spPr>
        <p:txBody>
          <a:bodyPr anchorCtr="0" anchor="t" bIns="45700" lIns="45700" spcFirstLastPara="1" rIns="45700" wrap="square" tIns="45700">
            <a:normAutofit/>
          </a:bodyPr>
          <a:lstStyle/>
          <a:p>
            <a:pPr indent="-139700" lvl="0" marL="91440" rtl="0" algn="just">
              <a:lnSpc>
                <a:spcPct val="150000"/>
              </a:lnSpc>
              <a:spcBef>
                <a:spcPts val="0"/>
              </a:spcBef>
              <a:spcAft>
                <a:spcPts val="0"/>
              </a:spcAft>
              <a:buSzPts val="2200"/>
              <a:buChar char=" "/>
            </a:pPr>
            <a:r>
              <a:rPr lang="sl-SI">
                <a:latin typeface="Calibri"/>
                <a:ea typeface="Calibri"/>
                <a:cs typeface="Calibri"/>
                <a:sym typeface="Calibri"/>
              </a:rPr>
              <a:t>3. SKUPNI UPORI: Avtomobil vlečemo s silo 555N. Upor ležajev je zanemarljiv, upor pri kotaljenju znaša 68N, zračni upor je 29N, upor pri premagovanju nagiba znaša 348N, upor pri pospeševanju vozila znaša 120 N. Ali se bo avto premaknil? Zakaj je temu tako?</a:t>
            </a:r>
            <a:endParaRPr/>
          </a:p>
          <a:p>
            <a:pPr indent="0" lvl="0" marL="91440" rtl="0" algn="just">
              <a:lnSpc>
                <a:spcPct val="150000"/>
              </a:lnSpc>
              <a:spcBef>
                <a:spcPts val="1400"/>
              </a:spcBef>
              <a:spcAft>
                <a:spcPts val="0"/>
              </a:spcAft>
              <a:buSzPts val="2200"/>
              <a:buNone/>
            </a:pPr>
            <a:r>
              <a:t/>
            </a:r>
            <a:endParaRPr>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98"/>
          <p:cNvSpPr txBox="1"/>
          <p:nvPr>
            <p:ph type="title"/>
          </p:nvPr>
        </p:nvSpPr>
        <p:spPr>
          <a:xfrm>
            <a:off x="1083122" y="398404"/>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95000"/>
              </a:lnSpc>
              <a:spcBef>
                <a:spcPts val="0"/>
              </a:spcBef>
              <a:spcAft>
                <a:spcPts val="0"/>
              </a:spcAft>
              <a:buClr>
                <a:schemeClr val="lt1"/>
              </a:buClr>
              <a:buSzPts val="3000"/>
              <a:buFont typeface="Calibri"/>
              <a:buNone/>
            </a:pPr>
            <a:r>
              <a:rPr lang="sl-SI"/>
              <a:t>UPORI VOŽNJE</a:t>
            </a:r>
            <a:endParaRPr/>
          </a:p>
        </p:txBody>
      </p:sp>
      <p:sp>
        <p:nvSpPr>
          <p:cNvPr id="410" name="Google Shape;410;p98"/>
          <p:cNvSpPr txBox="1"/>
          <p:nvPr>
            <p:ph idx="1" type="body"/>
          </p:nvPr>
        </p:nvSpPr>
        <p:spPr>
          <a:xfrm>
            <a:off x="612168" y="1677970"/>
            <a:ext cx="10334378" cy="5286765"/>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2400"/>
              <a:buNone/>
            </a:pPr>
            <a:r>
              <a:rPr lang="sl-SI" sz="2400"/>
              <a:t>Skupni upor gibanja vozila Fu [N] je seštevek vseh uporov gibanja:</a:t>
            </a:r>
            <a:endParaRPr/>
          </a:p>
          <a:p>
            <a:pPr indent="0" lvl="0" marL="0" rtl="0" algn="l">
              <a:lnSpc>
                <a:spcPct val="100000"/>
              </a:lnSpc>
              <a:spcBef>
                <a:spcPts val="0"/>
              </a:spcBef>
              <a:spcAft>
                <a:spcPts val="0"/>
              </a:spcAft>
              <a:buClr>
                <a:schemeClr val="dk1"/>
              </a:buClr>
              <a:buSzPts val="2200"/>
              <a:buNone/>
            </a:pPr>
            <a:r>
              <a:t/>
            </a:r>
            <a:endParaRPr/>
          </a:p>
          <a:p>
            <a:pPr indent="0" lvl="0" marL="0" rtl="0" algn="l">
              <a:lnSpc>
                <a:spcPct val="100000"/>
              </a:lnSpc>
              <a:spcBef>
                <a:spcPts val="1500"/>
              </a:spcBef>
              <a:spcAft>
                <a:spcPts val="0"/>
              </a:spcAft>
              <a:buClr>
                <a:schemeClr val="dk1"/>
              </a:buClr>
              <a:buSzPts val="2400"/>
              <a:buNone/>
            </a:pPr>
            <a:r>
              <a:t/>
            </a:r>
            <a:endParaRPr sz="2400"/>
          </a:p>
          <a:p>
            <a:pPr indent="0" lvl="0" marL="0" rtl="0" algn="ctr">
              <a:lnSpc>
                <a:spcPct val="100000"/>
              </a:lnSpc>
              <a:spcBef>
                <a:spcPts val="1500"/>
              </a:spcBef>
              <a:spcAft>
                <a:spcPts val="0"/>
              </a:spcAft>
              <a:buClr>
                <a:srgbClr val="FF0000"/>
              </a:buClr>
              <a:buSzPts val="4500"/>
              <a:buNone/>
            </a:pPr>
            <a:r>
              <a:rPr b="1" lang="sl-SI" sz="4500">
                <a:solidFill>
                  <a:srgbClr val="FF0000"/>
                </a:solidFill>
              </a:rPr>
              <a:t>F</a:t>
            </a:r>
            <a:r>
              <a:rPr b="1" baseline="-25000" lang="sl-SI" sz="4500">
                <a:solidFill>
                  <a:srgbClr val="FF0000"/>
                </a:solidFill>
              </a:rPr>
              <a:t>U</a:t>
            </a:r>
            <a:r>
              <a:rPr b="1" lang="sl-SI" sz="4500">
                <a:solidFill>
                  <a:srgbClr val="FF0000"/>
                </a:solidFill>
              </a:rPr>
              <a:t> = F</a:t>
            </a:r>
            <a:r>
              <a:rPr b="1" baseline="-25000" lang="sl-SI" sz="4500">
                <a:solidFill>
                  <a:srgbClr val="FF0000"/>
                </a:solidFill>
              </a:rPr>
              <a:t>K</a:t>
            </a:r>
            <a:r>
              <a:rPr b="1" lang="sl-SI" sz="4500">
                <a:solidFill>
                  <a:srgbClr val="FF0000"/>
                </a:solidFill>
              </a:rPr>
              <a:t> + F</a:t>
            </a:r>
            <a:r>
              <a:rPr b="1" baseline="-25000" lang="sl-SI" sz="4500">
                <a:solidFill>
                  <a:srgbClr val="FF0000"/>
                </a:solidFill>
              </a:rPr>
              <a:t>Z</a:t>
            </a:r>
            <a:r>
              <a:rPr b="1" lang="sl-SI" sz="4500">
                <a:solidFill>
                  <a:srgbClr val="FF0000"/>
                </a:solidFill>
              </a:rPr>
              <a:t> ± F</a:t>
            </a:r>
            <a:r>
              <a:rPr b="1" baseline="-25000" lang="sl-SI" sz="4500">
                <a:solidFill>
                  <a:srgbClr val="FF0000"/>
                </a:solidFill>
              </a:rPr>
              <a:t>N</a:t>
            </a:r>
            <a:r>
              <a:rPr b="1" lang="sl-SI" sz="4500">
                <a:solidFill>
                  <a:srgbClr val="FF0000"/>
                </a:solidFill>
              </a:rPr>
              <a:t> ± F</a:t>
            </a:r>
            <a:r>
              <a:rPr b="1" baseline="-25000" lang="sl-SI" sz="4500">
                <a:solidFill>
                  <a:srgbClr val="FF0000"/>
                </a:solidFill>
              </a:rPr>
              <a:t>P</a:t>
            </a:r>
            <a:endParaRPr sz="4500"/>
          </a:p>
          <a:p>
            <a:pPr indent="0" lvl="0" marL="0" rtl="0" algn="l">
              <a:lnSpc>
                <a:spcPct val="100000"/>
              </a:lnSpc>
              <a:spcBef>
                <a:spcPts val="1500"/>
              </a:spcBef>
              <a:spcAft>
                <a:spcPts val="0"/>
              </a:spcAft>
              <a:buClr>
                <a:schemeClr val="dk1"/>
              </a:buClr>
              <a:buSzPts val="2400"/>
              <a:buNone/>
            </a:pPr>
            <a:r>
              <a:t/>
            </a:r>
            <a:endParaRPr sz="2400"/>
          </a:p>
          <a:p>
            <a:pPr indent="0" lvl="0" marL="0" rtl="0" algn="l">
              <a:lnSpc>
                <a:spcPct val="100000"/>
              </a:lnSpc>
              <a:spcBef>
                <a:spcPts val="1500"/>
              </a:spcBef>
              <a:spcAft>
                <a:spcPts val="0"/>
              </a:spcAft>
              <a:buClr>
                <a:schemeClr val="dk1"/>
              </a:buClr>
              <a:buSzPts val="1400"/>
              <a:buNone/>
            </a:pPr>
            <a:r>
              <a:t/>
            </a:r>
            <a:endParaRPr sz="1400"/>
          </a:p>
        </p:txBody>
      </p:sp>
      <p:pic>
        <p:nvPicPr>
          <p:cNvPr id="411" name="Google Shape;411;p98"/>
          <p:cNvPicPr preferRelativeResize="0"/>
          <p:nvPr/>
        </p:nvPicPr>
        <p:blipFill rotWithShape="1">
          <a:blip r:embed="rId4">
            <a:alphaModFix/>
          </a:blip>
          <a:srcRect b="0" l="0" r="0" t="0"/>
          <a:stretch/>
        </p:blipFill>
        <p:spPr>
          <a:xfrm>
            <a:off x="7264026" y="4896519"/>
            <a:ext cx="3212870" cy="591363"/>
          </a:xfrm>
          <a:prstGeom prst="rect">
            <a:avLst/>
          </a:prstGeom>
          <a:noFill/>
          <a:ln>
            <a:noFill/>
          </a:ln>
        </p:spPr>
      </p:pic>
      <p:cxnSp>
        <p:nvCxnSpPr>
          <p:cNvPr id="412" name="Google Shape;412;p98"/>
          <p:cNvCxnSpPr/>
          <p:nvPr/>
        </p:nvCxnSpPr>
        <p:spPr>
          <a:xfrm>
            <a:off x="8672660" y="4092884"/>
            <a:ext cx="0" cy="803635"/>
          </a:xfrm>
          <a:prstGeom prst="straightConnector1">
            <a:avLst/>
          </a:prstGeom>
          <a:noFill/>
          <a:ln cap="flat" cmpd="sng" w="57150">
            <a:solidFill>
              <a:schemeClr val="accent1"/>
            </a:solidFill>
            <a:prstDash val="solid"/>
            <a:round/>
            <a:headEnd len="sm" w="sm" type="none"/>
            <a:tailEnd len="med" w="med" type="triangle"/>
          </a:ln>
        </p:spPr>
      </p:cxnSp>
      <p:pic>
        <p:nvPicPr>
          <p:cNvPr id="413" name="Google Shape;413;p98"/>
          <p:cNvPicPr preferRelativeResize="0"/>
          <p:nvPr/>
        </p:nvPicPr>
        <p:blipFill rotWithShape="1">
          <a:blip r:embed="rId5">
            <a:alphaModFix/>
          </a:blip>
          <a:srcRect b="0" l="0" r="0" t="0"/>
          <a:stretch/>
        </p:blipFill>
        <p:spPr>
          <a:xfrm>
            <a:off x="3723013" y="5364078"/>
            <a:ext cx="4035247" cy="738145"/>
          </a:xfrm>
          <a:prstGeom prst="rect">
            <a:avLst/>
          </a:prstGeom>
          <a:noFill/>
          <a:ln>
            <a:noFill/>
          </a:ln>
        </p:spPr>
      </p:pic>
      <p:cxnSp>
        <p:nvCxnSpPr>
          <p:cNvPr id="414" name="Google Shape;414;p98"/>
          <p:cNvCxnSpPr/>
          <p:nvPr/>
        </p:nvCxnSpPr>
        <p:spPr>
          <a:xfrm flipH="1">
            <a:off x="5854046" y="3902697"/>
            <a:ext cx="395925" cy="1451728"/>
          </a:xfrm>
          <a:prstGeom prst="straightConnector1">
            <a:avLst/>
          </a:prstGeom>
          <a:noFill/>
          <a:ln cap="flat" cmpd="sng" w="57150">
            <a:solidFill>
              <a:schemeClr val="dk1"/>
            </a:solidFill>
            <a:prstDash val="solid"/>
            <a:round/>
            <a:headEnd len="sm" w="sm" type="none"/>
            <a:tailEnd len="med" w="med" type="triangle"/>
          </a:ln>
        </p:spPr>
      </p:cxnSp>
      <p:graphicFrame>
        <p:nvGraphicFramePr>
          <p:cNvPr id="415" name="Google Shape;415;p98"/>
          <p:cNvGraphicFramePr/>
          <p:nvPr/>
        </p:nvGraphicFramePr>
        <p:xfrm>
          <a:off x="3234851" y="2235949"/>
          <a:ext cx="2619375" cy="741362"/>
        </p:xfrm>
        <a:graphic>
          <a:graphicData uri="http://schemas.openxmlformats.org/presentationml/2006/ole">
            <mc:AlternateContent>
              <mc:Choice Requires="v">
                <p:oleObj r:id="rId6" imgH="741362" imgW="2619375" progId="" spid="_x0000_s1">
                  <p:embed/>
                </p:oleObj>
              </mc:Choice>
              <mc:Fallback>
                <p:oleObj r:id="rId7" imgH="741362" imgW="2619375" progId="">
                  <p:embed/>
                  <p:pic>
                    <p:nvPicPr>
                      <p:cNvPr id="415" name="Google Shape;415;p98"/>
                      <p:cNvPicPr preferRelativeResize="0"/>
                      <p:nvPr/>
                    </p:nvPicPr>
                    <p:blipFill rotWithShape="1">
                      <a:blip r:embed="rId8">
                        <a:alphaModFix/>
                      </a:blip>
                      <a:srcRect b="0" l="0" r="0" t="0"/>
                      <a:stretch/>
                    </p:blipFill>
                    <p:spPr>
                      <a:xfrm>
                        <a:off x="3234851" y="2235949"/>
                        <a:ext cx="2619375" cy="741362"/>
                      </a:xfrm>
                      <a:prstGeom prst="rect">
                        <a:avLst/>
                      </a:prstGeom>
                      <a:noFill/>
                      <a:ln cap="flat" cmpd="sng" w="19050">
                        <a:solidFill>
                          <a:srgbClr val="FF0000"/>
                        </a:solidFill>
                        <a:prstDash val="solid"/>
                        <a:miter lim="800000"/>
                        <a:headEnd len="sm" w="sm" type="none"/>
                        <a:tailEnd len="sm" w="sm" type="none"/>
                      </a:ln>
                    </p:spPr>
                  </p:pic>
                </p:oleObj>
              </mc:Fallback>
            </mc:AlternateContent>
          </a:graphicData>
        </a:graphic>
      </p:graphicFrame>
      <p:cxnSp>
        <p:nvCxnSpPr>
          <p:cNvPr id="416" name="Google Shape;416;p98"/>
          <p:cNvCxnSpPr/>
          <p:nvPr/>
        </p:nvCxnSpPr>
        <p:spPr>
          <a:xfrm rot="10800000">
            <a:off x="3926341" y="3030669"/>
            <a:ext cx="329210" cy="293834"/>
          </a:xfrm>
          <a:prstGeom prst="straightConnector1">
            <a:avLst/>
          </a:prstGeom>
          <a:noFill/>
          <a:ln cap="flat" cmpd="sng" w="9525">
            <a:solidFill>
              <a:schemeClr val="accent5"/>
            </a:solidFill>
            <a:prstDash val="solid"/>
            <a:round/>
            <a:headEnd len="sm" w="sm" type="none"/>
            <a:tailEnd len="med" w="med" type="triangle"/>
          </a:ln>
        </p:spPr>
      </p:cxnSp>
      <p:pic>
        <p:nvPicPr>
          <p:cNvPr descr="https://lh3.googleusercontent.com/HqeCuYBINGAD132oj6qwGKz7LJVHVBLMLsVQcn7wd-gKDTvBI-uk5kp6nsgYt57F2ibDd4QxwLi0T1BDvOAeTCG4NpDHrQU_xoKpdWtFgomack_rUVmnXvLSAjDPjKkH5LpqfJX46t6yLATq10jXt-VZM7COFTMetELzq3Yiu9tKMtxjOBCm20yFZzlShyqpUIfK2cyw0g=s2048" id="417" name="Google Shape;417;p98"/>
          <p:cNvPicPr preferRelativeResize="0"/>
          <p:nvPr/>
        </p:nvPicPr>
        <p:blipFill rotWithShape="1">
          <a:blip r:embed="rId9">
            <a:alphaModFix/>
          </a:blip>
          <a:srcRect b="0" l="0" r="0" t="0"/>
          <a:stretch/>
        </p:blipFill>
        <p:spPr>
          <a:xfrm>
            <a:off x="7126888" y="2169139"/>
            <a:ext cx="2546816" cy="532516"/>
          </a:xfrm>
          <a:prstGeom prst="rect">
            <a:avLst/>
          </a:prstGeom>
          <a:noFill/>
          <a:ln>
            <a:noFill/>
          </a:ln>
        </p:spPr>
      </p:pic>
      <p:cxnSp>
        <p:nvCxnSpPr>
          <p:cNvPr id="418" name="Google Shape;418;p98"/>
          <p:cNvCxnSpPr/>
          <p:nvPr/>
        </p:nvCxnSpPr>
        <p:spPr>
          <a:xfrm flipH="1" rot="10800000">
            <a:off x="7569724" y="2802585"/>
            <a:ext cx="188536" cy="517720"/>
          </a:xfrm>
          <a:prstGeom prst="straightConnector1">
            <a:avLst/>
          </a:prstGeom>
          <a:noFill/>
          <a:ln cap="flat" cmpd="sng" w="57150">
            <a:solidFill>
              <a:schemeClr val="accent4"/>
            </a:solidFill>
            <a:prstDash val="solid"/>
            <a:round/>
            <a:headEnd len="sm" w="sm" type="none"/>
            <a:tailEnd len="med" w="med" type="triangle"/>
          </a:ln>
        </p:spPr>
      </p:cxnSp>
      <p:pic>
        <p:nvPicPr>
          <p:cNvPr id="419" name="Google Shape;419;p98"/>
          <p:cNvPicPr preferRelativeResize="0"/>
          <p:nvPr/>
        </p:nvPicPr>
        <p:blipFill rotWithShape="1">
          <a:blip r:embed="rId10">
            <a:alphaModFix/>
          </a:blip>
          <a:srcRect b="0" l="0" r="0" t="0"/>
          <a:stretch/>
        </p:blipFill>
        <p:spPr>
          <a:xfrm>
            <a:off x="6953705" y="795652"/>
            <a:ext cx="2110924" cy="373407"/>
          </a:xfrm>
          <a:prstGeom prst="rect">
            <a:avLst/>
          </a:prstGeom>
          <a:noFill/>
          <a:ln>
            <a:noFill/>
          </a:ln>
        </p:spPr>
      </p:pic>
      <p:cxnSp>
        <p:nvCxnSpPr>
          <p:cNvPr id="420" name="Google Shape;420;p98"/>
          <p:cNvCxnSpPr/>
          <p:nvPr/>
        </p:nvCxnSpPr>
        <p:spPr>
          <a:xfrm flipH="1" rot="10800000">
            <a:off x="5084466" y="1241853"/>
            <a:ext cx="1869239" cy="1118745"/>
          </a:xfrm>
          <a:prstGeom prst="straightConnector1">
            <a:avLst/>
          </a:prstGeom>
          <a:noFill/>
          <a:ln cap="flat" cmpd="sng" w="9525">
            <a:solidFill>
              <a:schemeClr val="accent1"/>
            </a:solidFill>
            <a:prstDash val="solid"/>
            <a:round/>
            <a:headEnd len="sm" w="sm" type="none"/>
            <a:tailEnd len="med" w="med" type="triangle"/>
          </a:ln>
        </p:spPr>
      </p:cxnSp>
      <p:cxnSp>
        <p:nvCxnSpPr>
          <p:cNvPr id="421" name="Google Shape;421;p98"/>
          <p:cNvCxnSpPr/>
          <p:nvPr/>
        </p:nvCxnSpPr>
        <p:spPr>
          <a:xfrm rot="10800000">
            <a:off x="7569724" y="1299244"/>
            <a:ext cx="445783" cy="906830"/>
          </a:xfrm>
          <a:prstGeom prst="straightConnector1">
            <a:avLst/>
          </a:prstGeom>
          <a:noFill/>
          <a:ln cap="flat" cmpd="sng" w="9525">
            <a:solidFill>
              <a:schemeClr val="accent1"/>
            </a:solidFill>
            <a:prstDash val="solid"/>
            <a:round/>
            <a:headEnd len="sm" w="sm" type="none"/>
            <a:tailEnd len="med" w="med" type="triangle"/>
          </a:ln>
        </p:spPr>
      </p:cxnSp>
      <p:pic>
        <p:nvPicPr>
          <p:cNvPr id="422" name="Google Shape;422;p98"/>
          <p:cNvPicPr preferRelativeResize="0"/>
          <p:nvPr/>
        </p:nvPicPr>
        <p:blipFill rotWithShape="1">
          <a:blip r:embed="rId11">
            <a:alphaModFix/>
          </a:blip>
          <a:srcRect b="0" l="0" r="0" t="0"/>
          <a:stretch/>
        </p:blipFill>
        <p:spPr>
          <a:xfrm>
            <a:off x="7686989" y="6375507"/>
            <a:ext cx="1956164" cy="429400"/>
          </a:xfrm>
          <a:prstGeom prst="rect">
            <a:avLst/>
          </a:prstGeom>
          <a:noFill/>
          <a:ln>
            <a:noFill/>
          </a:ln>
        </p:spPr>
      </p:pic>
      <p:cxnSp>
        <p:nvCxnSpPr>
          <p:cNvPr id="423" name="Google Shape;423;p98"/>
          <p:cNvCxnSpPr/>
          <p:nvPr/>
        </p:nvCxnSpPr>
        <p:spPr>
          <a:xfrm>
            <a:off x="6953705" y="6111876"/>
            <a:ext cx="710287" cy="347720"/>
          </a:xfrm>
          <a:prstGeom prst="straightConnector1">
            <a:avLst/>
          </a:prstGeom>
          <a:noFill/>
          <a:ln cap="flat" cmpd="sng" w="9525">
            <a:solidFill>
              <a:srgbClr val="92D050"/>
            </a:solidFill>
            <a:prstDash val="solid"/>
            <a:round/>
            <a:headEnd len="sm" w="sm" type="none"/>
            <a:tailEnd len="med" w="med" type="triangle"/>
          </a:ln>
        </p:spPr>
      </p:cxn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pic>
        <p:nvPicPr>
          <p:cNvPr id="428" name="Google Shape;428;p99"/>
          <p:cNvPicPr preferRelativeResize="0"/>
          <p:nvPr>
            <p:ph idx="1" type="body"/>
          </p:nvPr>
        </p:nvPicPr>
        <p:blipFill rotWithShape="1">
          <a:blip r:embed="rId3">
            <a:alphaModFix/>
          </a:blip>
          <a:srcRect b="0" l="0" r="0" t="0"/>
          <a:stretch/>
        </p:blipFill>
        <p:spPr>
          <a:xfrm>
            <a:off x="8088197" y="605147"/>
            <a:ext cx="1788738" cy="1788738"/>
          </a:xfrm>
          <a:prstGeom prst="rect">
            <a:avLst/>
          </a:prstGeom>
          <a:noFill/>
          <a:ln>
            <a:noFill/>
          </a:ln>
        </p:spPr>
      </p:pic>
      <p:sp>
        <p:nvSpPr>
          <p:cNvPr id="429" name="Google Shape;429;p99"/>
          <p:cNvSpPr/>
          <p:nvPr/>
        </p:nvSpPr>
        <p:spPr>
          <a:xfrm>
            <a:off x="1136655" y="1193510"/>
            <a:ext cx="6725299" cy="4204356"/>
          </a:xfrm>
          <a:prstGeom prst="rect">
            <a:avLst/>
          </a:prstGeom>
          <a:blipFill rotWithShape="1">
            <a:blip r:embed="rId4">
              <a:alphaModFix/>
            </a:blip>
            <a:stretch>
              <a:fillRect b="0" l="-724" r="-723"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sl-SI" sz="1800">
                <a:latin typeface="Twentieth Century"/>
                <a:ea typeface="Twentieth Century"/>
                <a:cs typeface="Twentieth Century"/>
                <a:sym typeface="Twentieth Century"/>
              </a:rPr>
              <a:t> </a:t>
            </a:r>
            <a:endParaRPr/>
          </a:p>
        </p:txBody>
      </p:sp>
      <p:pic>
        <p:nvPicPr>
          <p:cNvPr id="430" name="Google Shape;430;p99"/>
          <p:cNvPicPr preferRelativeResize="0"/>
          <p:nvPr/>
        </p:nvPicPr>
        <p:blipFill rotWithShape="1">
          <a:blip r:embed="rId5">
            <a:alphaModFix/>
          </a:blip>
          <a:srcRect b="0" l="0" r="0" t="0"/>
          <a:stretch/>
        </p:blipFill>
        <p:spPr>
          <a:xfrm>
            <a:off x="8088197" y="2534631"/>
            <a:ext cx="1788737" cy="1788737"/>
          </a:xfrm>
          <a:prstGeom prst="rect">
            <a:avLst/>
          </a:prstGeom>
          <a:noFill/>
          <a:ln>
            <a:noFill/>
          </a:ln>
        </p:spPr>
      </p:pic>
      <p:sp>
        <p:nvSpPr>
          <p:cNvPr id="431" name="Google Shape;431;p99"/>
          <p:cNvSpPr txBox="1"/>
          <p:nvPr/>
        </p:nvSpPr>
        <p:spPr>
          <a:xfrm>
            <a:off x="1159496" y="4243704"/>
            <a:ext cx="9895849" cy="3000821"/>
          </a:xfrm>
          <a:prstGeom prst="rect">
            <a:avLst/>
          </a:prstGeom>
          <a:blipFill rotWithShape="1">
            <a:blip r:embed="rId6">
              <a:alphaModFix/>
            </a:blip>
            <a:stretch>
              <a:fillRect b="0" l="-491" r="-492"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sl-SI" sz="1800">
                <a:latin typeface="Twentieth Century"/>
                <a:ea typeface="Twentieth Century"/>
                <a:cs typeface="Twentieth Century"/>
                <a:sym typeface="Twentieth Century"/>
              </a:rPr>
              <a:t> </a:t>
            </a:r>
            <a:endParaRPr/>
          </a:p>
        </p:txBody>
      </p:sp>
      <p:sp>
        <p:nvSpPr>
          <p:cNvPr id="432" name="Google Shape;432;p99"/>
          <p:cNvSpPr txBox="1"/>
          <p:nvPr>
            <p:ph type="title"/>
          </p:nvPr>
        </p:nvSpPr>
        <p:spPr>
          <a:xfrm>
            <a:off x="1120946" y="11010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sl-SI"/>
              <a:t>VAJE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id="437" name="Google Shape;437;p100"/>
          <p:cNvPicPr preferRelativeResize="0"/>
          <p:nvPr>
            <p:ph idx="1" type="body"/>
          </p:nvPr>
        </p:nvPicPr>
        <p:blipFill rotWithShape="1">
          <a:blip r:embed="rId3">
            <a:alphaModFix/>
          </a:blip>
          <a:srcRect b="0" l="0" r="0" t="0"/>
          <a:stretch/>
        </p:blipFill>
        <p:spPr>
          <a:xfrm>
            <a:off x="6970529" y="1395046"/>
            <a:ext cx="2712671" cy="2712671"/>
          </a:xfrm>
          <a:prstGeom prst="rect">
            <a:avLst/>
          </a:prstGeom>
          <a:noFill/>
          <a:ln>
            <a:noFill/>
          </a:ln>
        </p:spPr>
      </p:pic>
      <p:sp>
        <p:nvSpPr>
          <p:cNvPr id="438" name="Google Shape;438;p100"/>
          <p:cNvSpPr/>
          <p:nvPr/>
        </p:nvSpPr>
        <p:spPr>
          <a:xfrm>
            <a:off x="1230923" y="665609"/>
            <a:ext cx="8598877" cy="923330"/>
          </a:xfrm>
          <a:prstGeom prst="rect">
            <a:avLst/>
          </a:prstGeom>
          <a:blipFill rotWithShape="1">
            <a:blip r:embed="rId4">
              <a:alphaModFix/>
            </a:blip>
            <a:stretch>
              <a:fillRect b="-4603" l="-637" r="-494"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sl-SI" sz="1800">
                <a:latin typeface="Twentieth Century"/>
                <a:ea typeface="Twentieth Century"/>
                <a:cs typeface="Twentieth Century"/>
                <a:sym typeface="Twentieth Century"/>
              </a:rPr>
              <a:t>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101"/>
          <p:cNvSpPr/>
          <p:nvPr/>
        </p:nvSpPr>
        <p:spPr>
          <a:xfrm>
            <a:off x="373624" y="98877"/>
            <a:ext cx="11356259" cy="6324808"/>
          </a:xfrm>
          <a:prstGeom prst="rect">
            <a:avLst/>
          </a:prstGeom>
          <a:blipFill rotWithShape="1">
            <a:blip r:embed="rId3">
              <a:alphaModFix/>
            </a:blip>
            <a:stretch>
              <a:fillRect b="0" l="-428" r="-482"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sl-SI" sz="1800">
                <a:latin typeface="Twentieth Century"/>
                <a:ea typeface="Twentieth Century"/>
                <a:cs typeface="Twentieth Century"/>
                <a:sym typeface="Twentieth Century"/>
              </a:rPr>
              <a: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36"/>
          <p:cNvSpPr txBox="1"/>
          <p:nvPr>
            <p:ph idx="4294967295" type="body"/>
          </p:nvPr>
        </p:nvSpPr>
        <p:spPr>
          <a:xfrm>
            <a:off x="1495322" y="580155"/>
            <a:ext cx="10194925" cy="495617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200"/>
              <a:buNone/>
            </a:pPr>
            <a:r>
              <a:rPr lang="sl-SI"/>
              <a:t>Pri vožnji po klancu navzgor ali navzdol moramo pri izračunu upora kotaljenja upoštevati tudi naklonski kot (α) saj se pri tem normalna sila spremeni:</a:t>
            </a:r>
            <a:endParaRPr/>
          </a:p>
          <a:p>
            <a:pPr indent="0" lvl="0" marL="0" rtl="0" algn="l">
              <a:lnSpc>
                <a:spcPct val="100000"/>
              </a:lnSpc>
              <a:spcBef>
                <a:spcPts val="1500"/>
              </a:spcBef>
              <a:spcAft>
                <a:spcPts val="0"/>
              </a:spcAft>
              <a:buClr>
                <a:schemeClr val="dk1"/>
              </a:buClr>
              <a:buSzPts val="2200"/>
              <a:buNone/>
            </a:pPr>
            <a:r>
              <a:t/>
            </a:r>
            <a:endParaRPr/>
          </a:p>
          <a:p>
            <a:pPr indent="0" lvl="0" marL="0" rtl="0" algn="l">
              <a:lnSpc>
                <a:spcPct val="100000"/>
              </a:lnSpc>
              <a:spcBef>
                <a:spcPts val="1500"/>
              </a:spcBef>
              <a:spcAft>
                <a:spcPts val="0"/>
              </a:spcAft>
              <a:buClr>
                <a:schemeClr val="dk1"/>
              </a:buClr>
              <a:buSzPts val="2200"/>
              <a:buNone/>
            </a:pPr>
            <a:r>
              <a:rPr lang="sl-SI">
                <a:solidFill>
                  <a:srgbClr val="C00000"/>
                </a:solidFill>
              </a:rPr>
              <a:t>Koeficient upora pri kotaljenju (fk)  je odvisen od:</a:t>
            </a:r>
            <a:endParaRPr>
              <a:solidFill>
                <a:srgbClr val="C00000"/>
              </a:solidFill>
            </a:endParaRPr>
          </a:p>
          <a:p>
            <a:pPr indent="-228600" lvl="0" marL="228600" rtl="0" algn="l">
              <a:lnSpc>
                <a:spcPct val="100000"/>
              </a:lnSpc>
              <a:spcBef>
                <a:spcPts val="1500"/>
              </a:spcBef>
              <a:spcAft>
                <a:spcPts val="0"/>
              </a:spcAft>
              <a:buClr>
                <a:schemeClr val="dk1"/>
              </a:buClr>
              <a:buSzPts val="2200"/>
              <a:buChar char="▪"/>
            </a:pPr>
            <a:r>
              <a:rPr lang="sl-SI">
                <a:solidFill>
                  <a:srgbClr val="C00000"/>
                </a:solidFill>
              </a:rPr>
              <a:t>materiala in oblike pnevmatike,</a:t>
            </a:r>
            <a:endParaRPr>
              <a:solidFill>
                <a:srgbClr val="C00000"/>
              </a:solidFill>
            </a:endParaRPr>
          </a:p>
          <a:p>
            <a:pPr indent="-228600" lvl="0" marL="228600" rtl="0" algn="l">
              <a:lnSpc>
                <a:spcPct val="100000"/>
              </a:lnSpc>
              <a:spcBef>
                <a:spcPts val="1500"/>
              </a:spcBef>
              <a:spcAft>
                <a:spcPts val="0"/>
              </a:spcAft>
              <a:buClr>
                <a:schemeClr val="dk1"/>
              </a:buClr>
              <a:buSzPts val="2200"/>
              <a:buChar char="▪"/>
            </a:pPr>
            <a:r>
              <a:rPr lang="sl-SI">
                <a:solidFill>
                  <a:srgbClr val="C00000"/>
                </a:solidFill>
              </a:rPr>
              <a:t>premera kolesa,</a:t>
            </a:r>
            <a:endParaRPr>
              <a:solidFill>
                <a:srgbClr val="C00000"/>
              </a:solidFill>
            </a:endParaRPr>
          </a:p>
          <a:p>
            <a:pPr indent="-228600" lvl="0" marL="228600" rtl="0" algn="l">
              <a:lnSpc>
                <a:spcPct val="100000"/>
              </a:lnSpc>
              <a:spcBef>
                <a:spcPts val="1500"/>
              </a:spcBef>
              <a:spcAft>
                <a:spcPts val="0"/>
              </a:spcAft>
              <a:buClr>
                <a:schemeClr val="dk1"/>
              </a:buClr>
              <a:buSzPts val="2200"/>
              <a:buChar char="▪"/>
            </a:pPr>
            <a:r>
              <a:rPr lang="sl-SI">
                <a:solidFill>
                  <a:srgbClr val="C00000"/>
                </a:solidFill>
              </a:rPr>
              <a:t>tlaka v pnevmatiki,</a:t>
            </a:r>
            <a:endParaRPr>
              <a:solidFill>
                <a:srgbClr val="C00000"/>
              </a:solidFill>
            </a:endParaRPr>
          </a:p>
          <a:p>
            <a:pPr indent="-228600" lvl="0" marL="228600" rtl="0" algn="l">
              <a:lnSpc>
                <a:spcPct val="100000"/>
              </a:lnSpc>
              <a:spcBef>
                <a:spcPts val="1500"/>
              </a:spcBef>
              <a:spcAft>
                <a:spcPts val="0"/>
              </a:spcAft>
              <a:buClr>
                <a:schemeClr val="dk1"/>
              </a:buClr>
              <a:buSzPts val="2200"/>
              <a:buChar char="▪"/>
            </a:pPr>
            <a:r>
              <a:rPr lang="sl-SI">
                <a:solidFill>
                  <a:srgbClr val="C00000"/>
                </a:solidFill>
              </a:rPr>
              <a:t>obremenitev kolesa - normalne sile,</a:t>
            </a:r>
            <a:endParaRPr>
              <a:solidFill>
                <a:srgbClr val="C00000"/>
              </a:solidFill>
            </a:endParaRPr>
          </a:p>
          <a:p>
            <a:pPr indent="-228600" lvl="0" marL="228600" rtl="0" algn="l">
              <a:lnSpc>
                <a:spcPct val="100000"/>
              </a:lnSpc>
              <a:spcBef>
                <a:spcPts val="1500"/>
              </a:spcBef>
              <a:spcAft>
                <a:spcPts val="0"/>
              </a:spcAft>
              <a:buClr>
                <a:schemeClr val="dk1"/>
              </a:buClr>
              <a:buSzPts val="2200"/>
              <a:buChar char="▪"/>
            </a:pPr>
            <a:r>
              <a:rPr lang="sl-SI">
                <a:solidFill>
                  <a:srgbClr val="C00000"/>
                </a:solidFill>
              </a:rPr>
              <a:t>hitrosti vozila,</a:t>
            </a:r>
            <a:endParaRPr>
              <a:solidFill>
                <a:srgbClr val="C00000"/>
              </a:solidFill>
            </a:endParaRPr>
          </a:p>
          <a:p>
            <a:pPr indent="-228600" lvl="0" marL="228600" rtl="0" algn="l">
              <a:lnSpc>
                <a:spcPct val="100000"/>
              </a:lnSpc>
              <a:spcBef>
                <a:spcPts val="1500"/>
              </a:spcBef>
              <a:spcAft>
                <a:spcPts val="0"/>
              </a:spcAft>
              <a:buClr>
                <a:schemeClr val="dk1"/>
              </a:buClr>
              <a:buSzPts val="2200"/>
              <a:buChar char="▪"/>
            </a:pPr>
            <a:r>
              <a:rPr lang="sl-SI">
                <a:solidFill>
                  <a:srgbClr val="C00000"/>
                </a:solidFill>
              </a:rPr>
              <a:t>vrste podlage – stanja vozišča,</a:t>
            </a:r>
            <a:endParaRPr>
              <a:solidFill>
                <a:srgbClr val="C00000"/>
              </a:solidFill>
            </a:endParaRPr>
          </a:p>
          <a:p>
            <a:pPr indent="-228600" lvl="0" marL="228600" rtl="0" algn="l">
              <a:lnSpc>
                <a:spcPct val="100000"/>
              </a:lnSpc>
              <a:spcBef>
                <a:spcPts val="1500"/>
              </a:spcBef>
              <a:spcAft>
                <a:spcPts val="0"/>
              </a:spcAft>
              <a:buClr>
                <a:schemeClr val="dk1"/>
              </a:buClr>
              <a:buSzPts val="2200"/>
              <a:buChar char="▪"/>
            </a:pPr>
            <a:r>
              <a:rPr lang="sl-SI">
                <a:solidFill>
                  <a:srgbClr val="C00000"/>
                </a:solidFill>
              </a:rPr>
              <a:t>kotalne ploskve in delavne temperature.</a:t>
            </a:r>
            <a:endParaRPr>
              <a:solidFill>
                <a:srgbClr val="C00000"/>
              </a:solidFill>
            </a:endParaRPr>
          </a:p>
          <a:p>
            <a:pPr indent="0" lvl="0" marL="0" rtl="0" algn="l">
              <a:lnSpc>
                <a:spcPct val="100000"/>
              </a:lnSpc>
              <a:spcBef>
                <a:spcPts val="1500"/>
              </a:spcBef>
              <a:spcAft>
                <a:spcPts val="0"/>
              </a:spcAft>
              <a:buClr>
                <a:schemeClr val="dk1"/>
              </a:buClr>
              <a:buSzPts val="2200"/>
              <a:buNone/>
            </a:pPr>
            <a:r>
              <a:t/>
            </a:r>
            <a:endParaRPr/>
          </a:p>
        </p:txBody>
      </p:sp>
      <p:pic>
        <p:nvPicPr>
          <p:cNvPr id="128" name="Google Shape;128;p36"/>
          <p:cNvPicPr preferRelativeResize="0"/>
          <p:nvPr/>
        </p:nvPicPr>
        <p:blipFill rotWithShape="1">
          <a:blip r:embed="rId3">
            <a:alphaModFix/>
          </a:blip>
          <a:srcRect b="0" l="0" r="0" t="0"/>
          <a:stretch/>
        </p:blipFill>
        <p:spPr>
          <a:xfrm>
            <a:off x="3244916" y="1452700"/>
            <a:ext cx="2580952" cy="466667"/>
          </a:xfrm>
          <a:prstGeom prst="rect">
            <a:avLst/>
          </a:prstGeom>
          <a:noFill/>
          <a:ln>
            <a:noFill/>
          </a:ln>
        </p:spPr>
      </p:pic>
      <p:pic>
        <p:nvPicPr>
          <p:cNvPr id="129" name="Google Shape;129;p36"/>
          <p:cNvPicPr preferRelativeResize="0"/>
          <p:nvPr/>
        </p:nvPicPr>
        <p:blipFill rotWithShape="1">
          <a:blip r:embed="rId4">
            <a:alphaModFix/>
          </a:blip>
          <a:srcRect b="0" l="0" r="0" t="0"/>
          <a:stretch/>
        </p:blipFill>
        <p:spPr>
          <a:xfrm>
            <a:off x="6960044" y="2949566"/>
            <a:ext cx="4876246" cy="2742113"/>
          </a:xfrm>
          <a:prstGeom prst="rect">
            <a:avLst/>
          </a:prstGeom>
          <a:noFill/>
          <a:ln>
            <a:noFill/>
          </a:ln>
        </p:spPr>
      </p:pic>
      <p:pic>
        <p:nvPicPr>
          <p:cNvPr id="130" name="Google Shape;130;p36"/>
          <p:cNvPicPr preferRelativeResize="0"/>
          <p:nvPr/>
        </p:nvPicPr>
        <p:blipFill rotWithShape="1">
          <a:blip r:embed="rId5">
            <a:alphaModFix/>
          </a:blip>
          <a:srcRect b="0" l="0" r="0" t="0"/>
          <a:stretch/>
        </p:blipFill>
        <p:spPr>
          <a:xfrm>
            <a:off x="6592784" y="1508817"/>
            <a:ext cx="2110924" cy="37340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71"/>
          <p:cNvPicPr preferRelativeResize="0"/>
          <p:nvPr/>
        </p:nvPicPr>
        <p:blipFill rotWithShape="1">
          <a:blip r:embed="rId3">
            <a:alphaModFix/>
          </a:blip>
          <a:srcRect b="0" l="0" r="0" t="0"/>
          <a:stretch/>
        </p:blipFill>
        <p:spPr>
          <a:xfrm>
            <a:off x="1219271" y="1646829"/>
            <a:ext cx="3935540" cy="2213741"/>
          </a:xfrm>
          <a:prstGeom prst="rect">
            <a:avLst/>
          </a:prstGeom>
          <a:noFill/>
          <a:ln>
            <a:noFill/>
          </a:ln>
        </p:spPr>
      </p:pic>
      <p:pic>
        <p:nvPicPr>
          <p:cNvPr id="136" name="Google Shape;136;p71"/>
          <p:cNvPicPr preferRelativeResize="0"/>
          <p:nvPr/>
        </p:nvPicPr>
        <p:blipFill rotWithShape="1">
          <a:blip r:embed="rId4">
            <a:alphaModFix/>
          </a:blip>
          <a:srcRect b="0" l="32553" r="0" t="0"/>
          <a:stretch/>
        </p:blipFill>
        <p:spPr>
          <a:xfrm>
            <a:off x="5864773" y="1797636"/>
            <a:ext cx="4181146" cy="4125867"/>
          </a:xfrm>
          <a:prstGeom prst="rect">
            <a:avLst/>
          </a:prstGeom>
          <a:noFill/>
          <a:ln>
            <a:noFill/>
          </a:ln>
        </p:spPr>
      </p:pic>
      <p:pic>
        <p:nvPicPr>
          <p:cNvPr id="137" name="Google Shape;137;p71"/>
          <p:cNvPicPr preferRelativeResize="0"/>
          <p:nvPr/>
        </p:nvPicPr>
        <p:blipFill rotWithShape="1">
          <a:blip r:embed="rId5">
            <a:alphaModFix/>
          </a:blip>
          <a:srcRect b="0" l="0" r="0" t="0"/>
          <a:stretch/>
        </p:blipFill>
        <p:spPr>
          <a:xfrm>
            <a:off x="1106429" y="3913791"/>
            <a:ext cx="4161224" cy="2550236"/>
          </a:xfrm>
          <a:prstGeom prst="rect">
            <a:avLst/>
          </a:prstGeom>
          <a:noFill/>
          <a:ln>
            <a:noFill/>
          </a:ln>
        </p:spPr>
      </p:pic>
      <p:sp>
        <p:nvSpPr>
          <p:cNvPr id="138" name="Google Shape;138;p71"/>
          <p:cNvSpPr/>
          <p:nvPr/>
        </p:nvSpPr>
        <p:spPr>
          <a:xfrm>
            <a:off x="746233" y="565175"/>
            <a:ext cx="10983311"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sl-SI" sz="1800">
                <a:solidFill>
                  <a:srgbClr val="303030"/>
                </a:solidFill>
                <a:latin typeface="Helvetica Neue"/>
                <a:ea typeface="Helvetica Neue"/>
                <a:cs typeface="Helvetica Neue"/>
                <a:sym typeface="Helvetica Neue"/>
              </a:rPr>
              <a:t>Tlak v pnevmatikah mora biti prilagojen specifikacijam vašega vozila. Oznaka na pnevmatikah prikazuje najvišji tlak, vendar ni nujno, da bo le-ta tudi najprimernejši za vaše vozilo. Odgovor se skriva v notranjosti vašega avtomobila: poglejte, kaj piše na nalepki, ki se nahaja na voznikovi strani. </a:t>
            </a:r>
            <a:endParaRPr sz="1800">
              <a:solidFill>
                <a:schemeClr val="dk1"/>
              </a:solidFill>
              <a:latin typeface="Twentieth Century"/>
              <a:ea typeface="Twentieth Century"/>
              <a:cs typeface="Twentieth Century"/>
              <a:sym typeface="Twentieth Century"/>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37"/>
          <p:cNvSpPr txBox="1"/>
          <p:nvPr>
            <p:ph type="title"/>
          </p:nvPr>
        </p:nvSpPr>
        <p:spPr>
          <a:xfrm>
            <a:off x="965135" y="477061"/>
            <a:ext cx="9720072" cy="1102182"/>
          </a:xfrm>
          <a:prstGeom prst="rect">
            <a:avLst/>
          </a:prstGeom>
          <a:noFill/>
          <a:ln>
            <a:noFill/>
          </a:ln>
        </p:spPr>
        <p:txBody>
          <a:bodyPr anchorCtr="0" anchor="ctr" bIns="45700" lIns="91425" spcFirstLastPara="1" rIns="91425" wrap="square" tIns="45700">
            <a:normAutofit/>
          </a:bodyPr>
          <a:lstStyle/>
          <a:p>
            <a:pPr indent="0" lvl="0" marL="0" rtl="0" algn="l">
              <a:lnSpc>
                <a:spcPct val="95000"/>
              </a:lnSpc>
              <a:spcBef>
                <a:spcPts val="0"/>
              </a:spcBef>
              <a:spcAft>
                <a:spcPts val="0"/>
              </a:spcAft>
              <a:buClr>
                <a:schemeClr val="lt1"/>
              </a:buClr>
              <a:buSzPts val="3000"/>
              <a:buFont typeface="Calibri"/>
              <a:buNone/>
            </a:pPr>
            <a:r>
              <a:rPr lang="sl-SI" sz="3500"/>
              <a:t>UPORI VOŽNJE – UPOR PRI KOTALJENJU F</a:t>
            </a:r>
            <a:r>
              <a:rPr baseline="-25000" lang="sl-SI" sz="3500"/>
              <a:t>K</a:t>
            </a:r>
            <a:endParaRPr sz="3500"/>
          </a:p>
        </p:txBody>
      </p:sp>
      <p:sp>
        <p:nvSpPr>
          <p:cNvPr id="144" name="Google Shape;144;p37"/>
          <p:cNvSpPr txBox="1"/>
          <p:nvPr>
            <p:ph idx="1" type="body"/>
          </p:nvPr>
        </p:nvSpPr>
        <p:spPr>
          <a:xfrm>
            <a:off x="768490" y="1914607"/>
            <a:ext cx="5390572" cy="4154943"/>
          </a:xfrm>
          <a:prstGeom prst="rect">
            <a:avLst/>
          </a:prstGeom>
          <a:noFill/>
          <a:ln>
            <a:noFill/>
          </a:ln>
        </p:spPr>
        <p:txBody>
          <a:bodyPr anchorCtr="0" anchor="ctr" bIns="45700" lIns="91425" spcFirstLastPara="1" rIns="91425" wrap="square" tIns="45700">
            <a:spAutoFit/>
          </a:bodyPr>
          <a:lstStyle/>
          <a:p>
            <a:pPr indent="0" lvl="0" marL="0" marR="0" rtl="0" algn="l">
              <a:lnSpc>
                <a:spcPct val="150000"/>
              </a:lnSpc>
              <a:spcBef>
                <a:spcPts val="0"/>
              </a:spcBef>
              <a:spcAft>
                <a:spcPts val="0"/>
              </a:spcAft>
              <a:buClr>
                <a:schemeClr val="dk1"/>
              </a:buClr>
              <a:buSzPts val="1400"/>
              <a:buFont typeface="Noto Sans Symbols"/>
              <a:buNone/>
            </a:pPr>
            <a:r>
              <a:rPr b="0" i="0" lang="sl-SI" u="none" cap="none" strike="noStrike">
                <a:solidFill>
                  <a:schemeClr val="dk1"/>
                </a:solidFill>
              </a:rPr>
              <a:t>Tabela prikazuje približne koeficiente upora pri kotaljenju (f</a:t>
            </a:r>
            <a:r>
              <a:rPr b="0" baseline="-25000" i="0" lang="sl-SI" u="none" cap="none" strike="noStrike">
                <a:solidFill>
                  <a:schemeClr val="dk1"/>
                </a:solidFill>
              </a:rPr>
              <a:t>k0</a:t>
            </a:r>
            <a:r>
              <a:rPr b="0" i="0" lang="sl-SI" u="none" cap="none" strike="noStrike">
                <a:solidFill>
                  <a:schemeClr val="dk1"/>
                </a:solidFill>
              </a:rPr>
              <a:t>), ki velja v primeru:</a:t>
            </a:r>
            <a:endParaRPr b="0" i="0" u="none" cap="none" strike="noStrike">
              <a:solidFill>
                <a:schemeClr val="dk1"/>
              </a:solidFill>
            </a:endParaRPr>
          </a:p>
          <a:p>
            <a:pPr indent="-228600" lvl="0" marL="228600" marR="0" rtl="0" algn="l">
              <a:lnSpc>
                <a:spcPct val="150000"/>
              </a:lnSpc>
              <a:spcBef>
                <a:spcPts val="0"/>
              </a:spcBef>
              <a:spcAft>
                <a:spcPts val="0"/>
              </a:spcAft>
              <a:buClr>
                <a:schemeClr val="dk1"/>
              </a:buClr>
              <a:buSzPts val="1400"/>
              <a:buFont typeface="Noto Sans Symbols"/>
              <a:buChar char="▪"/>
            </a:pPr>
            <a:r>
              <a:rPr b="0" i="0" lang="sl-SI" u="none" cap="none" strike="noStrike">
                <a:solidFill>
                  <a:schemeClr val="dk1"/>
                </a:solidFill>
              </a:rPr>
              <a:t>majhne hitrosti (60 km/h),</a:t>
            </a:r>
            <a:endParaRPr b="0" i="0" u="none" cap="none" strike="noStrike">
              <a:solidFill>
                <a:schemeClr val="dk1"/>
              </a:solidFill>
            </a:endParaRPr>
          </a:p>
          <a:p>
            <a:pPr indent="-228600" lvl="0" marL="228600" marR="0" rtl="0" algn="l">
              <a:lnSpc>
                <a:spcPct val="150000"/>
              </a:lnSpc>
              <a:spcBef>
                <a:spcPts val="0"/>
              </a:spcBef>
              <a:spcAft>
                <a:spcPts val="0"/>
              </a:spcAft>
              <a:buClr>
                <a:schemeClr val="dk1"/>
              </a:buClr>
              <a:buSzPts val="1400"/>
              <a:buFont typeface="Noto Sans Symbols"/>
              <a:buChar char="▪"/>
            </a:pPr>
            <a:r>
              <a:rPr b="0" i="0" lang="sl-SI" u="none" cap="none" strike="noStrike">
                <a:solidFill>
                  <a:schemeClr val="dk1"/>
                </a:solidFill>
              </a:rPr>
              <a:t>vožnje naravnost,</a:t>
            </a:r>
            <a:endParaRPr b="0" i="0" u="none" cap="none" strike="noStrike">
              <a:solidFill>
                <a:schemeClr val="dk1"/>
              </a:solidFill>
            </a:endParaRPr>
          </a:p>
          <a:p>
            <a:pPr indent="-228600" lvl="0" marL="228600" marR="0" rtl="0" algn="l">
              <a:lnSpc>
                <a:spcPct val="150000"/>
              </a:lnSpc>
              <a:spcBef>
                <a:spcPts val="0"/>
              </a:spcBef>
              <a:spcAft>
                <a:spcPts val="0"/>
              </a:spcAft>
              <a:buClr>
                <a:schemeClr val="dk1"/>
              </a:buClr>
              <a:buSzPts val="1400"/>
              <a:buFont typeface="Noto Sans Symbols"/>
              <a:buChar char="▪"/>
            </a:pPr>
            <a:r>
              <a:rPr b="0" i="0" lang="sl-SI" u="none" cap="none" strike="noStrike">
                <a:solidFill>
                  <a:schemeClr val="dk1"/>
                </a:solidFill>
              </a:rPr>
              <a:t>brez bočnega vetra,</a:t>
            </a:r>
            <a:endParaRPr b="0" i="0" u="none" cap="none" strike="noStrike">
              <a:solidFill>
                <a:schemeClr val="dk1"/>
              </a:solidFill>
            </a:endParaRPr>
          </a:p>
          <a:p>
            <a:pPr indent="-228600" lvl="0" marL="228600" marR="0" rtl="0" algn="l">
              <a:lnSpc>
                <a:spcPct val="150000"/>
              </a:lnSpc>
              <a:spcBef>
                <a:spcPts val="0"/>
              </a:spcBef>
              <a:spcAft>
                <a:spcPts val="0"/>
              </a:spcAft>
              <a:buClr>
                <a:schemeClr val="dk1"/>
              </a:buClr>
              <a:buSzPts val="1400"/>
              <a:buFont typeface="Noto Sans Symbols"/>
              <a:buChar char="▪"/>
            </a:pPr>
            <a:r>
              <a:rPr b="0" i="0" lang="sl-SI" u="none" cap="none" strike="noStrike">
                <a:solidFill>
                  <a:schemeClr val="dk1"/>
                </a:solidFill>
              </a:rPr>
              <a:t>pri ustreznem tlaku v pnevmatikah  </a:t>
            </a:r>
            <a:endParaRPr b="0" i="0" u="none" cap="none" strike="noStrike">
              <a:solidFill>
                <a:schemeClr val="dk1"/>
              </a:solidFill>
            </a:endParaRPr>
          </a:p>
          <a:p>
            <a:pPr indent="-228600" lvl="0" marL="228600" marR="0" rtl="0" algn="l">
              <a:lnSpc>
                <a:spcPct val="150000"/>
              </a:lnSpc>
              <a:spcBef>
                <a:spcPts val="0"/>
              </a:spcBef>
              <a:spcAft>
                <a:spcPts val="0"/>
              </a:spcAft>
              <a:buClr>
                <a:schemeClr val="dk1"/>
              </a:buClr>
              <a:buSzPts val="1400"/>
              <a:buFont typeface="Noto Sans Symbols"/>
              <a:buChar char="▪"/>
            </a:pPr>
            <a:r>
              <a:rPr b="0" i="0" lang="sl-SI" u="none" cap="none" strike="noStrike">
                <a:solidFill>
                  <a:schemeClr val="dk1"/>
                </a:solidFill>
              </a:rPr>
              <a:t>standardni dimenziji pnevmatik.</a:t>
            </a:r>
            <a:endParaRPr b="0" i="0" u="none" cap="none" strike="noStrike">
              <a:solidFill>
                <a:schemeClr val="dk1"/>
              </a:solidFill>
            </a:endParaRPr>
          </a:p>
        </p:txBody>
      </p:sp>
      <p:graphicFrame>
        <p:nvGraphicFramePr>
          <p:cNvPr id="145" name="Google Shape;145;p37"/>
          <p:cNvGraphicFramePr/>
          <p:nvPr/>
        </p:nvGraphicFramePr>
        <p:xfrm>
          <a:off x="6277454" y="1431759"/>
          <a:ext cx="3000000" cy="3000000"/>
        </p:xfrm>
        <a:graphic>
          <a:graphicData uri="http://schemas.openxmlformats.org/drawingml/2006/table">
            <a:tbl>
              <a:tblPr bandCol="1" bandRow="1" firstCol="1" firstRow="1" lastCol="1" lastRow="1">
                <a:noFill/>
                <a:tableStyleId>{149B6E01-4B45-438D-845F-E75124281D19}</a:tableStyleId>
              </a:tblPr>
              <a:tblGrid>
                <a:gridCol w="2207250"/>
                <a:gridCol w="3549650"/>
              </a:tblGrid>
              <a:tr h="230500">
                <a:tc>
                  <a:txBody>
                    <a:bodyPr/>
                    <a:lstStyle/>
                    <a:p>
                      <a:pPr indent="0" lvl="0" marL="0" marR="0" rtl="0" algn="ctr">
                        <a:lnSpc>
                          <a:spcPct val="200000"/>
                        </a:lnSpc>
                        <a:spcBef>
                          <a:spcPts val="0"/>
                        </a:spcBef>
                        <a:spcAft>
                          <a:spcPts val="0"/>
                        </a:spcAft>
                        <a:buClr>
                          <a:schemeClr val="dk1"/>
                        </a:buClr>
                        <a:buSzPts val="1400"/>
                        <a:buFont typeface="Twentieth Century"/>
                        <a:buNone/>
                      </a:pPr>
                      <a:r>
                        <a:rPr lang="sl-SI" sz="1400" u="none" cap="none" strike="noStrike"/>
                        <a:t>Vrsta podlage</a:t>
                      </a:r>
                      <a:endParaRPr sz="12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ctr">
                        <a:lnSpc>
                          <a:spcPct val="200000"/>
                        </a:lnSpc>
                        <a:spcBef>
                          <a:spcPts val="0"/>
                        </a:spcBef>
                        <a:spcAft>
                          <a:spcPts val="0"/>
                        </a:spcAft>
                        <a:buClr>
                          <a:schemeClr val="dk1"/>
                        </a:buClr>
                        <a:buSzPts val="1400"/>
                        <a:buFont typeface="Twentieth Century"/>
                        <a:buNone/>
                      </a:pPr>
                      <a:r>
                        <a:rPr lang="sl-SI" sz="1400" u="none" cap="none" strike="noStrike"/>
                        <a:t>Koeficient kotalnega upora (f</a:t>
                      </a:r>
                      <a:r>
                        <a:rPr baseline="-25000" lang="sl-SI" sz="1400" u="none" cap="none" strike="noStrike"/>
                        <a:t>k0</a:t>
                      </a:r>
                      <a:r>
                        <a:rPr lang="sl-SI" sz="1400" u="none" cap="none" strike="noStrike"/>
                        <a:t>)</a:t>
                      </a:r>
                      <a:endParaRPr sz="1200" u="none" cap="none" strike="noStrike">
                        <a:latin typeface="Times New Roman"/>
                        <a:ea typeface="Times New Roman"/>
                        <a:cs typeface="Times New Roman"/>
                        <a:sym typeface="Times New Roman"/>
                      </a:endParaRPr>
                    </a:p>
                  </a:txBody>
                  <a:tcPr marT="0" marB="0" marR="68575" marL="68575"/>
                </a:tc>
              </a:tr>
              <a:tr h="230500">
                <a:tc>
                  <a:txBody>
                    <a:bodyPr/>
                    <a:lstStyle/>
                    <a:p>
                      <a:pPr indent="0" lvl="0" marL="0" marR="0" rtl="0" algn="just">
                        <a:lnSpc>
                          <a:spcPct val="200000"/>
                        </a:lnSpc>
                        <a:spcBef>
                          <a:spcPts val="0"/>
                        </a:spcBef>
                        <a:spcAft>
                          <a:spcPts val="0"/>
                        </a:spcAft>
                        <a:buClr>
                          <a:schemeClr val="dk1"/>
                        </a:buClr>
                        <a:buSzPts val="1400"/>
                        <a:buFont typeface="Twentieth Century"/>
                        <a:buNone/>
                      </a:pPr>
                      <a:r>
                        <a:rPr lang="sl-SI" sz="1400" u="none" cap="none" strike="noStrike"/>
                        <a:t>Dober asfalt</a:t>
                      </a:r>
                      <a:endParaRPr sz="12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ctr">
                        <a:lnSpc>
                          <a:spcPct val="200000"/>
                        </a:lnSpc>
                        <a:spcBef>
                          <a:spcPts val="0"/>
                        </a:spcBef>
                        <a:spcAft>
                          <a:spcPts val="0"/>
                        </a:spcAft>
                        <a:buClr>
                          <a:schemeClr val="dk1"/>
                        </a:buClr>
                        <a:buSzPts val="1400"/>
                        <a:buFont typeface="Twentieth Century"/>
                        <a:buNone/>
                      </a:pPr>
                      <a:r>
                        <a:rPr lang="sl-SI" sz="1400" u="none" cap="none" strike="noStrike"/>
                        <a:t>0,01 - 0,015</a:t>
                      </a:r>
                      <a:endParaRPr sz="1200" u="none" cap="none" strike="noStrike">
                        <a:latin typeface="Times New Roman"/>
                        <a:ea typeface="Times New Roman"/>
                        <a:cs typeface="Times New Roman"/>
                        <a:sym typeface="Times New Roman"/>
                      </a:endParaRPr>
                    </a:p>
                  </a:txBody>
                  <a:tcPr marT="0" marB="0" marR="68575" marL="68575"/>
                </a:tc>
              </a:tr>
              <a:tr h="230500">
                <a:tc>
                  <a:txBody>
                    <a:bodyPr/>
                    <a:lstStyle/>
                    <a:p>
                      <a:pPr indent="0" lvl="0" marL="0" marR="0" rtl="0" algn="just">
                        <a:lnSpc>
                          <a:spcPct val="200000"/>
                        </a:lnSpc>
                        <a:spcBef>
                          <a:spcPts val="0"/>
                        </a:spcBef>
                        <a:spcAft>
                          <a:spcPts val="0"/>
                        </a:spcAft>
                        <a:buClr>
                          <a:schemeClr val="dk1"/>
                        </a:buClr>
                        <a:buSzPts val="1400"/>
                        <a:buFont typeface="Twentieth Century"/>
                        <a:buNone/>
                      </a:pPr>
                      <a:r>
                        <a:rPr lang="sl-SI" sz="1400" u="none" cap="none" strike="noStrike"/>
                        <a:t>Slab asfalt</a:t>
                      </a:r>
                      <a:endParaRPr sz="12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ctr">
                        <a:lnSpc>
                          <a:spcPct val="200000"/>
                        </a:lnSpc>
                        <a:spcBef>
                          <a:spcPts val="0"/>
                        </a:spcBef>
                        <a:spcAft>
                          <a:spcPts val="0"/>
                        </a:spcAft>
                        <a:buClr>
                          <a:schemeClr val="dk1"/>
                        </a:buClr>
                        <a:buSzPts val="1400"/>
                        <a:buFont typeface="Twentieth Century"/>
                        <a:buNone/>
                      </a:pPr>
                      <a:r>
                        <a:rPr lang="sl-SI" sz="1400" u="none" cap="none" strike="noStrike"/>
                        <a:t>0,022</a:t>
                      </a:r>
                      <a:endParaRPr sz="1200" u="none" cap="none" strike="noStrike">
                        <a:latin typeface="Times New Roman"/>
                        <a:ea typeface="Times New Roman"/>
                        <a:cs typeface="Times New Roman"/>
                        <a:sym typeface="Times New Roman"/>
                      </a:endParaRPr>
                    </a:p>
                  </a:txBody>
                  <a:tcPr marT="0" marB="0" marR="68575" marL="68575"/>
                </a:tc>
              </a:tr>
              <a:tr h="230500">
                <a:tc>
                  <a:txBody>
                    <a:bodyPr/>
                    <a:lstStyle/>
                    <a:p>
                      <a:pPr indent="0" lvl="0" marL="0" marR="0" rtl="0" algn="just">
                        <a:lnSpc>
                          <a:spcPct val="200000"/>
                        </a:lnSpc>
                        <a:spcBef>
                          <a:spcPts val="0"/>
                        </a:spcBef>
                        <a:spcAft>
                          <a:spcPts val="0"/>
                        </a:spcAft>
                        <a:buClr>
                          <a:schemeClr val="dk1"/>
                        </a:buClr>
                        <a:buSzPts val="1400"/>
                        <a:buFont typeface="Twentieth Century"/>
                        <a:buNone/>
                      </a:pPr>
                      <a:r>
                        <a:rPr lang="sl-SI" sz="1400" u="none" cap="none" strike="noStrike"/>
                        <a:t>Dober beton </a:t>
                      </a:r>
                      <a:endParaRPr sz="12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ctr">
                        <a:lnSpc>
                          <a:spcPct val="200000"/>
                        </a:lnSpc>
                        <a:spcBef>
                          <a:spcPts val="0"/>
                        </a:spcBef>
                        <a:spcAft>
                          <a:spcPts val="0"/>
                        </a:spcAft>
                        <a:buClr>
                          <a:schemeClr val="dk1"/>
                        </a:buClr>
                        <a:buSzPts val="1400"/>
                        <a:buFont typeface="Twentieth Century"/>
                        <a:buNone/>
                      </a:pPr>
                      <a:r>
                        <a:rPr lang="sl-SI" sz="1400" u="none" cap="none" strike="noStrike"/>
                        <a:t>0,008 – 0,010</a:t>
                      </a:r>
                      <a:endParaRPr sz="1200" u="none" cap="none" strike="noStrike">
                        <a:latin typeface="Times New Roman"/>
                        <a:ea typeface="Times New Roman"/>
                        <a:cs typeface="Times New Roman"/>
                        <a:sym typeface="Times New Roman"/>
                      </a:endParaRPr>
                    </a:p>
                  </a:txBody>
                  <a:tcPr marT="0" marB="0" marR="68575" marL="68575"/>
                </a:tc>
              </a:tr>
              <a:tr h="230500">
                <a:tc>
                  <a:txBody>
                    <a:bodyPr/>
                    <a:lstStyle/>
                    <a:p>
                      <a:pPr indent="0" lvl="0" marL="0" marR="0" rtl="0" algn="just">
                        <a:lnSpc>
                          <a:spcPct val="200000"/>
                        </a:lnSpc>
                        <a:spcBef>
                          <a:spcPts val="0"/>
                        </a:spcBef>
                        <a:spcAft>
                          <a:spcPts val="0"/>
                        </a:spcAft>
                        <a:buClr>
                          <a:schemeClr val="dk1"/>
                        </a:buClr>
                        <a:buSzPts val="1400"/>
                        <a:buFont typeface="Twentieth Century"/>
                        <a:buNone/>
                      </a:pPr>
                      <a:r>
                        <a:rPr lang="sl-SI" sz="1400" u="none" cap="none" strike="noStrike"/>
                        <a:t>Slab beton</a:t>
                      </a:r>
                      <a:endParaRPr sz="12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ctr">
                        <a:lnSpc>
                          <a:spcPct val="200000"/>
                        </a:lnSpc>
                        <a:spcBef>
                          <a:spcPts val="0"/>
                        </a:spcBef>
                        <a:spcAft>
                          <a:spcPts val="0"/>
                        </a:spcAft>
                        <a:buClr>
                          <a:schemeClr val="dk1"/>
                        </a:buClr>
                        <a:buSzPts val="1400"/>
                        <a:buFont typeface="Twentieth Century"/>
                        <a:buNone/>
                      </a:pPr>
                      <a:r>
                        <a:rPr lang="sl-SI" sz="1400" u="none" cap="none" strike="noStrike"/>
                        <a:t>0,020</a:t>
                      </a:r>
                      <a:endParaRPr sz="1200" u="none" cap="none" strike="noStrike">
                        <a:latin typeface="Times New Roman"/>
                        <a:ea typeface="Times New Roman"/>
                        <a:cs typeface="Times New Roman"/>
                        <a:sym typeface="Times New Roman"/>
                      </a:endParaRPr>
                    </a:p>
                  </a:txBody>
                  <a:tcPr marT="0" marB="0" marR="68575" marL="68575"/>
                </a:tc>
              </a:tr>
              <a:tr h="241300">
                <a:tc>
                  <a:txBody>
                    <a:bodyPr/>
                    <a:lstStyle/>
                    <a:p>
                      <a:pPr indent="0" lvl="0" marL="0" marR="0" rtl="0" algn="just">
                        <a:lnSpc>
                          <a:spcPct val="200000"/>
                        </a:lnSpc>
                        <a:spcBef>
                          <a:spcPts val="0"/>
                        </a:spcBef>
                        <a:spcAft>
                          <a:spcPts val="0"/>
                        </a:spcAft>
                        <a:buClr>
                          <a:schemeClr val="dk1"/>
                        </a:buClr>
                        <a:buSzPts val="1400"/>
                        <a:buFont typeface="Twentieth Century"/>
                        <a:buNone/>
                      </a:pPr>
                      <a:r>
                        <a:rPr lang="sl-SI" sz="1400" u="none" cap="none" strike="noStrike"/>
                        <a:t>Dober makadam</a:t>
                      </a:r>
                      <a:endParaRPr sz="12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ctr">
                        <a:lnSpc>
                          <a:spcPct val="200000"/>
                        </a:lnSpc>
                        <a:spcBef>
                          <a:spcPts val="0"/>
                        </a:spcBef>
                        <a:spcAft>
                          <a:spcPts val="0"/>
                        </a:spcAft>
                        <a:buClr>
                          <a:schemeClr val="dk1"/>
                        </a:buClr>
                        <a:buSzPts val="1400"/>
                        <a:buFont typeface="Twentieth Century"/>
                        <a:buNone/>
                      </a:pPr>
                      <a:r>
                        <a:rPr lang="sl-SI" sz="1400" u="none" cap="none" strike="noStrike"/>
                        <a:t>0,013 – 0,020</a:t>
                      </a:r>
                      <a:endParaRPr sz="1200" u="none" cap="none" strike="noStrike">
                        <a:latin typeface="Times New Roman"/>
                        <a:ea typeface="Times New Roman"/>
                        <a:cs typeface="Times New Roman"/>
                        <a:sym typeface="Times New Roman"/>
                      </a:endParaRPr>
                    </a:p>
                  </a:txBody>
                  <a:tcPr marT="0" marB="0" marR="68575" marL="68575"/>
                </a:tc>
              </a:tr>
              <a:tr h="230500">
                <a:tc>
                  <a:txBody>
                    <a:bodyPr/>
                    <a:lstStyle/>
                    <a:p>
                      <a:pPr indent="0" lvl="0" marL="0" marR="0" rtl="0" algn="just">
                        <a:lnSpc>
                          <a:spcPct val="200000"/>
                        </a:lnSpc>
                        <a:spcBef>
                          <a:spcPts val="0"/>
                        </a:spcBef>
                        <a:spcAft>
                          <a:spcPts val="0"/>
                        </a:spcAft>
                        <a:buClr>
                          <a:schemeClr val="dk1"/>
                        </a:buClr>
                        <a:buSzPts val="1400"/>
                        <a:buFont typeface="Twentieth Century"/>
                        <a:buNone/>
                      </a:pPr>
                      <a:r>
                        <a:rPr lang="sl-SI" sz="1400" u="none" cap="none" strike="noStrike"/>
                        <a:t>Slab makadam</a:t>
                      </a:r>
                      <a:endParaRPr sz="12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ctr">
                        <a:lnSpc>
                          <a:spcPct val="200000"/>
                        </a:lnSpc>
                        <a:spcBef>
                          <a:spcPts val="0"/>
                        </a:spcBef>
                        <a:spcAft>
                          <a:spcPts val="0"/>
                        </a:spcAft>
                        <a:buClr>
                          <a:schemeClr val="dk1"/>
                        </a:buClr>
                        <a:buSzPts val="1400"/>
                        <a:buFont typeface="Twentieth Century"/>
                        <a:buNone/>
                      </a:pPr>
                      <a:r>
                        <a:rPr lang="sl-SI" sz="1400" u="none" cap="none" strike="noStrike"/>
                        <a:t>0,020 – 0,037</a:t>
                      </a:r>
                      <a:endParaRPr sz="1200" u="none" cap="none" strike="noStrike">
                        <a:latin typeface="Times New Roman"/>
                        <a:ea typeface="Times New Roman"/>
                        <a:cs typeface="Times New Roman"/>
                        <a:sym typeface="Times New Roman"/>
                      </a:endParaRPr>
                    </a:p>
                  </a:txBody>
                  <a:tcPr marT="0" marB="0" marR="68575" marL="68575"/>
                </a:tc>
              </a:tr>
              <a:tr h="230500">
                <a:tc>
                  <a:txBody>
                    <a:bodyPr/>
                    <a:lstStyle/>
                    <a:p>
                      <a:pPr indent="0" lvl="0" marL="0" marR="0" rtl="0" algn="just">
                        <a:lnSpc>
                          <a:spcPct val="200000"/>
                        </a:lnSpc>
                        <a:spcBef>
                          <a:spcPts val="0"/>
                        </a:spcBef>
                        <a:spcAft>
                          <a:spcPts val="0"/>
                        </a:spcAft>
                        <a:buClr>
                          <a:schemeClr val="dk1"/>
                        </a:buClr>
                        <a:buSzPts val="1400"/>
                        <a:buFont typeface="Twentieth Century"/>
                        <a:buNone/>
                      </a:pPr>
                      <a:r>
                        <a:rPr lang="sl-SI" sz="1400" u="none" cap="none" strike="noStrike"/>
                        <a:t>Kocke</a:t>
                      </a:r>
                      <a:endParaRPr sz="12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ctr">
                        <a:lnSpc>
                          <a:spcPct val="200000"/>
                        </a:lnSpc>
                        <a:spcBef>
                          <a:spcPts val="0"/>
                        </a:spcBef>
                        <a:spcAft>
                          <a:spcPts val="0"/>
                        </a:spcAft>
                        <a:buClr>
                          <a:schemeClr val="dk1"/>
                        </a:buClr>
                        <a:buSzPts val="1400"/>
                        <a:buFont typeface="Twentieth Century"/>
                        <a:buNone/>
                      </a:pPr>
                      <a:r>
                        <a:rPr lang="sl-SI" sz="1400" u="none" cap="none" strike="noStrike"/>
                        <a:t>0,043</a:t>
                      </a:r>
                      <a:endParaRPr sz="1200" u="none" cap="none" strike="noStrike">
                        <a:latin typeface="Times New Roman"/>
                        <a:ea typeface="Times New Roman"/>
                        <a:cs typeface="Times New Roman"/>
                        <a:sym typeface="Times New Roman"/>
                      </a:endParaRPr>
                    </a:p>
                  </a:txBody>
                  <a:tcPr marT="0" marB="0" marR="68575" marL="68575"/>
                </a:tc>
              </a:tr>
              <a:tr h="230500">
                <a:tc>
                  <a:txBody>
                    <a:bodyPr/>
                    <a:lstStyle/>
                    <a:p>
                      <a:pPr indent="0" lvl="0" marL="0" marR="0" rtl="0" algn="just">
                        <a:lnSpc>
                          <a:spcPct val="200000"/>
                        </a:lnSpc>
                        <a:spcBef>
                          <a:spcPts val="0"/>
                        </a:spcBef>
                        <a:spcAft>
                          <a:spcPts val="0"/>
                        </a:spcAft>
                        <a:buClr>
                          <a:schemeClr val="dk1"/>
                        </a:buClr>
                        <a:buSzPts val="1400"/>
                        <a:buFont typeface="Twentieth Century"/>
                        <a:buNone/>
                      </a:pPr>
                      <a:r>
                        <a:rPr lang="sl-SI" sz="1400" u="none" cap="none" strike="noStrike"/>
                        <a:t>Sneg do 50 mm</a:t>
                      </a:r>
                      <a:endParaRPr sz="12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ctr">
                        <a:lnSpc>
                          <a:spcPct val="200000"/>
                        </a:lnSpc>
                        <a:spcBef>
                          <a:spcPts val="0"/>
                        </a:spcBef>
                        <a:spcAft>
                          <a:spcPts val="0"/>
                        </a:spcAft>
                        <a:buClr>
                          <a:schemeClr val="dk1"/>
                        </a:buClr>
                        <a:buSzPts val="1400"/>
                        <a:buFont typeface="Twentieth Century"/>
                        <a:buNone/>
                      </a:pPr>
                      <a:r>
                        <a:rPr lang="sl-SI" sz="1400" u="none" cap="none" strike="noStrike"/>
                        <a:t>≈0,25</a:t>
                      </a:r>
                      <a:endParaRPr sz="1200" u="none" cap="none" strike="noStrike">
                        <a:latin typeface="Times New Roman"/>
                        <a:ea typeface="Times New Roman"/>
                        <a:cs typeface="Times New Roman"/>
                        <a:sym typeface="Times New Roman"/>
                      </a:endParaRPr>
                    </a:p>
                  </a:txBody>
                  <a:tcPr marT="0" marB="0" marR="68575" marL="68575"/>
                </a:tc>
              </a:tr>
              <a:tr h="230500">
                <a:tc>
                  <a:txBody>
                    <a:bodyPr/>
                    <a:lstStyle/>
                    <a:p>
                      <a:pPr indent="0" lvl="0" marL="0" marR="0" rtl="0" algn="just">
                        <a:lnSpc>
                          <a:spcPct val="200000"/>
                        </a:lnSpc>
                        <a:spcBef>
                          <a:spcPts val="0"/>
                        </a:spcBef>
                        <a:spcAft>
                          <a:spcPts val="0"/>
                        </a:spcAft>
                        <a:buClr>
                          <a:schemeClr val="dk1"/>
                        </a:buClr>
                        <a:buSzPts val="1400"/>
                        <a:buFont typeface="Twentieth Century"/>
                        <a:buNone/>
                      </a:pPr>
                      <a:r>
                        <a:rPr lang="sl-SI" sz="1400" u="none" cap="none" strike="noStrike"/>
                        <a:t>Sneg do 100 mm</a:t>
                      </a:r>
                      <a:endParaRPr sz="12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ctr">
                        <a:lnSpc>
                          <a:spcPct val="200000"/>
                        </a:lnSpc>
                        <a:spcBef>
                          <a:spcPts val="0"/>
                        </a:spcBef>
                        <a:spcAft>
                          <a:spcPts val="0"/>
                        </a:spcAft>
                        <a:buClr>
                          <a:schemeClr val="dk1"/>
                        </a:buClr>
                        <a:buSzPts val="1400"/>
                        <a:buFont typeface="Twentieth Century"/>
                        <a:buNone/>
                      </a:pPr>
                      <a:r>
                        <a:rPr lang="sl-SI" sz="1400" u="none" cap="none" strike="noStrike"/>
                        <a:t>≈0,38</a:t>
                      </a:r>
                      <a:endParaRPr sz="1200" u="none" cap="none" strike="noStrike">
                        <a:latin typeface="Times New Roman"/>
                        <a:ea typeface="Times New Roman"/>
                        <a:cs typeface="Times New Roman"/>
                        <a:sym typeface="Times New Roman"/>
                      </a:endParaRPr>
                    </a:p>
                  </a:txBody>
                  <a:tcPr marT="0" marB="0" marR="68575" marL="68575"/>
                </a:tc>
              </a:tr>
              <a:tr h="230500">
                <a:tc>
                  <a:txBody>
                    <a:bodyPr/>
                    <a:lstStyle/>
                    <a:p>
                      <a:pPr indent="0" lvl="0" marL="0" marR="0" rtl="0" algn="just">
                        <a:lnSpc>
                          <a:spcPct val="200000"/>
                        </a:lnSpc>
                        <a:spcBef>
                          <a:spcPts val="0"/>
                        </a:spcBef>
                        <a:spcAft>
                          <a:spcPts val="0"/>
                        </a:spcAft>
                        <a:buClr>
                          <a:schemeClr val="dk1"/>
                        </a:buClr>
                        <a:buSzPts val="1400"/>
                        <a:buFont typeface="Twentieth Century"/>
                        <a:buNone/>
                      </a:pPr>
                      <a:r>
                        <a:rPr lang="sl-SI" sz="1400" u="none" cap="none" strike="noStrike"/>
                        <a:t>Led</a:t>
                      </a:r>
                      <a:endParaRPr sz="12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ctr">
                        <a:lnSpc>
                          <a:spcPct val="200000"/>
                        </a:lnSpc>
                        <a:spcBef>
                          <a:spcPts val="0"/>
                        </a:spcBef>
                        <a:spcAft>
                          <a:spcPts val="0"/>
                        </a:spcAft>
                        <a:buClr>
                          <a:schemeClr val="dk1"/>
                        </a:buClr>
                        <a:buSzPts val="1400"/>
                        <a:buFont typeface="Twentieth Century"/>
                        <a:buNone/>
                      </a:pPr>
                      <a:r>
                        <a:rPr lang="sl-SI" sz="1400" u="none" cap="none" strike="noStrike"/>
                        <a:t>0,019</a:t>
                      </a:r>
                      <a:endParaRPr sz="1200" u="none" cap="none" strike="noStrike">
                        <a:latin typeface="Times New Roman"/>
                        <a:ea typeface="Times New Roman"/>
                        <a:cs typeface="Times New Roman"/>
                        <a:sym typeface="Times New Roman"/>
                      </a:endParaRPr>
                    </a:p>
                  </a:txBody>
                  <a:tcPr marT="0" marB="0" marR="68575" marL="68575"/>
                </a:tc>
              </a:tr>
              <a:tr h="241300">
                <a:tc>
                  <a:txBody>
                    <a:bodyPr/>
                    <a:lstStyle/>
                    <a:p>
                      <a:pPr indent="0" lvl="0" marL="0" marR="0" rtl="0" algn="just">
                        <a:lnSpc>
                          <a:spcPct val="200000"/>
                        </a:lnSpc>
                        <a:spcBef>
                          <a:spcPts val="0"/>
                        </a:spcBef>
                        <a:spcAft>
                          <a:spcPts val="0"/>
                        </a:spcAft>
                        <a:buClr>
                          <a:schemeClr val="dk1"/>
                        </a:buClr>
                        <a:buSzPts val="1400"/>
                        <a:buFont typeface="Twentieth Century"/>
                        <a:buNone/>
                      </a:pPr>
                      <a:r>
                        <a:rPr lang="sl-SI" sz="1400" u="none" cap="none" strike="noStrike"/>
                        <a:t>Jeklena tirnica</a:t>
                      </a:r>
                      <a:endParaRPr sz="1200" u="none" cap="none" strike="noStrike">
                        <a:latin typeface="Times New Roman"/>
                        <a:ea typeface="Times New Roman"/>
                        <a:cs typeface="Times New Roman"/>
                        <a:sym typeface="Times New Roman"/>
                      </a:endParaRPr>
                    </a:p>
                  </a:txBody>
                  <a:tcPr marT="0" marB="0" marR="68575" marL="68575"/>
                </a:tc>
                <a:tc>
                  <a:txBody>
                    <a:bodyPr/>
                    <a:lstStyle/>
                    <a:p>
                      <a:pPr indent="0" lvl="0" marL="0" marR="0" rtl="0" algn="ctr">
                        <a:lnSpc>
                          <a:spcPct val="200000"/>
                        </a:lnSpc>
                        <a:spcBef>
                          <a:spcPts val="0"/>
                        </a:spcBef>
                        <a:spcAft>
                          <a:spcPts val="0"/>
                        </a:spcAft>
                        <a:buClr>
                          <a:schemeClr val="dk1"/>
                        </a:buClr>
                        <a:buSzPts val="1400"/>
                        <a:buFont typeface="Twentieth Century"/>
                        <a:buNone/>
                      </a:pPr>
                      <a:r>
                        <a:rPr lang="sl-SI" sz="1400" u="none" cap="none" strike="noStrike"/>
                        <a:t>0,006</a:t>
                      </a:r>
                      <a:endParaRPr sz="1200" u="none" cap="none" strike="noStrike">
                        <a:latin typeface="Times New Roman"/>
                        <a:ea typeface="Times New Roman"/>
                        <a:cs typeface="Times New Roman"/>
                        <a:sym typeface="Times New Roman"/>
                      </a:endParaRPr>
                    </a:p>
                  </a:txBody>
                  <a:tcPr marT="0" marB="0" marR="68575" marL="68575"/>
                </a:tc>
              </a:tr>
            </a:tbl>
          </a:graphicData>
        </a:graphic>
      </p:graphicFrame>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52"/>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0C0C0C"/>
              </a:buClr>
              <a:buSzPts val="5000"/>
              <a:buFont typeface="Twentieth Century"/>
              <a:buNone/>
            </a:pPr>
            <a:r>
              <a:rPr lang="sl-SI"/>
              <a:t>VAJE</a:t>
            </a:r>
            <a:endParaRPr/>
          </a:p>
        </p:txBody>
      </p:sp>
      <p:sp>
        <p:nvSpPr>
          <p:cNvPr id="151" name="Google Shape;151;p52"/>
          <p:cNvSpPr txBox="1"/>
          <p:nvPr>
            <p:ph idx="1" type="body"/>
          </p:nvPr>
        </p:nvSpPr>
        <p:spPr>
          <a:xfrm>
            <a:off x="987929" y="2181323"/>
            <a:ext cx="10635320" cy="3986213"/>
          </a:xfrm>
          <a:prstGeom prst="rect">
            <a:avLst/>
          </a:prstGeom>
          <a:noFill/>
          <a:ln>
            <a:noFill/>
          </a:ln>
        </p:spPr>
        <p:txBody>
          <a:bodyPr anchorCtr="0" anchor="t" bIns="45700" lIns="45700" spcFirstLastPara="1" rIns="45700" wrap="square" tIns="45700">
            <a:normAutofit/>
          </a:bodyPr>
          <a:lstStyle/>
          <a:p>
            <a:pPr indent="-457200" lvl="0" marL="546100" rtl="0" algn="l">
              <a:lnSpc>
                <a:spcPct val="150000"/>
              </a:lnSpc>
              <a:spcBef>
                <a:spcPts val="0"/>
              </a:spcBef>
              <a:spcAft>
                <a:spcPts val="0"/>
              </a:spcAft>
              <a:buSzPts val="2200"/>
              <a:buFont typeface="Twentieth Century"/>
              <a:buAutoNum type="arabicPeriod"/>
            </a:pPr>
            <a:r>
              <a:rPr lang="sl-SI"/>
              <a:t>Kolikšen je kotalni upor vozila z maso 2.200 kg? Podlaga je slab beton.</a:t>
            </a:r>
            <a:endParaRPr/>
          </a:p>
          <a:p>
            <a:pPr indent="-457200" lvl="0" marL="546100" rtl="0" algn="l">
              <a:lnSpc>
                <a:spcPct val="150000"/>
              </a:lnSpc>
              <a:spcBef>
                <a:spcPts val="1400"/>
              </a:spcBef>
              <a:spcAft>
                <a:spcPts val="0"/>
              </a:spcAft>
              <a:buSzPts val="2200"/>
              <a:buFont typeface="Twentieth Century"/>
              <a:buAutoNum type="arabicPeriod"/>
            </a:pPr>
            <a:r>
              <a:rPr lang="sl-SI"/>
              <a:t>Kolikšen je kotalni upor tovornjaka z skupno maso 25.000 kg? Podlaga je ledena hribna cesta.</a:t>
            </a:r>
            <a:endParaRPr/>
          </a:p>
          <a:p>
            <a:pPr indent="-457200" lvl="0" marL="546100" rtl="0" algn="l">
              <a:lnSpc>
                <a:spcPct val="150000"/>
              </a:lnSpc>
              <a:spcBef>
                <a:spcPts val="1400"/>
              </a:spcBef>
              <a:spcAft>
                <a:spcPts val="0"/>
              </a:spcAft>
              <a:buSzPts val="2200"/>
              <a:buFont typeface="Twentieth Century"/>
              <a:buAutoNum type="arabicPeriod"/>
            </a:pPr>
            <a:r>
              <a:rPr lang="sl-SI"/>
              <a:t>Kolikšen je kotalni upor avtobusa z maso 9.700 kg, ki vozi smučarje po ledeni planinski poti?</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1">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72"/>
          <p:cNvSpPr txBox="1"/>
          <p:nvPr>
            <p:ph idx="1" type="body"/>
          </p:nvPr>
        </p:nvSpPr>
        <p:spPr>
          <a:xfrm>
            <a:off x="1153220" y="1070386"/>
            <a:ext cx="9720073" cy="4023360"/>
          </a:xfrm>
          <a:prstGeom prst="rect">
            <a:avLst/>
          </a:prstGeom>
          <a:noFill/>
          <a:ln>
            <a:noFill/>
          </a:ln>
        </p:spPr>
        <p:txBody>
          <a:bodyPr anchorCtr="0" anchor="t" bIns="45700" lIns="45700" spcFirstLastPara="1" rIns="45700" wrap="square" tIns="45700">
            <a:normAutofit/>
          </a:bodyPr>
          <a:lstStyle/>
          <a:p>
            <a:pPr indent="-139700" lvl="0" marL="91440" rtl="0" algn="l">
              <a:lnSpc>
                <a:spcPct val="90000"/>
              </a:lnSpc>
              <a:spcBef>
                <a:spcPts val="0"/>
              </a:spcBef>
              <a:spcAft>
                <a:spcPts val="0"/>
              </a:spcAft>
              <a:buSzPts val="2200"/>
              <a:buChar char=" "/>
            </a:pPr>
            <a:r>
              <a:rPr lang="sl-SI"/>
              <a:t>4. Zračunaj kotalni upor vozila s kesonom, ki vozi 1.050 kilogramov tovora po makadamski cesti kot je na sliki. </a:t>
            </a:r>
            <a:endParaRPr/>
          </a:p>
          <a:p>
            <a:pPr indent="0" lvl="0" marL="91440" rtl="0" algn="l">
              <a:lnSpc>
                <a:spcPct val="90000"/>
              </a:lnSpc>
              <a:spcBef>
                <a:spcPts val="1400"/>
              </a:spcBef>
              <a:spcAft>
                <a:spcPts val="0"/>
              </a:spcAft>
              <a:buSzPts val="2200"/>
              <a:buNone/>
            </a:pPr>
            <a:r>
              <a:t/>
            </a:r>
            <a:endParaRPr/>
          </a:p>
        </p:txBody>
      </p:sp>
      <p:pic>
        <p:nvPicPr>
          <p:cNvPr id="157" name="Google Shape;157;p72"/>
          <p:cNvPicPr preferRelativeResize="0"/>
          <p:nvPr/>
        </p:nvPicPr>
        <p:blipFill rotWithShape="1">
          <a:blip r:embed="rId3">
            <a:alphaModFix/>
          </a:blip>
          <a:srcRect b="0" l="0" r="38304" t="0"/>
          <a:stretch/>
        </p:blipFill>
        <p:spPr>
          <a:xfrm>
            <a:off x="6603234" y="2312894"/>
            <a:ext cx="4876475" cy="3803478"/>
          </a:xfrm>
          <a:prstGeom prst="rect">
            <a:avLst/>
          </a:prstGeom>
          <a:noFill/>
          <a:ln>
            <a:noFill/>
          </a:ln>
        </p:spPr>
      </p:pic>
      <p:pic>
        <p:nvPicPr>
          <p:cNvPr id="158" name="Google Shape;158;p72"/>
          <p:cNvPicPr preferRelativeResize="0"/>
          <p:nvPr/>
        </p:nvPicPr>
        <p:blipFill rotWithShape="1">
          <a:blip r:embed="rId4">
            <a:alphaModFix/>
          </a:blip>
          <a:srcRect b="0" l="0" r="0" t="0"/>
          <a:stretch/>
        </p:blipFill>
        <p:spPr>
          <a:xfrm>
            <a:off x="2421335" y="2757740"/>
            <a:ext cx="2913785" cy="291378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Officeova tema">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Integral">
  <a:themeElements>
    <a:clrScheme name="Integral">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2018-08-30T06:04:25Z</dcterms:created>
  <dc:creator>Haris</dc:creator>
</cp:coreProperties>
</file>