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08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05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101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721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415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3213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7851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665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6417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401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2999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052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600" b="1" dirty="0" err="1" smtClean="0"/>
              <a:t>Pretovorna</a:t>
            </a:r>
            <a:r>
              <a:rPr lang="sl-SI" sz="1600" b="1" dirty="0" smtClean="0"/>
              <a:t> mehanizacija</a:t>
            </a:r>
            <a:endParaRPr lang="sl-SI" sz="16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Izračunaj tehnično storilnost v tonah in prostornini </a:t>
            </a:r>
            <a:r>
              <a:rPr lang="sl-SI" dirty="0" err="1" smtClean="0"/>
              <a:t>polžnega</a:t>
            </a:r>
            <a:r>
              <a:rPr lang="sl-SI" dirty="0" smtClean="0"/>
              <a:t> transporterja, ki obratuje 24 ur na dan. Zunanji premer </a:t>
            </a:r>
            <a:r>
              <a:rPr lang="sl-SI" dirty="0" err="1" smtClean="0"/>
              <a:t>polžnice</a:t>
            </a:r>
            <a:r>
              <a:rPr lang="sl-SI" dirty="0" smtClean="0"/>
              <a:t> je 30 cm, hitrost vrtenja - obrata je 0,7 sekunde. Razdalja med navoji je </a:t>
            </a:r>
            <a:r>
              <a:rPr lang="sl-SI" dirty="0"/>
              <a:t>6</a:t>
            </a:r>
            <a:r>
              <a:rPr lang="sl-SI" dirty="0" smtClean="0"/>
              <a:t> cm, stopnja popolnitve je 60%. Izguba delovnega časa obratovanja je 20%. Specifična masa tovora je </a:t>
            </a:r>
            <a:r>
              <a:rPr lang="sl-SI" dirty="0"/>
              <a:t>1</a:t>
            </a:r>
            <a:r>
              <a:rPr lang="sl-SI" dirty="0" smtClean="0"/>
              <a:t> t/m3</a:t>
            </a:r>
            <a:r>
              <a:rPr lang="sl-SI" dirty="0"/>
              <a:t>. Izračunaj še, kakšna bi morala biti hitrost </a:t>
            </a:r>
            <a:r>
              <a:rPr lang="sl-SI" dirty="0" err="1"/>
              <a:t>polžnice</a:t>
            </a:r>
            <a:r>
              <a:rPr lang="sl-SI" dirty="0"/>
              <a:t>, da bi lahko pretovorili </a:t>
            </a:r>
            <a:r>
              <a:rPr lang="sl-SI" dirty="0" smtClean="0"/>
              <a:t>13t/h</a:t>
            </a:r>
            <a:r>
              <a:rPr lang="sl-SI" dirty="0"/>
              <a:t>. 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9987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Podatki:</a:t>
            </a:r>
            <a:endParaRPr lang="sl-SI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b="1" dirty="0" err="1" smtClean="0"/>
              <a:t>Dd</a:t>
            </a:r>
            <a:r>
              <a:rPr lang="sl-SI" sz="2400" b="1" dirty="0" smtClean="0"/>
              <a:t> = 24 ur</a:t>
            </a:r>
          </a:p>
          <a:p>
            <a:r>
              <a:rPr lang="sl-SI" sz="2400" b="1" dirty="0" smtClean="0"/>
              <a:t>d = 30 cm</a:t>
            </a:r>
          </a:p>
          <a:p>
            <a:r>
              <a:rPr lang="sl-SI" sz="2400" b="1" dirty="0" smtClean="0"/>
              <a:t>n = 0,7 </a:t>
            </a:r>
            <a:r>
              <a:rPr lang="sl-SI" sz="2400" b="1" dirty="0" err="1" smtClean="0"/>
              <a:t>sek</a:t>
            </a:r>
            <a:r>
              <a:rPr lang="sl-SI" sz="2400" b="1" dirty="0" smtClean="0"/>
              <a:t> /</a:t>
            </a:r>
            <a:r>
              <a:rPr lang="sl-SI" sz="2400" b="1" dirty="0" err="1" smtClean="0"/>
              <a:t>obr</a:t>
            </a:r>
            <a:endParaRPr lang="sl-SI" sz="2400" b="1" dirty="0" smtClean="0"/>
          </a:p>
          <a:p>
            <a:r>
              <a:rPr lang="sl-SI" sz="2400" b="1" dirty="0" smtClean="0"/>
              <a:t>s = 6 cm</a:t>
            </a:r>
          </a:p>
          <a:p>
            <a:r>
              <a:rPr lang="az-Cyrl-AZ" sz="2400" b="1" dirty="0" smtClean="0"/>
              <a:t>Ф</a:t>
            </a:r>
            <a:r>
              <a:rPr lang="sl-SI" sz="2400" b="1" dirty="0" smtClean="0"/>
              <a:t> = 60%</a:t>
            </a:r>
          </a:p>
          <a:p>
            <a:r>
              <a:rPr lang="sl-SI" sz="2400" b="1" dirty="0" err="1" smtClean="0"/>
              <a:t>Di</a:t>
            </a:r>
            <a:r>
              <a:rPr lang="sl-SI" sz="2400" b="1" dirty="0" smtClean="0"/>
              <a:t> = 20%</a:t>
            </a:r>
          </a:p>
          <a:p>
            <a:r>
              <a:rPr lang="el-GR" sz="2400" b="1" dirty="0" smtClean="0">
                <a:latin typeface="Calibri"/>
              </a:rPr>
              <a:t>ρ</a:t>
            </a:r>
            <a:r>
              <a:rPr lang="sl-SI" sz="2400" b="1" dirty="0" smtClean="0">
                <a:latin typeface="Calibri"/>
              </a:rPr>
              <a:t> </a:t>
            </a:r>
            <a:r>
              <a:rPr lang="sl-SI" sz="2400" b="1" dirty="0" smtClean="0"/>
              <a:t>= </a:t>
            </a:r>
            <a:r>
              <a:rPr lang="sl-SI" sz="2400" b="1" dirty="0"/>
              <a:t>1</a:t>
            </a:r>
            <a:r>
              <a:rPr lang="sl-SI" sz="2400" b="1" dirty="0" smtClean="0"/>
              <a:t> </a:t>
            </a:r>
            <a:r>
              <a:rPr lang="sl-SI" sz="2400" b="1" dirty="0"/>
              <a:t>t</a:t>
            </a:r>
            <a:r>
              <a:rPr lang="sl-SI" sz="2400" b="1" dirty="0" smtClean="0"/>
              <a:t>/m3</a:t>
            </a:r>
          </a:p>
        </p:txBody>
      </p:sp>
    </p:spTree>
    <p:extLst>
      <p:ext uri="{BB962C8B-B14F-4D97-AF65-F5344CB8AC3E}">
        <p14:creationId xmlns:p14="http://schemas.microsoft.com/office/powerpoint/2010/main" val="286720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sl-SI" sz="2000" dirty="0" smtClean="0"/>
              <a:t>Pretvorba podatkov</a:t>
            </a:r>
            <a:endParaRPr lang="sl-SI" sz="20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Dd</a:t>
            </a:r>
            <a:r>
              <a:rPr lang="sl-SI" sz="2400" b="1" dirty="0">
                <a:solidFill>
                  <a:prstClr val="black"/>
                </a:solidFill>
              </a:rPr>
              <a:t> = 24 ur</a:t>
            </a: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d = </a:t>
            </a:r>
            <a:r>
              <a:rPr lang="sl-SI" sz="2400" b="1" dirty="0" smtClean="0">
                <a:solidFill>
                  <a:prstClr val="black"/>
                </a:solidFill>
              </a:rPr>
              <a:t>30 cm → 0,3m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n = </a:t>
            </a:r>
            <a:r>
              <a:rPr lang="sl-SI" sz="2400" b="1" dirty="0" smtClean="0">
                <a:solidFill>
                  <a:prstClr val="black"/>
                </a:solidFill>
              </a:rPr>
              <a:t>0,7 </a:t>
            </a:r>
            <a:r>
              <a:rPr lang="sl-SI" sz="2400" b="1" dirty="0" err="1" smtClean="0">
                <a:solidFill>
                  <a:prstClr val="black"/>
                </a:solidFill>
              </a:rPr>
              <a:t>sek</a:t>
            </a:r>
            <a:r>
              <a:rPr lang="sl-SI" sz="2400" b="1" dirty="0" smtClean="0">
                <a:solidFill>
                  <a:prstClr val="black"/>
                </a:solidFill>
              </a:rPr>
              <a:t>/ </a:t>
            </a:r>
            <a:r>
              <a:rPr lang="sl-SI" sz="2400" b="1" dirty="0" err="1">
                <a:solidFill>
                  <a:prstClr val="black"/>
                </a:solidFill>
              </a:rPr>
              <a:t>obr</a:t>
            </a:r>
            <a:r>
              <a:rPr lang="sl-SI" sz="2400" b="1" dirty="0">
                <a:solidFill>
                  <a:prstClr val="black"/>
                </a:solidFill>
              </a:rPr>
              <a:t>→ </a:t>
            </a:r>
            <a:r>
              <a:rPr lang="sl-SI" sz="2400" b="1" dirty="0" smtClean="0">
                <a:solidFill>
                  <a:prstClr val="black"/>
                </a:solidFill>
              </a:rPr>
              <a:t>3600 * 1,3 = 4680 obr/h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s = 6</a:t>
            </a:r>
            <a:r>
              <a:rPr lang="sl-SI" sz="2400" b="1" dirty="0" smtClean="0">
                <a:solidFill>
                  <a:prstClr val="black"/>
                </a:solidFill>
              </a:rPr>
              <a:t> cm → 0,06m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 smtClean="0">
                <a:solidFill>
                  <a:prstClr val="black"/>
                </a:solidFill>
              </a:rPr>
              <a:t>Ф = 60% → 0,6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Di</a:t>
            </a:r>
            <a:r>
              <a:rPr lang="sl-SI" sz="2400" b="1" dirty="0">
                <a:solidFill>
                  <a:prstClr val="black"/>
                </a:solidFill>
              </a:rPr>
              <a:t> = 2</a:t>
            </a:r>
            <a:r>
              <a:rPr lang="sl-SI" sz="2400" b="1" dirty="0" smtClean="0">
                <a:solidFill>
                  <a:prstClr val="black"/>
                </a:solidFill>
              </a:rPr>
              <a:t>0% → 1 - 0,2 = 0,8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el-GR" sz="2400" b="1" dirty="0" smtClean="0">
                <a:solidFill>
                  <a:prstClr val="black"/>
                </a:solidFill>
                <a:latin typeface="Calibri"/>
              </a:rPr>
              <a:t>ρ</a:t>
            </a:r>
            <a:r>
              <a:rPr lang="sl-SI" sz="2400" b="1" dirty="0" smtClean="0">
                <a:solidFill>
                  <a:prstClr val="black"/>
                </a:solidFill>
              </a:rPr>
              <a:t> </a:t>
            </a:r>
            <a:r>
              <a:rPr lang="sl-SI" sz="2400" b="1" dirty="0">
                <a:solidFill>
                  <a:prstClr val="black"/>
                </a:solidFill>
              </a:rPr>
              <a:t>= 1</a:t>
            </a:r>
            <a:r>
              <a:rPr lang="sl-SI" sz="2400" b="1" dirty="0" smtClean="0">
                <a:solidFill>
                  <a:prstClr val="black"/>
                </a:solidFill>
              </a:rPr>
              <a:t> t/m3</a:t>
            </a:r>
            <a:endParaRPr lang="sl-SI" sz="2400" b="1" dirty="0">
              <a:solidFill>
                <a:prstClr val="black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0336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sl-SI" sz="2000" dirty="0" smtClean="0"/>
              <a:t>formula</a:t>
            </a:r>
            <a:endParaRPr lang="sl-SI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ctr"/>
                <a:endParaRPr lang="sl-SI" b="1" i="1" dirty="0" smtClean="0">
                  <a:latin typeface="Cambria Math"/>
                </a:endParaRPr>
              </a:p>
              <a:p>
                <a:pPr algn="ctr"/>
                <a:endParaRPr lang="sl-SI" b="1" i="1" dirty="0">
                  <a:latin typeface="Cambria Math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sl-SI" b="1" i="1" smtClean="0">
                        <a:latin typeface="Cambria Math"/>
                      </a:rPr>
                      <m:t>𝑸</m:t>
                    </m:r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𝝆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∗∅∗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𝒔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𝒏</m:t>
                    </m:r>
                  </m:oMath>
                </a14:m>
                <a:endParaRPr lang="sl-SI" b="1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83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Autofit/>
          </a:bodyPr>
          <a:lstStyle/>
          <a:p>
            <a:r>
              <a:rPr lang="sl-SI" sz="2000" dirty="0" smtClean="0"/>
              <a:t>izračun</a:t>
            </a:r>
            <a:endParaRPr lang="sl-SI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</p:spPr>
            <p:txBody>
              <a:bodyPr>
                <a:normAutofit lnSpcReduction="10000"/>
              </a:bodyPr>
              <a:lstStyle/>
              <a:p>
                <a:pPr lvl="0"/>
                <a:r>
                  <a:rPr lang="sl-SI" sz="1900" b="1" dirty="0" smtClean="0">
                    <a:solidFill>
                      <a:prstClr val="black"/>
                    </a:solidFill>
                  </a:rPr>
                  <a:t>Dd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24 ur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d = 30 cm → 0,3m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n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0,7 </a:t>
                </a:r>
                <a:r>
                  <a:rPr lang="sl-SI" sz="1900" b="1" dirty="0" err="1" smtClean="0">
                    <a:solidFill>
                      <a:prstClr val="black"/>
                    </a:solidFill>
                  </a:rPr>
                  <a:t>sek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/</a:t>
                </a:r>
                <a:r>
                  <a:rPr lang="sl-SI" sz="1900" b="1" dirty="0" err="1" smtClean="0">
                    <a:solidFill>
                      <a:prstClr val="black"/>
                    </a:solidFill>
                  </a:rPr>
                  <a:t>obr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→ 3600 *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1,3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4680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obr/h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s = 6 cm → 0,06m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Ф = 60% → 0,6</a:t>
                </a:r>
              </a:p>
              <a:p>
                <a:pPr lvl="0"/>
                <a:r>
                  <a:rPr lang="sl-SI" sz="1900" b="1" dirty="0" err="1">
                    <a:solidFill>
                      <a:prstClr val="black"/>
                    </a:solidFill>
                  </a:rPr>
                  <a:t>Di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20% → 1 - 0,2 = 0,8</a:t>
                </a:r>
              </a:p>
              <a:p>
                <a:pPr lvl="0"/>
                <a:r>
                  <a:rPr lang="el-GR" sz="1900" b="1" dirty="0">
                    <a:solidFill>
                      <a:prstClr val="black"/>
                    </a:solidFill>
                  </a:rPr>
                  <a:t>ρ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1 t/m3</a:t>
                </a: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𝑸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800" b="1" i="1" smtClean="0">
                        <a:solidFill>
                          <a:prstClr val="black"/>
                        </a:solidFill>
                        <a:latin typeface="Cambria Math"/>
                      </a:rPr>
                      <m:t>ρ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el-GR" sz="28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∅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 ∗</m:t>
                    </m:r>
                    <m:f>
                      <m:fPr>
                        <m:ctrlP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sz="2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𝒔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𝒏</m:t>
                    </m:r>
                  </m:oMath>
                </a14:m>
                <a:endParaRPr lang="sl-SI" sz="2800" b="1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=1∗0,6∗</m:t>
                    </m:r>
                    <m:f>
                      <m:fPr>
                        <m:ctrlPr>
                          <a:rPr lang="sl-SI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3,14</m:t>
                        </m:r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sz="280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0,3</m:t>
                            </m:r>
                          </m:e>
                          <m:sup>
                            <m:r>
                              <a:rPr lang="sl-SI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∗0,06∗</m:t>
                    </m:r>
                    <m:r>
                      <a:rPr lang="sl-SI" sz="2800" b="0" i="0" smtClean="0">
                        <a:solidFill>
                          <a:prstClr val="black"/>
                        </a:solidFill>
                        <a:latin typeface="Cambria Math"/>
                      </a:rPr>
                      <m:t>4680</m:t>
                    </m:r>
                  </m:oMath>
                </a14:m>
                <a:endParaRPr lang="sl-SI" sz="2800" b="0" dirty="0" smtClean="0">
                  <a:solidFill>
                    <a:prstClr val="black"/>
                  </a:solidFill>
                </a:endParaRPr>
              </a:p>
              <a:p>
                <a:pPr lvl="0" algn="ctr"/>
                <a:endParaRPr lang="sl-SI" sz="1600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=0,6∗0,071∗</m:t>
                    </m:r>
                    <m:r>
                      <a:rPr lang="sl-SI" sz="2800" b="0" i="0" smtClean="0">
                        <a:solidFill>
                          <a:prstClr val="black"/>
                        </a:solidFill>
                        <a:latin typeface="Cambria Math"/>
                      </a:rPr>
                      <m:t>280,8</m:t>
                    </m:r>
                  </m:oMath>
                </a14:m>
                <a:endParaRPr lang="sl-SI" sz="2800" dirty="0" smtClean="0">
                  <a:solidFill>
                    <a:prstClr val="black"/>
                  </a:solidFill>
                </a:endParaRPr>
              </a:p>
              <a:p>
                <a:pPr lvl="0" algn="ctr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𝑸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𝟏𝟏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𝟗𝟔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𝒕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𝒉</m:t>
                    </m:r>
                  </m:oMath>
                </a14:m>
                <a:endParaRPr lang="sl-SI" sz="2800" b="1" dirty="0">
                  <a:solidFill>
                    <a:srgbClr val="FF0000"/>
                  </a:solidFill>
                </a:endParaRPr>
              </a:p>
              <a:p>
                <a:pPr lvl="0"/>
                <a:endParaRPr lang="sl-SI" sz="2400" b="1" dirty="0">
                  <a:solidFill>
                    <a:prstClr val="black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  <a:blipFill rotWithShape="1">
                <a:blip r:embed="rId2"/>
                <a:stretch>
                  <a:fillRect l="-519" t="-110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678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sl-SI" sz="2000" dirty="0" smtClean="0"/>
              <a:t>izračun 24 ur</a:t>
            </a:r>
            <a:endParaRPr lang="sl-SI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836712"/>
                <a:ext cx="8229600" cy="5289451"/>
              </a:xfrm>
            </p:spPr>
            <p:txBody>
              <a:bodyPr>
                <a:normAutofit/>
              </a:bodyPr>
              <a:lstStyle/>
              <a:p>
                <a:pPr lvl="0"/>
                <a:r>
                  <a:rPr lang="sl-SI" sz="1900" b="1" dirty="0" smtClean="0">
                    <a:solidFill>
                      <a:prstClr val="black"/>
                    </a:solidFill>
                  </a:rPr>
                  <a:t>Dd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24 ur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d = 30 cm → 0,3m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n = 0,7 </a:t>
                </a:r>
                <a:r>
                  <a:rPr lang="sl-SI" sz="1900" b="1" dirty="0" err="1" smtClean="0">
                    <a:solidFill>
                      <a:prstClr val="black"/>
                    </a:solidFill>
                  </a:rPr>
                  <a:t>sek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/</a:t>
                </a:r>
                <a:r>
                  <a:rPr lang="sl-SI" sz="1900" b="1" dirty="0" err="1" smtClean="0">
                    <a:solidFill>
                      <a:prstClr val="black"/>
                    </a:solidFill>
                  </a:rPr>
                  <a:t>obr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→ 3600 *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1,3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4680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obr/h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s = 6 cm → 0,06m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Ф = 60% → 0,6</a:t>
                </a:r>
              </a:p>
              <a:p>
                <a:pPr lvl="0"/>
                <a:r>
                  <a:rPr lang="sl-SI" sz="1900" b="1" dirty="0" err="1">
                    <a:solidFill>
                      <a:prstClr val="black"/>
                    </a:solidFill>
                  </a:rPr>
                  <a:t>Di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20% → 1 - 0,2 = 0,8</a:t>
                </a:r>
              </a:p>
              <a:p>
                <a:pPr lvl="0"/>
                <a:r>
                  <a:rPr lang="el-GR" sz="1900" b="1" dirty="0">
                    <a:solidFill>
                      <a:prstClr val="black"/>
                    </a:solidFill>
                  </a:rPr>
                  <a:t>ρ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1 t/m3</a:t>
                </a:r>
              </a:p>
              <a:p>
                <a:pPr algn="ctr"/>
                <a:endParaRPr lang="sl-SI" b="1" i="1" dirty="0" smtClean="0">
                  <a:latin typeface="Cambria Math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l-SI" b="1" i="1" smtClean="0">
                              <a:latin typeface="Cambria Math"/>
                            </a:rPr>
                            <m:t>𝑸</m:t>
                          </m:r>
                        </m:e>
                        <m:sub>
                          <m:r>
                            <a:rPr lang="sl-SI" b="1" i="1" smtClean="0">
                              <a:latin typeface="Cambria Math"/>
                            </a:rPr>
                            <m:t>𝟐𝟒</m:t>
                          </m:r>
                        </m:sub>
                      </m:sSub>
                      <m:r>
                        <a:rPr lang="sl-SI" b="1" i="1" smtClean="0">
                          <a:latin typeface="Cambria Math"/>
                        </a:rPr>
                        <m:t>=</m:t>
                      </m:r>
                      <m:r>
                        <a:rPr lang="sl-SI" b="1" i="1" smtClean="0">
                          <a:latin typeface="Cambria Math"/>
                        </a:rPr>
                        <m:t>𝑸</m:t>
                      </m:r>
                      <m:r>
                        <a:rPr lang="sl-SI" b="1" i="1" smtClean="0">
                          <a:latin typeface="Cambria Math"/>
                        </a:rPr>
                        <m:t>∗</m:t>
                      </m:r>
                      <m:r>
                        <a:rPr lang="sl-SI" b="1" i="1" smtClean="0">
                          <a:latin typeface="Cambria Math"/>
                        </a:rPr>
                        <m:t>𝑫𝒊</m:t>
                      </m:r>
                      <m:r>
                        <a:rPr lang="sl-SI" b="1" i="1" smtClean="0">
                          <a:latin typeface="Cambria Math"/>
                        </a:rPr>
                        <m:t>∗</m:t>
                      </m:r>
                      <m:r>
                        <a:rPr lang="sl-SI" b="1" i="1" smtClean="0">
                          <a:latin typeface="Cambria Math"/>
                        </a:rPr>
                        <m:t>𝑫𝒅</m:t>
                      </m:r>
                    </m:oMath>
                  </m:oMathPara>
                </a14:m>
                <a:endParaRPr lang="sl-SI" b="1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sl-SI" b="0" i="1" smtClean="0">
                              <a:latin typeface="Cambria Math"/>
                            </a:rPr>
                            <m:t>24</m:t>
                          </m:r>
                        </m:sub>
                      </m:sSub>
                      <m:r>
                        <a:rPr lang="sl-SI" b="0" i="1" smtClean="0">
                          <a:latin typeface="Cambria Math"/>
                        </a:rPr>
                        <m:t>=11,96 ∗0,8 ∗24</m:t>
                      </m:r>
                    </m:oMath>
                  </m:oMathPara>
                </a14:m>
                <a:endParaRPr lang="sl-SI" b="0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24</m:t>
                          </m:r>
                        </m:sub>
                      </m:sSub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=229,6 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36712"/>
                <a:ext cx="8229600" cy="5289451"/>
              </a:xfrm>
              <a:blipFill rotWithShape="1">
                <a:blip r:embed="rId2"/>
                <a:stretch>
                  <a:fillRect l="-519" t="-57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193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Izračun prostornine</a:t>
            </a:r>
            <a:endParaRPr lang="sl-SI" sz="1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1" i="1" smtClean="0">
                        <a:latin typeface="Cambria Math"/>
                      </a:rPr>
                      <m:t>𝑽</m:t>
                    </m:r>
                    <m:r>
                      <a:rPr lang="sl-SI" b="1" i="1" smtClean="0">
                        <a:latin typeface="Cambria Math"/>
                      </a:rPr>
                      <m:t>=∅∗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𝒔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𝒏</m:t>
                    </m:r>
                  </m:oMath>
                </a14:m>
                <a:endParaRPr lang="sl-SI" b="1" dirty="0" smtClean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</m:t>
                    </m:r>
                    <m:r>
                      <a:rPr lang="sl-SI" b="0" i="1" smtClean="0">
                        <a:latin typeface="Cambria Math"/>
                      </a:rPr>
                      <m:t>=0,6 ∗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3,14∗0</m:t>
                        </m:r>
                        <m:sSup>
                          <m:sSupPr>
                            <m:ctrlPr>
                              <a:rPr lang="sl-SI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l-SI" b="0" i="1" smtClean="0">
                                <a:latin typeface="Cambria Math"/>
                              </a:rPr>
                              <m:t>,3</m:t>
                            </m:r>
                          </m:e>
                          <m:sup>
                            <m:r>
                              <a:rPr lang="sl-SI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∗0,06∗</m:t>
                    </m:r>
                  </m:oMath>
                </a14:m>
                <a:r>
                  <a:rPr lang="sl-SI" b="0" dirty="0" smtClean="0"/>
                  <a:t>4680</a:t>
                </a:r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</m:t>
                    </m:r>
                    <m:r>
                      <a:rPr lang="sl-SI" b="0" i="1" smtClean="0">
                        <a:latin typeface="Cambria Math"/>
                      </a:rPr>
                      <m:t>=0,6∗0,071∗</m:t>
                    </m:r>
                    <m:r>
                      <a:rPr lang="sl-SI" b="0" i="0" smtClean="0">
                        <a:latin typeface="Cambria Math"/>
                      </a:rPr>
                      <m:t>280,8</m:t>
                    </m:r>
                  </m:oMath>
                </a14:m>
                <a:endParaRPr lang="sl-SI" b="0" dirty="0" smtClean="0"/>
              </a:p>
              <a:p>
                <a:endParaRPr lang="sl-SI" sz="1400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𝑉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=11,96 </m:t>
                    </m:r>
                    <m:sSup>
                      <m:sSup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5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l-SI" sz="2000" dirty="0" smtClean="0"/>
              <a:t>Izračun prostornine 24 ur</a:t>
            </a:r>
            <a:endParaRPr lang="sl-SI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sl-SI" b="1" i="1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sl-SI" b="1" i="1" dirty="0">
                  <a:latin typeface="Cambria Math"/>
                </a:endParaRPr>
              </a:p>
              <a:p>
                <a:pPr marL="0" indent="0">
                  <a:buNone/>
                </a:pPr>
                <a:endParaRPr lang="sl-SI" b="1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l-SI" b="1" i="1" smtClean="0"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sl-SI" b="1" i="1" smtClean="0">
                              <a:latin typeface="Cambria Math"/>
                            </a:rPr>
                            <m:t>𝟐𝟒</m:t>
                          </m:r>
                        </m:sub>
                      </m:sSub>
                      <m:r>
                        <a:rPr lang="sl-SI" b="1" i="1" smtClean="0">
                          <a:latin typeface="Cambria Math"/>
                        </a:rPr>
                        <m:t>=</m:t>
                      </m:r>
                      <m:r>
                        <a:rPr lang="sl-SI" b="1" i="1" smtClean="0">
                          <a:latin typeface="Cambria Math"/>
                        </a:rPr>
                        <m:t>𝑽</m:t>
                      </m:r>
                      <m:r>
                        <a:rPr lang="sl-SI" b="1" i="1" smtClean="0">
                          <a:latin typeface="Cambria Math"/>
                        </a:rPr>
                        <m:t>∗</m:t>
                      </m:r>
                      <m:r>
                        <a:rPr lang="sl-SI" b="1" i="1" smtClean="0">
                          <a:latin typeface="Cambria Math"/>
                        </a:rPr>
                        <m:t>𝑫𝒅</m:t>
                      </m:r>
                      <m:r>
                        <a:rPr lang="sl-SI" b="1" i="1" smtClean="0">
                          <a:latin typeface="Cambria Math"/>
                        </a:rPr>
                        <m:t> ∗</m:t>
                      </m:r>
                      <m:r>
                        <a:rPr lang="sl-SI" b="1" i="1" smtClean="0">
                          <a:latin typeface="Cambria Math"/>
                        </a:rPr>
                        <m:t>𝑫𝒊</m:t>
                      </m:r>
                    </m:oMath>
                  </m:oMathPara>
                </a14:m>
                <a:endParaRPr lang="sl-SI" b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sl-SI" b="0" i="1" smtClean="0">
                              <a:latin typeface="Cambria Math"/>
                            </a:rPr>
                            <m:t>24</m:t>
                          </m:r>
                        </m:sub>
                      </m:sSub>
                      <m:r>
                        <a:rPr lang="sl-SI" b="0" i="1" smtClean="0">
                          <a:latin typeface="Cambria Math"/>
                        </a:rPr>
                        <m:t>=11,96 ∗24∗0,8</m:t>
                      </m:r>
                    </m:oMath>
                  </m:oMathPara>
                </a14:m>
                <a:endParaRPr lang="sl-SI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24</m:t>
                          </m:r>
                        </m:sub>
                      </m:sSub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=229,6 </m:t>
                      </m:r>
                      <m:sSup>
                        <m:sSupPr>
                          <m:ctrlP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65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ravokotnik 1"/>
              <p:cNvSpPr/>
              <p:nvPr/>
            </p:nvSpPr>
            <p:spPr>
              <a:xfrm>
                <a:off x="1907704" y="5349679"/>
                <a:ext cx="6048672" cy="12029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𝒏</m:t>
                      </m:r>
                      <m:r>
                        <a:rPr lang="sl-SI" sz="3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36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36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𝟓𝟐</m:t>
                          </m:r>
                        </m:num>
                        <m:den>
                          <m:r>
                            <a:rPr lang="sl-SI" sz="36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sl-SI" sz="36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sl-SI" sz="36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𝟎𝟏</m:t>
                          </m:r>
                        </m:den>
                      </m:f>
                      <m:r>
                        <a:rPr lang="sl-SI" sz="3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sl-SI" sz="3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𝟓𝟐𝟎𝟎</m:t>
                      </m:r>
                      <m:r>
                        <a:rPr lang="sl-SI" sz="3600" b="1" i="1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sl-SI" sz="3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𝒐𝒃𝒓</m:t>
                      </m:r>
                      <m:r>
                        <a:rPr lang="sl-SI" sz="3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/</m:t>
                      </m:r>
                      <m:r>
                        <a:rPr lang="sl-SI" sz="3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𝒉</m:t>
                      </m:r>
                    </m:oMath>
                  </m:oMathPara>
                </a14:m>
                <a:endParaRPr lang="sl-SI" sz="3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Pravokotni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5349679"/>
                <a:ext cx="6048672" cy="120295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ravokotnik 2"/>
          <p:cNvSpPr/>
          <p:nvPr/>
        </p:nvSpPr>
        <p:spPr>
          <a:xfrm>
            <a:off x="827584" y="83671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sl-SI" b="1" dirty="0" err="1">
                <a:solidFill>
                  <a:prstClr val="black"/>
                </a:solidFill>
              </a:rPr>
              <a:t>Dd</a:t>
            </a:r>
            <a:r>
              <a:rPr lang="sl-SI" b="1" dirty="0">
                <a:solidFill>
                  <a:prstClr val="black"/>
                </a:solidFill>
              </a:rPr>
              <a:t> = 24 ur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d = 30 cm → 0,3m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n = 0,7 </a:t>
            </a:r>
            <a:r>
              <a:rPr lang="sl-SI" b="1" dirty="0" err="1">
                <a:solidFill>
                  <a:prstClr val="black"/>
                </a:solidFill>
              </a:rPr>
              <a:t>sek</a:t>
            </a:r>
            <a:r>
              <a:rPr lang="sl-SI" b="1" dirty="0">
                <a:solidFill>
                  <a:prstClr val="black"/>
                </a:solidFill>
              </a:rPr>
              <a:t>/</a:t>
            </a:r>
            <a:r>
              <a:rPr lang="sl-SI" b="1" dirty="0" err="1">
                <a:solidFill>
                  <a:prstClr val="black"/>
                </a:solidFill>
              </a:rPr>
              <a:t>obr</a:t>
            </a:r>
            <a:r>
              <a:rPr lang="sl-SI" b="1" dirty="0">
                <a:solidFill>
                  <a:prstClr val="black"/>
                </a:solidFill>
              </a:rPr>
              <a:t> → 3600 * 1,3 = 4680 obr/h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s = 6 cm → 0,06m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Ф = 60% → 0,6</a:t>
            </a:r>
          </a:p>
          <a:p>
            <a:pPr lvl="0"/>
            <a:r>
              <a:rPr lang="sl-SI" b="1" dirty="0" err="1">
                <a:solidFill>
                  <a:prstClr val="black"/>
                </a:solidFill>
              </a:rPr>
              <a:t>Di</a:t>
            </a:r>
            <a:r>
              <a:rPr lang="sl-SI" b="1" dirty="0">
                <a:solidFill>
                  <a:prstClr val="black"/>
                </a:solidFill>
              </a:rPr>
              <a:t> = 20% → 1 - 0,2 = 0,8</a:t>
            </a:r>
          </a:p>
          <a:p>
            <a:pPr lvl="0"/>
            <a:r>
              <a:rPr lang="el-GR" b="1" dirty="0">
                <a:solidFill>
                  <a:prstClr val="black"/>
                </a:solidFill>
              </a:rPr>
              <a:t>ρ</a:t>
            </a:r>
            <a:r>
              <a:rPr lang="sl-SI" b="1" dirty="0">
                <a:solidFill>
                  <a:prstClr val="black"/>
                </a:solidFill>
              </a:rPr>
              <a:t> = 1 </a:t>
            </a:r>
            <a:r>
              <a:rPr lang="sl-SI" b="1" dirty="0" smtClean="0">
                <a:solidFill>
                  <a:prstClr val="black"/>
                </a:solidFill>
              </a:rPr>
              <a:t>t/m3</a:t>
            </a:r>
          </a:p>
          <a:p>
            <a:pPr lvl="0"/>
            <a:r>
              <a:rPr lang="sl-SI" b="1" dirty="0" smtClean="0">
                <a:solidFill>
                  <a:prstClr val="black"/>
                </a:solidFill>
              </a:rPr>
              <a:t>Q=13t</a:t>
            </a:r>
            <a:endParaRPr lang="sl-SI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Pravokotnik 3"/>
              <p:cNvSpPr/>
              <p:nvPr/>
            </p:nvSpPr>
            <p:spPr>
              <a:xfrm>
                <a:off x="3859836" y="2420888"/>
                <a:ext cx="3079496" cy="11006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1" i="1" smtClean="0">
                          <a:latin typeface="Cambria Math"/>
                        </a:rPr>
                        <m:t>𝒏</m:t>
                      </m:r>
                      <m:r>
                        <a:rPr lang="sl-SI" sz="32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32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3200" b="1" i="1">
                              <a:latin typeface="Cambria Math"/>
                            </a:rPr>
                            <m:t>𝟒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𝑸</m:t>
                          </m:r>
                        </m:num>
                        <m:den>
                          <m:r>
                            <a:rPr lang="sl-SI" sz="3200" b="1" i="1">
                              <a:latin typeface="Cambria Math"/>
                            </a:rPr>
                            <m:t>𝝆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∅ 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𝝅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𝒔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 </m:t>
                          </m:r>
                          <m:sSup>
                            <m:sSupPr>
                              <m:ctrlPr>
                                <a:rPr lang="sl-SI" sz="32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sl-SI" sz="3200" b="1" i="1"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sl-SI" sz="32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sl-SI" sz="3200" dirty="0"/>
              </a:p>
            </p:txBody>
          </p:sp>
        </mc:Choice>
        <mc:Fallback>
          <p:sp>
            <p:nvSpPr>
              <p:cNvPr id="4" name="Pravokotni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9836" y="2420888"/>
                <a:ext cx="3079496" cy="11006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Pravokotnik 4"/>
              <p:cNvSpPr/>
              <p:nvPr/>
            </p:nvSpPr>
            <p:spPr>
              <a:xfrm>
                <a:off x="1470720" y="3789040"/>
                <a:ext cx="6289927" cy="10796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1" i="1" smtClean="0">
                          <a:latin typeface="Cambria Math"/>
                        </a:rPr>
                        <m:t>𝒏</m:t>
                      </m:r>
                      <m:r>
                        <a:rPr lang="sl-SI" sz="32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32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3200" b="1" i="1" smtClean="0">
                              <a:latin typeface="Cambria Math"/>
                            </a:rPr>
                            <m:t>𝟒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 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𝟏𝟑</m:t>
                          </m:r>
                        </m:num>
                        <m:den>
                          <m:r>
                            <a:rPr lang="sl-SI" sz="3200" b="1" i="1" smtClean="0">
                              <a:latin typeface="Cambria Math"/>
                            </a:rPr>
                            <m:t>𝟏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𝟔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𝟑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.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𝟏𝟒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𝟎𝟔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 </m:t>
                          </m:r>
                          <m:sSup>
                            <m:sSupPr>
                              <m:ctrlPr>
                                <a:rPr lang="sl-SI" sz="32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sl-SI" sz="32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sl-SI" sz="32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sl-SI" sz="3200" b="1" i="1" smtClean="0">
                                  <a:latin typeface="Cambria Math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sl-SI" sz="32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sl-SI" sz="3200" dirty="0"/>
              </a:p>
            </p:txBody>
          </p:sp>
        </mc:Choice>
        <mc:Fallback>
          <p:sp>
            <p:nvSpPr>
              <p:cNvPr id="5" name="Pravokotni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0720" y="3789040"/>
                <a:ext cx="6289927" cy="107965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1113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552</Words>
  <Application>Microsoft Office PowerPoint</Application>
  <PresentationFormat>Diaprojekcija na zaslonu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Officeova tema</vt:lpstr>
      <vt:lpstr>Pretovorna mehanizacija</vt:lpstr>
      <vt:lpstr>Podatki:</vt:lpstr>
      <vt:lpstr>Pretvorba podatkov</vt:lpstr>
      <vt:lpstr>formula</vt:lpstr>
      <vt:lpstr>izračun</vt:lpstr>
      <vt:lpstr>izračun 24 ur</vt:lpstr>
      <vt:lpstr>Izračun prostornine</vt:lpstr>
      <vt:lpstr>Izračun prostornine 24 ur</vt:lpstr>
      <vt:lpstr>PowerPointova predstavitev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Brane</dc:creator>
  <cp:lastModifiedBy>Brane</cp:lastModifiedBy>
  <cp:revision>22</cp:revision>
  <dcterms:created xsi:type="dcterms:W3CDTF">2015-05-02T12:08:24Z</dcterms:created>
  <dcterms:modified xsi:type="dcterms:W3CDTF">2017-05-06T18:29:50Z</dcterms:modified>
</cp:coreProperties>
</file>