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2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3E2E53-1999-472A-A57C-30E04669FBBE}" v="973" dt="2023-09-24T09:17:52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88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3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2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54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8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1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4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3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0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54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>
                <a:cs typeface="Calibri Light"/>
              </a:rPr>
              <a:t>UKREPI ZA ZAGOTAVLANJE PROMETNE VARNOSTI V CESTNEM PROMETU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sl-SI" dirty="0">
                <a:cs typeface="Calibri Light"/>
              </a:rPr>
              <a:t>Matej Ž.</a:t>
            </a:r>
          </a:p>
        </p:txBody>
      </p:sp>
    </p:spTree>
    <p:extLst>
      <p:ext uri="{BB962C8B-B14F-4D97-AF65-F5344CB8AC3E}">
        <p14:creationId xmlns:p14="http://schemas.microsoft.com/office/powerpoint/2010/main" val="291845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6715FD-AFEA-861C-D285-8492320B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Ukrepi v cestnem prometu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97822F2-A01B-AE51-ACD3-3DB71E0A1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sl-SI" dirty="0">
                <a:cs typeface="Calibri" panose="020F0502020204030204"/>
              </a:rPr>
              <a:t>Urejanje in nadzor cestnega prometa v pristojnosti policije</a:t>
            </a:r>
          </a:p>
          <a:p>
            <a:pPr marL="457200" indent="-457200">
              <a:buAutoNum type="arabicPeriod"/>
            </a:pPr>
            <a:r>
              <a:rPr lang="sl-SI" dirty="0">
                <a:cs typeface="Calibri" panose="020F0502020204030204"/>
              </a:rPr>
              <a:t>Varneje v šolo</a:t>
            </a:r>
          </a:p>
          <a:p>
            <a:pPr marL="457200" indent="-457200">
              <a:buAutoNum type="arabicPeriod"/>
            </a:pPr>
            <a:r>
              <a:rPr lang="sl-SI" dirty="0">
                <a:cs typeface="Calibri" panose="020F0502020204030204"/>
              </a:rPr>
              <a:t>Prometna vzgoja v sistemu vzgoje in izobraževanja</a:t>
            </a:r>
          </a:p>
          <a:p>
            <a:pPr marL="457200" indent="-457200">
              <a:buAutoNum type="arabicPeriod"/>
            </a:pPr>
            <a:r>
              <a:rPr lang="sl-SI" dirty="0">
                <a:cs typeface="Calibri" panose="020F0502020204030204"/>
              </a:rPr>
              <a:t>Trajnostna mobilnost</a:t>
            </a:r>
          </a:p>
          <a:p>
            <a:pPr marL="457200" indent="-457200">
              <a:buAutoNum type="arabicPeriod"/>
            </a:pPr>
            <a:r>
              <a:rPr lang="sl-SI" dirty="0">
                <a:cs typeface="Calibri" panose="020F0502020204030204"/>
              </a:rPr>
              <a:t>Višje kazni za uporabnike telefonov med vožnjo</a:t>
            </a:r>
          </a:p>
          <a:p>
            <a:pPr marL="457200" indent="-457200">
              <a:buAutoNum type="arabicPeriod"/>
            </a:pPr>
            <a:endParaRPr lang="sl-S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421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28D38E-3636-80C3-13BD-21EE9178B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Urejanje in nadzor cestnega prometa v pristojnosti policije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522FAC-B09F-89F2-6D8C-3BC01B7AC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Char char="-"/>
            </a:pPr>
            <a:r>
              <a:rPr lang="sl-SI" sz="2800" dirty="0">
                <a:cs typeface="Calibri"/>
              </a:rPr>
              <a:t> Za varnost v cestnem prometu skrbijo tudi policisti, saj sta urejanje in nadzor cestnega prometa med prioritetami slovenske policije.</a:t>
            </a:r>
          </a:p>
          <a:p>
            <a:pPr>
              <a:buChar char="-"/>
            </a:pPr>
            <a:r>
              <a:rPr lang="sl-SI" sz="2800" dirty="0">
                <a:cs typeface="Calibri"/>
              </a:rPr>
              <a:t> Slovenska policija poskuša s svojimi nadzorstvenimi in preventivnimi aktivnostmi vplivati na vse dejavnike in zmanjševati možnost nastanka nesreč.</a:t>
            </a:r>
          </a:p>
          <a:p>
            <a:pPr>
              <a:buChar char="-"/>
            </a:pPr>
            <a:endParaRPr lang="sl-SI" sz="2800" dirty="0">
              <a:cs typeface="Calibri"/>
            </a:endParaRPr>
          </a:p>
        </p:txBody>
      </p:sp>
      <p:pic>
        <p:nvPicPr>
          <p:cNvPr id="4" name="Slika 3" descr="Policija (Slovenija) - Wikipedija, prosta enciklopedija">
            <a:extLst>
              <a:ext uri="{FF2B5EF4-FFF2-40B4-BE49-F238E27FC236}">
                <a16:creationId xmlns:a16="http://schemas.microsoft.com/office/drawing/2014/main" id="{6C84C4E0-319E-3F11-66F2-A0AA46FFB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00" y="4029930"/>
            <a:ext cx="1560879" cy="1807064"/>
          </a:xfrm>
          <a:prstGeom prst="rect">
            <a:avLst/>
          </a:prstGeom>
        </p:spPr>
      </p:pic>
      <p:pic>
        <p:nvPicPr>
          <p:cNvPr id="5" name="Slika 4" descr="Slika, ki vsebuje besede besedilo, na prostem, cesta, drevo&#10;&#10;Opis je samodejno ustvarjen">
            <a:extLst>
              <a:ext uri="{FF2B5EF4-FFF2-40B4-BE49-F238E27FC236}">
                <a16:creationId xmlns:a16="http://schemas.microsoft.com/office/drawing/2014/main" id="{735A07BC-C08D-F0AF-7AED-2EC9FE0A0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938" y="4280649"/>
            <a:ext cx="2743200" cy="1442392"/>
          </a:xfrm>
          <a:prstGeom prst="rect">
            <a:avLst/>
          </a:prstGeom>
        </p:spPr>
      </p:pic>
      <p:pic>
        <p:nvPicPr>
          <p:cNvPr id="6" name="Slika 5" descr="Slika, ki vsebuje besede na prostem, drevo, oseba, kopensko vozilo&#10;&#10;Opis je samodejno ustvarjen">
            <a:extLst>
              <a:ext uri="{FF2B5EF4-FFF2-40B4-BE49-F238E27FC236}">
                <a16:creationId xmlns:a16="http://schemas.microsoft.com/office/drawing/2014/main" id="{8B4E48CE-C60B-D2C4-0951-4571946F5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015" y="4280650"/>
            <a:ext cx="2743200" cy="14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F8C9EB-EF27-09E9-BC7D-5DA7BD8F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Varneje v šolo</a:t>
            </a:r>
            <a:endParaRPr lang="sl-SI" dirty="0"/>
          </a:p>
        </p:txBody>
      </p:sp>
      <p:pic>
        <p:nvPicPr>
          <p:cNvPr id="6" name="Slika 5" descr="Slika, ki vsebuje besede besedilo, na prostem, oblačila, obutev&#10;&#10;Opis je samodejno ustvarjen">
            <a:extLst>
              <a:ext uri="{FF2B5EF4-FFF2-40B4-BE49-F238E27FC236}">
                <a16:creationId xmlns:a16="http://schemas.microsoft.com/office/drawing/2014/main" id="{ADE8E237-4B88-78E2-CF49-13F04CE0B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851" y="3768846"/>
            <a:ext cx="2619375" cy="1743075"/>
          </a:xfrm>
          <a:prstGeom prst="rect">
            <a:avLst/>
          </a:prstGeom>
        </p:spPr>
      </p:pic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35B8D658-A5EE-A976-2772-A5249B6B4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Char char="-"/>
            </a:pPr>
            <a:r>
              <a:rPr lang="sl-SI" sz="2800" dirty="0">
                <a:cs typeface="Calibri"/>
              </a:rPr>
              <a:t> Znotraj ukrepov varnosti v cestnem prometu, se je sprejel tudi ukrep za varnejše obiskovanje šole za osnovnošolce.</a:t>
            </a:r>
            <a:endParaRPr lang="sl-SI" dirty="0"/>
          </a:p>
          <a:p>
            <a:pPr>
              <a:buChar char="-"/>
            </a:pPr>
            <a:r>
              <a:rPr lang="sl-SI" sz="2800" dirty="0">
                <a:cs typeface="Calibri" panose="020F0502020204030204"/>
              </a:rPr>
              <a:t> Ukrep ureja nove načine opozarjanja voznikov na območja šol in prehode, kjer je večja količina otrok.</a:t>
            </a:r>
            <a:r>
              <a:rPr lang="sl-SI" dirty="0">
                <a:cs typeface="Calibri" panose="020F0502020204030204"/>
              </a:rPr>
              <a:t> </a:t>
            </a:r>
            <a:endParaRPr lang="sl-SI" dirty="0"/>
          </a:p>
        </p:txBody>
      </p:sp>
      <p:pic>
        <p:nvPicPr>
          <p:cNvPr id="9" name="Slika 8" descr="Slika, ki vsebuje besede na prostem, drevo, cesta, nebo&#10;&#10;Opis je samodejno ustvarjen">
            <a:extLst>
              <a:ext uri="{FF2B5EF4-FFF2-40B4-BE49-F238E27FC236}">
                <a16:creationId xmlns:a16="http://schemas.microsoft.com/office/drawing/2014/main" id="{DD0A7858-15E2-BA7B-5793-B979C056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938" y="3761545"/>
            <a:ext cx="2381739" cy="1747911"/>
          </a:xfrm>
          <a:prstGeom prst="rect">
            <a:avLst/>
          </a:prstGeom>
        </p:spPr>
      </p:pic>
      <p:pic>
        <p:nvPicPr>
          <p:cNvPr id="10" name="Slika 9" descr="Slika, ki vsebuje besede na prostem, pot, prizor, cesta&#10;&#10;Opis je samodejno ustvarjen">
            <a:extLst>
              <a:ext uri="{FF2B5EF4-FFF2-40B4-BE49-F238E27FC236}">
                <a16:creationId xmlns:a16="http://schemas.microsoft.com/office/drawing/2014/main" id="{5FD08DCC-D234-DA4C-A49B-77FB63CAD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246" y="3742006"/>
            <a:ext cx="2440354" cy="17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EAB7D7-FD19-84D8-416F-607D5055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111111"/>
                </a:solidFill>
              </a:rPr>
              <a:t>Prometna vzgoja v sistemu vzgoje in izobraževanja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F8AB45-2872-AF4D-D41A-378BCE87F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Char char="-"/>
            </a:pPr>
            <a:r>
              <a:rPr lang="sl-SI" sz="2800" dirty="0">
                <a:cs typeface="Calibri"/>
              </a:rPr>
              <a:t> Skrb za razvoj prometne vzgoje in prometne kulture je temeljna naloga vseh strokovnih delavcev v vzgoji in izobraževanju v vrtcih in šolah.</a:t>
            </a:r>
          </a:p>
          <a:p>
            <a:pPr>
              <a:buChar char="-"/>
            </a:pPr>
            <a:r>
              <a:rPr lang="sl-SI" sz="2800" dirty="0">
                <a:cs typeface="Calibri"/>
              </a:rPr>
              <a:t> </a:t>
            </a:r>
            <a:r>
              <a:rPr lang="sl-SI" sz="2800" b="1" dirty="0">
                <a:cs typeface="Calibri"/>
              </a:rPr>
              <a:t>V vrtcih, osnovnih šolah in srednjih šolah je poučevanje na področju varnosti v prometu obvezen del poučevanja!</a:t>
            </a:r>
          </a:p>
          <a:p>
            <a:pPr>
              <a:buChar char="-"/>
            </a:pPr>
            <a:endParaRPr lang="sl-SI" sz="2800" b="1" dirty="0">
              <a:cs typeface="Calibri"/>
            </a:endParaRPr>
          </a:p>
        </p:txBody>
      </p:sp>
      <p:pic>
        <p:nvPicPr>
          <p:cNvPr id="4" name="Slika 3" descr="RUMENE RUTKE ZA PRVOŠOLČKE 💛🎒 ] 21.198... - Mladinska knjiga | Facebook">
            <a:extLst>
              <a:ext uri="{FF2B5EF4-FFF2-40B4-BE49-F238E27FC236}">
                <a16:creationId xmlns:a16="http://schemas.microsoft.com/office/drawing/2014/main" id="{595A8E4C-87F7-C550-6E36-72A0A1515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60" y="4110281"/>
            <a:ext cx="1222620" cy="1636592"/>
          </a:xfrm>
          <a:prstGeom prst="rect">
            <a:avLst/>
          </a:prstGeom>
        </p:spPr>
      </p:pic>
      <p:pic>
        <p:nvPicPr>
          <p:cNvPr id="5" name="Slika 4" descr="Slika, ki vsebuje besede besedilo, grafično oblikovanje, grafika, sličica&#10;&#10;Opis je samodejno ustvarjen">
            <a:extLst>
              <a:ext uri="{FF2B5EF4-FFF2-40B4-BE49-F238E27FC236}">
                <a16:creationId xmlns:a16="http://schemas.microsoft.com/office/drawing/2014/main" id="{46A93A5F-B1DD-DB33-9630-886CA2F1E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939" y="4453499"/>
            <a:ext cx="3700584" cy="95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64829E-F8E4-5729-9CE1-F873DA42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Trajnostna mobilnost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A5EE575-3E16-3B40-6CDB-7351659EB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Char char="-"/>
            </a:pPr>
            <a:r>
              <a:rPr lang="sl-SI" sz="2800" b="1" dirty="0">
                <a:cs typeface="Calibri" panose="020F0502020204030204"/>
              </a:rPr>
              <a:t> Varnost v prometu ni samo preprečevanje prometnih nesreč vendar tudi zmanjšanje vpliva na okolje!</a:t>
            </a:r>
          </a:p>
          <a:p>
            <a:pPr>
              <a:buChar char="-"/>
            </a:pPr>
            <a:r>
              <a:rPr lang="sl-SI" sz="2800" b="1" dirty="0">
                <a:cs typeface="Calibri" panose="020F0502020204030204"/>
              </a:rPr>
              <a:t> Nacionalni in EU ukrepi na področju trajnosti spodbujajo uporabo javnega prometa, koles, pešpoti, električnih avtomobilov,…</a:t>
            </a:r>
          </a:p>
          <a:p>
            <a:pPr>
              <a:buChar char="-"/>
            </a:pPr>
            <a:endParaRPr lang="sl-SI" sz="2800" b="1" dirty="0">
              <a:cs typeface="Calibri" panose="020F0502020204030204"/>
            </a:endParaRPr>
          </a:p>
        </p:txBody>
      </p:sp>
      <p:pic>
        <p:nvPicPr>
          <p:cNvPr id="4" name="Slika 3" descr="Slika, ki vsebuje besede besedilo, zelena, grafika, pisava&#10;&#10;Opis je samodejno ustvarjen">
            <a:extLst>
              <a:ext uri="{FF2B5EF4-FFF2-40B4-BE49-F238E27FC236}">
                <a16:creationId xmlns:a16="http://schemas.microsoft.com/office/drawing/2014/main" id="{675D5D86-E0F5-A450-A112-CC446FD73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862" y="3976863"/>
            <a:ext cx="2743200" cy="1287966"/>
          </a:xfrm>
          <a:prstGeom prst="rect">
            <a:avLst/>
          </a:prstGeom>
        </p:spPr>
      </p:pic>
      <p:pic>
        <p:nvPicPr>
          <p:cNvPr id="5" name="Slika 4" descr="Slika, ki vsebuje besede drevo, na prostem, kolo kolesa, kolesarjenje&#10;&#10;Opis je samodejno ustvarjen">
            <a:extLst>
              <a:ext uri="{FF2B5EF4-FFF2-40B4-BE49-F238E27FC236}">
                <a16:creationId xmlns:a16="http://schemas.microsoft.com/office/drawing/2014/main" id="{B426BBAB-F53A-45D6-2362-9B1DB68AC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246" y="3852750"/>
            <a:ext cx="2743200" cy="1536192"/>
          </a:xfrm>
          <a:prstGeom prst="rect">
            <a:avLst/>
          </a:prstGeom>
        </p:spPr>
      </p:pic>
      <p:pic>
        <p:nvPicPr>
          <p:cNvPr id="6" name="Slika 5" descr="Slika, ki vsebuje besede na prostem, vozilo, kopensko vozilo, cesta&#10;&#10;Opis je samodejno ustvarjen">
            <a:extLst>
              <a:ext uri="{FF2B5EF4-FFF2-40B4-BE49-F238E27FC236}">
                <a16:creationId xmlns:a16="http://schemas.microsoft.com/office/drawing/2014/main" id="{480150E4-9F9E-D797-8BF9-6A01FEA69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620" y="374930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024CBB-4B14-28B7-C3F8-261AD13C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231F20"/>
                </a:solidFill>
              </a:rPr>
              <a:t>Višje kazni za uporabnike telefonov med vožnjo</a:t>
            </a:r>
            <a:endParaRPr lang="sl-SI" dirty="0"/>
          </a:p>
        </p:txBody>
      </p:sp>
      <p:pic>
        <p:nvPicPr>
          <p:cNvPr id="4" name="Označba mesta vsebine 3" descr="Slika, ki vsebuje besede besedilo, posnetek zaslona, logotip, blagovna znamka&#10;&#10;Opis je samodejno ustvarjen">
            <a:extLst>
              <a:ext uri="{FF2B5EF4-FFF2-40B4-BE49-F238E27FC236}">
                <a16:creationId xmlns:a16="http://schemas.microsoft.com/office/drawing/2014/main" id="{38D0B8E8-DD54-5A06-C12F-AC7643D76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278" y="1916878"/>
            <a:ext cx="6572250" cy="3705225"/>
          </a:xfrm>
        </p:spPr>
      </p:pic>
    </p:spTree>
    <p:extLst>
      <p:ext uri="{BB962C8B-B14F-4D97-AF65-F5344CB8AC3E}">
        <p14:creationId xmlns:p14="http://schemas.microsoft.com/office/powerpoint/2010/main" val="173380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42E96F-3A3D-3837-0B26-5E1A84C9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Višje kazni za uporabnike telefonov med vožnjo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4F2CF89-6D6C-501D-F452-03DC64D13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Char char="-"/>
            </a:pPr>
            <a:r>
              <a:rPr lang="sl-SI" dirty="0">
                <a:cs typeface="Calibri"/>
              </a:rPr>
              <a:t> </a:t>
            </a:r>
            <a:r>
              <a:rPr lang="sl-SI" sz="2800" b="1" dirty="0">
                <a:cs typeface="Calibri"/>
              </a:rPr>
              <a:t>Ukrep za večjo prometno varnost je tudi ukrep za višje kazni uporabe telefonov med vožnjo!</a:t>
            </a:r>
          </a:p>
          <a:p>
            <a:pPr>
              <a:buChar char="-"/>
            </a:pPr>
            <a:r>
              <a:rPr lang="sl-SI" sz="2800" b="1" dirty="0">
                <a:cs typeface="Calibri"/>
              </a:rPr>
              <a:t> </a:t>
            </a:r>
            <a:r>
              <a:rPr lang="sl-SI" sz="2800" dirty="0">
                <a:cs typeface="Calibri"/>
              </a:rPr>
              <a:t>S spremembo 35. člena zakona o pravilih cestnega prometa (</a:t>
            </a:r>
            <a:r>
              <a:rPr lang="sl-SI" sz="2800" err="1">
                <a:cs typeface="Calibri"/>
              </a:rPr>
              <a:t>ZPrCP</a:t>
            </a:r>
            <a:r>
              <a:rPr lang="sl-SI" sz="2800" dirty="0">
                <a:cs typeface="Calibri"/>
              </a:rPr>
              <a:t>), se globa za uporabo telefona dvigne s 120 evrov na 250 evrov, kršitelj pa prejme tudi tri kazenske točke.</a:t>
            </a:r>
          </a:p>
          <a:p>
            <a:pPr>
              <a:buChar char="-"/>
            </a:pPr>
            <a:endParaRPr lang="sl-SI" sz="2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99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Širokozaslonsko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Retrospect</vt:lpstr>
      <vt:lpstr>UKREPI ZA ZAGOTAVLANJE PROMETNE VARNOSTI V CESTNEM PROMETU</vt:lpstr>
      <vt:lpstr>Ukrepi v cestnem prometu</vt:lpstr>
      <vt:lpstr>Urejanje in nadzor cestnega prometa v pristojnosti policije</vt:lpstr>
      <vt:lpstr>Varneje v šolo</vt:lpstr>
      <vt:lpstr>Prometna vzgoja v sistemu vzgoje in izobraževanja</vt:lpstr>
      <vt:lpstr>Trajnostna mobilnost</vt:lpstr>
      <vt:lpstr>Višje kazni za uporabnike telefonov med vožnjo</vt:lpstr>
      <vt:lpstr>Višje kazni za uporabnike telefonov med vožnjo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/>
  <cp:lastModifiedBy/>
  <cp:revision>284</cp:revision>
  <dcterms:created xsi:type="dcterms:W3CDTF">2023-09-24T08:15:41Z</dcterms:created>
  <dcterms:modified xsi:type="dcterms:W3CDTF">2023-09-24T09:18:40Z</dcterms:modified>
</cp:coreProperties>
</file>