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1F5C1-87B0-49EE-9919-F261D872D42C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9611F-FB2E-4D81-A506-0196028A67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03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554;p56:notes">
            <a:extLst>
              <a:ext uri="{FF2B5EF4-FFF2-40B4-BE49-F238E27FC236}">
                <a16:creationId xmlns:a16="http://schemas.microsoft.com/office/drawing/2014/main" id="{782B39D7-82D2-43C3-9C90-7C449DD1EDB6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altLang="sl-SI"/>
          </a:p>
        </p:txBody>
      </p:sp>
      <p:sp>
        <p:nvSpPr>
          <p:cNvPr id="28675" name="Google Shape;555;p56:notes">
            <a:extLst>
              <a:ext uri="{FF2B5EF4-FFF2-40B4-BE49-F238E27FC236}">
                <a16:creationId xmlns:a16="http://schemas.microsoft.com/office/drawing/2014/main" id="{63E3AF59-6109-4E94-82ED-D780B98ACF87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385231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561;p57:notes">
            <a:extLst>
              <a:ext uri="{FF2B5EF4-FFF2-40B4-BE49-F238E27FC236}">
                <a16:creationId xmlns:a16="http://schemas.microsoft.com/office/drawing/2014/main" id="{C0671C50-B0AF-4B09-8E8D-2076C0E31777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altLang="sl-SI"/>
          </a:p>
        </p:txBody>
      </p:sp>
      <p:sp>
        <p:nvSpPr>
          <p:cNvPr id="30723" name="Google Shape;562;p57:notes">
            <a:extLst>
              <a:ext uri="{FF2B5EF4-FFF2-40B4-BE49-F238E27FC236}">
                <a16:creationId xmlns:a16="http://schemas.microsoft.com/office/drawing/2014/main" id="{61AB2CB9-A426-4522-ACE3-FA9C78D0286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621810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Google Shape;569;p58:notes">
            <a:extLst>
              <a:ext uri="{FF2B5EF4-FFF2-40B4-BE49-F238E27FC236}">
                <a16:creationId xmlns:a16="http://schemas.microsoft.com/office/drawing/2014/main" id="{AD1FEF99-5B3D-4E46-B28C-11396A395FBC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altLang="sl-SI"/>
          </a:p>
        </p:txBody>
      </p:sp>
      <p:sp>
        <p:nvSpPr>
          <p:cNvPr id="32771" name="Google Shape;570;p58:notes">
            <a:extLst>
              <a:ext uri="{FF2B5EF4-FFF2-40B4-BE49-F238E27FC236}">
                <a16:creationId xmlns:a16="http://schemas.microsoft.com/office/drawing/2014/main" id="{93A96F52-AB64-49D7-A71C-EDB34508C01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85209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735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615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5955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614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6828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301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7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395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40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953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660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07880-D191-47B3-A41D-11AB5E618ED2}" type="datetimeFigureOut">
              <a:rPr lang="sl-SI" smtClean="0"/>
              <a:t>13. 02. 2025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6C79E-1A3A-4EC3-8EEA-D78BDCBE03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796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8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67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6.png"/><Relationship Id="rId5" Type="http://schemas.openxmlformats.org/officeDocument/2006/relationships/image" Target="../media/image61.png"/><Relationship Id="rId10" Type="http://schemas.openxmlformats.org/officeDocument/2006/relationships/image" Target="../media/image7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4E2A5BC7-CE6B-4C0E-9D68-883BC922B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2216" y="2197400"/>
            <a:ext cx="9144000" cy="1298108"/>
          </a:xfrm>
        </p:spPr>
        <p:txBody>
          <a:bodyPr/>
          <a:lstStyle/>
          <a:p>
            <a:r>
              <a:rPr lang="sl-SI" dirty="0"/>
              <a:t>Prevrnitev vozila </a:t>
            </a:r>
          </a:p>
        </p:txBody>
      </p:sp>
    </p:spTree>
    <p:extLst>
      <p:ext uri="{BB962C8B-B14F-4D97-AF65-F5344CB8AC3E}">
        <p14:creationId xmlns:p14="http://schemas.microsoft.com/office/powerpoint/2010/main" val="2771039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Slika 29">
            <a:extLst>
              <a:ext uri="{FF2B5EF4-FFF2-40B4-BE49-F238E27FC236}">
                <a16:creationId xmlns:a16="http://schemas.microsoft.com/office/drawing/2014/main" id="{83A8E430-9439-404E-8308-5BAA60DC35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03" b="21912"/>
          <a:stretch/>
        </p:blipFill>
        <p:spPr>
          <a:xfrm>
            <a:off x="7357149" y="838565"/>
            <a:ext cx="4362411" cy="2590435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A147DA8-C81C-42D1-B044-5DB0456C3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" y="200272"/>
            <a:ext cx="61214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2200" i="1" dirty="0">
                <a:solidFill>
                  <a:srgbClr val="0070C0"/>
                </a:solidFill>
                <a:latin typeface="+mj-lt"/>
              </a:rPr>
              <a:t>Pr. 3. Določi potrebno maso  uteži, da bo nosilnost viličarja 3000 kg pri koeficientu stabilnosti v =1.4! </a:t>
            </a:r>
          </a:p>
          <a:p>
            <a:pPr marL="0" indent="0">
              <a:buNone/>
            </a:pPr>
            <a:endParaRPr lang="sl-SI" sz="2200" i="1" dirty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endParaRPr lang="sl-SI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776412AC-E31B-40F1-96D5-40105D2C02A5}"/>
                  </a:ext>
                </a:extLst>
              </p:cNvPr>
              <p:cNvSpPr txBox="1"/>
              <p:nvPr/>
            </p:nvSpPr>
            <p:spPr>
              <a:xfrm>
                <a:off x="7492365" y="2027111"/>
                <a:ext cx="9299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l-SI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</m:oMath>
                </a14:m>
                <a:r>
                  <a:rPr lang="sl-SI" dirty="0">
                    <a:solidFill>
                      <a:srgbClr val="FF0000"/>
                    </a:solidFill>
                  </a:rPr>
                  <a:t> = ?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776412AC-E31B-40F1-96D5-40105D2C02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2365" y="2027111"/>
                <a:ext cx="929958" cy="369332"/>
              </a:xfrm>
              <a:prstGeom prst="rect">
                <a:avLst/>
              </a:prstGeom>
              <a:blipFill>
                <a:blip r:embed="rId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110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44B58BB7-405C-4544-BBE0-3CD979AC2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63" y="1128391"/>
            <a:ext cx="7516274" cy="460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950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921327" y="671079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l-SI" i="1" dirty="0">
                    <a:solidFill>
                      <a:srgbClr val="0070C0"/>
                    </a:solidFill>
                  </a:rPr>
                  <a:t>5</a:t>
                </a:r>
                <a:r>
                  <a:rPr lang="sl-SI" i="1">
                    <a:solidFill>
                      <a:srgbClr val="0070C0"/>
                    </a:solidFill>
                  </a:rPr>
                  <a:t>. </a:t>
                </a:r>
                <a:r>
                  <a:rPr lang="sl-SI" i="1" dirty="0">
                    <a:solidFill>
                      <a:srgbClr val="0070C0"/>
                    </a:solidFill>
                  </a:rPr>
                  <a:t>Določi potrebno maso  uteži, da bo nosilnost viličarja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SI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sl-SI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sl-SI" i="1" dirty="0">
                    <a:solidFill>
                      <a:srgbClr val="0070C0"/>
                    </a:solidFill>
                  </a:rPr>
                  <a:t>=2500 kg pri koeficientu stabilnosti v =1.4. Masa viličarja brez uteži 1150 kg</a:t>
                </a:r>
                <a:endParaRPr lang="sl-SI" dirty="0"/>
              </a:p>
            </p:txBody>
          </p:sp>
        </mc:Choice>
        <mc:Fallback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1327" y="671079"/>
                <a:ext cx="10515600" cy="4351338"/>
              </a:xfrm>
              <a:blipFill>
                <a:blip r:embed="rId2"/>
                <a:stretch>
                  <a:fillRect l="-1159" t="-2241" r="-1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Skupina 3">
            <a:extLst>
              <a:ext uri="{FF2B5EF4-FFF2-40B4-BE49-F238E27FC236}">
                <a16:creationId xmlns:a16="http://schemas.microsoft.com/office/drawing/2014/main" id="{D3DD6950-1ED5-4325-8CA8-C003915C5B65}"/>
              </a:ext>
            </a:extLst>
          </p:cNvPr>
          <p:cNvGrpSpPr>
            <a:grpSpLocks/>
          </p:cNvGrpSpPr>
          <p:nvPr/>
        </p:nvGrpSpPr>
        <p:grpSpPr bwMode="auto">
          <a:xfrm>
            <a:off x="3581511" y="1759316"/>
            <a:ext cx="4028181" cy="2833461"/>
            <a:chOff x="6480" y="1584"/>
            <a:chExt cx="4765" cy="3168"/>
          </a:xfrm>
        </p:grpSpPr>
        <p:sp>
          <p:nvSpPr>
            <p:cNvPr id="5" name="Text Box 20">
              <a:extLst>
                <a:ext uri="{FF2B5EF4-FFF2-40B4-BE49-F238E27FC236}">
                  <a16:creationId xmlns:a16="http://schemas.microsoft.com/office/drawing/2014/main" id="{A84C4F77-39EA-4F08-B005-60EBCA6BD6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35" y="4149"/>
              <a:ext cx="833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</a:t>
              </a:r>
            </a:p>
          </p:txBody>
        </p:sp>
        <p:sp>
          <p:nvSpPr>
            <p:cNvPr id="6" name="Text Box 21">
              <a:extLst>
                <a:ext uri="{FF2B5EF4-FFF2-40B4-BE49-F238E27FC236}">
                  <a16:creationId xmlns:a16="http://schemas.microsoft.com/office/drawing/2014/main" id="{8E82087D-5228-4246-B0B2-F9AC21EC0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2" y="4149"/>
              <a:ext cx="833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</a:t>
              </a:r>
            </a:p>
          </p:txBody>
        </p:sp>
        <p:sp>
          <p:nvSpPr>
            <p:cNvPr id="7" name="Text Box 22">
              <a:extLst>
                <a:ext uri="{FF2B5EF4-FFF2-40B4-BE49-F238E27FC236}">
                  <a16:creationId xmlns:a16="http://schemas.microsoft.com/office/drawing/2014/main" id="{8648C2AB-33E0-4A49-9F96-CCB020E0A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30" y="4149"/>
              <a:ext cx="832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</a:p>
          </p:txBody>
        </p:sp>
        <p:sp>
          <p:nvSpPr>
            <p:cNvPr id="8" name="Text Box 23">
              <a:extLst>
                <a:ext uri="{FF2B5EF4-FFF2-40B4-BE49-F238E27FC236}">
                  <a16:creationId xmlns:a16="http://schemas.microsoft.com/office/drawing/2014/main" id="{226387CB-C6F1-449D-A14B-D15C35A5F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19" y="3696"/>
              <a:ext cx="953" cy="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24">
              <a:extLst>
                <a:ext uri="{FF2B5EF4-FFF2-40B4-BE49-F238E27FC236}">
                  <a16:creationId xmlns:a16="http://schemas.microsoft.com/office/drawing/2014/main" id="{5E796854-772E-4C10-90EE-E6EE50A89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2942"/>
              <a:ext cx="2995" cy="75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0" name="Oval 25">
              <a:extLst>
                <a:ext uri="{FF2B5EF4-FFF2-40B4-BE49-F238E27FC236}">
                  <a16:creationId xmlns:a16="http://schemas.microsoft.com/office/drawing/2014/main" id="{ACC09AA0-70AF-4023-9698-71C6373BC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3545"/>
              <a:ext cx="500" cy="453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1" name="Oval 26">
              <a:extLst>
                <a:ext uri="{FF2B5EF4-FFF2-40B4-BE49-F238E27FC236}">
                  <a16:creationId xmlns:a16="http://schemas.microsoft.com/office/drawing/2014/main" id="{8B4AB5EB-731E-41E0-92D0-FE54201B2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1" y="3545"/>
              <a:ext cx="498" cy="453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2" name="Rectangle 27">
              <a:extLst>
                <a:ext uri="{FF2B5EF4-FFF2-40B4-BE49-F238E27FC236}">
                  <a16:creationId xmlns:a16="http://schemas.microsoft.com/office/drawing/2014/main" id="{566815B6-A583-4EFC-8128-1FB40A668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0" y="1584"/>
              <a:ext cx="165" cy="2112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3" name="Rectangle 28">
              <a:extLst>
                <a:ext uri="{FF2B5EF4-FFF2-40B4-BE49-F238E27FC236}">
                  <a16:creationId xmlns:a16="http://schemas.microsoft.com/office/drawing/2014/main" id="{76C79D76-BA27-4536-ADA9-2ADB976EE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3" y="3545"/>
              <a:ext cx="1165" cy="15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4" name="Rectangle 29">
              <a:extLst>
                <a:ext uri="{FF2B5EF4-FFF2-40B4-BE49-F238E27FC236}">
                  <a16:creationId xmlns:a16="http://schemas.microsoft.com/office/drawing/2014/main" id="{246950F0-8E43-41F5-8231-D517D4396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9" y="2640"/>
              <a:ext cx="1165" cy="90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cxnSp>
          <p:nvCxnSpPr>
            <p:cNvPr id="15" name="Line 30">
              <a:extLst>
                <a:ext uri="{FF2B5EF4-FFF2-40B4-BE49-F238E27FC236}">
                  <a16:creationId xmlns:a16="http://schemas.microsoft.com/office/drawing/2014/main" id="{5551D469-7B59-4022-9E62-90B393AB53CD}"/>
                </a:ext>
              </a:extLst>
            </p:cNvPr>
            <p:cNvCxnSpPr/>
            <p:nvPr/>
          </p:nvCxnSpPr>
          <p:spPr bwMode="auto">
            <a:xfrm>
              <a:off x="8119" y="3394"/>
              <a:ext cx="1" cy="6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31">
              <a:extLst>
                <a:ext uri="{FF2B5EF4-FFF2-40B4-BE49-F238E27FC236}">
                  <a16:creationId xmlns:a16="http://schemas.microsoft.com/office/drawing/2014/main" id="{7DC5D385-C5DE-42C4-B438-95E72E6E8620}"/>
                </a:ext>
              </a:extLst>
            </p:cNvPr>
            <p:cNvCxnSpPr/>
            <p:nvPr/>
          </p:nvCxnSpPr>
          <p:spPr bwMode="auto">
            <a:xfrm flipH="1">
              <a:off x="10249" y="3093"/>
              <a:ext cx="1" cy="75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32">
              <a:extLst>
                <a:ext uri="{FF2B5EF4-FFF2-40B4-BE49-F238E27FC236}">
                  <a16:creationId xmlns:a16="http://schemas.microsoft.com/office/drawing/2014/main" id="{BAD00D8B-C8FC-4C73-914A-2A24A8EF7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13" y="3847"/>
              <a:ext cx="832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33">
              <a:extLst>
                <a:ext uri="{FF2B5EF4-FFF2-40B4-BE49-F238E27FC236}">
                  <a16:creationId xmlns:a16="http://schemas.microsoft.com/office/drawing/2014/main" id="{5A21D871-566E-462D-A2C6-6CD07F098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3" y="3208"/>
              <a:ext cx="1228" cy="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endParaRPr lang="sl-SI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34">
              <a:extLst>
                <a:ext uri="{FF2B5EF4-FFF2-40B4-BE49-F238E27FC236}">
                  <a16:creationId xmlns:a16="http://schemas.microsoft.com/office/drawing/2014/main" id="{5F125C26-E801-4136-9162-8EC3F4F60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2942"/>
              <a:ext cx="998" cy="30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cxnSp>
          <p:nvCxnSpPr>
            <p:cNvPr id="20" name="Line 35">
              <a:extLst>
                <a:ext uri="{FF2B5EF4-FFF2-40B4-BE49-F238E27FC236}">
                  <a16:creationId xmlns:a16="http://schemas.microsoft.com/office/drawing/2014/main" id="{50FB1954-B36F-4286-9AE2-E18FCEB28A69}"/>
                </a:ext>
              </a:extLst>
            </p:cNvPr>
            <p:cNvCxnSpPr/>
            <p:nvPr/>
          </p:nvCxnSpPr>
          <p:spPr bwMode="auto">
            <a:xfrm>
              <a:off x="6972" y="3093"/>
              <a:ext cx="1" cy="45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36">
              <a:extLst>
                <a:ext uri="{FF2B5EF4-FFF2-40B4-BE49-F238E27FC236}">
                  <a16:creationId xmlns:a16="http://schemas.microsoft.com/office/drawing/2014/main" id="{52F09EFE-DC54-41FF-9FC5-4768240E9056}"/>
                </a:ext>
              </a:extLst>
            </p:cNvPr>
            <p:cNvCxnSpPr/>
            <p:nvPr/>
          </p:nvCxnSpPr>
          <p:spPr bwMode="auto">
            <a:xfrm>
              <a:off x="6972" y="3545"/>
              <a:ext cx="1" cy="1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37">
              <a:extLst>
                <a:ext uri="{FF2B5EF4-FFF2-40B4-BE49-F238E27FC236}">
                  <a16:creationId xmlns:a16="http://schemas.microsoft.com/office/drawing/2014/main" id="{F14FD8EA-F503-425E-BA2E-07786063D518}"/>
                </a:ext>
              </a:extLst>
            </p:cNvPr>
            <p:cNvCxnSpPr/>
            <p:nvPr/>
          </p:nvCxnSpPr>
          <p:spPr bwMode="auto">
            <a:xfrm>
              <a:off x="8119" y="3998"/>
              <a:ext cx="1" cy="75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38">
              <a:extLst>
                <a:ext uri="{FF2B5EF4-FFF2-40B4-BE49-F238E27FC236}">
                  <a16:creationId xmlns:a16="http://schemas.microsoft.com/office/drawing/2014/main" id="{9EBE9C77-2064-4244-BF2B-E6D4AC3FD8E5}"/>
                </a:ext>
              </a:extLst>
            </p:cNvPr>
            <p:cNvCxnSpPr/>
            <p:nvPr/>
          </p:nvCxnSpPr>
          <p:spPr bwMode="auto">
            <a:xfrm>
              <a:off x="10249" y="3696"/>
              <a:ext cx="1" cy="105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9">
              <a:extLst>
                <a:ext uri="{FF2B5EF4-FFF2-40B4-BE49-F238E27FC236}">
                  <a16:creationId xmlns:a16="http://schemas.microsoft.com/office/drawing/2014/main" id="{0DE164B4-2EE2-408F-A0C9-FBC2DDB917ED}"/>
                </a:ext>
              </a:extLst>
            </p:cNvPr>
            <p:cNvCxnSpPr/>
            <p:nvPr/>
          </p:nvCxnSpPr>
          <p:spPr bwMode="auto">
            <a:xfrm>
              <a:off x="6972" y="4601"/>
              <a:ext cx="116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40">
              <a:extLst>
                <a:ext uri="{FF2B5EF4-FFF2-40B4-BE49-F238E27FC236}">
                  <a16:creationId xmlns:a16="http://schemas.microsoft.com/office/drawing/2014/main" id="{BE087798-DB66-4ADC-BFA2-4E5A5DD60F47}"/>
                </a:ext>
              </a:extLst>
            </p:cNvPr>
            <p:cNvCxnSpPr/>
            <p:nvPr/>
          </p:nvCxnSpPr>
          <p:spPr bwMode="auto">
            <a:xfrm>
              <a:off x="8119" y="4601"/>
              <a:ext cx="99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41">
              <a:extLst>
                <a:ext uri="{FF2B5EF4-FFF2-40B4-BE49-F238E27FC236}">
                  <a16:creationId xmlns:a16="http://schemas.microsoft.com/office/drawing/2014/main" id="{6075A6C6-17D4-47E5-A352-F435A6B9C72A}"/>
                </a:ext>
              </a:extLst>
            </p:cNvPr>
            <p:cNvCxnSpPr/>
            <p:nvPr/>
          </p:nvCxnSpPr>
          <p:spPr bwMode="auto">
            <a:xfrm>
              <a:off x="9102" y="3847"/>
              <a:ext cx="1" cy="90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42">
              <a:extLst>
                <a:ext uri="{FF2B5EF4-FFF2-40B4-BE49-F238E27FC236}">
                  <a16:creationId xmlns:a16="http://schemas.microsoft.com/office/drawing/2014/main" id="{8D05AC21-4280-4226-81E5-D0E055F5D684}"/>
                </a:ext>
              </a:extLst>
            </p:cNvPr>
            <p:cNvCxnSpPr/>
            <p:nvPr/>
          </p:nvCxnSpPr>
          <p:spPr bwMode="auto">
            <a:xfrm>
              <a:off x="9102" y="4601"/>
              <a:ext cx="116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83469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>
            <a:extLst>
              <a:ext uri="{FF2B5EF4-FFF2-40B4-BE49-F238E27FC236}">
                <a16:creationId xmlns:a16="http://schemas.microsoft.com/office/drawing/2014/main" id="{F8FB0000-6B81-4452-99F3-436964B9F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4404"/>
          </a:xfrm>
        </p:spPr>
        <p:txBody>
          <a:bodyPr/>
          <a:lstStyle/>
          <a:p>
            <a:r>
              <a:rPr lang="sl-SI" altLang="sl-SI" dirty="0"/>
              <a:t>TEŽIŠČE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0F08CEF-9A1A-47CD-8C3B-C0EFE2378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154" y="1326030"/>
            <a:ext cx="9933734" cy="39862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sz="2000" dirty="0"/>
              <a:t>Težišče določenega telesa (</a:t>
            </a:r>
            <a:r>
              <a:rPr lang="sl-SI" sz="2000" i="1" dirty="0"/>
              <a:t>tovora</a:t>
            </a:r>
            <a:r>
              <a:rPr lang="sl-SI" sz="2000" dirty="0"/>
              <a:t>) je povprečje razporeditve mase znotraj homogenega telesa oziroma navidezna </a:t>
            </a:r>
            <a:r>
              <a:rPr lang="sl-SI" sz="2000" u="sng" dirty="0"/>
              <a:t>točka, v kateri je skoncentrirana celotna masa telesa</a:t>
            </a:r>
            <a:r>
              <a:rPr lang="sl-SI" sz="2000" dirty="0"/>
              <a:t>. </a:t>
            </a:r>
          </a:p>
          <a:p>
            <a:pPr fontAlgn="auto">
              <a:spcAft>
                <a:spcPts val="0"/>
              </a:spcAft>
              <a:defRPr/>
            </a:pPr>
            <a:r>
              <a:rPr lang="sl-SI" sz="2000" b="1" dirty="0"/>
              <a:t>Težišče oziroma masno središče je točka, v kateri "prijemlje" teža. </a:t>
            </a:r>
          </a:p>
          <a:p>
            <a:pPr fontAlgn="auto">
              <a:spcAft>
                <a:spcPts val="0"/>
              </a:spcAft>
              <a:defRPr/>
            </a:pPr>
            <a:r>
              <a:rPr lang="sl-SI" sz="2000" dirty="0"/>
              <a:t>V primeru kocke ali kvadra pa točko težišča dobimo z presekom telesnih diagonal. </a:t>
            </a:r>
          </a:p>
          <a:p>
            <a:pPr fontAlgn="auto">
              <a:spcAft>
                <a:spcPts val="0"/>
              </a:spcAft>
              <a:defRPr/>
            </a:pPr>
            <a:r>
              <a:rPr lang="sl-SI" sz="2000" dirty="0"/>
              <a:t>V primerih, ko masa ni razporejena enakomerno po telesu – </a:t>
            </a:r>
            <a:r>
              <a:rPr lang="sl-SI" sz="2000" dirty="0">
                <a:solidFill>
                  <a:srgbClr val="FF0000"/>
                </a:solidFill>
              </a:rPr>
              <a:t>nehomogeno</a:t>
            </a:r>
            <a:r>
              <a:rPr lang="sl-SI" sz="2000" dirty="0"/>
              <a:t> telo, je </a:t>
            </a:r>
            <a:r>
              <a:rPr lang="sl-SI" sz="2000" b="1" dirty="0"/>
              <a:t>točka težišča pomaknjena bližje </a:t>
            </a:r>
            <a:r>
              <a:rPr lang="sl-SI" sz="2000" b="1" u="sng" dirty="0"/>
              <a:t>strani, na kateri je predmet težji</a:t>
            </a:r>
            <a:r>
              <a:rPr lang="sl-SI" sz="2000" dirty="0"/>
              <a:t>.</a:t>
            </a:r>
            <a:endParaRPr lang="sl-SI" sz="2000" b="1" dirty="0"/>
          </a:p>
          <a:p>
            <a:pPr fontAlgn="auto">
              <a:spcAft>
                <a:spcPts val="0"/>
              </a:spcAft>
              <a:defRPr/>
            </a:pPr>
            <a:endParaRPr lang="sl-SI" sz="20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8790735-558E-4AD6-A282-917C570363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78"/>
          <a:stretch>
            <a:fillRect/>
          </a:stretch>
        </p:blipFill>
        <p:spPr bwMode="auto">
          <a:xfrm>
            <a:off x="354349" y="4303059"/>
            <a:ext cx="6838950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Slika 1">
            <a:extLst>
              <a:ext uri="{FF2B5EF4-FFF2-40B4-BE49-F238E27FC236}">
                <a16:creationId xmlns:a16="http://schemas.microsoft.com/office/drawing/2014/main" id="{5F83D005-0113-4146-962A-2E405B37D9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1718" y="3614564"/>
            <a:ext cx="3440626" cy="3243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366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Google Shape;557;p56">
            <a:extLst>
              <a:ext uri="{FF2B5EF4-FFF2-40B4-BE49-F238E27FC236}">
                <a16:creationId xmlns:a16="http://schemas.microsoft.com/office/drawing/2014/main" id="{2702C02E-964D-4BE1-97C1-988E473AC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9524" y="170890"/>
            <a:ext cx="9629775" cy="980619"/>
          </a:xfrm>
        </p:spPr>
        <p:txBody>
          <a:bodyPr lIns="91425" tIns="45700" rIns="91425" bIns="45700"/>
          <a:lstStyle/>
          <a:p>
            <a:pPr>
              <a:lnSpc>
                <a:spcPct val="95000"/>
              </a:lnSpc>
              <a:buClr>
                <a:srgbClr val="FFFFFF"/>
              </a:buClr>
              <a:buSzPts val="3000"/>
              <a:buFont typeface="Calibri" panose="020F0502020204030204" pitchFamily="34" charset="0"/>
              <a:buNone/>
            </a:pPr>
            <a:r>
              <a:rPr lang="sl-SI" altLang="sl-SI" sz="3000" dirty="0"/>
              <a:t>Prevrnitev vozila – stabilnost vozila</a:t>
            </a:r>
          </a:p>
        </p:txBody>
      </p:sp>
      <p:sp>
        <p:nvSpPr>
          <p:cNvPr id="558" name="Google Shape;558;p56">
            <a:extLst>
              <a:ext uri="{FF2B5EF4-FFF2-40B4-BE49-F238E27FC236}">
                <a16:creationId xmlns:a16="http://schemas.microsoft.com/office/drawing/2014/main" id="{FF3BF095-3FA0-4F8E-B8C4-DCB2E52A88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38865" y="1095375"/>
            <a:ext cx="10500100" cy="4667250"/>
          </a:xfrm>
        </p:spPr>
        <p:txBody>
          <a:bodyPr spcFirstLastPara="1" lIns="91425" tIns="45700" rIns="91425" bIns="45700" rtlCol="0">
            <a:normAutofit/>
          </a:bodyPr>
          <a:lstStyle/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200" b="1" u="sng" dirty="0"/>
              <a:t>Statična stabilnost </a:t>
            </a:r>
            <a:r>
              <a:rPr lang="sl-SI" sz="2200" b="1" dirty="0"/>
              <a:t>je odpor telesa proti momentu prevrnitve.</a:t>
            </a:r>
            <a:endParaRPr sz="2200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200" dirty="0"/>
              <a:t>Vozilo je stabilno, če je stabilnostni moment (M</a:t>
            </a:r>
            <a:r>
              <a:rPr lang="sl-SI" sz="2200" baseline="-25000" dirty="0"/>
              <a:t>S</a:t>
            </a:r>
            <a:r>
              <a:rPr lang="sl-SI" sz="2200" dirty="0"/>
              <a:t>) večji od </a:t>
            </a:r>
            <a:r>
              <a:rPr lang="sl-SI" sz="2200" dirty="0" err="1"/>
              <a:t>prevrnitvenega</a:t>
            </a:r>
            <a:r>
              <a:rPr lang="sl-SI" sz="2200" dirty="0"/>
              <a:t> momenta (M</a:t>
            </a:r>
            <a:r>
              <a:rPr lang="sl-SI" sz="2200" baseline="-25000" dirty="0"/>
              <a:t>P</a:t>
            </a:r>
            <a:r>
              <a:rPr lang="sl-SI" sz="2200" dirty="0"/>
              <a:t>).</a:t>
            </a:r>
            <a:r>
              <a:rPr lang="sl-SI" sz="2200" b="1" dirty="0"/>
              <a:t> </a:t>
            </a:r>
            <a:endParaRPr sz="2200" b="1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sz="2200" b="1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200" b="1" u="sng" dirty="0"/>
              <a:t>M</a:t>
            </a:r>
            <a:r>
              <a:rPr lang="sl-SI" sz="2200" b="1" u="sng" baseline="-25000" dirty="0"/>
              <a:t>P</a:t>
            </a:r>
            <a:r>
              <a:rPr lang="sl-SI" sz="2200" b="1" u="sng" dirty="0"/>
              <a:t> - </a:t>
            </a:r>
            <a:r>
              <a:rPr lang="sl-SI" sz="2200" b="1" u="sng" dirty="0" err="1"/>
              <a:t>Prevrnitveni</a:t>
            </a:r>
            <a:r>
              <a:rPr lang="sl-SI" sz="2200" b="1" u="sng" dirty="0"/>
              <a:t> moment</a:t>
            </a:r>
            <a:r>
              <a:rPr lang="sl-SI" sz="2200" dirty="0"/>
              <a:t> je vsota vseh momentov, ki prevračajo vozilo okoli </a:t>
            </a:r>
            <a:r>
              <a:rPr lang="sl-SI" sz="2200" dirty="0" err="1"/>
              <a:t>prevrnitvene</a:t>
            </a:r>
            <a:r>
              <a:rPr lang="sl-SI" sz="2200" dirty="0"/>
              <a:t> točke.</a:t>
            </a:r>
            <a:endParaRPr sz="2200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200" b="1" u="sng" dirty="0"/>
              <a:t>M</a:t>
            </a:r>
            <a:r>
              <a:rPr lang="sl-SI" sz="2200" b="1" u="sng" baseline="-25000" dirty="0"/>
              <a:t>S</a:t>
            </a:r>
            <a:r>
              <a:rPr lang="sl-SI" sz="2200" b="1" u="sng" dirty="0"/>
              <a:t> - Stabilnostni moment </a:t>
            </a:r>
            <a:r>
              <a:rPr lang="sl-SI" sz="2200" dirty="0"/>
              <a:t> je vsota vseh momentov, ki vozilu preprečujejo prevrnitev.</a:t>
            </a:r>
            <a:endParaRPr sz="2200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sz="2200" dirty="0"/>
          </a:p>
        </p:txBody>
      </p:sp>
      <p:pic>
        <p:nvPicPr>
          <p:cNvPr id="27652" name="Google Shape;559;p56">
            <a:extLst>
              <a:ext uri="{FF2B5EF4-FFF2-40B4-BE49-F238E27FC236}">
                <a16:creationId xmlns:a16="http://schemas.microsoft.com/office/drawing/2014/main" id="{A33A2361-E8C4-4D74-ABDF-7553176D4E8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155" y="2162968"/>
            <a:ext cx="1717675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značba mesta vsebine 4">
            <a:extLst>
              <a:ext uri="{FF2B5EF4-FFF2-40B4-BE49-F238E27FC236}">
                <a16:creationId xmlns:a16="http://schemas.microsoft.com/office/drawing/2014/main" id="{CF60F0EB-B6DD-4610-B91E-AB0990CAAA7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966"/>
          <a:stretch/>
        </p:blipFill>
        <p:spPr bwMode="auto">
          <a:xfrm>
            <a:off x="3142409" y="3999273"/>
            <a:ext cx="4585166" cy="268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321380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7" name="Google Shape;567;p57">
            <a:extLst>
              <a:ext uri="{FF2B5EF4-FFF2-40B4-BE49-F238E27FC236}">
                <a16:creationId xmlns:a16="http://schemas.microsoft.com/office/drawing/2014/main" id="{D274A58F-EC0C-4032-9EE0-2B3D4F1A4A2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6899" y="3166529"/>
            <a:ext cx="5798820" cy="3363557"/>
          </a:xfrm>
          <a:prstGeom prst="round2DiagRect">
            <a:avLst>
              <a:gd name="adj1" fmla="val 16667"/>
              <a:gd name="adj2" fmla="val 0"/>
            </a:avLst>
          </a:prstGeom>
          <a:noFill/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254000" algn="tl" rotWithShape="0">
              <a:srgbClr val="000000">
                <a:alpha val="42745"/>
              </a:srgbClr>
            </a:outerShdw>
          </a:effectLst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615C2787-F1DB-4674-8A60-9E268118C1CF}"/>
              </a:ext>
            </a:extLst>
          </p:cNvPr>
          <p:cNvSpPr/>
          <p:nvPr/>
        </p:nvSpPr>
        <p:spPr>
          <a:xfrm>
            <a:off x="1346886" y="909484"/>
            <a:ext cx="9664046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200" b="1" u="sng" dirty="0"/>
              <a:t>Moment</a:t>
            </a:r>
            <a:r>
              <a:rPr lang="sl-SI" sz="2200" dirty="0"/>
              <a:t> povzroča sila, ki deluje na neki pravokotni razdalji od točke vrtišča (ročici).</a:t>
            </a:r>
          </a:p>
          <a:p>
            <a:pPr fontAlgn="auto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defRPr/>
            </a:pPr>
            <a:r>
              <a:rPr lang="sl-SI" altLang="sl-SI" sz="1600" b="1" u="sng" dirty="0"/>
              <a:t>*r – ročica</a:t>
            </a:r>
            <a:r>
              <a:rPr lang="sl-SI" altLang="sl-SI" sz="1600" dirty="0"/>
              <a:t>, je pravokotna razdalja med točko vrtišča in prijemališčem sile.</a:t>
            </a:r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lang="sl-SI" sz="2200" dirty="0"/>
          </a:p>
        </p:txBody>
      </p:sp>
      <p:pic>
        <p:nvPicPr>
          <p:cNvPr id="9" name="Google Shape;566;p57">
            <a:extLst>
              <a:ext uri="{FF2B5EF4-FFF2-40B4-BE49-F238E27FC236}">
                <a16:creationId xmlns:a16="http://schemas.microsoft.com/office/drawing/2014/main" id="{97F4EAB6-F90D-4157-8E45-102A5AACD0E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560" y="2217534"/>
            <a:ext cx="214312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avokotnik 1"/>
          <p:cNvSpPr/>
          <p:nvPr/>
        </p:nvSpPr>
        <p:spPr>
          <a:xfrm>
            <a:off x="6501685" y="5221416"/>
            <a:ext cx="747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b="1" u="sng" dirty="0"/>
              <a:t>ročica</a:t>
            </a: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4730793" y="4344086"/>
            <a:ext cx="747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b="1" u="sng" dirty="0"/>
              <a:t>ročica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8249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58">
            <a:extLst>
              <a:ext uri="{FF2B5EF4-FFF2-40B4-BE49-F238E27FC236}">
                <a16:creationId xmlns:a16="http://schemas.microsoft.com/office/drawing/2014/main" id="{6565E7F3-0943-474B-B037-C53539ABFC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40990" y="296675"/>
            <a:ext cx="10518775" cy="5862077"/>
          </a:xfrm>
        </p:spPr>
        <p:txBody>
          <a:bodyPr spcFirstLastPara="1" lIns="91425" tIns="45700" rIns="91425" bIns="45700" rtlCol="0">
            <a:normAutofit/>
          </a:bodyPr>
          <a:lstStyle/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b="1" u="sng" dirty="0"/>
              <a:t>Primer statične stabilnosti:</a:t>
            </a:r>
            <a:endParaRPr b="1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lang="sl-SI" sz="2400" dirty="0">
              <a:latin typeface="+mj-lt"/>
            </a:endParaRPr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400" dirty="0">
                <a:latin typeface="+mj-lt"/>
              </a:rPr>
              <a:t>ν-koeficient stabilnosti: </a:t>
            </a:r>
            <a:endParaRPr sz="2400" dirty="0">
              <a:latin typeface="+mj-lt"/>
            </a:endParaRPr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b="1" u="sng" dirty="0"/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600" u="sng" dirty="0">
                <a:latin typeface="+mj-lt"/>
              </a:rPr>
              <a:t>ν - koeficient stabilnosti</a:t>
            </a:r>
            <a:r>
              <a:rPr lang="sl-SI" sz="2600" dirty="0">
                <a:latin typeface="+mj-lt"/>
              </a:rPr>
              <a:t> je razmerje med momentom stabilnosti (M</a:t>
            </a:r>
            <a:r>
              <a:rPr lang="sl-SI" sz="2600" baseline="-25000" dirty="0">
                <a:latin typeface="+mj-lt"/>
              </a:rPr>
              <a:t>s</a:t>
            </a:r>
            <a:r>
              <a:rPr lang="sl-SI" sz="2600" dirty="0">
                <a:latin typeface="+mj-lt"/>
              </a:rPr>
              <a:t>) in momentom prevrnitve (M</a:t>
            </a:r>
            <a:r>
              <a:rPr lang="sl-SI" sz="2600" baseline="-25000" dirty="0">
                <a:latin typeface="+mj-lt"/>
              </a:rPr>
              <a:t>P</a:t>
            </a:r>
            <a:r>
              <a:rPr lang="sl-SI" sz="2600" dirty="0">
                <a:latin typeface="+mj-lt"/>
              </a:rPr>
              <a:t>). </a:t>
            </a:r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lang="sl-SI" sz="2600" dirty="0">
              <a:latin typeface="+mj-lt"/>
            </a:endParaRPr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r>
              <a:rPr lang="sl-SI" sz="2600" u="sng" dirty="0">
                <a:latin typeface="+mj-lt"/>
              </a:rPr>
              <a:t>Če je vrednost koeficienta večja od 1, je objekt STATIČNO STABILEN ne pride do prevrnitve!</a:t>
            </a:r>
          </a:p>
          <a:p>
            <a:pPr marL="0" indent="0">
              <a:lnSpc>
                <a:spcPct val="100000"/>
              </a:lnSpc>
              <a:spcBef>
                <a:spcPts val="1500"/>
              </a:spcBef>
              <a:buClr>
                <a:schemeClr val="dk1"/>
              </a:buClr>
              <a:buSzPts val="2200"/>
              <a:buNone/>
              <a:defRPr/>
            </a:pPr>
            <a:r>
              <a:rPr lang="sl-SI" sz="2600" dirty="0">
                <a:latin typeface="+mj-lt"/>
              </a:rPr>
              <a:t>V praksi je </a:t>
            </a:r>
            <a:r>
              <a:rPr lang="sl-SI" sz="2600" u="sng" dirty="0">
                <a:latin typeface="+mj-lt"/>
              </a:rPr>
              <a:t>ν-koeficient stabilnosti</a:t>
            </a:r>
            <a:r>
              <a:rPr lang="sl-SI" sz="2600" dirty="0">
                <a:latin typeface="+mj-lt"/>
              </a:rPr>
              <a:t> - </a:t>
            </a:r>
            <a:r>
              <a:rPr lang="sl-SI" sz="2600" dirty="0">
                <a:solidFill>
                  <a:srgbClr val="FF0000"/>
                </a:solidFill>
                <a:latin typeface="+mj-lt"/>
              </a:rPr>
              <a:t>varnost je </a:t>
            </a:r>
            <a:r>
              <a:rPr lang="sl-SI" sz="2600" dirty="0">
                <a:latin typeface="+mj-lt"/>
              </a:rPr>
              <a:t>zagotovljena, če znaša </a:t>
            </a:r>
            <a:r>
              <a:rPr lang="sl-SI" sz="2600" u="sng" dirty="0">
                <a:solidFill>
                  <a:srgbClr val="FF0000"/>
                </a:solidFill>
                <a:latin typeface="+mj-lt"/>
              </a:rPr>
              <a:t>od 1,25 do 2</a:t>
            </a:r>
            <a:r>
              <a:rPr lang="sl-SI" sz="2600" dirty="0">
                <a:latin typeface="+mj-lt"/>
              </a:rPr>
              <a:t>. Večji ko je, večja je varnost.</a:t>
            </a:r>
            <a:endParaRPr sz="2600" dirty="0">
              <a:latin typeface="+mj-lt"/>
            </a:endParaRPr>
          </a:p>
          <a:p>
            <a:pPr marL="0" indent="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dirty="0"/>
          </a:p>
          <a:p>
            <a:pPr indent="-88900" fontAlgn="auto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 panose="020B0604020202020204" pitchFamily="34" charset="0"/>
              <a:buNone/>
              <a:defRPr/>
            </a:pPr>
            <a:endParaRPr dirty="0"/>
          </a:p>
        </p:txBody>
      </p:sp>
      <p:pic>
        <p:nvPicPr>
          <p:cNvPr id="31751" name="Google Shape;577;p58">
            <a:extLst>
              <a:ext uri="{FF2B5EF4-FFF2-40B4-BE49-F238E27FC236}">
                <a16:creationId xmlns:a16="http://schemas.microsoft.com/office/drawing/2014/main" id="{A546A0D8-1878-4BBD-89DA-9ECAC80A5FFF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271" y="1304821"/>
            <a:ext cx="1416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6192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69BC9E-F09E-450B-8D4D-2A7379DC6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Primer: stabilnost viličarja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D409815-E78C-48A6-9EF0-032FD654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5555" y="44960"/>
            <a:ext cx="2857500" cy="1905000"/>
          </a:xfrm>
          <a:prstGeom prst="rect">
            <a:avLst/>
          </a:prstGeom>
        </p:spPr>
      </p:pic>
      <p:pic>
        <p:nvPicPr>
          <p:cNvPr id="29" name="Označba mesta vsebine 4">
            <a:extLst>
              <a:ext uri="{FF2B5EF4-FFF2-40B4-BE49-F238E27FC236}">
                <a16:creationId xmlns:a16="http://schemas.microsoft.com/office/drawing/2014/main" id="{AF3F5209-6C8F-4F60-97ED-F621D101FA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5760" y="2791746"/>
            <a:ext cx="3636371" cy="3884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Slika 33">
            <a:extLst>
              <a:ext uri="{FF2B5EF4-FFF2-40B4-BE49-F238E27FC236}">
                <a16:creationId xmlns:a16="http://schemas.microsoft.com/office/drawing/2014/main" id="{2001299E-6015-4A56-AF1A-03D7A4AC6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3981" y="2537012"/>
            <a:ext cx="3229432" cy="2914650"/>
          </a:xfrm>
          <a:prstGeom prst="rect">
            <a:avLst/>
          </a:prstGeom>
        </p:spPr>
      </p:pic>
      <p:sp>
        <p:nvSpPr>
          <p:cNvPr id="35" name="Pravokotnik 34">
            <a:extLst>
              <a:ext uri="{FF2B5EF4-FFF2-40B4-BE49-F238E27FC236}">
                <a16:creationId xmlns:a16="http://schemas.microsoft.com/office/drawing/2014/main" id="{291A0EB9-1B5A-44D4-9CA8-4C07DFA03F0B}"/>
              </a:ext>
            </a:extLst>
          </p:cNvPr>
          <p:cNvSpPr/>
          <p:nvPr/>
        </p:nvSpPr>
        <p:spPr>
          <a:xfrm>
            <a:off x="7069865" y="2085459"/>
            <a:ext cx="2504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200"/>
              <a:defRPr/>
            </a:pPr>
            <a:r>
              <a:rPr lang="sl-SI" altLang="sl-SI" b="1" u="sng" dirty="0">
                <a:solidFill>
                  <a:srgbClr val="FF0000"/>
                </a:solidFill>
              </a:rPr>
              <a:t>Kje je točka vrtišča?</a:t>
            </a:r>
            <a:endParaRPr lang="sl-SI" altLang="sl-SI" dirty="0">
              <a:solidFill>
                <a:srgbClr val="FF0000"/>
              </a:solidFill>
            </a:endParaRPr>
          </a:p>
        </p:txBody>
      </p:sp>
      <p:cxnSp>
        <p:nvCxnSpPr>
          <p:cNvPr id="38" name="Raven puščični povezovalnik 37">
            <a:extLst>
              <a:ext uri="{FF2B5EF4-FFF2-40B4-BE49-F238E27FC236}">
                <a16:creationId xmlns:a16="http://schemas.microsoft.com/office/drawing/2014/main" id="{C6766D68-D238-4FD2-BC74-447C3CDBA549}"/>
              </a:ext>
            </a:extLst>
          </p:cNvPr>
          <p:cNvCxnSpPr>
            <a:cxnSpLocks/>
            <a:stCxn id="35" idx="2"/>
            <a:endCxn id="29" idx="2"/>
          </p:cNvCxnSpPr>
          <p:nvPr/>
        </p:nvCxnSpPr>
        <p:spPr>
          <a:xfrm>
            <a:off x="8322085" y="2454791"/>
            <a:ext cx="211861" cy="422096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74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Slika 48">
            <a:extLst>
              <a:ext uri="{FF2B5EF4-FFF2-40B4-BE49-F238E27FC236}">
                <a16:creationId xmlns:a16="http://schemas.microsoft.com/office/drawing/2014/main" id="{A8C8573B-ABCB-4D58-B4BE-83D318DCE0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03" b="21912"/>
          <a:stretch/>
        </p:blipFill>
        <p:spPr>
          <a:xfrm>
            <a:off x="5166509" y="247640"/>
            <a:ext cx="3484141" cy="2068911"/>
          </a:xfrm>
          <a:prstGeom prst="rect">
            <a:avLst/>
          </a:prstGeom>
        </p:spPr>
      </p:pic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5A66591-C90F-490A-A37D-421552474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89" y="909630"/>
            <a:ext cx="5274521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sl-SI" sz="2200" i="1" dirty="0">
                <a:solidFill>
                  <a:srgbClr val="0070C0"/>
                </a:solidFill>
              </a:rPr>
              <a:t>Pr. 1. Izračunaj, ali je viličar statično stabilen, če je masa bremena 1850 kg, masa viličarja brez uteži 1300 kg in masa uteži 450 kg. 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D3DD6950-1ED5-4325-8CA8-C003915C5B65}"/>
              </a:ext>
            </a:extLst>
          </p:cNvPr>
          <p:cNvGrpSpPr>
            <a:grpSpLocks/>
          </p:cNvGrpSpPr>
          <p:nvPr/>
        </p:nvGrpSpPr>
        <p:grpSpPr bwMode="auto">
          <a:xfrm>
            <a:off x="7414882" y="1825625"/>
            <a:ext cx="3592699" cy="2453640"/>
            <a:chOff x="6480" y="1584"/>
            <a:chExt cx="4765" cy="3168"/>
          </a:xfrm>
        </p:grpSpPr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A84C4F77-39EA-4F08-B005-60EBCA6BD6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35" y="4149"/>
              <a:ext cx="833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</a:t>
              </a:r>
            </a:p>
          </p:txBody>
        </p:sp>
        <p:sp>
          <p:nvSpPr>
            <p:cNvPr id="9" name="Text Box 21">
              <a:extLst>
                <a:ext uri="{FF2B5EF4-FFF2-40B4-BE49-F238E27FC236}">
                  <a16:creationId xmlns:a16="http://schemas.microsoft.com/office/drawing/2014/main" id="{8E82087D-5228-4246-B0B2-F9AC21EC0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2" y="4149"/>
              <a:ext cx="833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</a:t>
              </a:r>
            </a:p>
          </p:txBody>
        </p:sp>
        <p:sp>
          <p:nvSpPr>
            <p:cNvPr id="10" name="Text Box 22">
              <a:extLst>
                <a:ext uri="{FF2B5EF4-FFF2-40B4-BE49-F238E27FC236}">
                  <a16:creationId xmlns:a16="http://schemas.microsoft.com/office/drawing/2014/main" id="{8648C2AB-33E0-4A49-9F96-CCB020E0A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30" y="4149"/>
              <a:ext cx="832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</a:p>
          </p:txBody>
        </p:sp>
        <p:sp>
          <p:nvSpPr>
            <p:cNvPr id="11" name="Text Box 23">
              <a:extLst>
                <a:ext uri="{FF2B5EF4-FFF2-40B4-BE49-F238E27FC236}">
                  <a16:creationId xmlns:a16="http://schemas.microsoft.com/office/drawing/2014/main" id="{226387CB-C6F1-449D-A14B-D15C35A5F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19" y="3696"/>
              <a:ext cx="953" cy="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24">
              <a:extLst>
                <a:ext uri="{FF2B5EF4-FFF2-40B4-BE49-F238E27FC236}">
                  <a16:creationId xmlns:a16="http://schemas.microsoft.com/office/drawing/2014/main" id="{5E796854-772E-4C10-90EE-E6EE50A89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2942"/>
              <a:ext cx="2995" cy="75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3" name="Oval 25">
              <a:extLst>
                <a:ext uri="{FF2B5EF4-FFF2-40B4-BE49-F238E27FC236}">
                  <a16:creationId xmlns:a16="http://schemas.microsoft.com/office/drawing/2014/main" id="{ACC09AA0-70AF-4023-9698-71C6373BC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3545"/>
              <a:ext cx="500" cy="453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4" name="Oval 26">
              <a:extLst>
                <a:ext uri="{FF2B5EF4-FFF2-40B4-BE49-F238E27FC236}">
                  <a16:creationId xmlns:a16="http://schemas.microsoft.com/office/drawing/2014/main" id="{8B4AB5EB-731E-41E0-92D0-FE54201B2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1" y="3545"/>
              <a:ext cx="498" cy="453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566815B6-A583-4EFC-8128-1FB40A668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0" y="1584"/>
              <a:ext cx="165" cy="2112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76C79D76-BA27-4536-ADA9-2ADB976EE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3" y="3545"/>
              <a:ext cx="1165" cy="15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46950F0-8E43-41F5-8231-D517D4396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9" y="2640"/>
              <a:ext cx="1165" cy="90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cxnSp>
          <p:nvCxnSpPr>
            <p:cNvPr id="18" name="Line 30">
              <a:extLst>
                <a:ext uri="{FF2B5EF4-FFF2-40B4-BE49-F238E27FC236}">
                  <a16:creationId xmlns:a16="http://schemas.microsoft.com/office/drawing/2014/main" id="{5551D469-7B59-4022-9E62-90B393AB53CD}"/>
                </a:ext>
              </a:extLst>
            </p:cNvPr>
            <p:cNvCxnSpPr/>
            <p:nvPr/>
          </p:nvCxnSpPr>
          <p:spPr bwMode="auto">
            <a:xfrm>
              <a:off x="8119" y="3394"/>
              <a:ext cx="1" cy="6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31">
              <a:extLst>
                <a:ext uri="{FF2B5EF4-FFF2-40B4-BE49-F238E27FC236}">
                  <a16:creationId xmlns:a16="http://schemas.microsoft.com/office/drawing/2014/main" id="{7DC5D385-C5DE-42C4-B438-95E72E6E8620}"/>
                </a:ext>
              </a:extLst>
            </p:cNvPr>
            <p:cNvCxnSpPr/>
            <p:nvPr/>
          </p:nvCxnSpPr>
          <p:spPr bwMode="auto">
            <a:xfrm flipH="1">
              <a:off x="10249" y="3093"/>
              <a:ext cx="1" cy="75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32">
              <a:extLst>
                <a:ext uri="{FF2B5EF4-FFF2-40B4-BE49-F238E27FC236}">
                  <a16:creationId xmlns:a16="http://schemas.microsoft.com/office/drawing/2014/main" id="{BAD00D8B-C8FC-4C73-914A-2A24A8EF7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13" y="3847"/>
              <a:ext cx="832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5A21D871-566E-462D-A2C6-6CD07F098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72" y="3243"/>
              <a:ext cx="832" cy="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Rectangle 34">
              <a:extLst>
                <a:ext uri="{FF2B5EF4-FFF2-40B4-BE49-F238E27FC236}">
                  <a16:creationId xmlns:a16="http://schemas.microsoft.com/office/drawing/2014/main" id="{5F125C26-E801-4136-9162-8EC3F4F60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2942"/>
              <a:ext cx="998" cy="30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cxnSp>
          <p:nvCxnSpPr>
            <p:cNvPr id="23" name="Line 35">
              <a:extLst>
                <a:ext uri="{FF2B5EF4-FFF2-40B4-BE49-F238E27FC236}">
                  <a16:creationId xmlns:a16="http://schemas.microsoft.com/office/drawing/2014/main" id="{50FB1954-B36F-4286-9AE2-E18FCEB28A69}"/>
                </a:ext>
              </a:extLst>
            </p:cNvPr>
            <p:cNvCxnSpPr/>
            <p:nvPr/>
          </p:nvCxnSpPr>
          <p:spPr bwMode="auto">
            <a:xfrm>
              <a:off x="6972" y="3093"/>
              <a:ext cx="1" cy="45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6">
              <a:extLst>
                <a:ext uri="{FF2B5EF4-FFF2-40B4-BE49-F238E27FC236}">
                  <a16:creationId xmlns:a16="http://schemas.microsoft.com/office/drawing/2014/main" id="{52F09EFE-DC54-41FF-9FC5-4768240E9056}"/>
                </a:ext>
              </a:extLst>
            </p:cNvPr>
            <p:cNvCxnSpPr/>
            <p:nvPr/>
          </p:nvCxnSpPr>
          <p:spPr bwMode="auto">
            <a:xfrm>
              <a:off x="6972" y="3545"/>
              <a:ext cx="1" cy="1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37">
              <a:extLst>
                <a:ext uri="{FF2B5EF4-FFF2-40B4-BE49-F238E27FC236}">
                  <a16:creationId xmlns:a16="http://schemas.microsoft.com/office/drawing/2014/main" id="{F14FD8EA-F503-425E-BA2E-07786063D518}"/>
                </a:ext>
              </a:extLst>
            </p:cNvPr>
            <p:cNvCxnSpPr/>
            <p:nvPr/>
          </p:nvCxnSpPr>
          <p:spPr bwMode="auto">
            <a:xfrm>
              <a:off x="8119" y="3998"/>
              <a:ext cx="1" cy="75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38">
              <a:extLst>
                <a:ext uri="{FF2B5EF4-FFF2-40B4-BE49-F238E27FC236}">
                  <a16:creationId xmlns:a16="http://schemas.microsoft.com/office/drawing/2014/main" id="{9EBE9C77-2064-4244-BF2B-E6D4AC3FD8E5}"/>
                </a:ext>
              </a:extLst>
            </p:cNvPr>
            <p:cNvCxnSpPr/>
            <p:nvPr/>
          </p:nvCxnSpPr>
          <p:spPr bwMode="auto">
            <a:xfrm>
              <a:off x="10249" y="3696"/>
              <a:ext cx="1" cy="105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39">
              <a:extLst>
                <a:ext uri="{FF2B5EF4-FFF2-40B4-BE49-F238E27FC236}">
                  <a16:creationId xmlns:a16="http://schemas.microsoft.com/office/drawing/2014/main" id="{0DE164B4-2EE2-408F-A0C9-FBC2DDB917ED}"/>
                </a:ext>
              </a:extLst>
            </p:cNvPr>
            <p:cNvCxnSpPr/>
            <p:nvPr/>
          </p:nvCxnSpPr>
          <p:spPr bwMode="auto">
            <a:xfrm>
              <a:off x="6972" y="4601"/>
              <a:ext cx="116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40">
              <a:extLst>
                <a:ext uri="{FF2B5EF4-FFF2-40B4-BE49-F238E27FC236}">
                  <a16:creationId xmlns:a16="http://schemas.microsoft.com/office/drawing/2014/main" id="{BE087798-DB66-4ADC-BFA2-4E5A5DD60F47}"/>
                </a:ext>
              </a:extLst>
            </p:cNvPr>
            <p:cNvCxnSpPr/>
            <p:nvPr/>
          </p:nvCxnSpPr>
          <p:spPr bwMode="auto">
            <a:xfrm>
              <a:off x="8119" y="4601"/>
              <a:ext cx="99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41">
              <a:extLst>
                <a:ext uri="{FF2B5EF4-FFF2-40B4-BE49-F238E27FC236}">
                  <a16:creationId xmlns:a16="http://schemas.microsoft.com/office/drawing/2014/main" id="{6075A6C6-17D4-47E5-A352-F435A6B9C72A}"/>
                </a:ext>
              </a:extLst>
            </p:cNvPr>
            <p:cNvCxnSpPr/>
            <p:nvPr/>
          </p:nvCxnSpPr>
          <p:spPr bwMode="auto">
            <a:xfrm>
              <a:off x="9102" y="3847"/>
              <a:ext cx="1" cy="90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42">
              <a:extLst>
                <a:ext uri="{FF2B5EF4-FFF2-40B4-BE49-F238E27FC236}">
                  <a16:creationId xmlns:a16="http://schemas.microsoft.com/office/drawing/2014/main" id="{8D05AC21-4280-4226-81E5-D0E055F5D684}"/>
                </a:ext>
              </a:extLst>
            </p:cNvPr>
            <p:cNvCxnSpPr/>
            <p:nvPr/>
          </p:nvCxnSpPr>
          <p:spPr bwMode="auto">
            <a:xfrm>
              <a:off x="9102" y="4601"/>
              <a:ext cx="116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376F9446-B0F6-4586-A6E2-6F1320DB81F4}"/>
              </a:ext>
            </a:extLst>
          </p:cNvPr>
          <p:cNvSpPr txBox="1"/>
          <p:nvPr/>
        </p:nvSpPr>
        <p:spPr>
          <a:xfrm>
            <a:off x="9887433" y="2587976"/>
            <a:ext cx="738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000" dirty="0">
                <a:solidFill>
                  <a:srgbClr val="0070C0"/>
                </a:solidFill>
              </a:rPr>
              <a:t>Masa bremena</a:t>
            </a:r>
          </a:p>
        </p:txBody>
      </p:sp>
      <p:sp>
        <p:nvSpPr>
          <p:cNvPr id="32" name="Pravokotnik 31">
            <a:extLst>
              <a:ext uri="{FF2B5EF4-FFF2-40B4-BE49-F238E27FC236}">
                <a16:creationId xmlns:a16="http://schemas.microsoft.com/office/drawing/2014/main" id="{906ADD94-6BBD-4ACE-A343-83DE4D6285A7}"/>
              </a:ext>
            </a:extLst>
          </p:cNvPr>
          <p:cNvSpPr/>
          <p:nvPr/>
        </p:nvSpPr>
        <p:spPr>
          <a:xfrm>
            <a:off x="7301782" y="2622386"/>
            <a:ext cx="1184471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300" dirty="0">
                <a:solidFill>
                  <a:srgbClr val="00B050"/>
                </a:solidFill>
              </a:rPr>
              <a:t>Masa uteži</a:t>
            </a:r>
          </a:p>
        </p:txBody>
      </p:sp>
      <p:sp>
        <p:nvSpPr>
          <p:cNvPr id="34" name="Pravokotnik 33">
            <a:extLst>
              <a:ext uri="{FF2B5EF4-FFF2-40B4-BE49-F238E27FC236}">
                <a16:creationId xmlns:a16="http://schemas.microsoft.com/office/drawing/2014/main" id="{F033C60D-2748-4464-A403-D9E973033058}"/>
              </a:ext>
            </a:extLst>
          </p:cNvPr>
          <p:cNvSpPr/>
          <p:nvPr/>
        </p:nvSpPr>
        <p:spPr>
          <a:xfrm>
            <a:off x="8279694" y="2834739"/>
            <a:ext cx="11844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100" dirty="0">
                <a:solidFill>
                  <a:srgbClr val="00B050"/>
                </a:solidFill>
              </a:rPr>
              <a:t>Masa viličarja brez  uteži</a:t>
            </a:r>
          </a:p>
        </p:txBody>
      </p:sp>
      <p:sp>
        <p:nvSpPr>
          <p:cNvPr id="35" name="Naslov 1">
            <a:extLst>
              <a:ext uri="{FF2B5EF4-FFF2-40B4-BE49-F238E27FC236}">
                <a16:creationId xmlns:a16="http://schemas.microsoft.com/office/drawing/2014/main" id="{5EA7A9E0-BF42-4252-87D7-21EACEB5A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6" y="101681"/>
            <a:ext cx="10515600" cy="996649"/>
          </a:xfrm>
        </p:spPr>
        <p:txBody>
          <a:bodyPr/>
          <a:lstStyle/>
          <a:p>
            <a:r>
              <a:rPr lang="sl-SI" sz="3500" dirty="0"/>
              <a:t>Primer: stabilnost viličarja</a:t>
            </a:r>
          </a:p>
        </p:txBody>
      </p:sp>
      <p:pic>
        <p:nvPicPr>
          <p:cNvPr id="36" name="Slika 35">
            <a:extLst>
              <a:ext uri="{FF2B5EF4-FFF2-40B4-BE49-F238E27FC236}">
                <a16:creationId xmlns:a16="http://schemas.microsoft.com/office/drawing/2014/main" id="{A0002686-7A0E-404B-8752-588AFD271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477" y="2488777"/>
            <a:ext cx="4576755" cy="1439636"/>
          </a:xfrm>
          <a:prstGeom prst="rect">
            <a:avLst/>
          </a:prstGeom>
        </p:spPr>
      </p:pic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AB8B427F-EE5D-4EAB-96CA-B4923A6D41F5}"/>
              </a:ext>
            </a:extLst>
          </p:cNvPr>
          <p:cNvSpPr txBox="1"/>
          <p:nvPr/>
        </p:nvSpPr>
        <p:spPr>
          <a:xfrm>
            <a:off x="8279694" y="815743"/>
            <a:ext cx="4007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Katera masa lahko povzroči prevrnitev? </a:t>
            </a:r>
          </a:p>
          <a:p>
            <a:r>
              <a:rPr lang="sl-SI" dirty="0">
                <a:solidFill>
                  <a:srgbClr val="FF0000"/>
                </a:solidFill>
              </a:rPr>
              <a:t>Kje je </a:t>
            </a:r>
            <a:r>
              <a:rPr lang="sl-SI" dirty="0" err="1">
                <a:solidFill>
                  <a:srgbClr val="FF0000"/>
                </a:solidFill>
              </a:rPr>
              <a:t>prevrnitvena</a:t>
            </a:r>
            <a:r>
              <a:rPr lang="sl-SI" dirty="0">
                <a:solidFill>
                  <a:srgbClr val="FF0000"/>
                </a:solidFill>
              </a:rPr>
              <a:t> točka?</a:t>
            </a:r>
          </a:p>
        </p:txBody>
      </p:sp>
      <p:sp>
        <p:nvSpPr>
          <p:cNvPr id="41" name="Elipsa 40">
            <a:extLst>
              <a:ext uri="{FF2B5EF4-FFF2-40B4-BE49-F238E27FC236}">
                <a16:creationId xmlns:a16="http://schemas.microsoft.com/office/drawing/2014/main" id="{CACE061B-3EC1-4177-B3C9-20331F6A783D}"/>
              </a:ext>
            </a:extLst>
          </p:cNvPr>
          <p:cNvSpPr/>
          <p:nvPr/>
        </p:nvSpPr>
        <p:spPr>
          <a:xfrm>
            <a:off x="9210101" y="3343658"/>
            <a:ext cx="367127" cy="351627"/>
          </a:xfrm>
          <a:prstGeom prst="ellips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0" name="Raven puščični povezovalnik 39">
            <a:extLst>
              <a:ext uri="{FF2B5EF4-FFF2-40B4-BE49-F238E27FC236}">
                <a16:creationId xmlns:a16="http://schemas.microsoft.com/office/drawing/2014/main" id="{3F3A0C60-EA77-489D-8A1C-8F9FA683A42D}"/>
              </a:ext>
            </a:extLst>
          </p:cNvPr>
          <p:cNvCxnSpPr>
            <a:cxnSpLocks/>
          </p:cNvCxnSpPr>
          <p:nvPr/>
        </p:nvCxnSpPr>
        <p:spPr>
          <a:xfrm flipH="1">
            <a:off x="9415183" y="1474773"/>
            <a:ext cx="32421" cy="21007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2" name="Slika 41">
            <a:extLst>
              <a:ext uri="{FF2B5EF4-FFF2-40B4-BE49-F238E27FC236}">
                <a16:creationId xmlns:a16="http://schemas.microsoft.com/office/drawing/2014/main" id="{178B4DFD-7CF4-449E-9DCA-921CE23FA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477" y="4224726"/>
            <a:ext cx="2638425" cy="333375"/>
          </a:xfrm>
          <a:prstGeom prst="rect">
            <a:avLst/>
          </a:prstGeom>
        </p:spPr>
      </p:pic>
      <p:pic>
        <p:nvPicPr>
          <p:cNvPr id="43" name="Slika 42">
            <a:extLst>
              <a:ext uri="{FF2B5EF4-FFF2-40B4-BE49-F238E27FC236}">
                <a16:creationId xmlns:a16="http://schemas.microsoft.com/office/drawing/2014/main" id="{8068881D-7A21-4643-8C90-78855FC9BDC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9477" y="4751153"/>
            <a:ext cx="7419975" cy="819150"/>
          </a:xfrm>
          <a:prstGeom prst="rect">
            <a:avLst/>
          </a:prstGeom>
        </p:spPr>
      </p:pic>
      <p:pic>
        <p:nvPicPr>
          <p:cNvPr id="44" name="Slika 43">
            <a:extLst>
              <a:ext uri="{FF2B5EF4-FFF2-40B4-BE49-F238E27FC236}">
                <a16:creationId xmlns:a16="http://schemas.microsoft.com/office/drawing/2014/main" id="{9DE51C8E-AEDF-47B2-AB8B-D8F04D612409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45448" y="4759766"/>
            <a:ext cx="3352800" cy="952500"/>
          </a:xfrm>
          <a:prstGeom prst="rect">
            <a:avLst/>
          </a:prstGeom>
        </p:spPr>
      </p:pic>
      <p:pic>
        <p:nvPicPr>
          <p:cNvPr id="45" name="Slika 44">
            <a:extLst>
              <a:ext uri="{FF2B5EF4-FFF2-40B4-BE49-F238E27FC236}">
                <a16:creationId xmlns:a16="http://schemas.microsoft.com/office/drawing/2014/main" id="{E8A8B25A-C5C4-4063-9ECD-523A2DECEBD2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57902" y="5847869"/>
            <a:ext cx="33909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71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Slika 29">
            <a:extLst>
              <a:ext uri="{FF2B5EF4-FFF2-40B4-BE49-F238E27FC236}">
                <a16:creationId xmlns:a16="http://schemas.microsoft.com/office/drawing/2014/main" id="{83A8E430-9439-404E-8308-5BAA60DC35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03" b="21912"/>
          <a:stretch/>
        </p:blipFill>
        <p:spPr>
          <a:xfrm>
            <a:off x="7564119" y="1078108"/>
            <a:ext cx="3484141" cy="2068911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A147DA8-C81C-42D1-B044-5DB0456C3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2289" y="707616"/>
            <a:ext cx="6121400" cy="4351338"/>
          </a:xfrm>
        </p:spPr>
        <p:txBody>
          <a:bodyPr/>
          <a:lstStyle/>
          <a:p>
            <a:pPr marL="0" indent="0">
              <a:buNone/>
            </a:pPr>
            <a:r>
              <a:rPr lang="sl-SI" sz="2200" i="1" dirty="0">
                <a:solidFill>
                  <a:srgbClr val="0070C0"/>
                </a:solidFill>
                <a:latin typeface="+mj-lt"/>
              </a:rPr>
              <a:t>Pr. 2. Kolikšna je največja masa bremena, ki jo omenjeni viličar lahko dvigne, da se še ne prevrne?  </a:t>
            </a:r>
          </a:p>
          <a:p>
            <a:pPr marL="0" indent="0">
              <a:buNone/>
            </a:pPr>
            <a:endParaRPr lang="sl-SI" sz="2200" i="1" dirty="0">
              <a:solidFill>
                <a:srgbClr val="0070C0"/>
              </a:solidFill>
              <a:latin typeface="+mj-lt"/>
            </a:endParaRPr>
          </a:p>
          <a:p>
            <a:pPr marL="0" indent="0">
              <a:buNone/>
            </a:pPr>
            <a:r>
              <a:rPr lang="sl-SI" sz="2300" b="1" dirty="0">
                <a:solidFill>
                  <a:srgbClr val="FF0000"/>
                </a:solidFill>
                <a:latin typeface="+mj-lt"/>
              </a:rPr>
              <a:t>Mejni pogoj statične stabilnosti je kadar je </a:t>
            </a:r>
            <a:r>
              <a:rPr lang="sl-SI" sz="2300" b="1" dirty="0">
                <a:solidFill>
                  <a:srgbClr val="FF0000"/>
                </a:solidFill>
                <a:latin typeface="+mj-lt"/>
                <a:sym typeface="Symbol" panose="05050102010706020507" pitchFamily="18" charset="2"/>
              </a:rPr>
              <a:t></a:t>
            </a:r>
            <a:r>
              <a:rPr lang="sl-SI" sz="2300" b="1" dirty="0">
                <a:solidFill>
                  <a:srgbClr val="FF0000"/>
                </a:solidFill>
                <a:latin typeface="+mj-lt"/>
              </a:rPr>
              <a:t>=1, </a:t>
            </a:r>
            <a:r>
              <a:rPr lang="sl-SI" sz="2300" b="1" u="sng" dirty="0">
                <a:solidFill>
                  <a:srgbClr val="FF0000"/>
                </a:solidFill>
                <a:latin typeface="+mj-lt"/>
              </a:rPr>
              <a:t>takrat je M</a:t>
            </a:r>
            <a:r>
              <a:rPr lang="sl-SI" sz="2300" b="1" u="sng" baseline="-25000" dirty="0">
                <a:solidFill>
                  <a:srgbClr val="FF0000"/>
                </a:solidFill>
                <a:latin typeface="+mj-lt"/>
              </a:rPr>
              <a:t>S</a:t>
            </a:r>
            <a:r>
              <a:rPr lang="sl-SI" sz="2300" b="1" u="sng" dirty="0">
                <a:solidFill>
                  <a:srgbClr val="FF0000"/>
                </a:solidFill>
                <a:latin typeface="+mj-lt"/>
              </a:rPr>
              <a:t>=M</a:t>
            </a:r>
            <a:r>
              <a:rPr lang="sl-SI" sz="2300" b="1" u="sng" baseline="-25000" dirty="0">
                <a:solidFill>
                  <a:srgbClr val="FF0000"/>
                </a:solidFill>
                <a:latin typeface="+mj-lt"/>
              </a:rPr>
              <a:t>P</a:t>
            </a:r>
            <a:r>
              <a:rPr lang="sl-SI" sz="2300" b="1" u="sng" dirty="0">
                <a:solidFill>
                  <a:srgbClr val="FF0000"/>
                </a:solidFill>
                <a:latin typeface="+mj-lt"/>
              </a:rPr>
              <a:t>!</a:t>
            </a:r>
            <a:endParaRPr lang="sl-SI" sz="2300" i="1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endParaRPr lang="sl-SI" i="1" dirty="0">
              <a:solidFill>
                <a:srgbClr val="0070C0"/>
              </a:solidFill>
            </a:endParaRPr>
          </a:p>
        </p:txBody>
      </p:sp>
      <p:pic>
        <p:nvPicPr>
          <p:cNvPr id="31" name="Slika 30">
            <a:extLst>
              <a:ext uri="{FF2B5EF4-FFF2-40B4-BE49-F238E27FC236}">
                <a16:creationId xmlns:a16="http://schemas.microsoft.com/office/drawing/2014/main" id="{430CF9F5-48FF-4581-9853-8885E55B15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9017" y="2890341"/>
            <a:ext cx="2238375" cy="657225"/>
          </a:xfrm>
          <a:prstGeom prst="rect">
            <a:avLst/>
          </a:prstGeom>
        </p:spPr>
      </p:pic>
      <p:pic>
        <p:nvPicPr>
          <p:cNvPr id="32" name="Slika 31">
            <a:extLst>
              <a:ext uri="{FF2B5EF4-FFF2-40B4-BE49-F238E27FC236}">
                <a16:creationId xmlns:a16="http://schemas.microsoft.com/office/drawing/2014/main" id="{4282B765-7681-4069-8D6C-5D35D145DE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8069" y="3757612"/>
            <a:ext cx="1609725" cy="847725"/>
          </a:xfrm>
          <a:prstGeom prst="rect">
            <a:avLst/>
          </a:prstGeom>
        </p:spPr>
      </p:pic>
      <p:pic>
        <p:nvPicPr>
          <p:cNvPr id="34" name="Slika 33">
            <a:extLst>
              <a:ext uri="{FF2B5EF4-FFF2-40B4-BE49-F238E27FC236}">
                <a16:creationId xmlns:a16="http://schemas.microsoft.com/office/drawing/2014/main" id="{6D0BBBE2-66F9-4910-B362-981C6D85A4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9867" y="3757612"/>
            <a:ext cx="4924425" cy="876300"/>
          </a:xfrm>
          <a:prstGeom prst="rect">
            <a:avLst/>
          </a:prstGeom>
        </p:spPr>
      </p:pic>
      <p:pic>
        <p:nvPicPr>
          <p:cNvPr id="35" name="Slika 34">
            <a:extLst>
              <a:ext uri="{FF2B5EF4-FFF2-40B4-BE49-F238E27FC236}">
                <a16:creationId xmlns:a16="http://schemas.microsoft.com/office/drawing/2014/main" id="{D2B30218-B4D8-481E-AF7D-CD829A4B57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427" y="4605337"/>
            <a:ext cx="754380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0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D3DD6950-1ED5-4325-8CA8-C003915C5B65}"/>
              </a:ext>
            </a:extLst>
          </p:cNvPr>
          <p:cNvGrpSpPr>
            <a:grpSpLocks/>
          </p:cNvGrpSpPr>
          <p:nvPr/>
        </p:nvGrpSpPr>
        <p:grpSpPr bwMode="auto">
          <a:xfrm>
            <a:off x="4606747" y="1389861"/>
            <a:ext cx="4028181" cy="2833461"/>
            <a:chOff x="6480" y="1584"/>
            <a:chExt cx="4765" cy="3168"/>
          </a:xfrm>
        </p:grpSpPr>
        <p:sp>
          <p:nvSpPr>
            <p:cNvPr id="5" name="Text Box 20">
              <a:extLst>
                <a:ext uri="{FF2B5EF4-FFF2-40B4-BE49-F238E27FC236}">
                  <a16:creationId xmlns:a16="http://schemas.microsoft.com/office/drawing/2014/main" id="{A84C4F77-39EA-4F08-B005-60EBCA6BD6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35" y="4149"/>
              <a:ext cx="833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</a:t>
              </a:r>
            </a:p>
          </p:txBody>
        </p:sp>
        <p:sp>
          <p:nvSpPr>
            <p:cNvPr id="6" name="Text Box 21">
              <a:extLst>
                <a:ext uri="{FF2B5EF4-FFF2-40B4-BE49-F238E27FC236}">
                  <a16:creationId xmlns:a16="http://schemas.microsoft.com/office/drawing/2014/main" id="{8E82087D-5228-4246-B0B2-F9AC21EC0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2" y="4149"/>
              <a:ext cx="833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1,2</a:t>
              </a:r>
            </a:p>
          </p:txBody>
        </p:sp>
        <p:sp>
          <p:nvSpPr>
            <p:cNvPr id="7" name="Text Box 22">
              <a:extLst>
                <a:ext uri="{FF2B5EF4-FFF2-40B4-BE49-F238E27FC236}">
                  <a16:creationId xmlns:a16="http://schemas.microsoft.com/office/drawing/2014/main" id="{8648C2AB-33E0-4A49-9F96-CCB020E0A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30" y="4149"/>
              <a:ext cx="832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</a:p>
          </p:txBody>
        </p:sp>
        <p:sp>
          <p:nvSpPr>
            <p:cNvPr id="8" name="Text Box 23">
              <a:extLst>
                <a:ext uri="{FF2B5EF4-FFF2-40B4-BE49-F238E27FC236}">
                  <a16:creationId xmlns:a16="http://schemas.microsoft.com/office/drawing/2014/main" id="{226387CB-C6F1-449D-A14B-D15C35A5F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19" y="3696"/>
              <a:ext cx="953" cy="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V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24">
              <a:extLst>
                <a:ext uri="{FF2B5EF4-FFF2-40B4-BE49-F238E27FC236}">
                  <a16:creationId xmlns:a16="http://schemas.microsoft.com/office/drawing/2014/main" id="{5E796854-772E-4C10-90EE-E6EE50A89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2942"/>
              <a:ext cx="2995" cy="75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0" name="Oval 25">
              <a:extLst>
                <a:ext uri="{FF2B5EF4-FFF2-40B4-BE49-F238E27FC236}">
                  <a16:creationId xmlns:a16="http://schemas.microsoft.com/office/drawing/2014/main" id="{ACC09AA0-70AF-4023-9698-71C6373BC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3545"/>
              <a:ext cx="500" cy="453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1" name="Oval 26">
              <a:extLst>
                <a:ext uri="{FF2B5EF4-FFF2-40B4-BE49-F238E27FC236}">
                  <a16:creationId xmlns:a16="http://schemas.microsoft.com/office/drawing/2014/main" id="{8B4AB5EB-731E-41E0-92D0-FE54201B2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1" y="3545"/>
              <a:ext cx="498" cy="453"/>
            </a:xfrm>
            <a:prstGeom prst="ellipse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2" name="Rectangle 27">
              <a:extLst>
                <a:ext uri="{FF2B5EF4-FFF2-40B4-BE49-F238E27FC236}">
                  <a16:creationId xmlns:a16="http://schemas.microsoft.com/office/drawing/2014/main" id="{566815B6-A583-4EFC-8128-1FB40A668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30" y="1584"/>
              <a:ext cx="165" cy="2112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3" name="Rectangle 28">
              <a:extLst>
                <a:ext uri="{FF2B5EF4-FFF2-40B4-BE49-F238E27FC236}">
                  <a16:creationId xmlns:a16="http://schemas.microsoft.com/office/drawing/2014/main" id="{76C79D76-BA27-4536-ADA9-2ADB976EE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3" y="3545"/>
              <a:ext cx="1165" cy="15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sp>
          <p:nvSpPr>
            <p:cNvPr id="14" name="Rectangle 29">
              <a:extLst>
                <a:ext uri="{FF2B5EF4-FFF2-40B4-BE49-F238E27FC236}">
                  <a16:creationId xmlns:a16="http://schemas.microsoft.com/office/drawing/2014/main" id="{246950F0-8E43-41F5-8231-D517D4396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99" y="2640"/>
              <a:ext cx="1165" cy="90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cxnSp>
          <p:nvCxnSpPr>
            <p:cNvPr id="15" name="Line 30">
              <a:extLst>
                <a:ext uri="{FF2B5EF4-FFF2-40B4-BE49-F238E27FC236}">
                  <a16:creationId xmlns:a16="http://schemas.microsoft.com/office/drawing/2014/main" id="{5551D469-7B59-4022-9E62-90B393AB53CD}"/>
                </a:ext>
              </a:extLst>
            </p:cNvPr>
            <p:cNvCxnSpPr/>
            <p:nvPr/>
          </p:nvCxnSpPr>
          <p:spPr bwMode="auto">
            <a:xfrm>
              <a:off x="8119" y="3394"/>
              <a:ext cx="1" cy="6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31">
              <a:extLst>
                <a:ext uri="{FF2B5EF4-FFF2-40B4-BE49-F238E27FC236}">
                  <a16:creationId xmlns:a16="http://schemas.microsoft.com/office/drawing/2014/main" id="{7DC5D385-C5DE-42C4-B438-95E72E6E8620}"/>
                </a:ext>
              </a:extLst>
            </p:cNvPr>
            <p:cNvCxnSpPr/>
            <p:nvPr/>
          </p:nvCxnSpPr>
          <p:spPr bwMode="auto">
            <a:xfrm flipH="1">
              <a:off x="10249" y="3093"/>
              <a:ext cx="1" cy="75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32">
              <a:extLst>
                <a:ext uri="{FF2B5EF4-FFF2-40B4-BE49-F238E27FC236}">
                  <a16:creationId xmlns:a16="http://schemas.microsoft.com/office/drawing/2014/main" id="{BAD00D8B-C8FC-4C73-914A-2A24A8EF7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13" y="3847"/>
              <a:ext cx="832" cy="4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58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l-SI" sz="14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</a:t>
              </a:r>
              <a:r>
                <a:rPr lang="sl-SI" sz="1400" baseline="-25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</a:t>
              </a:r>
              <a:endParaRPr lang="sl-SI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 Box 33">
                  <a:extLst>
                    <a:ext uri="{FF2B5EF4-FFF2-40B4-BE49-F238E27FC236}">
                      <a16:creationId xmlns:a16="http://schemas.microsoft.com/office/drawing/2014/main" id="{5A21D871-566E-462D-A2C6-6CD07F0989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663" y="3208"/>
                  <a:ext cx="1228" cy="45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w="158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sl-SI" sz="12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sl-SI" sz="12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</m:oMath>
                  </a14:m>
                  <a:r>
                    <a:rPr lang="sl-SI" sz="1200" dirty="0">
                      <a:solidFill>
                        <a:srgbClr val="FF0000"/>
                      </a:solidFill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=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sl-SI" sz="12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sz="12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</m:oMath>
                  </a14:m>
                  <a:r>
                    <a:rPr lang="sl-SI" sz="1200" dirty="0">
                      <a:solidFill>
                        <a:srgbClr val="FF0000"/>
                      </a:solidFill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*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sl-SI" sz="120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12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l-SI" sz="1200" b="0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</m:oMath>
                  </a14:m>
                  <a:endPara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8" name="Text Box 33">
                  <a:extLst>
                    <a:ext uri="{FF2B5EF4-FFF2-40B4-BE49-F238E27FC236}">
                      <a16:creationId xmlns:a16="http://schemas.microsoft.com/office/drawing/2014/main" id="{5A21D871-566E-462D-A2C6-6CD07F0989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663" y="3208"/>
                  <a:ext cx="1228" cy="4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58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sl-SI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Rectangle 34">
              <a:extLst>
                <a:ext uri="{FF2B5EF4-FFF2-40B4-BE49-F238E27FC236}">
                  <a16:creationId xmlns:a16="http://schemas.microsoft.com/office/drawing/2014/main" id="{5F125C26-E801-4136-9162-8EC3F4F60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0" y="2942"/>
              <a:ext cx="998" cy="301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l-SI"/>
            </a:p>
          </p:txBody>
        </p:sp>
        <p:cxnSp>
          <p:nvCxnSpPr>
            <p:cNvPr id="20" name="Line 35">
              <a:extLst>
                <a:ext uri="{FF2B5EF4-FFF2-40B4-BE49-F238E27FC236}">
                  <a16:creationId xmlns:a16="http://schemas.microsoft.com/office/drawing/2014/main" id="{50FB1954-B36F-4286-9AE2-E18FCEB28A69}"/>
                </a:ext>
              </a:extLst>
            </p:cNvPr>
            <p:cNvCxnSpPr/>
            <p:nvPr/>
          </p:nvCxnSpPr>
          <p:spPr bwMode="auto">
            <a:xfrm>
              <a:off x="6972" y="3093"/>
              <a:ext cx="1" cy="452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oval" w="sm" len="sm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36">
              <a:extLst>
                <a:ext uri="{FF2B5EF4-FFF2-40B4-BE49-F238E27FC236}">
                  <a16:creationId xmlns:a16="http://schemas.microsoft.com/office/drawing/2014/main" id="{52F09EFE-DC54-41FF-9FC5-4768240E9056}"/>
                </a:ext>
              </a:extLst>
            </p:cNvPr>
            <p:cNvCxnSpPr/>
            <p:nvPr/>
          </p:nvCxnSpPr>
          <p:spPr bwMode="auto">
            <a:xfrm>
              <a:off x="6972" y="3545"/>
              <a:ext cx="1" cy="120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37">
              <a:extLst>
                <a:ext uri="{FF2B5EF4-FFF2-40B4-BE49-F238E27FC236}">
                  <a16:creationId xmlns:a16="http://schemas.microsoft.com/office/drawing/2014/main" id="{F14FD8EA-F503-425E-BA2E-07786063D518}"/>
                </a:ext>
              </a:extLst>
            </p:cNvPr>
            <p:cNvCxnSpPr/>
            <p:nvPr/>
          </p:nvCxnSpPr>
          <p:spPr bwMode="auto">
            <a:xfrm>
              <a:off x="8119" y="3998"/>
              <a:ext cx="1" cy="75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38">
              <a:extLst>
                <a:ext uri="{FF2B5EF4-FFF2-40B4-BE49-F238E27FC236}">
                  <a16:creationId xmlns:a16="http://schemas.microsoft.com/office/drawing/2014/main" id="{9EBE9C77-2064-4244-BF2B-E6D4AC3FD8E5}"/>
                </a:ext>
              </a:extLst>
            </p:cNvPr>
            <p:cNvCxnSpPr/>
            <p:nvPr/>
          </p:nvCxnSpPr>
          <p:spPr bwMode="auto">
            <a:xfrm>
              <a:off x="10249" y="3696"/>
              <a:ext cx="1" cy="1056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9">
              <a:extLst>
                <a:ext uri="{FF2B5EF4-FFF2-40B4-BE49-F238E27FC236}">
                  <a16:creationId xmlns:a16="http://schemas.microsoft.com/office/drawing/2014/main" id="{0DE164B4-2EE2-408F-A0C9-FBC2DDB917ED}"/>
                </a:ext>
              </a:extLst>
            </p:cNvPr>
            <p:cNvCxnSpPr/>
            <p:nvPr/>
          </p:nvCxnSpPr>
          <p:spPr bwMode="auto">
            <a:xfrm>
              <a:off x="6972" y="4601"/>
              <a:ext cx="116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40">
              <a:extLst>
                <a:ext uri="{FF2B5EF4-FFF2-40B4-BE49-F238E27FC236}">
                  <a16:creationId xmlns:a16="http://schemas.microsoft.com/office/drawing/2014/main" id="{BE087798-DB66-4ADC-BFA2-4E5A5DD60F47}"/>
                </a:ext>
              </a:extLst>
            </p:cNvPr>
            <p:cNvCxnSpPr/>
            <p:nvPr/>
          </p:nvCxnSpPr>
          <p:spPr bwMode="auto">
            <a:xfrm>
              <a:off x="8119" y="4601"/>
              <a:ext cx="998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41">
              <a:extLst>
                <a:ext uri="{FF2B5EF4-FFF2-40B4-BE49-F238E27FC236}">
                  <a16:creationId xmlns:a16="http://schemas.microsoft.com/office/drawing/2014/main" id="{6075A6C6-17D4-47E5-A352-F435A6B9C72A}"/>
                </a:ext>
              </a:extLst>
            </p:cNvPr>
            <p:cNvCxnSpPr/>
            <p:nvPr/>
          </p:nvCxnSpPr>
          <p:spPr bwMode="auto">
            <a:xfrm>
              <a:off x="9102" y="3847"/>
              <a:ext cx="1" cy="90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42">
              <a:extLst>
                <a:ext uri="{FF2B5EF4-FFF2-40B4-BE49-F238E27FC236}">
                  <a16:creationId xmlns:a16="http://schemas.microsoft.com/office/drawing/2014/main" id="{8D05AC21-4280-4226-81E5-D0E055F5D684}"/>
                </a:ext>
              </a:extLst>
            </p:cNvPr>
            <p:cNvCxnSpPr/>
            <p:nvPr/>
          </p:nvCxnSpPr>
          <p:spPr bwMode="auto">
            <a:xfrm>
              <a:off x="9102" y="4601"/>
              <a:ext cx="1165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8" name="PoljeZBesedilom 27">
            <a:extLst>
              <a:ext uri="{FF2B5EF4-FFF2-40B4-BE49-F238E27FC236}">
                <a16:creationId xmlns:a16="http://schemas.microsoft.com/office/drawing/2014/main" id="{376F9446-B0F6-4586-A6E2-6F1320DB81F4}"/>
              </a:ext>
            </a:extLst>
          </p:cNvPr>
          <p:cNvSpPr txBox="1"/>
          <p:nvPr/>
        </p:nvSpPr>
        <p:spPr>
          <a:xfrm>
            <a:off x="7384969" y="2637950"/>
            <a:ext cx="8278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000" dirty="0">
                <a:solidFill>
                  <a:srgbClr val="0070C0"/>
                </a:solidFill>
              </a:rPr>
              <a:t>Masa bremena</a:t>
            </a:r>
          </a:p>
        </p:txBody>
      </p:sp>
      <p:sp>
        <p:nvSpPr>
          <p:cNvPr id="29" name="Pravokotnik 28">
            <a:extLst>
              <a:ext uri="{FF2B5EF4-FFF2-40B4-BE49-F238E27FC236}">
                <a16:creationId xmlns:a16="http://schemas.microsoft.com/office/drawing/2014/main" id="{906ADD94-6BBD-4ACE-A343-83DE4D6285A7}"/>
              </a:ext>
            </a:extLst>
          </p:cNvPr>
          <p:cNvSpPr/>
          <p:nvPr/>
        </p:nvSpPr>
        <p:spPr>
          <a:xfrm>
            <a:off x="4753721" y="2701252"/>
            <a:ext cx="1328044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300" dirty="0">
                <a:solidFill>
                  <a:srgbClr val="00B050"/>
                </a:solidFill>
              </a:rPr>
              <a:t>Masa uteži</a:t>
            </a:r>
          </a:p>
        </p:txBody>
      </p:sp>
      <p:sp>
        <p:nvSpPr>
          <p:cNvPr id="30" name="Pravokotnik 29">
            <a:extLst>
              <a:ext uri="{FF2B5EF4-FFF2-40B4-BE49-F238E27FC236}">
                <a16:creationId xmlns:a16="http://schemas.microsoft.com/office/drawing/2014/main" id="{F033C60D-2748-4464-A403-D9E973033058}"/>
              </a:ext>
            </a:extLst>
          </p:cNvPr>
          <p:cNvSpPr/>
          <p:nvPr/>
        </p:nvSpPr>
        <p:spPr>
          <a:xfrm>
            <a:off x="5704680" y="2516086"/>
            <a:ext cx="116091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100" dirty="0">
                <a:solidFill>
                  <a:srgbClr val="00B050"/>
                </a:solidFill>
              </a:rPr>
              <a:t>Masa viličarja brez  uteži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/>
              <p:cNvSpPr txBox="1"/>
              <p:nvPr/>
            </p:nvSpPr>
            <p:spPr>
              <a:xfrm>
                <a:off x="4976327" y="2789946"/>
                <a:ext cx="270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31" name="PoljeZBesedilom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327" y="2789946"/>
                <a:ext cx="270221" cy="369332"/>
              </a:xfrm>
              <a:prstGeom prst="rect">
                <a:avLst/>
              </a:prstGeom>
              <a:blipFill>
                <a:blip r:embed="rId3"/>
                <a:stretch>
                  <a:fillRect r="-6222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PoljeZBesedilom 31"/>
              <p:cNvSpPr txBox="1"/>
              <p:nvPr/>
            </p:nvSpPr>
            <p:spPr>
              <a:xfrm>
                <a:off x="5982243" y="2797691"/>
                <a:ext cx="270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32" name="PoljeZBesedilom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243" y="2797691"/>
                <a:ext cx="270221" cy="369332"/>
              </a:xfrm>
              <a:prstGeom prst="rect">
                <a:avLst/>
              </a:prstGeom>
              <a:blipFill>
                <a:blip r:embed="rId4"/>
                <a:stretch>
                  <a:fillRect r="-5777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PoljeZBesedilom 32"/>
              <p:cNvSpPr txBox="1"/>
              <p:nvPr/>
            </p:nvSpPr>
            <p:spPr>
              <a:xfrm>
                <a:off x="7798906" y="2871309"/>
                <a:ext cx="270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33" name="PoljeZBesedilom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8906" y="2871309"/>
                <a:ext cx="270221" cy="369332"/>
              </a:xfrm>
              <a:prstGeom prst="rect">
                <a:avLst/>
              </a:prstGeom>
              <a:blipFill>
                <a:blip r:embed="rId5"/>
                <a:stretch>
                  <a:fillRect r="-688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 Box 33">
                <a:extLst>
                  <a:ext uri="{FF2B5EF4-FFF2-40B4-BE49-F238E27FC236}">
                    <a16:creationId xmlns:a16="http://schemas.microsoft.com/office/drawing/2014/main" id="{5A21D871-566E-462D-A2C6-6CD07F0989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77212" y="4617318"/>
                <a:ext cx="1038113" cy="40516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𝑈</m:t>
                        </m:r>
                      </m:sub>
                    </m:sSub>
                  </m:oMath>
                </a14:m>
                <a:r>
                  <a: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endParaRPr lang="sl-SI" sz="12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 Box 33">
                <a:extLst>
                  <a:ext uri="{FF2B5EF4-FFF2-40B4-BE49-F238E27FC236}">
                    <a16:creationId xmlns:a16="http://schemas.microsoft.com/office/drawing/2014/main" id="{5A21D871-566E-462D-A2C6-6CD07F098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7212" y="4617318"/>
                <a:ext cx="1038113" cy="4051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Box 33">
                <a:extLst>
                  <a:ext uri="{FF2B5EF4-FFF2-40B4-BE49-F238E27FC236}">
                    <a16:creationId xmlns:a16="http://schemas.microsoft.com/office/drawing/2014/main" id="{5A21D871-566E-462D-A2C6-6CD07F0989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01782" y="4656327"/>
                <a:ext cx="1038113" cy="40516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endParaRPr lang="sl-SI" sz="12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 Box 33">
                <a:extLst>
                  <a:ext uri="{FF2B5EF4-FFF2-40B4-BE49-F238E27FC236}">
                    <a16:creationId xmlns:a16="http://schemas.microsoft.com/office/drawing/2014/main" id="{5A21D871-566E-462D-A2C6-6CD07F098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01782" y="4656327"/>
                <a:ext cx="1038113" cy="405163"/>
              </a:xfrm>
              <a:prstGeom prst="rect">
                <a:avLst/>
              </a:prstGeom>
              <a:blipFill>
                <a:blip r:embed="rId7"/>
                <a:stretch>
                  <a:fillRect t="-1515"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 Box 33">
                <a:extLst>
                  <a:ext uri="{FF2B5EF4-FFF2-40B4-BE49-F238E27FC236}">
                    <a16:creationId xmlns:a16="http://schemas.microsoft.com/office/drawing/2014/main" id="{5A21D871-566E-462D-A2C6-6CD07F0989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73649" y="4623754"/>
                <a:ext cx="1038113" cy="40516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sl-SI" sz="12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1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l-SI" sz="1200" b="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endParaRPr lang="sl-SI" sz="12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6" name="Text Box 33">
                <a:extLst>
                  <a:ext uri="{FF2B5EF4-FFF2-40B4-BE49-F238E27FC236}">
                    <a16:creationId xmlns:a16="http://schemas.microsoft.com/office/drawing/2014/main" id="{5A21D871-566E-462D-A2C6-6CD07F098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73649" y="4623754"/>
                <a:ext cx="1038113" cy="4051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Levi zaviti oklepaj 1"/>
          <p:cNvSpPr/>
          <p:nvPr/>
        </p:nvSpPr>
        <p:spPr>
          <a:xfrm rot="16200000">
            <a:off x="5583314" y="4149342"/>
            <a:ext cx="664022" cy="19831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/>
              <p:cNvSpPr txBox="1"/>
              <p:nvPr/>
            </p:nvSpPr>
            <p:spPr>
              <a:xfrm>
                <a:off x="4464292" y="5395220"/>
                <a:ext cx="33610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S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sl-SI" dirty="0"/>
                  <a:t> =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sl-SI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r>
                  <a:rPr lang="sl-SI" dirty="0"/>
                  <a:t>) 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sl-SI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sl-SI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l-SI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sl-SI" dirty="0"/>
                  <a:t>) </a:t>
                </a:r>
              </a:p>
            </p:txBody>
          </p:sp>
        </mc:Choice>
        <mc:Fallback xmlns="">
          <p:sp>
            <p:nvSpPr>
              <p:cNvPr id="3" name="PoljeZBesedilom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292" y="5395220"/>
                <a:ext cx="3361031" cy="369332"/>
              </a:xfrm>
              <a:prstGeom prst="rect">
                <a:avLst/>
              </a:prstGeom>
              <a:blipFill>
                <a:blip r:embed="rId9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Google Shape;577;p58">
            <a:extLst>
              <a:ext uri="{FF2B5EF4-FFF2-40B4-BE49-F238E27FC236}">
                <a16:creationId xmlns:a16="http://schemas.microsoft.com/office/drawing/2014/main" id="{A546A0D8-1878-4BBD-89DA-9ECAC80A5FFF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10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677" y="4373897"/>
            <a:ext cx="1416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9" name="Raven puščični povezovalnik 38"/>
          <p:cNvCxnSpPr/>
          <p:nvPr/>
        </p:nvCxnSpPr>
        <p:spPr>
          <a:xfrm flipV="1">
            <a:off x="7722696" y="4528291"/>
            <a:ext cx="2334494" cy="1072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puščični povezovalnik 41"/>
          <p:cNvCxnSpPr/>
          <p:nvPr/>
        </p:nvCxnSpPr>
        <p:spPr>
          <a:xfrm>
            <a:off x="8212844" y="4922474"/>
            <a:ext cx="1844346" cy="106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ipsa 43"/>
          <p:cNvSpPr/>
          <p:nvPr/>
        </p:nvSpPr>
        <p:spPr>
          <a:xfrm>
            <a:off x="7384969" y="4528290"/>
            <a:ext cx="1126793" cy="394184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5" name="Elipsa 44"/>
          <p:cNvSpPr/>
          <p:nvPr/>
        </p:nvSpPr>
        <p:spPr>
          <a:xfrm>
            <a:off x="4285673" y="5331599"/>
            <a:ext cx="3466525" cy="616619"/>
          </a:xfrm>
          <a:prstGeom prst="ellips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1" name="Raven puščični povezovalnik 50"/>
          <p:cNvCxnSpPr/>
          <p:nvPr/>
        </p:nvCxnSpPr>
        <p:spPr>
          <a:xfrm>
            <a:off x="5050823" y="4623754"/>
            <a:ext cx="177527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Pravokotnik 51"/>
              <p:cNvSpPr/>
              <p:nvPr/>
            </p:nvSpPr>
            <p:spPr>
              <a:xfrm>
                <a:off x="5624229" y="4315905"/>
                <a:ext cx="4296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l-SI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sl-SI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2" name="Pravokotnik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4229" y="4315905"/>
                <a:ext cx="42966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Pravokotnik 52"/>
              <p:cNvSpPr/>
              <p:nvPr/>
            </p:nvSpPr>
            <p:spPr>
              <a:xfrm>
                <a:off x="6121913" y="4074575"/>
                <a:ext cx="41665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l-S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</m:oMath>
                  </m:oMathPara>
                </a14:m>
                <a:endParaRPr lang="sl-SI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53" name="Pravokotnik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1913" y="4074575"/>
                <a:ext cx="41665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492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465</Words>
  <Application>Microsoft Office PowerPoint</Application>
  <PresentationFormat>Širokozaslonsko</PresentationFormat>
  <Paragraphs>68</Paragraphs>
  <Slides>12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Symbol</vt:lpstr>
      <vt:lpstr>Times New Roman</vt:lpstr>
      <vt:lpstr>Officeova tema</vt:lpstr>
      <vt:lpstr>Prevrnitev vozila </vt:lpstr>
      <vt:lpstr>TEŽIŠČE</vt:lpstr>
      <vt:lpstr>Prevrnitev vozila – stabilnost vozila</vt:lpstr>
      <vt:lpstr>PowerPointova predstavitev</vt:lpstr>
      <vt:lpstr>PowerPointova predstavitev</vt:lpstr>
      <vt:lpstr>Primer: stabilnost viličarja</vt:lpstr>
      <vt:lpstr>Primer: stabilnost viličarja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Prevrnitev vozila </dc:title>
  <dc:creator>SPSŠB Ljubljana</dc:creator>
  <cp:lastModifiedBy>Mateja Vlašić</cp:lastModifiedBy>
  <cp:revision>6</cp:revision>
  <dcterms:created xsi:type="dcterms:W3CDTF">2024-04-03T08:13:28Z</dcterms:created>
  <dcterms:modified xsi:type="dcterms:W3CDTF">2025-02-13T12:12:18Z</dcterms:modified>
</cp:coreProperties>
</file>