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1" r:id="rId5"/>
    <p:sldId id="260" r:id="rId6"/>
    <p:sldId id="274" r:id="rId7"/>
    <p:sldId id="263" r:id="rId8"/>
    <p:sldId id="264" r:id="rId9"/>
    <p:sldId id="273" r:id="rId10"/>
    <p:sldId id="272" r:id="rId11"/>
    <p:sldId id="271" r:id="rId12"/>
    <p:sldId id="270" r:id="rId13"/>
    <p:sldId id="269" r:id="rId14"/>
    <p:sldId id="268" r:id="rId15"/>
    <p:sldId id="267" r:id="rId16"/>
    <p:sldId id="266" r:id="rId17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26.3.2016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7254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26.3.2016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5434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26.3.2016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48983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26.3.2016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8171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26.3.2016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0058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26.3.2016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527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26.3.2016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8088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26.3.2016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5562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26.3.2016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6419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26.3.2016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5403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26.3.2016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236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4955F-9294-4E05-A3E9-8A69B4CF7155}" type="datetimeFigureOut">
              <a:rPr lang="sl-SI" smtClean="0"/>
              <a:t>26.3.2016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5561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Linijski prevoz tovora</a:t>
            </a:r>
            <a:br>
              <a:rPr lang="sl-SI" dirty="0" smtClean="0"/>
            </a:br>
            <a:r>
              <a:rPr lang="sl-SI" sz="1800" dirty="0" smtClean="0"/>
              <a:t>Priprava na maturo 2015</a:t>
            </a:r>
            <a:br>
              <a:rPr lang="sl-SI" sz="1800" dirty="0" smtClean="0"/>
            </a:br>
            <a:r>
              <a:rPr lang="sl-SI" sz="1800" dirty="0" smtClean="0"/>
              <a:t>naloga 2</a:t>
            </a:r>
            <a:endParaRPr lang="sl-SI" sz="18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2978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4. Največje možno transportno delo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5482952" cy="4525963"/>
              </a:xfrm>
            </p:spPr>
            <p:txBody>
              <a:bodyPr/>
              <a:lstStyle/>
              <a:p>
                <a:pPr lvl="0"/>
                <a14:m>
                  <m:oMath xmlns:m="http://schemas.openxmlformats.org/officeDocument/2006/math">
                    <m:r>
                      <a:rPr lang="sl-SI" i="1" smtClean="0">
                        <a:solidFill>
                          <a:prstClr val="black"/>
                        </a:solidFill>
                        <a:latin typeface="Cambria Math"/>
                      </a:rPr>
                      <m:t>𝑈</m:t>
                    </m:r>
                    <m:r>
                      <a:rPr lang="sl-SI" b="0" i="1" smtClean="0">
                        <a:solidFill>
                          <a:prstClr val="black"/>
                        </a:solidFill>
                        <a:latin typeface="Cambria Math"/>
                      </a:rPr>
                      <m:t>𝑚𝑎𝑥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=Ʃ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𝑞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𝐿𝑖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sl-SI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sl-SI" u="sng" dirty="0">
                  <a:solidFill>
                    <a:prstClr val="black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𝑈</m:t>
                    </m:r>
                    <m:r>
                      <a:rPr lang="sl-SI" b="0" i="1" smtClean="0">
                        <a:solidFill>
                          <a:prstClr val="black"/>
                        </a:solidFill>
                        <a:latin typeface="Cambria Math"/>
                      </a:rPr>
                      <m:t>𝑚𝑎𝑥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prstClr val="black"/>
                        </a:solidFill>
                        <a:latin typeface="Cambria Math"/>
                      </a:rPr>
                      <m:t>30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∗9</m:t>
                    </m:r>
                    <m:r>
                      <a:rPr lang="sl-SI" b="0" i="1" smtClean="0">
                        <a:solidFill>
                          <a:prstClr val="black"/>
                        </a:solidFill>
                        <a:latin typeface="Cambria Math"/>
                      </a:rPr>
                      <m:t>5=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2850 </m:t>
                    </m:r>
                    <m:r>
                      <a:rPr lang="sl-SI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sl-SI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i="1" smtClean="0">
                        <a:solidFill>
                          <a:srgbClr val="FF0000"/>
                        </a:solidFill>
                        <a:latin typeface="Cambria Math"/>
                      </a:rPr>
                      <m:t>𝑘𝑚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5482952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444208" y="1600200"/>
            <a:ext cx="2242592" cy="4525963"/>
          </a:xfrm>
        </p:spPr>
        <p:txBody>
          <a:bodyPr/>
          <a:lstStyle/>
          <a:p>
            <a:r>
              <a:rPr lang="sl-SI" sz="2400" dirty="0"/>
              <a:t>q = 30 t</a:t>
            </a:r>
          </a:p>
          <a:p>
            <a:r>
              <a:rPr lang="sl-SI" sz="2400" dirty="0"/>
              <a:t>v = 30 km/h</a:t>
            </a:r>
          </a:p>
          <a:p>
            <a:r>
              <a:rPr lang="sl-SI" sz="2400" dirty="0" err="1"/>
              <a:t>tn</a:t>
            </a:r>
            <a:r>
              <a:rPr lang="sl-SI" sz="2400" dirty="0"/>
              <a:t> = 17 minut</a:t>
            </a:r>
          </a:p>
          <a:p>
            <a:r>
              <a:rPr lang="sl-SI" sz="2400" dirty="0" err="1"/>
              <a:t>tr</a:t>
            </a:r>
            <a:r>
              <a:rPr lang="sl-SI" sz="2400" dirty="0"/>
              <a:t> = 13 minut</a:t>
            </a:r>
          </a:p>
          <a:p>
            <a:r>
              <a:rPr lang="sl-SI" sz="2400" dirty="0" err="1"/>
              <a:t>tt</a:t>
            </a:r>
            <a:r>
              <a:rPr lang="sl-SI" sz="2400" dirty="0"/>
              <a:t> = 35 min</a:t>
            </a:r>
          </a:p>
          <a:p>
            <a:r>
              <a:rPr lang="sl-SI" sz="2400" dirty="0"/>
              <a:t>N = 8 postaj</a:t>
            </a:r>
          </a:p>
          <a:p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40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Qmax</a:t>
            </a:r>
            <a:r>
              <a:rPr lang="sl-SI" sz="2400" dirty="0">
                <a:solidFill>
                  <a:srgbClr val="FF0000"/>
                </a:solidFill>
              </a:rPr>
              <a:t> = </a:t>
            </a:r>
            <a:r>
              <a:rPr lang="sl-SI" sz="2400" dirty="0" smtClean="0">
                <a:solidFill>
                  <a:srgbClr val="FF0000"/>
                </a:solidFill>
              </a:rPr>
              <a:t>210 t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U </a:t>
            </a:r>
            <a:r>
              <a:rPr lang="sl-SI" sz="2400" dirty="0" smtClean="0">
                <a:solidFill>
                  <a:srgbClr val="FF0000"/>
                </a:solidFill>
              </a:rPr>
              <a:t>=</a:t>
            </a:r>
            <a:r>
              <a:rPr lang="sl-SI" sz="2400" dirty="0" smtClean="0">
                <a:solidFill>
                  <a:srgbClr val="FF0000"/>
                </a:solidFill>
              </a:rPr>
              <a:t>1578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pPr lvl="0"/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5312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5. Koeficient neenakomernega tovornega toka</a:t>
            </a:r>
            <a:endParaRPr lang="sl-SI" sz="24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𝑌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𝑞𝑚𝑎𝑥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Ʃ</m:t>
                        </m:r>
                        <m:r>
                          <a:rPr lang="sl-SI" b="0" i="1" smtClean="0">
                            <a:latin typeface="Cambria Math"/>
                          </a:rPr>
                          <m:t>𝑞</m:t>
                        </m:r>
                        <m:r>
                          <a:rPr lang="sl-SI" b="0" i="1" smtClean="0">
                            <a:latin typeface="Cambria Math"/>
                          </a:rPr>
                          <m:t>/(</m:t>
                        </m:r>
                        <m:r>
                          <a:rPr lang="sl-SI" b="0" i="1" smtClean="0">
                            <a:latin typeface="Cambria Math"/>
                          </a:rPr>
                          <m:t>𝑁</m:t>
                        </m:r>
                        <m:r>
                          <a:rPr lang="sl-SI" b="0" i="1" smtClean="0">
                            <a:latin typeface="Cambria Math"/>
                          </a:rPr>
                          <m:t>−1)</m:t>
                        </m:r>
                      </m:den>
                    </m:f>
                  </m:oMath>
                </a14:m>
                <a:r>
                  <a:rPr lang="sl-SI" dirty="0" smtClean="0"/>
                  <a:t>=</a:t>
                </a:r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22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1</m:t>
                        </m:r>
                        <m:r>
                          <a:rPr lang="sl-SI" b="0" i="1" smtClean="0">
                            <a:latin typeface="Cambria Math"/>
                          </a:rPr>
                          <m:t>16</m:t>
                        </m:r>
                        <m:r>
                          <a:rPr lang="sl-SI" b="0" i="1" smtClean="0">
                            <a:latin typeface="Cambria Math"/>
                          </a:rPr>
                          <m:t>/(8−1)</m:t>
                        </m:r>
                      </m:den>
                    </m:f>
                  </m:oMath>
                </a14:m>
                <a:r>
                  <a:rPr lang="sl-SI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dirty="0" smtClean="0">
                            <a:latin typeface="Cambria Math"/>
                          </a:rPr>
                          <m:t>22</m:t>
                        </m:r>
                      </m:num>
                      <m:den>
                        <m:r>
                          <a:rPr lang="sl-SI" b="0" i="1" dirty="0" smtClean="0">
                            <a:latin typeface="Cambria Math"/>
                          </a:rPr>
                          <m:t>1</m:t>
                        </m:r>
                        <m:r>
                          <a:rPr lang="sl-SI" b="0" i="1" dirty="0" smtClean="0">
                            <a:latin typeface="Cambria Math"/>
                          </a:rPr>
                          <m:t>6</m:t>
                        </m:r>
                        <m:r>
                          <a:rPr lang="sl-SI" b="0" i="1" dirty="0" smtClean="0">
                            <a:latin typeface="Cambria Math"/>
                          </a:rPr>
                          <m:t>,6</m:t>
                        </m:r>
                      </m:den>
                    </m:f>
                  </m:oMath>
                </a14:m>
                <a:r>
                  <a:rPr lang="sl-SI" dirty="0" smtClean="0"/>
                  <a:t>= </a:t>
                </a:r>
                <a:r>
                  <a:rPr lang="sl-SI" dirty="0" smtClean="0">
                    <a:solidFill>
                      <a:srgbClr val="FF0000"/>
                    </a:solidFill>
                  </a:rPr>
                  <a:t>1,33</a:t>
                </a:r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300192" y="1600200"/>
            <a:ext cx="2386608" cy="4525963"/>
          </a:xfrm>
        </p:spPr>
        <p:txBody>
          <a:bodyPr/>
          <a:lstStyle/>
          <a:p>
            <a:r>
              <a:rPr lang="sl-SI" sz="2400" dirty="0"/>
              <a:t>q = 30 t</a:t>
            </a:r>
          </a:p>
          <a:p>
            <a:r>
              <a:rPr lang="sl-SI" sz="2400" dirty="0"/>
              <a:t>v = 30 km/h</a:t>
            </a:r>
          </a:p>
          <a:p>
            <a:r>
              <a:rPr lang="sl-SI" sz="2400" dirty="0" err="1"/>
              <a:t>tn</a:t>
            </a:r>
            <a:r>
              <a:rPr lang="sl-SI" sz="2400" dirty="0"/>
              <a:t> = 17 minut</a:t>
            </a:r>
          </a:p>
          <a:p>
            <a:r>
              <a:rPr lang="sl-SI" sz="2400" dirty="0" err="1"/>
              <a:t>tr</a:t>
            </a:r>
            <a:r>
              <a:rPr lang="sl-SI" sz="2400" dirty="0"/>
              <a:t> = 13 minut</a:t>
            </a:r>
          </a:p>
          <a:p>
            <a:r>
              <a:rPr lang="sl-SI" sz="2400" dirty="0" err="1"/>
              <a:t>tt</a:t>
            </a:r>
            <a:r>
              <a:rPr lang="sl-SI" sz="2400" dirty="0"/>
              <a:t> = 35 min</a:t>
            </a:r>
          </a:p>
          <a:p>
            <a:r>
              <a:rPr lang="sl-SI" sz="2400" dirty="0"/>
              <a:t>N = 8 postaj</a:t>
            </a:r>
          </a:p>
          <a:p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40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Qmax</a:t>
            </a:r>
            <a:r>
              <a:rPr lang="sl-SI" sz="2400" dirty="0">
                <a:solidFill>
                  <a:srgbClr val="FF0000"/>
                </a:solidFill>
              </a:rPr>
              <a:t> = </a:t>
            </a:r>
            <a:r>
              <a:rPr lang="sl-SI" sz="2400" dirty="0" smtClean="0">
                <a:solidFill>
                  <a:srgbClr val="FF0000"/>
                </a:solidFill>
              </a:rPr>
              <a:t>210 t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U </a:t>
            </a:r>
            <a:r>
              <a:rPr lang="sl-SI" sz="2400" dirty="0" smtClean="0">
                <a:solidFill>
                  <a:srgbClr val="FF0000"/>
                </a:solidFill>
              </a:rPr>
              <a:t>=</a:t>
            </a:r>
            <a:r>
              <a:rPr lang="sl-SI" sz="2400" dirty="0" smtClean="0">
                <a:solidFill>
                  <a:srgbClr val="FF0000"/>
                </a:solidFill>
              </a:rPr>
              <a:t>1578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2450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6. Čas kroženja vozila na liniji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5410944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𝑇𝑘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latin typeface="Cambria Math"/>
                      </a:rPr>
                      <m:t>𝑡𝑣</m:t>
                    </m:r>
                    <m:r>
                      <a:rPr lang="sl-SI" b="0" i="1" smtClean="0">
                        <a:latin typeface="Cambria Math"/>
                      </a:rPr>
                      <m:t>+</m:t>
                    </m:r>
                    <m:r>
                      <a:rPr lang="sl-SI" b="0" i="1" smtClean="0">
                        <a:latin typeface="Cambria Math"/>
                      </a:rPr>
                      <m:t>𝑡𝑛𝑟</m:t>
                    </m:r>
                    <m:r>
                      <a:rPr lang="sl-SI" b="0" i="1" smtClean="0">
                        <a:latin typeface="Cambria Math"/>
                      </a:rPr>
                      <m:t>+</m:t>
                    </m:r>
                    <m:r>
                      <a:rPr lang="sl-SI" b="0" i="1" smtClean="0">
                        <a:latin typeface="Cambria Math"/>
                      </a:rPr>
                      <m:t>𝑡𝑡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:endParaRPr lang="sl-SI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2∗</m:t>
                        </m:r>
                        <m:r>
                          <a:rPr lang="sl-SI" b="0" i="1" smtClean="0">
                            <a:latin typeface="Cambria Math"/>
                          </a:rPr>
                          <m:t>𝐿𝑖</m:t>
                        </m:r>
                        <m:r>
                          <a:rPr lang="sl-SI" b="0" i="1" smtClean="0">
                            <a:latin typeface="Cambria Math"/>
                          </a:rPr>
                          <m:t>∗60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𝑣</m:t>
                        </m:r>
                      </m:den>
                    </m:f>
                    <m:r>
                      <a:rPr lang="sl-SI" b="0" i="0" smtClean="0">
                        <a:latin typeface="Cambria Math"/>
                      </a:rPr>
                      <m:t>+2∗</m:t>
                    </m:r>
                    <m:r>
                      <m:rPr>
                        <m:sty m:val="p"/>
                      </m:rPr>
                      <a:rPr lang="sl-SI" b="0" i="0" smtClean="0">
                        <a:latin typeface="Cambria Math"/>
                      </a:rPr>
                      <m:t>tnr</m:t>
                    </m:r>
                    <m:r>
                      <a:rPr lang="sl-SI" b="0" i="0" smtClean="0"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sl-SI" b="0" i="0" smtClean="0">
                        <a:latin typeface="Cambria Math"/>
                      </a:rPr>
                      <m:t>tt</m:t>
                    </m:r>
                    <m:r>
                      <a:rPr lang="sl-SI" b="0" i="0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2∗95∗60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30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+2</m:t>
                    </m:r>
                    <m:d>
                      <m:dPr>
                        <m:ctrlPr>
                          <a:rPr lang="sl-SI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l-SI" b="0" i="1" smtClean="0">
                            <a:latin typeface="Cambria Math"/>
                          </a:rPr>
                          <m:t>17+13</m:t>
                        </m:r>
                      </m:e>
                    </m:d>
                    <m:r>
                      <a:rPr lang="sl-SI" b="0" i="1" smtClean="0">
                        <a:latin typeface="Cambria Math"/>
                      </a:rPr>
                      <m:t>+35=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11400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30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+2∗30+35=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=380+60+35=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475 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𝑚𝑖𝑛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5410944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156176" y="1600200"/>
            <a:ext cx="2530624" cy="4525963"/>
          </a:xfrm>
        </p:spPr>
        <p:txBody>
          <a:bodyPr/>
          <a:lstStyle/>
          <a:p>
            <a:r>
              <a:rPr lang="sl-SI" sz="2400" dirty="0"/>
              <a:t>q = 30 t</a:t>
            </a:r>
          </a:p>
          <a:p>
            <a:r>
              <a:rPr lang="sl-SI" sz="2400" dirty="0"/>
              <a:t>v = 30 km/h</a:t>
            </a:r>
          </a:p>
          <a:p>
            <a:r>
              <a:rPr lang="sl-SI" sz="2400" dirty="0" err="1"/>
              <a:t>tn</a:t>
            </a:r>
            <a:r>
              <a:rPr lang="sl-SI" sz="2400" dirty="0"/>
              <a:t> = 17 minut</a:t>
            </a:r>
          </a:p>
          <a:p>
            <a:r>
              <a:rPr lang="sl-SI" sz="2400" dirty="0" err="1"/>
              <a:t>tr</a:t>
            </a:r>
            <a:r>
              <a:rPr lang="sl-SI" sz="2400" dirty="0"/>
              <a:t> = 13 minut</a:t>
            </a:r>
          </a:p>
          <a:p>
            <a:r>
              <a:rPr lang="sl-SI" sz="2400" dirty="0" err="1"/>
              <a:t>tt</a:t>
            </a:r>
            <a:r>
              <a:rPr lang="sl-SI" sz="2400" dirty="0"/>
              <a:t> = 35 min</a:t>
            </a:r>
          </a:p>
          <a:p>
            <a:r>
              <a:rPr lang="sl-SI" sz="2400" dirty="0"/>
              <a:t>N = 8 postaj</a:t>
            </a:r>
          </a:p>
          <a:p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40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Qmax</a:t>
            </a:r>
            <a:r>
              <a:rPr lang="sl-SI" sz="2400" dirty="0">
                <a:solidFill>
                  <a:srgbClr val="FF0000"/>
                </a:solidFill>
              </a:rPr>
              <a:t> = </a:t>
            </a:r>
            <a:r>
              <a:rPr lang="sl-SI" sz="2400" dirty="0" smtClean="0">
                <a:solidFill>
                  <a:srgbClr val="FF0000"/>
                </a:solidFill>
              </a:rPr>
              <a:t>210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U </a:t>
            </a:r>
            <a:r>
              <a:rPr lang="sl-SI" sz="2400" dirty="0" smtClean="0">
                <a:solidFill>
                  <a:srgbClr val="FF0000"/>
                </a:solidFill>
              </a:rPr>
              <a:t>=</a:t>
            </a:r>
            <a:r>
              <a:rPr lang="sl-SI" sz="2400" dirty="0" smtClean="0">
                <a:solidFill>
                  <a:srgbClr val="FF0000"/>
                </a:solidFill>
              </a:rPr>
              <a:t>1578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 smtClean="0">
                <a:solidFill>
                  <a:srgbClr val="FF0000"/>
                </a:solidFill>
              </a:rPr>
              <a:t>t/km</a:t>
            </a:r>
          </a:p>
          <a:p>
            <a:pPr lvl="0"/>
            <a:r>
              <a:rPr lang="sl-SI" sz="2400" dirty="0" err="1" smtClean="0">
                <a:solidFill>
                  <a:srgbClr val="FF0000"/>
                </a:solidFill>
              </a:rPr>
              <a:t>Tk</a:t>
            </a:r>
            <a:r>
              <a:rPr lang="sl-SI" sz="2400" dirty="0" smtClean="0">
                <a:solidFill>
                  <a:srgbClr val="FF0000"/>
                </a:solidFill>
              </a:rPr>
              <a:t> = 475 min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5864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7. Koeficient zasedenosti- izkoristka vozila</a:t>
            </a:r>
            <a:endParaRPr lang="sl-SI" sz="24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i="1" smtClean="0">
                        <a:latin typeface="Cambria Math"/>
                        <a:ea typeface="Cambria Math"/>
                      </a:rPr>
                      <m:t>𝜎</m:t>
                    </m:r>
                    <m:r>
                      <a:rPr lang="sl-SI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Ʃ</m:t>
                        </m:r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𝑄𝑚𝑎𝑥</m:t>
                        </m:r>
                      </m:den>
                    </m:f>
                    <m:r>
                      <a:rPr lang="sl-SI" b="0" i="1" smtClean="0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sl-SI" dirty="0" smtClean="0"/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116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210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0,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55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228184" y="1600200"/>
            <a:ext cx="2458616" cy="4525963"/>
          </a:xfrm>
        </p:spPr>
        <p:txBody>
          <a:bodyPr/>
          <a:lstStyle/>
          <a:p>
            <a:r>
              <a:rPr lang="sl-SI" sz="2400" dirty="0"/>
              <a:t>q = 30 t</a:t>
            </a:r>
          </a:p>
          <a:p>
            <a:r>
              <a:rPr lang="sl-SI" sz="2400" dirty="0"/>
              <a:t>v = 30 km/h</a:t>
            </a:r>
          </a:p>
          <a:p>
            <a:r>
              <a:rPr lang="sl-SI" sz="2400" dirty="0" err="1"/>
              <a:t>tn</a:t>
            </a:r>
            <a:r>
              <a:rPr lang="sl-SI" sz="2400" dirty="0"/>
              <a:t> = 17 minut</a:t>
            </a:r>
          </a:p>
          <a:p>
            <a:r>
              <a:rPr lang="sl-SI" sz="2400" dirty="0" err="1"/>
              <a:t>tr</a:t>
            </a:r>
            <a:r>
              <a:rPr lang="sl-SI" sz="2400" dirty="0"/>
              <a:t> = 13 minut</a:t>
            </a:r>
          </a:p>
          <a:p>
            <a:r>
              <a:rPr lang="sl-SI" sz="2400" dirty="0" err="1"/>
              <a:t>tt</a:t>
            </a:r>
            <a:r>
              <a:rPr lang="sl-SI" sz="2400" dirty="0"/>
              <a:t> = 35 min</a:t>
            </a:r>
          </a:p>
          <a:p>
            <a:r>
              <a:rPr lang="sl-SI" sz="2400" dirty="0"/>
              <a:t>N = 8 postaj</a:t>
            </a:r>
          </a:p>
          <a:p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40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Qmax</a:t>
            </a:r>
            <a:r>
              <a:rPr lang="sl-SI" sz="2400" dirty="0">
                <a:solidFill>
                  <a:srgbClr val="FF0000"/>
                </a:solidFill>
              </a:rPr>
              <a:t> = </a:t>
            </a:r>
            <a:r>
              <a:rPr lang="sl-SI" sz="2400" dirty="0" smtClean="0">
                <a:solidFill>
                  <a:srgbClr val="FF0000"/>
                </a:solidFill>
              </a:rPr>
              <a:t>210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U </a:t>
            </a:r>
            <a:r>
              <a:rPr lang="sl-SI" sz="2400" dirty="0" smtClean="0">
                <a:solidFill>
                  <a:srgbClr val="FF0000"/>
                </a:solidFill>
              </a:rPr>
              <a:t>=</a:t>
            </a:r>
            <a:r>
              <a:rPr lang="sl-SI" sz="2400" dirty="0" smtClean="0">
                <a:solidFill>
                  <a:srgbClr val="FF0000"/>
                </a:solidFill>
              </a:rPr>
              <a:t>1578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Tk</a:t>
            </a:r>
            <a:r>
              <a:rPr lang="sl-SI" sz="2400" dirty="0">
                <a:solidFill>
                  <a:srgbClr val="FF0000"/>
                </a:solidFill>
              </a:rPr>
              <a:t> = </a:t>
            </a:r>
            <a:r>
              <a:rPr lang="sl-SI" sz="2400" dirty="0" smtClean="0">
                <a:solidFill>
                  <a:srgbClr val="FF0000"/>
                </a:solidFill>
              </a:rPr>
              <a:t>475 </a:t>
            </a:r>
            <a:r>
              <a:rPr lang="sl-SI" sz="2400" dirty="0">
                <a:solidFill>
                  <a:srgbClr val="FF0000"/>
                </a:solidFill>
              </a:rPr>
              <a:t>min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7875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8. Povprečna obremenitev vozila</a:t>
            </a:r>
            <a:endParaRPr lang="sl-SI" sz="24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𝑇𝑜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Ʃ</m:t>
                        </m:r>
                        <m:r>
                          <a:rPr lang="sl-SI" b="0" i="1" smtClean="0"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𝑁</m:t>
                        </m:r>
                        <m:r>
                          <a:rPr lang="sl-SI" b="0" i="1" smtClean="0"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sl-SI" dirty="0" smtClean="0"/>
                  <a:t>=</a:t>
                </a:r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</m:t>
                        </m:r>
                        <m:r>
                          <a:rPr lang="sl-SI" b="0" i="1" smtClean="0">
                            <a:latin typeface="Cambria Math"/>
                          </a:rPr>
                          <m:t>16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8−1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16,57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156176" y="1600200"/>
            <a:ext cx="2530624" cy="4525963"/>
          </a:xfrm>
        </p:spPr>
        <p:txBody>
          <a:bodyPr/>
          <a:lstStyle/>
          <a:p>
            <a:r>
              <a:rPr lang="sl-SI" sz="2400" dirty="0"/>
              <a:t>q = 30 t</a:t>
            </a:r>
          </a:p>
          <a:p>
            <a:r>
              <a:rPr lang="sl-SI" sz="2400" dirty="0"/>
              <a:t>v = 30 km/h</a:t>
            </a:r>
          </a:p>
          <a:p>
            <a:r>
              <a:rPr lang="sl-SI" sz="2400" dirty="0" err="1"/>
              <a:t>tn</a:t>
            </a:r>
            <a:r>
              <a:rPr lang="sl-SI" sz="2400" dirty="0"/>
              <a:t> = 17 minut</a:t>
            </a:r>
          </a:p>
          <a:p>
            <a:r>
              <a:rPr lang="sl-SI" sz="2400" dirty="0" err="1"/>
              <a:t>tr</a:t>
            </a:r>
            <a:r>
              <a:rPr lang="sl-SI" sz="2400" dirty="0"/>
              <a:t> = 13 minut</a:t>
            </a:r>
          </a:p>
          <a:p>
            <a:r>
              <a:rPr lang="sl-SI" sz="2400" dirty="0" err="1"/>
              <a:t>tt</a:t>
            </a:r>
            <a:r>
              <a:rPr lang="sl-SI" sz="2400" dirty="0"/>
              <a:t> = 35 min</a:t>
            </a:r>
          </a:p>
          <a:p>
            <a:r>
              <a:rPr lang="sl-SI" sz="2400" dirty="0"/>
              <a:t>N = 8 postaj</a:t>
            </a:r>
          </a:p>
          <a:p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40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Qmax</a:t>
            </a:r>
            <a:r>
              <a:rPr lang="sl-SI" sz="2400" dirty="0">
                <a:solidFill>
                  <a:srgbClr val="FF0000"/>
                </a:solidFill>
              </a:rPr>
              <a:t> = </a:t>
            </a:r>
            <a:r>
              <a:rPr lang="sl-SI" sz="2400" dirty="0" smtClean="0">
                <a:solidFill>
                  <a:srgbClr val="FF0000"/>
                </a:solidFill>
              </a:rPr>
              <a:t>210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U </a:t>
            </a:r>
            <a:r>
              <a:rPr lang="sl-SI" sz="2400" dirty="0" smtClean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1578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Tk</a:t>
            </a:r>
            <a:r>
              <a:rPr lang="sl-SI" sz="2400" dirty="0">
                <a:solidFill>
                  <a:srgbClr val="FF0000"/>
                </a:solidFill>
              </a:rPr>
              <a:t> = </a:t>
            </a:r>
            <a:r>
              <a:rPr lang="sl-SI" sz="2400" dirty="0" smtClean="0">
                <a:solidFill>
                  <a:srgbClr val="FF0000"/>
                </a:solidFill>
              </a:rPr>
              <a:t> 475 min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5810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9. Srednja dolžina prepeljanega tovora</a:t>
            </a:r>
            <a:endParaRPr lang="sl-SI" sz="24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𝑆𝑑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𝑈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𝑄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1578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4</m:t>
                        </m:r>
                        <m:r>
                          <a:rPr lang="sl-SI" b="0" i="1" smtClean="0">
                            <a:latin typeface="Cambria Math"/>
                          </a:rPr>
                          <m:t>0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39,5 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𝑘𝑚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300192" y="1556792"/>
            <a:ext cx="2382416" cy="4525963"/>
          </a:xfrm>
        </p:spPr>
        <p:txBody>
          <a:bodyPr/>
          <a:lstStyle/>
          <a:p>
            <a:r>
              <a:rPr lang="sl-SI" sz="2400" dirty="0"/>
              <a:t>q = 30 t</a:t>
            </a:r>
          </a:p>
          <a:p>
            <a:r>
              <a:rPr lang="sl-SI" sz="2400" dirty="0"/>
              <a:t>v = 30 km/h</a:t>
            </a:r>
          </a:p>
          <a:p>
            <a:r>
              <a:rPr lang="sl-SI" sz="2400" dirty="0" err="1"/>
              <a:t>tn</a:t>
            </a:r>
            <a:r>
              <a:rPr lang="sl-SI" sz="2400" dirty="0"/>
              <a:t> = 17 minut</a:t>
            </a:r>
          </a:p>
          <a:p>
            <a:r>
              <a:rPr lang="sl-SI" sz="2400" dirty="0" err="1"/>
              <a:t>tr</a:t>
            </a:r>
            <a:r>
              <a:rPr lang="sl-SI" sz="2400" dirty="0"/>
              <a:t> = 13 minut</a:t>
            </a:r>
          </a:p>
          <a:p>
            <a:r>
              <a:rPr lang="sl-SI" sz="2400" dirty="0" err="1"/>
              <a:t>tt</a:t>
            </a:r>
            <a:r>
              <a:rPr lang="sl-SI" sz="2400" dirty="0"/>
              <a:t> = 35 min</a:t>
            </a:r>
          </a:p>
          <a:p>
            <a:r>
              <a:rPr lang="sl-SI" sz="2400" dirty="0"/>
              <a:t>N = 8 postaj</a:t>
            </a:r>
          </a:p>
          <a:p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40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Qmax</a:t>
            </a:r>
            <a:r>
              <a:rPr lang="sl-SI" sz="2400" dirty="0">
                <a:solidFill>
                  <a:srgbClr val="FF0000"/>
                </a:solidFill>
              </a:rPr>
              <a:t> = </a:t>
            </a:r>
            <a:r>
              <a:rPr lang="sl-SI" sz="2400" dirty="0" smtClean="0">
                <a:solidFill>
                  <a:srgbClr val="FF0000"/>
                </a:solidFill>
              </a:rPr>
              <a:t>210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U </a:t>
            </a:r>
            <a:r>
              <a:rPr lang="sl-SI" sz="2400" dirty="0" smtClean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1578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Tk</a:t>
            </a:r>
            <a:r>
              <a:rPr lang="sl-SI" sz="2400" dirty="0">
                <a:solidFill>
                  <a:srgbClr val="FF0000"/>
                </a:solidFill>
              </a:rPr>
              <a:t> = </a:t>
            </a:r>
            <a:r>
              <a:rPr lang="sl-SI" sz="2400" dirty="0" smtClean="0">
                <a:solidFill>
                  <a:srgbClr val="FF0000"/>
                </a:solidFill>
              </a:rPr>
              <a:t>475 </a:t>
            </a:r>
            <a:r>
              <a:rPr lang="sl-SI" sz="2400" dirty="0">
                <a:solidFill>
                  <a:srgbClr val="FF0000"/>
                </a:solidFill>
              </a:rPr>
              <a:t>min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4011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10. Eksploatacijska hitrost vozila na liniji</a:t>
            </a:r>
            <a:endParaRPr lang="sl-SI" sz="24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4978896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𝑉𝑒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𝑘𝑚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𝑡𝑠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2∗95</m:t>
                        </m:r>
                      </m:num>
                      <m:den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7,9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190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7,9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24,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05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𝑘𝑚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m:rPr>
                        <m:sty m:val="p"/>
                      </m:rPr>
                      <a:rPr lang="sl-SI" b="0" i="0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</m:oMath>
                </a14:m>
                <a:endParaRPr lang="sl-SI" b="0" dirty="0" smtClean="0">
                  <a:solidFill>
                    <a:srgbClr val="FF0000"/>
                  </a:solidFill>
                </a:endParaRPr>
              </a:p>
              <a:p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𝑡𝑠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𝑇𝑘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60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475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60</m:t>
                        </m:r>
                      </m:den>
                    </m:f>
                    <m:r>
                      <a:rPr lang="sl-SI" i="1">
                        <a:latin typeface="Cambria Math"/>
                      </a:rPr>
                      <m:t>=</m:t>
                    </m:r>
                    <m:r>
                      <a:rPr lang="sl-SI" i="1">
                        <a:solidFill>
                          <a:srgbClr val="FF0000"/>
                        </a:solidFill>
                        <a:latin typeface="Cambria Math"/>
                      </a:rPr>
                      <m:t>7,9 </m:t>
                    </m:r>
                  </m:oMath>
                </a14:m>
                <a:r>
                  <a:rPr lang="sl-SI" b="0" dirty="0" smtClean="0">
                    <a:solidFill>
                      <a:srgbClr val="FF0000"/>
                    </a:solidFill>
                  </a:rPr>
                  <a:t>ure</a:t>
                </a:r>
                <a:endParaRPr lang="sl-SI" b="0" dirty="0" smtClean="0">
                  <a:solidFill>
                    <a:srgbClr val="FF0000"/>
                  </a:solidFill>
                </a:endParaRPr>
              </a:p>
              <a:p>
                <a:endParaRPr lang="sl-SI" b="0" dirty="0" smtClean="0"/>
              </a:p>
              <a:p>
                <a:endParaRPr lang="sl-SI" dirty="0" smtClean="0">
                  <a:solidFill>
                    <a:srgbClr val="FF0000"/>
                  </a:solidFill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4978896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228184" y="1600200"/>
            <a:ext cx="2458616" cy="4525963"/>
          </a:xfrm>
        </p:spPr>
        <p:txBody>
          <a:bodyPr/>
          <a:lstStyle/>
          <a:p>
            <a:r>
              <a:rPr lang="sl-SI" sz="2400" dirty="0"/>
              <a:t>q = 30 t</a:t>
            </a:r>
          </a:p>
          <a:p>
            <a:r>
              <a:rPr lang="sl-SI" sz="2400" dirty="0"/>
              <a:t>v = 30 km/h</a:t>
            </a:r>
          </a:p>
          <a:p>
            <a:r>
              <a:rPr lang="sl-SI" sz="2400" dirty="0" err="1"/>
              <a:t>tn</a:t>
            </a:r>
            <a:r>
              <a:rPr lang="sl-SI" sz="2400" dirty="0"/>
              <a:t> = 17 minut</a:t>
            </a:r>
          </a:p>
          <a:p>
            <a:r>
              <a:rPr lang="sl-SI" sz="2400" dirty="0" err="1"/>
              <a:t>tr</a:t>
            </a:r>
            <a:r>
              <a:rPr lang="sl-SI" sz="2400" dirty="0"/>
              <a:t> = 13 minut</a:t>
            </a:r>
          </a:p>
          <a:p>
            <a:r>
              <a:rPr lang="sl-SI" sz="2400" dirty="0" err="1"/>
              <a:t>tt</a:t>
            </a:r>
            <a:r>
              <a:rPr lang="sl-SI" sz="2400" dirty="0"/>
              <a:t> = 35 min</a:t>
            </a:r>
          </a:p>
          <a:p>
            <a:r>
              <a:rPr lang="sl-SI" sz="2400" dirty="0"/>
              <a:t>N = 8 postaj</a:t>
            </a:r>
          </a:p>
          <a:p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40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Qmax</a:t>
            </a:r>
            <a:r>
              <a:rPr lang="sl-SI" sz="2400" dirty="0">
                <a:solidFill>
                  <a:srgbClr val="FF0000"/>
                </a:solidFill>
              </a:rPr>
              <a:t> = </a:t>
            </a:r>
            <a:r>
              <a:rPr lang="sl-SI" sz="2400" dirty="0" smtClean="0">
                <a:solidFill>
                  <a:srgbClr val="FF0000"/>
                </a:solidFill>
              </a:rPr>
              <a:t>210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U </a:t>
            </a:r>
            <a:r>
              <a:rPr lang="sl-SI" sz="2400" dirty="0" smtClean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1578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Tk</a:t>
            </a:r>
            <a:r>
              <a:rPr lang="sl-SI" sz="2400" dirty="0">
                <a:solidFill>
                  <a:srgbClr val="FF0000"/>
                </a:solidFill>
              </a:rPr>
              <a:t> = </a:t>
            </a:r>
            <a:r>
              <a:rPr lang="sl-SI" sz="2400" dirty="0" smtClean="0">
                <a:solidFill>
                  <a:srgbClr val="FF0000"/>
                </a:solidFill>
              </a:rPr>
              <a:t>475 </a:t>
            </a:r>
            <a:r>
              <a:rPr lang="sl-SI" sz="2400" dirty="0">
                <a:solidFill>
                  <a:srgbClr val="FF0000"/>
                </a:solidFill>
              </a:rPr>
              <a:t>min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7226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b="1" dirty="0" smtClean="0"/>
              <a:t>Podatki za nalogo</a:t>
            </a:r>
            <a:endParaRPr lang="sl-SI" sz="32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sl-SI" dirty="0">
                <a:ea typeface="Calibri"/>
                <a:cs typeface="Times New Roman"/>
              </a:rPr>
              <a:t>S tovornim vozilom, ki ima nosilnost </a:t>
            </a:r>
            <a:r>
              <a:rPr lang="sl-SI" dirty="0" smtClean="0">
                <a:solidFill>
                  <a:srgbClr val="FF0000"/>
                </a:solidFill>
                <a:ea typeface="Calibri"/>
                <a:cs typeface="Times New Roman"/>
              </a:rPr>
              <a:t>30 </a:t>
            </a:r>
            <a:r>
              <a:rPr lang="sl-SI" dirty="0">
                <a:solidFill>
                  <a:srgbClr val="FF0000"/>
                </a:solidFill>
                <a:ea typeface="Calibri"/>
                <a:cs typeface="Times New Roman"/>
              </a:rPr>
              <a:t>ton </a:t>
            </a:r>
            <a:r>
              <a:rPr lang="sl-SI" dirty="0">
                <a:ea typeface="Calibri"/>
                <a:cs typeface="Times New Roman"/>
              </a:rPr>
              <a:t>opravljamo prevoz tovora na liniji. Povprečna hitrost vozila je </a:t>
            </a:r>
            <a:r>
              <a:rPr lang="sl-SI" dirty="0" smtClean="0">
                <a:solidFill>
                  <a:srgbClr val="FF0000"/>
                </a:solidFill>
                <a:ea typeface="Calibri"/>
                <a:cs typeface="Times New Roman"/>
              </a:rPr>
              <a:t>30 </a:t>
            </a:r>
            <a:r>
              <a:rPr lang="sl-SI" dirty="0">
                <a:solidFill>
                  <a:srgbClr val="FF0000"/>
                </a:solidFill>
                <a:ea typeface="Calibri"/>
                <a:cs typeface="Times New Roman"/>
              </a:rPr>
              <a:t>km/h</a:t>
            </a:r>
            <a:r>
              <a:rPr lang="sl-SI" dirty="0">
                <a:ea typeface="Calibri"/>
                <a:cs typeface="Times New Roman"/>
              </a:rPr>
              <a:t>. </a:t>
            </a:r>
            <a:r>
              <a:rPr lang="sl-SI" dirty="0" smtClean="0">
                <a:ea typeface="Calibri"/>
                <a:cs typeface="Times New Roman"/>
              </a:rPr>
              <a:t>Povprečni čas, na polovici linije od T1 do T2 je za </a:t>
            </a:r>
            <a:r>
              <a:rPr lang="sl-SI" dirty="0">
                <a:ea typeface="Calibri"/>
                <a:cs typeface="Times New Roman"/>
              </a:rPr>
              <a:t>natovarjanje </a:t>
            </a:r>
            <a:r>
              <a:rPr lang="sl-SI" dirty="0" smtClean="0">
                <a:solidFill>
                  <a:srgbClr val="FF0000"/>
                </a:solidFill>
                <a:ea typeface="Calibri"/>
                <a:cs typeface="Times New Roman"/>
              </a:rPr>
              <a:t>17 minut </a:t>
            </a:r>
            <a:r>
              <a:rPr lang="sl-SI" dirty="0" smtClean="0">
                <a:ea typeface="Calibri"/>
                <a:cs typeface="Times New Roman"/>
              </a:rPr>
              <a:t>in za raztovarjanje </a:t>
            </a:r>
            <a:r>
              <a:rPr lang="sl-SI" dirty="0" smtClean="0">
                <a:solidFill>
                  <a:srgbClr val="FF0000"/>
                </a:solidFill>
                <a:ea typeface="Calibri"/>
                <a:cs typeface="Times New Roman"/>
              </a:rPr>
              <a:t>13 </a:t>
            </a:r>
            <a:r>
              <a:rPr lang="sl-SI" dirty="0">
                <a:solidFill>
                  <a:srgbClr val="FF0000"/>
                </a:solidFill>
                <a:ea typeface="Calibri"/>
                <a:cs typeface="Times New Roman"/>
              </a:rPr>
              <a:t>minut</a:t>
            </a:r>
            <a:r>
              <a:rPr lang="sl-SI" dirty="0" smtClean="0">
                <a:ea typeface="Calibri"/>
                <a:cs typeface="Times New Roman"/>
              </a:rPr>
              <a:t>. Planiran čas zadrževanja vozila na </a:t>
            </a:r>
            <a:r>
              <a:rPr lang="sl-SI" dirty="0" err="1" smtClean="0">
                <a:ea typeface="Calibri"/>
                <a:cs typeface="Times New Roman"/>
              </a:rPr>
              <a:t>terminusu</a:t>
            </a:r>
            <a:r>
              <a:rPr lang="sl-SI" dirty="0" smtClean="0">
                <a:ea typeface="Calibri"/>
                <a:cs typeface="Times New Roman"/>
              </a:rPr>
              <a:t> je </a:t>
            </a:r>
            <a:r>
              <a:rPr lang="sl-SI" dirty="0" smtClean="0">
                <a:solidFill>
                  <a:srgbClr val="FF0000"/>
                </a:solidFill>
                <a:ea typeface="Calibri"/>
                <a:cs typeface="Times New Roman"/>
              </a:rPr>
              <a:t>35 minut.</a:t>
            </a:r>
            <a:endParaRPr lang="sl-SI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9567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lvl="0"/>
            <a:r>
              <a:rPr lang="sl-SI" sz="2000" b="1" dirty="0">
                <a:solidFill>
                  <a:prstClr val="black"/>
                </a:solidFill>
                <a:ea typeface="Calibri"/>
                <a:cs typeface="Times New Roman"/>
              </a:rPr>
              <a:t>Matrika prevoza je sledeča:</a:t>
            </a:r>
            <a: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sl-SI" sz="1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583264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3300" b="1" dirty="0" smtClean="0">
                <a:ea typeface="Calibri"/>
                <a:cs typeface="Times New Roman"/>
              </a:rPr>
              <a:t>Razdalja med terminali: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3300" b="1" dirty="0" smtClean="0">
                <a:ea typeface="Calibri"/>
                <a:cs typeface="Times New Roman"/>
              </a:rPr>
              <a:t>A</a:t>
            </a:r>
            <a:r>
              <a:rPr lang="sl-SI" sz="3300" dirty="0" smtClean="0">
                <a:ea typeface="Calibri"/>
                <a:cs typeface="Times New Roman"/>
              </a:rPr>
              <a:t>  </a:t>
            </a:r>
            <a:r>
              <a:rPr lang="sl-SI" sz="3300" dirty="0">
                <a:ea typeface="Calibri"/>
                <a:cs typeface="Times New Roman"/>
              </a:rPr>
              <a:t>- </a:t>
            </a:r>
            <a:r>
              <a:rPr lang="sl-SI" sz="3300" dirty="0" smtClean="0">
                <a:ea typeface="Calibri"/>
                <a:cs typeface="Times New Roman"/>
              </a:rPr>
              <a:t>10km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>
                <a:ea typeface="Calibri"/>
                <a:cs typeface="Times New Roman"/>
              </a:rPr>
              <a:t>B</a:t>
            </a:r>
            <a:r>
              <a:rPr lang="sl-SI" sz="3300" dirty="0">
                <a:ea typeface="Calibri"/>
                <a:cs typeface="Times New Roman"/>
              </a:rPr>
              <a:t>  - </a:t>
            </a:r>
            <a:r>
              <a:rPr lang="sl-SI" sz="3300" dirty="0" smtClean="0">
                <a:ea typeface="Calibri"/>
                <a:cs typeface="Times New Roman"/>
              </a:rPr>
              <a:t>15km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>
                <a:ea typeface="Calibri"/>
                <a:cs typeface="Times New Roman"/>
              </a:rPr>
              <a:t>C</a:t>
            </a:r>
            <a:r>
              <a:rPr lang="sl-SI" sz="3300" dirty="0">
                <a:ea typeface="Calibri"/>
                <a:cs typeface="Times New Roman"/>
              </a:rPr>
              <a:t>  - </a:t>
            </a:r>
            <a:r>
              <a:rPr lang="sl-SI" sz="3300" dirty="0" smtClean="0">
                <a:ea typeface="Calibri"/>
                <a:cs typeface="Times New Roman"/>
              </a:rPr>
              <a:t>13km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>
                <a:ea typeface="Calibri"/>
                <a:cs typeface="Times New Roman"/>
              </a:rPr>
              <a:t>D</a:t>
            </a:r>
            <a:r>
              <a:rPr lang="sl-SI" sz="3300" dirty="0">
                <a:ea typeface="Calibri"/>
                <a:cs typeface="Times New Roman"/>
              </a:rPr>
              <a:t>  - </a:t>
            </a:r>
            <a:r>
              <a:rPr lang="sl-SI" sz="3300" dirty="0" smtClean="0">
                <a:ea typeface="Calibri"/>
                <a:cs typeface="Times New Roman"/>
              </a:rPr>
              <a:t>16km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>
                <a:ea typeface="Calibri"/>
                <a:cs typeface="Times New Roman"/>
              </a:rPr>
              <a:t>E</a:t>
            </a:r>
            <a:r>
              <a:rPr lang="sl-SI" sz="3300" dirty="0">
                <a:ea typeface="Calibri"/>
                <a:cs typeface="Times New Roman"/>
              </a:rPr>
              <a:t>  - </a:t>
            </a:r>
            <a:r>
              <a:rPr lang="sl-SI" sz="3300" dirty="0" smtClean="0">
                <a:ea typeface="Calibri"/>
                <a:cs typeface="Times New Roman"/>
              </a:rPr>
              <a:t>12km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>
                <a:ea typeface="Calibri"/>
                <a:cs typeface="Times New Roman"/>
              </a:rPr>
              <a:t>F</a:t>
            </a:r>
            <a:r>
              <a:rPr lang="sl-SI" sz="3300" dirty="0">
                <a:ea typeface="Calibri"/>
                <a:cs typeface="Times New Roman"/>
              </a:rPr>
              <a:t>  - </a:t>
            </a:r>
            <a:r>
              <a:rPr lang="sl-SI" sz="3300" dirty="0" smtClean="0">
                <a:ea typeface="Calibri"/>
                <a:cs typeface="Times New Roman"/>
              </a:rPr>
              <a:t>14km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 smtClean="0">
                <a:ea typeface="Calibri"/>
                <a:cs typeface="Times New Roman"/>
              </a:rPr>
              <a:t>G – </a:t>
            </a:r>
            <a:r>
              <a:rPr lang="sl-SI" sz="3300" dirty="0" smtClean="0">
                <a:ea typeface="Calibri"/>
                <a:cs typeface="Times New Roman"/>
              </a:rPr>
              <a:t>15km</a:t>
            </a:r>
            <a:r>
              <a:rPr lang="sl-SI" sz="3300" b="1" dirty="0" smtClean="0">
                <a:ea typeface="Calibri"/>
                <a:cs typeface="Times New Roman"/>
              </a:rPr>
              <a:t>  – H </a:t>
            </a:r>
            <a:endParaRPr lang="sl-SI" sz="3300" dirty="0">
              <a:ea typeface="Calibri"/>
              <a:cs typeface="Times New Roman"/>
            </a:endParaRPr>
          </a:p>
          <a:p>
            <a:endParaRPr lang="sl-SI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117876"/>
              </p:ext>
            </p:extLst>
          </p:nvPr>
        </p:nvGraphicFramePr>
        <p:xfrm>
          <a:off x="827584" y="620688"/>
          <a:ext cx="8064896" cy="3956578"/>
        </p:xfrm>
        <a:graphic>
          <a:graphicData uri="http://schemas.openxmlformats.org/drawingml/2006/table">
            <a:tbl>
              <a:tblPr firstRow="1" firstCol="1" bandRow="1"/>
              <a:tblGrid>
                <a:gridCol w="880401"/>
                <a:gridCol w="657247"/>
                <a:gridCol w="479940"/>
                <a:gridCol w="479940"/>
                <a:gridCol w="479940"/>
                <a:gridCol w="479940"/>
                <a:gridCol w="479940"/>
                <a:gridCol w="479940"/>
                <a:gridCol w="695280"/>
                <a:gridCol w="576064"/>
                <a:gridCol w="504056"/>
                <a:gridCol w="648072"/>
                <a:gridCol w="504056"/>
                <a:gridCol w="720080"/>
              </a:tblGrid>
              <a:tr h="6814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terminal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A=T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H=T2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natovor</a:t>
                      </a:r>
                      <a:endParaRPr lang="sl-SI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raztovor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A=T1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H=T2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767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dirty="0" smtClean="0"/>
              <a:t>Izračunaj:</a:t>
            </a:r>
            <a:endParaRPr lang="sl-SI" sz="24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količino prepeljanega tovora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največjo možno količino tovora med </a:t>
            </a:r>
            <a:r>
              <a:rPr lang="sl-SI" dirty="0" err="1">
                <a:ea typeface="Calibri"/>
                <a:cs typeface="Times New Roman"/>
              </a:rPr>
              <a:t>terminusoma</a:t>
            </a:r>
            <a:r>
              <a:rPr lang="sl-SI" dirty="0">
                <a:ea typeface="Calibri"/>
                <a:cs typeface="Times New Roman"/>
              </a:rPr>
              <a:t> T1 do T2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transportno delo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največje možno transportno delo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koeficient neenakomernosti tovornega toka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čas kroženja vozila na liniji 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koeficient zasedenosti – izkoristka vozila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povprečno obremenitev vozila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srednjo dolžino prepeljanega tovora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eksploatacijsko hitrost vozila na liniji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303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Podatki: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q = 30 t</a:t>
            </a:r>
          </a:p>
          <a:p>
            <a:r>
              <a:rPr lang="sl-SI" sz="2400" dirty="0"/>
              <a:t>v</a:t>
            </a:r>
            <a:r>
              <a:rPr lang="sl-SI" sz="2400" dirty="0" smtClean="0"/>
              <a:t> = </a:t>
            </a:r>
            <a:r>
              <a:rPr lang="sl-SI" sz="2400" dirty="0" smtClean="0"/>
              <a:t>30 </a:t>
            </a:r>
            <a:r>
              <a:rPr lang="sl-SI" sz="2400" dirty="0" smtClean="0"/>
              <a:t>km/h</a:t>
            </a:r>
          </a:p>
          <a:p>
            <a:r>
              <a:rPr lang="sl-SI" sz="2400" dirty="0" err="1" smtClean="0"/>
              <a:t>tn</a:t>
            </a:r>
            <a:r>
              <a:rPr lang="sl-SI" sz="2400" dirty="0" smtClean="0"/>
              <a:t> = 17 minut</a:t>
            </a:r>
          </a:p>
          <a:p>
            <a:r>
              <a:rPr lang="sl-SI" sz="2400" dirty="0" err="1" smtClean="0"/>
              <a:t>tr</a:t>
            </a:r>
            <a:r>
              <a:rPr lang="sl-SI" sz="2400" dirty="0" smtClean="0"/>
              <a:t> = 13 minut</a:t>
            </a:r>
          </a:p>
          <a:p>
            <a:r>
              <a:rPr lang="sl-SI" sz="2400" dirty="0" err="1" smtClean="0"/>
              <a:t>tt</a:t>
            </a:r>
            <a:r>
              <a:rPr lang="sl-SI" sz="2400" dirty="0" smtClean="0"/>
              <a:t> = 35 min</a:t>
            </a:r>
          </a:p>
          <a:p>
            <a:r>
              <a:rPr lang="sl-SI" sz="2400" dirty="0" smtClean="0"/>
              <a:t>N = 8 postaj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48635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lvl="0"/>
            <a:r>
              <a:rPr lang="sl-SI" sz="2000" b="1" dirty="0">
                <a:solidFill>
                  <a:prstClr val="black"/>
                </a:solidFill>
                <a:ea typeface="Calibri"/>
                <a:cs typeface="Times New Roman"/>
              </a:rPr>
              <a:t>Matrika prevoza je sledeča:</a:t>
            </a:r>
            <a: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sl-SI" sz="1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583264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3300" b="1" dirty="0" smtClean="0">
                <a:ea typeface="Calibri"/>
                <a:cs typeface="Times New Roman"/>
              </a:rPr>
              <a:t>Razdalja med terminali: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3300" b="1" dirty="0" smtClean="0">
                <a:ea typeface="Calibri"/>
                <a:cs typeface="Times New Roman"/>
              </a:rPr>
              <a:t>A</a:t>
            </a:r>
            <a:r>
              <a:rPr lang="sl-SI" sz="3300" dirty="0" smtClean="0">
                <a:ea typeface="Calibri"/>
                <a:cs typeface="Times New Roman"/>
              </a:rPr>
              <a:t>  </a:t>
            </a:r>
            <a:r>
              <a:rPr lang="sl-SI" sz="3300" dirty="0">
                <a:ea typeface="Calibri"/>
                <a:cs typeface="Times New Roman"/>
              </a:rPr>
              <a:t>- </a:t>
            </a:r>
            <a:r>
              <a:rPr lang="sl-SI" sz="3300" dirty="0" smtClean="0">
                <a:ea typeface="Calibri"/>
                <a:cs typeface="Times New Roman"/>
              </a:rPr>
              <a:t>10km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>
                <a:ea typeface="Calibri"/>
                <a:cs typeface="Times New Roman"/>
              </a:rPr>
              <a:t>B</a:t>
            </a:r>
            <a:r>
              <a:rPr lang="sl-SI" sz="3300" dirty="0">
                <a:ea typeface="Calibri"/>
                <a:cs typeface="Times New Roman"/>
              </a:rPr>
              <a:t>  - </a:t>
            </a:r>
            <a:r>
              <a:rPr lang="sl-SI" sz="3300" dirty="0" smtClean="0">
                <a:ea typeface="Calibri"/>
                <a:cs typeface="Times New Roman"/>
              </a:rPr>
              <a:t>15km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>
                <a:ea typeface="Calibri"/>
                <a:cs typeface="Times New Roman"/>
              </a:rPr>
              <a:t>C</a:t>
            </a:r>
            <a:r>
              <a:rPr lang="sl-SI" sz="3300" dirty="0">
                <a:ea typeface="Calibri"/>
                <a:cs typeface="Times New Roman"/>
              </a:rPr>
              <a:t>  - </a:t>
            </a:r>
            <a:r>
              <a:rPr lang="sl-SI" sz="3300" dirty="0" smtClean="0">
                <a:ea typeface="Calibri"/>
                <a:cs typeface="Times New Roman"/>
              </a:rPr>
              <a:t>13km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>
                <a:ea typeface="Calibri"/>
                <a:cs typeface="Times New Roman"/>
              </a:rPr>
              <a:t>D</a:t>
            </a:r>
            <a:r>
              <a:rPr lang="sl-SI" sz="3300" dirty="0">
                <a:ea typeface="Calibri"/>
                <a:cs typeface="Times New Roman"/>
              </a:rPr>
              <a:t>  - </a:t>
            </a:r>
            <a:r>
              <a:rPr lang="sl-SI" sz="3300" dirty="0" smtClean="0">
                <a:ea typeface="Calibri"/>
                <a:cs typeface="Times New Roman"/>
              </a:rPr>
              <a:t>16km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>
                <a:ea typeface="Calibri"/>
                <a:cs typeface="Times New Roman"/>
              </a:rPr>
              <a:t>E</a:t>
            </a:r>
            <a:r>
              <a:rPr lang="sl-SI" sz="3300" dirty="0">
                <a:ea typeface="Calibri"/>
                <a:cs typeface="Times New Roman"/>
              </a:rPr>
              <a:t>  - </a:t>
            </a:r>
            <a:r>
              <a:rPr lang="sl-SI" sz="3300" dirty="0" smtClean="0">
                <a:ea typeface="Calibri"/>
                <a:cs typeface="Times New Roman"/>
              </a:rPr>
              <a:t>12km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>
                <a:ea typeface="Calibri"/>
                <a:cs typeface="Times New Roman"/>
              </a:rPr>
              <a:t>F</a:t>
            </a:r>
            <a:r>
              <a:rPr lang="sl-SI" sz="3300" dirty="0">
                <a:ea typeface="Calibri"/>
                <a:cs typeface="Times New Roman"/>
              </a:rPr>
              <a:t>  - </a:t>
            </a:r>
            <a:r>
              <a:rPr lang="sl-SI" sz="3300" dirty="0" smtClean="0">
                <a:ea typeface="Calibri"/>
                <a:cs typeface="Times New Roman"/>
              </a:rPr>
              <a:t>14km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 smtClean="0">
                <a:ea typeface="Calibri"/>
                <a:cs typeface="Times New Roman"/>
              </a:rPr>
              <a:t>G – </a:t>
            </a:r>
            <a:r>
              <a:rPr lang="sl-SI" sz="3300" dirty="0" smtClean="0">
                <a:ea typeface="Calibri"/>
                <a:cs typeface="Times New Roman"/>
              </a:rPr>
              <a:t>15km</a:t>
            </a:r>
            <a:r>
              <a:rPr lang="sl-SI" sz="3300" b="1" dirty="0" smtClean="0">
                <a:ea typeface="Calibri"/>
                <a:cs typeface="Times New Roman"/>
              </a:rPr>
              <a:t>  – H </a:t>
            </a:r>
            <a:endParaRPr lang="sl-SI" sz="3300" dirty="0">
              <a:ea typeface="Calibri"/>
              <a:cs typeface="Times New Roman"/>
            </a:endParaRPr>
          </a:p>
          <a:p>
            <a:endParaRPr lang="sl-SI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080444"/>
              </p:ext>
            </p:extLst>
          </p:nvPr>
        </p:nvGraphicFramePr>
        <p:xfrm>
          <a:off x="827584" y="620688"/>
          <a:ext cx="8064896" cy="3988599"/>
        </p:xfrm>
        <a:graphic>
          <a:graphicData uri="http://schemas.openxmlformats.org/drawingml/2006/table">
            <a:tbl>
              <a:tblPr firstRow="1" firstCol="1" bandRow="1"/>
              <a:tblGrid>
                <a:gridCol w="880401"/>
                <a:gridCol w="657247"/>
                <a:gridCol w="479940"/>
                <a:gridCol w="479940"/>
                <a:gridCol w="479940"/>
                <a:gridCol w="479940"/>
                <a:gridCol w="479940"/>
                <a:gridCol w="479940"/>
                <a:gridCol w="695280"/>
                <a:gridCol w="576064"/>
                <a:gridCol w="504056"/>
                <a:gridCol w="648072"/>
                <a:gridCol w="504056"/>
                <a:gridCol w="720080"/>
              </a:tblGrid>
              <a:tr h="6814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terminal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A=T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H=T2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natovor</a:t>
                      </a:r>
                      <a:endParaRPr lang="sl-SI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raztovor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A=T1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286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22</a:t>
                      </a:r>
                      <a:endParaRPr lang="sl-SI" sz="2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352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240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210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H=T2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40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1578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183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slov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1. Količina prepeljanega tovora</a:t>
            </a:r>
            <a:endParaRPr lang="sl-SI" sz="24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Ograda vsebine 1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r>
                  <a:rPr lang="sl-SI" b="0" dirty="0" smtClean="0"/>
                  <a:t>Q </a:t>
                </a:r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=Ʃ</m:t>
                    </m:r>
                    <m:r>
                      <a:rPr lang="sl-SI" b="0" i="1" smtClean="0">
                        <a:latin typeface="Cambria Math"/>
                      </a:rPr>
                      <m:t>𝑛𝑟</m:t>
                    </m:r>
                    <m:r>
                      <a:rPr lang="sl-SI" b="0" i="1" smtClean="0">
                        <a:latin typeface="Cambria Math"/>
                      </a:rPr>
                      <m:t>=40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Ograda vsebine 1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2564" t="-121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grada vsebine 13"/>
          <p:cNvSpPr>
            <a:spLocks noGrp="1"/>
          </p:cNvSpPr>
          <p:nvPr>
            <p:ph sz="half" idx="2"/>
          </p:nvPr>
        </p:nvSpPr>
        <p:spPr>
          <a:xfrm>
            <a:off x="6156176" y="1600200"/>
            <a:ext cx="2530624" cy="4525963"/>
          </a:xfrm>
        </p:spPr>
        <p:txBody>
          <a:bodyPr/>
          <a:lstStyle/>
          <a:p>
            <a:r>
              <a:rPr lang="sl-SI" sz="2400" dirty="0"/>
              <a:t>q = 30 t</a:t>
            </a:r>
          </a:p>
          <a:p>
            <a:r>
              <a:rPr lang="sl-SI" sz="2400" dirty="0"/>
              <a:t>v = 30 km/h</a:t>
            </a:r>
          </a:p>
          <a:p>
            <a:r>
              <a:rPr lang="sl-SI" sz="2400" dirty="0" err="1"/>
              <a:t>tn</a:t>
            </a:r>
            <a:r>
              <a:rPr lang="sl-SI" sz="2400" dirty="0"/>
              <a:t> = 17 minut</a:t>
            </a:r>
          </a:p>
          <a:p>
            <a:r>
              <a:rPr lang="sl-SI" sz="2400" dirty="0" err="1"/>
              <a:t>tr</a:t>
            </a:r>
            <a:r>
              <a:rPr lang="sl-SI" sz="2400" dirty="0"/>
              <a:t> = 13 minut</a:t>
            </a:r>
          </a:p>
          <a:p>
            <a:r>
              <a:rPr lang="sl-SI" sz="2400" dirty="0" err="1"/>
              <a:t>tt</a:t>
            </a:r>
            <a:r>
              <a:rPr lang="sl-SI" sz="2400" dirty="0"/>
              <a:t> = 35 min</a:t>
            </a:r>
          </a:p>
          <a:p>
            <a:r>
              <a:rPr lang="sl-SI" sz="2400" dirty="0"/>
              <a:t>N = 8 postaj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 smtClean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40 </a:t>
            </a:r>
            <a:r>
              <a:rPr lang="sl-SI" sz="2400" dirty="0" smtClean="0">
                <a:solidFill>
                  <a:srgbClr val="FF0000"/>
                </a:solidFill>
              </a:rPr>
              <a:t>t</a:t>
            </a:r>
            <a:endParaRPr lang="sl-S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39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2. Največja količina tovora med T1 in T2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0" i="1" smtClean="0">
                          <a:latin typeface="Cambria Math"/>
                        </a:rPr>
                        <m:t>𝑄𝑚𝑎𝑥</m:t>
                      </m:r>
                      <m:r>
                        <a:rPr lang="sl-SI" b="0" i="1" smtClean="0">
                          <a:latin typeface="Cambria Math"/>
                        </a:rPr>
                        <m:t>=</m:t>
                      </m:r>
                      <m:r>
                        <a:rPr lang="sl-SI" b="0" i="1" smtClean="0">
                          <a:latin typeface="Cambria Math"/>
                        </a:rPr>
                        <m:t>𝑞</m:t>
                      </m:r>
                      <m:r>
                        <a:rPr lang="sl-SI" b="0" i="1" smtClean="0">
                          <a:latin typeface="Cambria Math"/>
                        </a:rPr>
                        <m:t>∗</m:t>
                      </m:r>
                      <m:d>
                        <m:dPr>
                          <m:ctrlPr>
                            <a:rPr lang="sl-SI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sl-SI" b="0" i="1" smtClean="0">
                              <a:latin typeface="Cambria Math"/>
                            </a:rPr>
                            <m:t>𝑁</m:t>
                          </m:r>
                          <m:r>
                            <a:rPr lang="sl-SI" b="0" i="1" smtClean="0"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sl-SI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sl-SI" b="0" dirty="0" smtClean="0"/>
              </a:p>
              <a:p>
                <a:pPr marL="0" indent="0">
                  <a:buNone/>
                </a:pPr>
                <a:endParaRPr lang="sl-SI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0" i="1" smtClean="0">
                          <a:latin typeface="Cambria Math"/>
                        </a:rPr>
                        <m:t>=30∗</m:t>
                      </m:r>
                      <m:d>
                        <m:dPr>
                          <m:ctrlPr>
                            <a:rPr lang="sl-SI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sl-SI" b="0" i="1" smtClean="0">
                              <a:latin typeface="Cambria Math"/>
                            </a:rPr>
                            <m:t>8−1</m:t>
                          </m:r>
                        </m:e>
                      </m:d>
                      <m:r>
                        <a:rPr lang="sl-SI" b="0" i="1" smtClean="0">
                          <a:latin typeface="Cambria Math"/>
                        </a:rPr>
                        <m:t>=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210 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sl-SI" b="0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444208" y="1600200"/>
            <a:ext cx="2242592" cy="4525963"/>
          </a:xfrm>
        </p:spPr>
        <p:txBody>
          <a:bodyPr/>
          <a:lstStyle/>
          <a:p>
            <a:r>
              <a:rPr lang="sl-SI" sz="2400" dirty="0"/>
              <a:t>q = 30 t</a:t>
            </a:r>
          </a:p>
          <a:p>
            <a:r>
              <a:rPr lang="sl-SI" sz="2400" dirty="0"/>
              <a:t>v = 30 km/h</a:t>
            </a:r>
          </a:p>
          <a:p>
            <a:r>
              <a:rPr lang="sl-SI" sz="2400" dirty="0" err="1"/>
              <a:t>tn</a:t>
            </a:r>
            <a:r>
              <a:rPr lang="sl-SI" sz="2400" dirty="0"/>
              <a:t> = 17 minut</a:t>
            </a:r>
          </a:p>
          <a:p>
            <a:r>
              <a:rPr lang="sl-SI" sz="2400" dirty="0" err="1"/>
              <a:t>tr</a:t>
            </a:r>
            <a:r>
              <a:rPr lang="sl-SI" sz="2400" dirty="0"/>
              <a:t> = 13 minut</a:t>
            </a:r>
          </a:p>
          <a:p>
            <a:r>
              <a:rPr lang="sl-SI" sz="2400" dirty="0" err="1"/>
              <a:t>tt</a:t>
            </a:r>
            <a:r>
              <a:rPr lang="sl-SI" sz="2400" dirty="0"/>
              <a:t> = 35 min</a:t>
            </a:r>
          </a:p>
          <a:p>
            <a:r>
              <a:rPr lang="sl-SI" sz="2400" dirty="0"/>
              <a:t>N = 8 postaj</a:t>
            </a:r>
          </a:p>
          <a:p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 smtClean="0">
                <a:solidFill>
                  <a:srgbClr val="FF0000"/>
                </a:solidFill>
              </a:rPr>
              <a:t>= 49 t</a:t>
            </a:r>
          </a:p>
          <a:p>
            <a:pPr lvl="0"/>
            <a:r>
              <a:rPr lang="sl-SI" sz="2400" dirty="0" err="1" smtClean="0">
                <a:solidFill>
                  <a:srgbClr val="FF0000"/>
                </a:solidFill>
              </a:rPr>
              <a:t>Qmax</a:t>
            </a:r>
            <a:r>
              <a:rPr lang="sl-SI" sz="2400" dirty="0" smtClean="0">
                <a:solidFill>
                  <a:srgbClr val="FF0000"/>
                </a:solidFill>
              </a:rPr>
              <a:t>=210 t</a:t>
            </a:r>
            <a:endParaRPr lang="sl-SI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51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3. Transportno delo</a:t>
            </a:r>
            <a:endParaRPr lang="sl-SI" sz="24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𝑈</m:t>
                    </m:r>
                    <m:r>
                      <a:rPr lang="sl-SI" b="0" i="1" smtClean="0">
                        <a:latin typeface="Cambria Math"/>
                      </a:rPr>
                      <m:t>=Ʃ</m:t>
                    </m:r>
                    <m:r>
                      <a:rPr lang="sl-SI" b="0" i="1" smtClean="0">
                        <a:latin typeface="Cambria Math"/>
                      </a:rPr>
                      <m:t>𝑞</m:t>
                    </m:r>
                    <m:r>
                      <a:rPr lang="sl-SI" b="0" i="1" smtClean="0">
                        <a:latin typeface="Cambria Math"/>
                      </a:rPr>
                      <m:t>∗</m:t>
                    </m:r>
                    <m:r>
                      <a:rPr lang="sl-SI" b="0" i="1" smtClean="0">
                        <a:latin typeface="Cambria Math"/>
                      </a:rPr>
                      <m:t>𝐿𝑖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:endParaRPr lang="sl-SI" b="0" dirty="0" smtClean="0"/>
              </a:p>
              <a:p>
                <a:r>
                  <a:rPr lang="sl-SI" u="sng" dirty="0"/>
                  <a:t>i</a:t>
                </a:r>
                <a:r>
                  <a:rPr lang="sl-SI" u="sng" dirty="0" smtClean="0"/>
                  <a:t>z tabele:</a:t>
                </a:r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𝑈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1578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𝑘𝑚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300192" y="1600200"/>
            <a:ext cx="2386608" cy="4525963"/>
          </a:xfrm>
        </p:spPr>
        <p:txBody>
          <a:bodyPr/>
          <a:lstStyle/>
          <a:p>
            <a:r>
              <a:rPr lang="sl-SI" sz="2400" dirty="0"/>
              <a:t>q = 30 t</a:t>
            </a:r>
          </a:p>
          <a:p>
            <a:r>
              <a:rPr lang="sl-SI" sz="2400" dirty="0"/>
              <a:t>v = 30 km/h</a:t>
            </a:r>
          </a:p>
          <a:p>
            <a:r>
              <a:rPr lang="sl-SI" sz="2400" dirty="0" err="1"/>
              <a:t>tn</a:t>
            </a:r>
            <a:r>
              <a:rPr lang="sl-SI" sz="2400" dirty="0"/>
              <a:t> = 17 minut</a:t>
            </a:r>
          </a:p>
          <a:p>
            <a:r>
              <a:rPr lang="sl-SI" sz="2400" dirty="0" err="1"/>
              <a:t>tr</a:t>
            </a:r>
            <a:r>
              <a:rPr lang="sl-SI" sz="2400" dirty="0"/>
              <a:t> = 13 minut</a:t>
            </a:r>
          </a:p>
          <a:p>
            <a:r>
              <a:rPr lang="sl-SI" sz="2400" dirty="0" err="1"/>
              <a:t>tt</a:t>
            </a:r>
            <a:r>
              <a:rPr lang="sl-SI" sz="2400" dirty="0"/>
              <a:t> = 35 min</a:t>
            </a:r>
          </a:p>
          <a:p>
            <a:r>
              <a:rPr lang="sl-SI" sz="2400" dirty="0"/>
              <a:t>N = 8 postaj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40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err="1" smtClean="0">
                <a:solidFill>
                  <a:srgbClr val="FF0000"/>
                </a:solidFill>
              </a:rPr>
              <a:t>Qmax</a:t>
            </a:r>
            <a:r>
              <a:rPr lang="sl-SI" sz="2400" dirty="0" smtClean="0">
                <a:solidFill>
                  <a:srgbClr val="FF0000"/>
                </a:solidFill>
              </a:rPr>
              <a:t> = 210 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</a:t>
            </a:r>
            <a:r>
              <a:rPr lang="sl-SI" sz="2400" dirty="0" smtClean="0">
                <a:solidFill>
                  <a:srgbClr val="FF0000"/>
                </a:solidFill>
              </a:rPr>
              <a:t>=</a:t>
            </a:r>
            <a:r>
              <a:rPr lang="sl-SI" sz="2400" dirty="0">
                <a:solidFill>
                  <a:srgbClr val="FF0000"/>
                </a:solidFill>
              </a:rPr>
              <a:t> </a:t>
            </a:r>
            <a:r>
              <a:rPr lang="sl-SI" sz="2400" dirty="0" smtClean="0">
                <a:solidFill>
                  <a:srgbClr val="FF0000"/>
                </a:solidFill>
              </a:rPr>
              <a:t>1578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 smtClean="0">
                <a:solidFill>
                  <a:srgbClr val="FF0000"/>
                </a:solidFill>
              </a:rPr>
              <a:t>t/km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6436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939</Words>
  <Application>Microsoft Office PowerPoint</Application>
  <PresentationFormat>Diaprojekcija na zaslonu (4:3)</PresentationFormat>
  <Paragraphs>431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16</vt:i4>
      </vt:variant>
    </vt:vector>
  </HeadingPairs>
  <TitlesOfParts>
    <vt:vector size="17" baseType="lpstr">
      <vt:lpstr>Officeova tema</vt:lpstr>
      <vt:lpstr>Linijski prevoz tovora Priprava na maturo 2015 naloga 2</vt:lpstr>
      <vt:lpstr>Podatki za nalogo</vt:lpstr>
      <vt:lpstr>Matrika prevoza je sledeča: </vt:lpstr>
      <vt:lpstr>Izračunaj:</vt:lpstr>
      <vt:lpstr>Podatki:</vt:lpstr>
      <vt:lpstr>Matrika prevoza je sledeča: </vt:lpstr>
      <vt:lpstr>1. Količina prepeljanega tovora</vt:lpstr>
      <vt:lpstr>2. Največja količina tovora med T1 in T2</vt:lpstr>
      <vt:lpstr>3. Transportno delo</vt:lpstr>
      <vt:lpstr>4. Največje možno transportno delo</vt:lpstr>
      <vt:lpstr>5. Koeficient neenakomernega tovornega toka</vt:lpstr>
      <vt:lpstr>6. Čas kroženja vozila na liniji</vt:lpstr>
      <vt:lpstr>7. Koeficient zasedenosti- izkoristka vozila</vt:lpstr>
      <vt:lpstr>8. Povprečna obremenitev vozila</vt:lpstr>
      <vt:lpstr>9. Srednja dolžina prepeljanega tovora</vt:lpstr>
      <vt:lpstr>10. Eksploatacijska hitrost vozila na liniji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Linijski prevoz tovora Priprava na maturo naloga 1</dc:title>
  <dc:creator>Brane</dc:creator>
  <cp:lastModifiedBy>Brane</cp:lastModifiedBy>
  <cp:revision>23</cp:revision>
  <dcterms:created xsi:type="dcterms:W3CDTF">2015-04-28T12:47:57Z</dcterms:created>
  <dcterms:modified xsi:type="dcterms:W3CDTF">2016-03-26T11:57:18Z</dcterms:modified>
</cp:coreProperties>
</file>