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62" r:id="rId4"/>
    <p:sldId id="261" r:id="rId5"/>
    <p:sldId id="260" r:id="rId6"/>
    <p:sldId id="274" r:id="rId7"/>
    <p:sldId id="263" r:id="rId8"/>
    <p:sldId id="264" r:id="rId9"/>
    <p:sldId id="273" r:id="rId10"/>
    <p:sldId id="272" r:id="rId11"/>
    <p:sldId id="271" r:id="rId12"/>
    <p:sldId id="270" r:id="rId13"/>
    <p:sldId id="269" r:id="rId14"/>
    <p:sldId id="268" r:id="rId15"/>
    <p:sldId id="267" r:id="rId16"/>
    <p:sldId id="266" r:id="rId17"/>
  </p:sldIdLst>
  <p:sldSz cx="9144000" cy="6858000" type="screen4x3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6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l-SI" smtClean="0"/>
              <a:t>Uredite slog podnaslova matrice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4955F-9294-4E05-A3E9-8A69B4CF7155}" type="datetimeFigureOut">
              <a:rPr lang="sl-SI" smtClean="0"/>
              <a:t>26.3.2016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F261E3-7179-47D6-9526-C0A5D9A99CDF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0072544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4955F-9294-4E05-A3E9-8A69B4CF7155}" type="datetimeFigureOut">
              <a:rPr lang="sl-SI" smtClean="0"/>
              <a:t>26.3.2016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F261E3-7179-47D6-9526-C0A5D9A99CDF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8654341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4955F-9294-4E05-A3E9-8A69B4CF7155}" type="datetimeFigureOut">
              <a:rPr lang="sl-SI" smtClean="0"/>
              <a:t>26.3.2016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F261E3-7179-47D6-9526-C0A5D9A99CDF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2489836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4955F-9294-4E05-A3E9-8A69B4CF7155}" type="datetimeFigureOut">
              <a:rPr lang="sl-SI" smtClean="0"/>
              <a:t>26.3.2016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F261E3-7179-47D6-9526-C0A5D9A99CDF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0781718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4955F-9294-4E05-A3E9-8A69B4CF7155}" type="datetimeFigureOut">
              <a:rPr lang="sl-SI" smtClean="0"/>
              <a:t>26.3.2016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F261E3-7179-47D6-9526-C0A5D9A99CDF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2500581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4955F-9294-4E05-A3E9-8A69B4CF7155}" type="datetimeFigureOut">
              <a:rPr lang="sl-SI" smtClean="0"/>
              <a:t>26.3.2016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F261E3-7179-47D6-9526-C0A5D9A99CDF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1952771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grada besedila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6" name="Ograda vsebin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7" name="Ograda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4955F-9294-4E05-A3E9-8A69B4CF7155}" type="datetimeFigureOut">
              <a:rPr lang="sl-SI" smtClean="0"/>
              <a:t>26.3.2016</a:t>
            </a:fld>
            <a:endParaRPr lang="sl-SI"/>
          </a:p>
        </p:txBody>
      </p:sp>
      <p:sp>
        <p:nvSpPr>
          <p:cNvPr id="8" name="Ograda no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Ograda številke diapoz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F261E3-7179-47D6-9526-C0A5D9A99CDF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3980880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4955F-9294-4E05-A3E9-8A69B4CF7155}" type="datetimeFigureOut">
              <a:rPr lang="sl-SI" smtClean="0"/>
              <a:t>26.3.2016</a:t>
            </a:fld>
            <a:endParaRPr lang="sl-SI"/>
          </a:p>
        </p:txBody>
      </p:sp>
      <p:sp>
        <p:nvSpPr>
          <p:cNvPr id="4" name="Ograd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grad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F261E3-7179-47D6-9526-C0A5D9A99CDF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9755626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4955F-9294-4E05-A3E9-8A69B4CF7155}" type="datetimeFigureOut">
              <a:rPr lang="sl-SI" smtClean="0"/>
              <a:t>26.3.2016</a:t>
            </a:fld>
            <a:endParaRPr lang="sl-SI"/>
          </a:p>
        </p:txBody>
      </p:sp>
      <p:sp>
        <p:nvSpPr>
          <p:cNvPr id="3" name="Ograda no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F261E3-7179-47D6-9526-C0A5D9A99CDF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7364195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4955F-9294-4E05-A3E9-8A69B4CF7155}" type="datetimeFigureOut">
              <a:rPr lang="sl-SI" smtClean="0"/>
              <a:t>26.3.2016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F261E3-7179-47D6-9526-C0A5D9A99CDF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7554035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slik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4955F-9294-4E05-A3E9-8A69B4CF7155}" type="datetimeFigureOut">
              <a:rPr lang="sl-SI" smtClean="0"/>
              <a:t>26.3.2016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F261E3-7179-47D6-9526-C0A5D9A99CDF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872366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naslova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E4955F-9294-4E05-A3E9-8A69B4CF7155}" type="datetimeFigureOut">
              <a:rPr lang="sl-SI" smtClean="0"/>
              <a:t>26.3.2016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F261E3-7179-47D6-9526-C0A5D9A99CDF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1455617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sl-SI" dirty="0" smtClean="0"/>
              <a:t>Linijski prevoz tovora</a:t>
            </a:r>
            <a:br>
              <a:rPr lang="sl-SI" dirty="0" smtClean="0"/>
            </a:br>
            <a:r>
              <a:rPr lang="sl-SI" sz="1800" dirty="0" smtClean="0"/>
              <a:t>Priprava na maturo 2015</a:t>
            </a:r>
            <a:br>
              <a:rPr lang="sl-SI" sz="1800" dirty="0" smtClean="0"/>
            </a:br>
            <a:r>
              <a:rPr lang="sl-SI" sz="1800" dirty="0" smtClean="0"/>
              <a:t>naloga 2</a:t>
            </a:r>
            <a:endParaRPr lang="sl-SI" sz="1800" dirty="0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5297811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sz="2400" b="1" u="sng" dirty="0" smtClean="0"/>
              <a:t>4. Največje možno transportno delo</a:t>
            </a:r>
            <a:endParaRPr lang="sl-SI" sz="2400" b="1" u="sng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Ograda vsebine 2"/>
              <p:cNvSpPr>
                <a:spLocks noGrp="1"/>
              </p:cNvSpPr>
              <p:nvPr>
                <p:ph sz="half" idx="1"/>
              </p:nvPr>
            </p:nvSpPr>
            <p:spPr>
              <a:xfrm>
                <a:off x="457200" y="1600200"/>
                <a:ext cx="5482952" cy="4525963"/>
              </a:xfrm>
            </p:spPr>
            <p:txBody>
              <a:bodyPr/>
              <a:lstStyle/>
              <a:p>
                <a:pPr lvl="0"/>
                <a14:m>
                  <m:oMath xmlns:m="http://schemas.openxmlformats.org/officeDocument/2006/math">
                    <m:r>
                      <a:rPr lang="sl-SI" i="1" smtClean="0">
                        <a:solidFill>
                          <a:prstClr val="black"/>
                        </a:solidFill>
                        <a:latin typeface="Cambria Math"/>
                      </a:rPr>
                      <m:t>𝑈</m:t>
                    </m:r>
                    <m:r>
                      <a:rPr lang="sl-SI" b="0" i="1" smtClean="0">
                        <a:solidFill>
                          <a:prstClr val="black"/>
                        </a:solidFill>
                        <a:latin typeface="Cambria Math"/>
                      </a:rPr>
                      <m:t>𝑚𝑎𝑥</m:t>
                    </m:r>
                    <m:r>
                      <a:rPr lang="sl-SI" i="1">
                        <a:solidFill>
                          <a:prstClr val="black"/>
                        </a:solidFill>
                        <a:latin typeface="Cambria Math"/>
                      </a:rPr>
                      <m:t>=Ʃ</m:t>
                    </m:r>
                    <m:r>
                      <a:rPr lang="sl-SI" i="1">
                        <a:solidFill>
                          <a:prstClr val="black"/>
                        </a:solidFill>
                        <a:latin typeface="Cambria Math"/>
                      </a:rPr>
                      <m:t>𝑞</m:t>
                    </m:r>
                    <m:r>
                      <a:rPr lang="sl-SI" i="1">
                        <a:solidFill>
                          <a:prstClr val="black"/>
                        </a:solidFill>
                        <a:latin typeface="Cambria Math"/>
                      </a:rPr>
                      <m:t>∗</m:t>
                    </m:r>
                    <m:r>
                      <a:rPr lang="sl-SI" i="1">
                        <a:solidFill>
                          <a:prstClr val="black"/>
                        </a:solidFill>
                        <a:latin typeface="Cambria Math"/>
                      </a:rPr>
                      <m:t>𝐿𝑖</m:t>
                    </m:r>
                    <m:r>
                      <a:rPr lang="sl-SI" i="1">
                        <a:solidFill>
                          <a:prstClr val="black"/>
                        </a:solidFill>
                        <a:latin typeface="Cambria Math"/>
                      </a:rPr>
                      <m:t>=</m:t>
                    </m:r>
                  </m:oMath>
                </a14:m>
                <a:endParaRPr lang="sl-SI" dirty="0">
                  <a:solidFill>
                    <a:prstClr val="black"/>
                  </a:solidFill>
                </a:endParaRPr>
              </a:p>
              <a:p>
                <a:pPr marL="0" lvl="0" indent="0">
                  <a:buNone/>
                </a:pPr>
                <a:endParaRPr lang="sl-SI" u="sng" dirty="0">
                  <a:solidFill>
                    <a:prstClr val="black"/>
                  </a:solidFill>
                </a:endParaRPr>
              </a:p>
              <a:p>
                <a:pPr lvl="0"/>
                <a14:m>
                  <m:oMath xmlns:m="http://schemas.openxmlformats.org/officeDocument/2006/math">
                    <m:r>
                      <a:rPr lang="sl-SI" i="1">
                        <a:solidFill>
                          <a:prstClr val="black"/>
                        </a:solidFill>
                        <a:latin typeface="Cambria Math"/>
                      </a:rPr>
                      <m:t>𝑈</m:t>
                    </m:r>
                    <m:r>
                      <a:rPr lang="sl-SI" b="0" i="1" smtClean="0">
                        <a:solidFill>
                          <a:prstClr val="black"/>
                        </a:solidFill>
                        <a:latin typeface="Cambria Math"/>
                      </a:rPr>
                      <m:t>𝑚𝑎𝑥</m:t>
                    </m:r>
                    <m:r>
                      <a:rPr lang="sl-SI" i="1">
                        <a:solidFill>
                          <a:prstClr val="black"/>
                        </a:solidFill>
                        <a:latin typeface="Cambria Math"/>
                      </a:rPr>
                      <m:t>=</m:t>
                    </m:r>
                    <m:r>
                      <a:rPr lang="sl-SI" b="0" i="1" smtClean="0">
                        <a:solidFill>
                          <a:prstClr val="black"/>
                        </a:solidFill>
                        <a:latin typeface="Cambria Math"/>
                      </a:rPr>
                      <m:t>30</m:t>
                    </m:r>
                    <m:r>
                      <a:rPr lang="sl-SI" i="1">
                        <a:solidFill>
                          <a:prstClr val="black"/>
                        </a:solidFill>
                        <a:latin typeface="Cambria Math"/>
                      </a:rPr>
                      <m:t>∗9</m:t>
                    </m:r>
                    <m:r>
                      <a:rPr lang="sl-SI" b="0" i="1" smtClean="0">
                        <a:solidFill>
                          <a:prstClr val="black"/>
                        </a:solidFill>
                        <a:latin typeface="Cambria Math"/>
                      </a:rPr>
                      <m:t>5=</m:t>
                    </m:r>
                    <m:r>
                      <a:rPr lang="sl-SI" b="0" i="1" smtClean="0">
                        <a:solidFill>
                          <a:srgbClr val="FF0000"/>
                        </a:solidFill>
                        <a:latin typeface="Cambria Math"/>
                      </a:rPr>
                      <m:t>2850 </m:t>
                    </m:r>
                    <m:r>
                      <a:rPr lang="sl-SI" i="1" smtClean="0">
                        <a:solidFill>
                          <a:srgbClr val="FF0000"/>
                        </a:solidFill>
                        <a:latin typeface="Cambria Math"/>
                      </a:rPr>
                      <m:t>𝑡</m:t>
                    </m:r>
                    <m:r>
                      <a:rPr lang="sl-SI" i="1" smtClean="0">
                        <a:solidFill>
                          <a:srgbClr val="FF0000"/>
                        </a:solidFill>
                        <a:latin typeface="Cambria Math"/>
                      </a:rPr>
                      <m:t>/</m:t>
                    </m:r>
                    <m:r>
                      <a:rPr lang="sl-SI" i="1" smtClean="0">
                        <a:solidFill>
                          <a:srgbClr val="FF0000"/>
                        </a:solidFill>
                        <a:latin typeface="Cambria Math"/>
                      </a:rPr>
                      <m:t>𝑘𝑚</m:t>
                    </m:r>
                  </m:oMath>
                </a14:m>
                <a:endParaRPr lang="sl-SI" dirty="0">
                  <a:solidFill>
                    <a:srgbClr val="FF0000"/>
                  </a:solidFill>
                </a:endParaRPr>
              </a:p>
              <a:p>
                <a:endParaRPr lang="sl-SI" dirty="0"/>
              </a:p>
            </p:txBody>
          </p:sp>
        </mc:Choice>
        <mc:Fallback xmlns="">
          <p:sp>
            <p:nvSpPr>
              <p:cNvPr id="3" name="Ograda vsebin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1"/>
              </p:nvPr>
            </p:nvSpPr>
            <p:spPr>
              <a:xfrm>
                <a:off x="457200" y="1600200"/>
                <a:ext cx="5482952" cy="4525963"/>
              </a:xfr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6444208" y="1600200"/>
            <a:ext cx="2242592" cy="4525963"/>
          </a:xfrm>
        </p:spPr>
        <p:txBody>
          <a:bodyPr/>
          <a:lstStyle/>
          <a:p>
            <a:r>
              <a:rPr lang="sl-SI" sz="2400" dirty="0"/>
              <a:t>q = 30 t</a:t>
            </a:r>
          </a:p>
          <a:p>
            <a:r>
              <a:rPr lang="sl-SI" sz="2400" dirty="0"/>
              <a:t>v = 30 km/h</a:t>
            </a:r>
          </a:p>
          <a:p>
            <a:r>
              <a:rPr lang="sl-SI" sz="2400" dirty="0" err="1"/>
              <a:t>tn</a:t>
            </a:r>
            <a:r>
              <a:rPr lang="sl-SI" sz="2400" dirty="0"/>
              <a:t> = 17 minut</a:t>
            </a:r>
          </a:p>
          <a:p>
            <a:r>
              <a:rPr lang="sl-SI" sz="2400" dirty="0" err="1"/>
              <a:t>tr</a:t>
            </a:r>
            <a:r>
              <a:rPr lang="sl-SI" sz="2400" dirty="0"/>
              <a:t> = 13 minut</a:t>
            </a:r>
          </a:p>
          <a:p>
            <a:r>
              <a:rPr lang="sl-SI" sz="2400" dirty="0" err="1"/>
              <a:t>tt</a:t>
            </a:r>
            <a:r>
              <a:rPr lang="sl-SI" sz="2400" dirty="0"/>
              <a:t> = 35 min</a:t>
            </a:r>
          </a:p>
          <a:p>
            <a:r>
              <a:rPr lang="sl-SI" sz="2400" dirty="0"/>
              <a:t>N = 8 postaj</a:t>
            </a:r>
          </a:p>
          <a:p>
            <a:r>
              <a:rPr lang="sl-SI" sz="2400" dirty="0" smtClean="0">
                <a:solidFill>
                  <a:srgbClr val="FF0000"/>
                </a:solidFill>
              </a:rPr>
              <a:t>Q </a:t>
            </a:r>
            <a:r>
              <a:rPr lang="sl-SI" sz="2400" dirty="0">
                <a:solidFill>
                  <a:srgbClr val="FF0000"/>
                </a:solidFill>
              </a:rPr>
              <a:t>= </a:t>
            </a:r>
            <a:r>
              <a:rPr lang="sl-SI" sz="2400" dirty="0" smtClean="0">
                <a:solidFill>
                  <a:srgbClr val="FF0000"/>
                </a:solidFill>
              </a:rPr>
              <a:t>40 </a:t>
            </a:r>
            <a:r>
              <a:rPr lang="sl-SI" sz="2400" dirty="0">
                <a:solidFill>
                  <a:srgbClr val="FF0000"/>
                </a:solidFill>
              </a:rPr>
              <a:t>t</a:t>
            </a:r>
          </a:p>
          <a:p>
            <a:pPr lvl="0"/>
            <a:r>
              <a:rPr lang="sl-SI" sz="2400" dirty="0" err="1">
                <a:solidFill>
                  <a:srgbClr val="FF0000"/>
                </a:solidFill>
              </a:rPr>
              <a:t>Qmax</a:t>
            </a:r>
            <a:r>
              <a:rPr lang="sl-SI" sz="2400" dirty="0">
                <a:solidFill>
                  <a:srgbClr val="FF0000"/>
                </a:solidFill>
              </a:rPr>
              <a:t> = </a:t>
            </a:r>
            <a:r>
              <a:rPr lang="sl-SI" sz="2400" dirty="0" smtClean="0">
                <a:solidFill>
                  <a:srgbClr val="FF0000"/>
                </a:solidFill>
              </a:rPr>
              <a:t>210 t</a:t>
            </a:r>
            <a:endParaRPr lang="sl-SI" sz="2400" dirty="0">
              <a:solidFill>
                <a:srgbClr val="FF0000"/>
              </a:solidFill>
            </a:endParaRPr>
          </a:p>
          <a:p>
            <a:pPr lvl="0"/>
            <a:r>
              <a:rPr lang="sl-SI" sz="2400" dirty="0">
                <a:solidFill>
                  <a:srgbClr val="FF0000"/>
                </a:solidFill>
              </a:rPr>
              <a:t>U </a:t>
            </a:r>
            <a:r>
              <a:rPr lang="sl-SI" sz="2400" dirty="0" smtClean="0">
                <a:solidFill>
                  <a:srgbClr val="FF0000"/>
                </a:solidFill>
              </a:rPr>
              <a:t>=</a:t>
            </a:r>
            <a:r>
              <a:rPr lang="sl-SI" sz="2400" dirty="0" smtClean="0">
                <a:solidFill>
                  <a:srgbClr val="FF0000"/>
                </a:solidFill>
              </a:rPr>
              <a:t>1578</a:t>
            </a:r>
            <a:r>
              <a:rPr lang="sl-SI" sz="2400" dirty="0" smtClean="0">
                <a:solidFill>
                  <a:srgbClr val="FF0000"/>
                </a:solidFill>
              </a:rPr>
              <a:t> </a:t>
            </a:r>
            <a:r>
              <a:rPr lang="sl-SI" sz="2400" dirty="0">
                <a:solidFill>
                  <a:srgbClr val="FF0000"/>
                </a:solidFill>
              </a:rPr>
              <a:t>t/km</a:t>
            </a:r>
          </a:p>
          <a:p>
            <a:pPr lvl="0"/>
            <a:endParaRPr lang="sl-SI" sz="2400" dirty="0"/>
          </a:p>
        </p:txBody>
      </p:sp>
    </p:spTree>
    <p:extLst>
      <p:ext uri="{BB962C8B-B14F-4D97-AF65-F5344CB8AC3E}">
        <p14:creationId xmlns:p14="http://schemas.microsoft.com/office/powerpoint/2010/main" val="531200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sz="2400" b="1" u="sng" dirty="0" smtClean="0"/>
              <a:t>5. Koeficient neenakomernega tovornega toka</a:t>
            </a:r>
            <a:endParaRPr lang="sl-SI" sz="2400" b="1" u="sng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Ograda vsebine 2"/>
              <p:cNvSpPr>
                <a:spLocks noGrp="1"/>
              </p:cNvSpPr>
              <p:nvPr>
                <p:ph sz="half" idx="1"/>
              </p:nvPr>
            </p:nvSpPr>
            <p:spPr/>
            <p:txBody>
              <a:bodyPr/>
              <a:lstStyle/>
              <a:p>
                <a14:m>
                  <m:oMath xmlns:m="http://schemas.openxmlformats.org/officeDocument/2006/math">
                    <m:r>
                      <a:rPr lang="sl-SI" b="0" i="1" smtClean="0">
                        <a:latin typeface="Cambria Math"/>
                      </a:rPr>
                      <m:t>𝑌</m:t>
                    </m:r>
                    <m:r>
                      <a:rPr lang="sl-SI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sl-SI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sl-SI" b="0" i="1" smtClean="0">
                            <a:latin typeface="Cambria Math"/>
                          </a:rPr>
                          <m:t>𝑞𝑚𝑎𝑥</m:t>
                        </m:r>
                      </m:num>
                      <m:den>
                        <m:r>
                          <a:rPr lang="sl-SI" b="0" i="1" smtClean="0">
                            <a:latin typeface="Cambria Math"/>
                          </a:rPr>
                          <m:t>Ʃ</m:t>
                        </m:r>
                        <m:r>
                          <a:rPr lang="sl-SI" b="0" i="1" smtClean="0">
                            <a:latin typeface="Cambria Math"/>
                          </a:rPr>
                          <m:t>𝑞</m:t>
                        </m:r>
                        <m:r>
                          <a:rPr lang="sl-SI" b="0" i="1" smtClean="0">
                            <a:latin typeface="Cambria Math"/>
                          </a:rPr>
                          <m:t>/(</m:t>
                        </m:r>
                        <m:r>
                          <a:rPr lang="sl-SI" b="0" i="1" smtClean="0">
                            <a:latin typeface="Cambria Math"/>
                          </a:rPr>
                          <m:t>𝑁</m:t>
                        </m:r>
                        <m:r>
                          <a:rPr lang="sl-SI" b="0" i="1" smtClean="0">
                            <a:latin typeface="Cambria Math"/>
                          </a:rPr>
                          <m:t>−1)</m:t>
                        </m:r>
                      </m:den>
                    </m:f>
                  </m:oMath>
                </a14:m>
                <a:r>
                  <a:rPr lang="sl-SI" dirty="0" smtClean="0"/>
                  <a:t>=</a:t>
                </a:r>
              </a:p>
              <a:p>
                <a:endParaRPr lang="sl-SI" dirty="0"/>
              </a:p>
              <a:p>
                <a14:m>
                  <m:oMath xmlns:m="http://schemas.openxmlformats.org/officeDocument/2006/math">
                    <m:r>
                      <a:rPr lang="sl-SI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sl-SI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sl-SI" b="0" i="1" smtClean="0">
                            <a:latin typeface="Cambria Math"/>
                          </a:rPr>
                          <m:t>22</m:t>
                        </m:r>
                      </m:num>
                      <m:den>
                        <m:r>
                          <a:rPr lang="sl-SI" b="0" i="1" smtClean="0">
                            <a:latin typeface="Cambria Math"/>
                          </a:rPr>
                          <m:t>1</m:t>
                        </m:r>
                        <m:r>
                          <a:rPr lang="sl-SI" b="0" i="1" smtClean="0">
                            <a:latin typeface="Cambria Math"/>
                          </a:rPr>
                          <m:t>16</m:t>
                        </m:r>
                        <m:r>
                          <a:rPr lang="sl-SI" b="0" i="1" smtClean="0">
                            <a:latin typeface="Cambria Math"/>
                          </a:rPr>
                          <m:t>/(8−1)</m:t>
                        </m:r>
                      </m:den>
                    </m:f>
                  </m:oMath>
                </a14:m>
                <a:r>
                  <a:rPr lang="sl-SI" dirty="0" smtClean="0"/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sl-SI" i="1" dirty="0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sl-SI" b="0" i="1" dirty="0" smtClean="0">
                            <a:latin typeface="Cambria Math"/>
                          </a:rPr>
                          <m:t>22</m:t>
                        </m:r>
                      </m:num>
                      <m:den>
                        <m:r>
                          <a:rPr lang="sl-SI" b="0" i="1" dirty="0" smtClean="0">
                            <a:latin typeface="Cambria Math"/>
                          </a:rPr>
                          <m:t>1</m:t>
                        </m:r>
                        <m:r>
                          <a:rPr lang="sl-SI" b="0" i="1" dirty="0" smtClean="0">
                            <a:latin typeface="Cambria Math"/>
                          </a:rPr>
                          <m:t>6</m:t>
                        </m:r>
                        <m:r>
                          <a:rPr lang="sl-SI" b="0" i="1" dirty="0" smtClean="0">
                            <a:latin typeface="Cambria Math"/>
                          </a:rPr>
                          <m:t>,6</m:t>
                        </m:r>
                      </m:den>
                    </m:f>
                  </m:oMath>
                </a14:m>
                <a:r>
                  <a:rPr lang="sl-SI" dirty="0" smtClean="0"/>
                  <a:t>= </a:t>
                </a:r>
                <a:r>
                  <a:rPr lang="sl-SI" dirty="0" smtClean="0">
                    <a:solidFill>
                      <a:srgbClr val="FF0000"/>
                    </a:solidFill>
                  </a:rPr>
                  <a:t>1,33</a:t>
                </a:r>
                <a:endParaRPr lang="sl-SI" dirty="0">
                  <a:solidFill>
                    <a:srgbClr val="FF0000"/>
                  </a:solidFill>
                </a:endParaRPr>
              </a:p>
            </p:txBody>
          </p:sp>
        </mc:Choice>
        <mc:Fallback>
          <p:sp>
            <p:nvSpPr>
              <p:cNvPr id="3" name="Ograda vsebin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1"/>
              </p:nvPr>
            </p:nvSpPr>
            <p:spPr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6300192" y="1600200"/>
            <a:ext cx="2386608" cy="4525963"/>
          </a:xfrm>
        </p:spPr>
        <p:txBody>
          <a:bodyPr/>
          <a:lstStyle/>
          <a:p>
            <a:r>
              <a:rPr lang="sl-SI" sz="2400" dirty="0"/>
              <a:t>q = 30 t</a:t>
            </a:r>
          </a:p>
          <a:p>
            <a:r>
              <a:rPr lang="sl-SI" sz="2400" dirty="0"/>
              <a:t>v = 30 km/h</a:t>
            </a:r>
          </a:p>
          <a:p>
            <a:r>
              <a:rPr lang="sl-SI" sz="2400" dirty="0" err="1"/>
              <a:t>tn</a:t>
            </a:r>
            <a:r>
              <a:rPr lang="sl-SI" sz="2400" dirty="0"/>
              <a:t> = 17 minut</a:t>
            </a:r>
          </a:p>
          <a:p>
            <a:r>
              <a:rPr lang="sl-SI" sz="2400" dirty="0" err="1"/>
              <a:t>tr</a:t>
            </a:r>
            <a:r>
              <a:rPr lang="sl-SI" sz="2400" dirty="0"/>
              <a:t> = 13 minut</a:t>
            </a:r>
          </a:p>
          <a:p>
            <a:r>
              <a:rPr lang="sl-SI" sz="2400" dirty="0" err="1"/>
              <a:t>tt</a:t>
            </a:r>
            <a:r>
              <a:rPr lang="sl-SI" sz="2400" dirty="0"/>
              <a:t> = 35 min</a:t>
            </a:r>
          </a:p>
          <a:p>
            <a:r>
              <a:rPr lang="sl-SI" sz="2400" dirty="0"/>
              <a:t>N = 8 postaj</a:t>
            </a:r>
          </a:p>
          <a:p>
            <a:r>
              <a:rPr lang="sl-SI" sz="2400" dirty="0" smtClean="0">
                <a:solidFill>
                  <a:srgbClr val="FF0000"/>
                </a:solidFill>
              </a:rPr>
              <a:t>Q </a:t>
            </a:r>
            <a:r>
              <a:rPr lang="sl-SI" sz="2400" dirty="0">
                <a:solidFill>
                  <a:srgbClr val="FF0000"/>
                </a:solidFill>
              </a:rPr>
              <a:t>= </a:t>
            </a:r>
            <a:r>
              <a:rPr lang="sl-SI" sz="2400" dirty="0" smtClean="0">
                <a:solidFill>
                  <a:srgbClr val="FF0000"/>
                </a:solidFill>
              </a:rPr>
              <a:t>40 </a:t>
            </a:r>
            <a:r>
              <a:rPr lang="sl-SI" sz="2400" dirty="0">
                <a:solidFill>
                  <a:srgbClr val="FF0000"/>
                </a:solidFill>
              </a:rPr>
              <a:t>t</a:t>
            </a:r>
          </a:p>
          <a:p>
            <a:pPr lvl="0"/>
            <a:r>
              <a:rPr lang="sl-SI" sz="2400" dirty="0" err="1">
                <a:solidFill>
                  <a:srgbClr val="FF0000"/>
                </a:solidFill>
              </a:rPr>
              <a:t>Qmax</a:t>
            </a:r>
            <a:r>
              <a:rPr lang="sl-SI" sz="2400" dirty="0">
                <a:solidFill>
                  <a:srgbClr val="FF0000"/>
                </a:solidFill>
              </a:rPr>
              <a:t> = </a:t>
            </a:r>
            <a:r>
              <a:rPr lang="sl-SI" sz="2400" dirty="0" smtClean="0">
                <a:solidFill>
                  <a:srgbClr val="FF0000"/>
                </a:solidFill>
              </a:rPr>
              <a:t>210 t</a:t>
            </a:r>
            <a:endParaRPr lang="sl-SI" sz="2400" dirty="0">
              <a:solidFill>
                <a:srgbClr val="FF0000"/>
              </a:solidFill>
            </a:endParaRPr>
          </a:p>
          <a:p>
            <a:pPr lvl="0"/>
            <a:r>
              <a:rPr lang="sl-SI" sz="2400" dirty="0">
                <a:solidFill>
                  <a:srgbClr val="FF0000"/>
                </a:solidFill>
              </a:rPr>
              <a:t>U </a:t>
            </a:r>
            <a:r>
              <a:rPr lang="sl-SI" sz="2400" dirty="0" smtClean="0">
                <a:solidFill>
                  <a:srgbClr val="FF0000"/>
                </a:solidFill>
              </a:rPr>
              <a:t>=</a:t>
            </a:r>
            <a:r>
              <a:rPr lang="sl-SI" sz="2400" dirty="0" smtClean="0">
                <a:solidFill>
                  <a:srgbClr val="FF0000"/>
                </a:solidFill>
              </a:rPr>
              <a:t>1578</a:t>
            </a:r>
            <a:r>
              <a:rPr lang="sl-SI" sz="2400" dirty="0" smtClean="0">
                <a:solidFill>
                  <a:srgbClr val="FF0000"/>
                </a:solidFill>
              </a:rPr>
              <a:t> </a:t>
            </a:r>
            <a:r>
              <a:rPr lang="sl-SI" sz="2400" dirty="0">
                <a:solidFill>
                  <a:srgbClr val="FF0000"/>
                </a:solidFill>
              </a:rPr>
              <a:t>t/km</a:t>
            </a:r>
          </a:p>
          <a:p>
            <a:pPr lvl="0"/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8245042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sz="2400" b="1" u="sng" dirty="0" smtClean="0"/>
              <a:t>6. Čas kroženja vozila na liniji</a:t>
            </a:r>
            <a:endParaRPr lang="sl-SI" sz="2400" b="1" u="sng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Ograda vsebine 2"/>
              <p:cNvSpPr>
                <a:spLocks noGrp="1"/>
              </p:cNvSpPr>
              <p:nvPr>
                <p:ph sz="half" idx="1"/>
              </p:nvPr>
            </p:nvSpPr>
            <p:spPr>
              <a:xfrm>
                <a:off x="457200" y="1600200"/>
                <a:ext cx="5410944" cy="4525963"/>
              </a:xfrm>
            </p:spPr>
            <p:txBody>
              <a:bodyPr/>
              <a:lstStyle/>
              <a:p>
                <a14:m>
                  <m:oMath xmlns:m="http://schemas.openxmlformats.org/officeDocument/2006/math">
                    <m:r>
                      <a:rPr lang="sl-SI" b="0" i="1" smtClean="0">
                        <a:latin typeface="Cambria Math"/>
                      </a:rPr>
                      <m:t>𝑇𝑘</m:t>
                    </m:r>
                    <m:r>
                      <a:rPr lang="sl-SI" b="0" i="1" smtClean="0">
                        <a:latin typeface="Cambria Math"/>
                      </a:rPr>
                      <m:t>=</m:t>
                    </m:r>
                    <m:r>
                      <a:rPr lang="sl-SI" b="0" i="1" smtClean="0">
                        <a:latin typeface="Cambria Math"/>
                      </a:rPr>
                      <m:t>𝑡𝑣</m:t>
                    </m:r>
                    <m:r>
                      <a:rPr lang="sl-SI" b="0" i="1" smtClean="0">
                        <a:latin typeface="Cambria Math"/>
                      </a:rPr>
                      <m:t>+</m:t>
                    </m:r>
                    <m:r>
                      <a:rPr lang="sl-SI" b="0" i="1" smtClean="0">
                        <a:latin typeface="Cambria Math"/>
                      </a:rPr>
                      <m:t>𝑡𝑛𝑟</m:t>
                    </m:r>
                    <m:r>
                      <a:rPr lang="sl-SI" b="0" i="1" smtClean="0">
                        <a:latin typeface="Cambria Math"/>
                      </a:rPr>
                      <m:t>+</m:t>
                    </m:r>
                    <m:r>
                      <a:rPr lang="sl-SI" b="0" i="1" smtClean="0">
                        <a:latin typeface="Cambria Math"/>
                      </a:rPr>
                      <m:t>𝑡𝑡</m:t>
                    </m:r>
                    <m:r>
                      <a:rPr lang="sl-SI" b="0" i="1" smtClean="0">
                        <a:latin typeface="Cambria Math"/>
                      </a:rPr>
                      <m:t>=</m:t>
                    </m:r>
                  </m:oMath>
                </a14:m>
                <a:endParaRPr lang="sl-SI" b="0" dirty="0" smtClean="0"/>
              </a:p>
              <a:p>
                <a:endParaRPr lang="sl-SI" dirty="0" smtClean="0"/>
              </a:p>
              <a:p>
                <a14:m>
                  <m:oMath xmlns:m="http://schemas.openxmlformats.org/officeDocument/2006/math">
                    <m:r>
                      <a:rPr lang="sl-SI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sl-SI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sl-SI" b="0" i="1" smtClean="0">
                            <a:latin typeface="Cambria Math"/>
                          </a:rPr>
                          <m:t>2∗</m:t>
                        </m:r>
                        <m:r>
                          <a:rPr lang="sl-SI" b="0" i="1" smtClean="0">
                            <a:latin typeface="Cambria Math"/>
                          </a:rPr>
                          <m:t>𝐿𝑖</m:t>
                        </m:r>
                        <m:r>
                          <a:rPr lang="sl-SI" b="0" i="1" smtClean="0">
                            <a:latin typeface="Cambria Math"/>
                          </a:rPr>
                          <m:t>∗60</m:t>
                        </m:r>
                      </m:num>
                      <m:den>
                        <m:r>
                          <a:rPr lang="sl-SI" b="0" i="1" smtClean="0">
                            <a:latin typeface="Cambria Math"/>
                          </a:rPr>
                          <m:t>𝑣</m:t>
                        </m:r>
                      </m:den>
                    </m:f>
                    <m:r>
                      <a:rPr lang="sl-SI" b="0" i="0" smtClean="0">
                        <a:latin typeface="Cambria Math"/>
                      </a:rPr>
                      <m:t>+2∗</m:t>
                    </m:r>
                    <m:r>
                      <m:rPr>
                        <m:sty m:val="p"/>
                      </m:rPr>
                      <a:rPr lang="sl-SI" b="0" i="0" smtClean="0">
                        <a:latin typeface="Cambria Math"/>
                      </a:rPr>
                      <m:t>tnr</m:t>
                    </m:r>
                    <m:r>
                      <a:rPr lang="sl-SI" b="0" i="0" smtClean="0">
                        <a:latin typeface="Cambria Math"/>
                      </a:rPr>
                      <m:t>+</m:t>
                    </m:r>
                    <m:r>
                      <m:rPr>
                        <m:sty m:val="p"/>
                      </m:rPr>
                      <a:rPr lang="sl-SI" b="0" i="0" smtClean="0">
                        <a:latin typeface="Cambria Math"/>
                      </a:rPr>
                      <m:t>tt</m:t>
                    </m:r>
                    <m:r>
                      <a:rPr lang="sl-SI" b="0" i="0" smtClean="0">
                        <a:latin typeface="Cambria Math"/>
                      </a:rPr>
                      <m:t>=</m:t>
                    </m:r>
                  </m:oMath>
                </a14:m>
                <a:endParaRPr lang="sl-SI" b="0" dirty="0" smtClean="0"/>
              </a:p>
              <a:p>
                <a14:m>
                  <m:oMath xmlns:m="http://schemas.openxmlformats.org/officeDocument/2006/math">
                    <m:r>
                      <a:rPr lang="sl-SI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sl-SI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sl-SI" b="0" i="1" smtClean="0">
                            <a:latin typeface="Cambria Math"/>
                          </a:rPr>
                          <m:t>2∗95∗60</m:t>
                        </m:r>
                      </m:num>
                      <m:den>
                        <m:r>
                          <a:rPr lang="sl-SI" b="0" i="1" smtClean="0">
                            <a:latin typeface="Cambria Math"/>
                          </a:rPr>
                          <m:t>30</m:t>
                        </m:r>
                      </m:den>
                    </m:f>
                    <m:r>
                      <a:rPr lang="sl-SI" b="0" i="1" smtClean="0">
                        <a:latin typeface="Cambria Math"/>
                      </a:rPr>
                      <m:t>+2</m:t>
                    </m:r>
                    <m:d>
                      <m:dPr>
                        <m:ctrlPr>
                          <a:rPr lang="sl-SI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sl-SI" b="0" i="1" smtClean="0">
                            <a:latin typeface="Cambria Math"/>
                          </a:rPr>
                          <m:t>17+13</m:t>
                        </m:r>
                      </m:e>
                    </m:d>
                    <m:r>
                      <a:rPr lang="sl-SI" b="0" i="1" smtClean="0">
                        <a:latin typeface="Cambria Math"/>
                      </a:rPr>
                      <m:t>+35=</m:t>
                    </m:r>
                  </m:oMath>
                </a14:m>
                <a:endParaRPr lang="sl-SI" b="0" dirty="0" smtClean="0"/>
              </a:p>
              <a:p>
                <a14:m>
                  <m:oMath xmlns:m="http://schemas.openxmlformats.org/officeDocument/2006/math">
                    <m:r>
                      <a:rPr lang="sl-SI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sl-SI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sl-SI" b="0" i="1" smtClean="0">
                            <a:latin typeface="Cambria Math"/>
                          </a:rPr>
                          <m:t>11400</m:t>
                        </m:r>
                      </m:num>
                      <m:den>
                        <m:r>
                          <a:rPr lang="sl-SI" b="0" i="1" smtClean="0">
                            <a:latin typeface="Cambria Math"/>
                          </a:rPr>
                          <m:t>30</m:t>
                        </m:r>
                      </m:den>
                    </m:f>
                    <m:r>
                      <a:rPr lang="sl-SI" b="0" i="1" smtClean="0">
                        <a:latin typeface="Cambria Math"/>
                      </a:rPr>
                      <m:t>+2∗30+35=</m:t>
                    </m:r>
                  </m:oMath>
                </a14:m>
                <a:endParaRPr lang="sl-SI" b="0" dirty="0" smtClean="0"/>
              </a:p>
              <a:p>
                <a14:m>
                  <m:oMath xmlns:m="http://schemas.openxmlformats.org/officeDocument/2006/math">
                    <m:r>
                      <a:rPr lang="sl-SI" b="0" i="1" smtClean="0">
                        <a:latin typeface="Cambria Math"/>
                      </a:rPr>
                      <m:t>=380+60+35=</m:t>
                    </m:r>
                  </m:oMath>
                </a14:m>
                <a:endParaRPr lang="sl-SI" b="0" dirty="0" smtClean="0"/>
              </a:p>
              <a:p>
                <a14:m>
                  <m:oMath xmlns:m="http://schemas.openxmlformats.org/officeDocument/2006/math">
                    <m:r>
                      <a:rPr lang="sl-SI" b="0" i="1" smtClean="0">
                        <a:latin typeface="Cambria Math"/>
                      </a:rPr>
                      <m:t>=</m:t>
                    </m:r>
                    <m:r>
                      <a:rPr lang="sl-SI" b="0" i="1" smtClean="0">
                        <a:solidFill>
                          <a:srgbClr val="FF0000"/>
                        </a:solidFill>
                        <a:latin typeface="Cambria Math"/>
                      </a:rPr>
                      <m:t>475 </m:t>
                    </m:r>
                    <m:r>
                      <a:rPr lang="sl-SI" b="0" i="1" smtClean="0">
                        <a:solidFill>
                          <a:srgbClr val="FF0000"/>
                        </a:solidFill>
                        <a:latin typeface="Cambria Math"/>
                      </a:rPr>
                      <m:t>𝑚𝑖𝑛</m:t>
                    </m:r>
                  </m:oMath>
                </a14:m>
                <a:endParaRPr lang="sl-SI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3" name="Ograda vsebin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1"/>
              </p:nvPr>
            </p:nvSpPr>
            <p:spPr>
              <a:xfrm>
                <a:off x="457200" y="1600200"/>
                <a:ext cx="5410944" cy="4525963"/>
              </a:xfr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6156176" y="1600200"/>
            <a:ext cx="2530624" cy="4525963"/>
          </a:xfrm>
        </p:spPr>
        <p:txBody>
          <a:bodyPr/>
          <a:lstStyle/>
          <a:p>
            <a:r>
              <a:rPr lang="sl-SI" sz="2400" dirty="0"/>
              <a:t>q = 30 t</a:t>
            </a:r>
          </a:p>
          <a:p>
            <a:r>
              <a:rPr lang="sl-SI" sz="2400" dirty="0"/>
              <a:t>v = 30 km/h</a:t>
            </a:r>
          </a:p>
          <a:p>
            <a:r>
              <a:rPr lang="sl-SI" sz="2400" dirty="0" err="1"/>
              <a:t>tn</a:t>
            </a:r>
            <a:r>
              <a:rPr lang="sl-SI" sz="2400" dirty="0"/>
              <a:t> = 17 minut</a:t>
            </a:r>
          </a:p>
          <a:p>
            <a:r>
              <a:rPr lang="sl-SI" sz="2400" dirty="0" err="1"/>
              <a:t>tr</a:t>
            </a:r>
            <a:r>
              <a:rPr lang="sl-SI" sz="2400" dirty="0"/>
              <a:t> = 13 minut</a:t>
            </a:r>
          </a:p>
          <a:p>
            <a:r>
              <a:rPr lang="sl-SI" sz="2400" dirty="0" err="1"/>
              <a:t>tt</a:t>
            </a:r>
            <a:r>
              <a:rPr lang="sl-SI" sz="2400" dirty="0"/>
              <a:t> = 35 min</a:t>
            </a:r>
          </a:p>
          <a:p>
            <a:r>
              <a:rPr lang="sl-SI" sz="2400" dirty="0"/>
              <a:t>N = 8 postaj</a:t>
            </a:r>
          </a:p>
          <a:p>
            <a:r>
              <a:rPr lang="sl-SI" sz="2400" dirty="0" smtClean="0">
                <a:solidFill>
                  <a:srgbClr val="FF0000"/>
                </a:solidFill>
              </a:rPr>
              <a:t>Q </a:t>
            </a:r>
            <a:r>
              <a:rPr lang="sl-SI" sz="2400" dirty="0">
                <a:solidFill>
                  <a:srgbClr val="FF0000"/>
                </a:solidFill>
              </a:rPr>
              <a:t>= </a:t>
            </a:r>
            <a:r>
              <a:rPr lang="sl-SI" sz="2400" dirty="0" smtClean="0">
                <a:solidFill>
                  <a:srgbClr val="FF0000"/>
                </a:solidFill>
              </a:rPr>
              <a:t>40 </a:t>
            </a:r>
            <a:r>
              <a:rPr lang="sl-SI" sz="2400" dirty="0">
                <a:solidFill>
                  <a:srgbClr val="FF0000"/>
                </a:solidFill>
              </a:rPr>
              <a:t>t</a:t>
            </a:r>
          </a:p>
          <a:p>
            <a:pPr lvl="0"/>
            <a:r>
              <a:rPr lang="sl-SI" sz="2400" dirty="0" err="1">
                <a:solidFill>
                  <a:srgbClr val="FF0000"/>
                </a:solidFill>
              </a:rPr>
              <a:t>Qmax</a:t>
            </a:r>
            <a:r>
              <a:rPr lang="sl-SI" sz="2400" dirty="0">
                <a:solidFill>
                  <a:srgbClr val="FF0000"/>
                </a:solidFill>
              </a:rPr>
              <a:t> = </a:t>
            </a:r>
            <a:r>
              <a:rPr lang="sl-SI" sz="2400" dirty="0" smtClean="0">
                <a:solidFill>
                  <a:srgbClr val="FF0000"/>
                </a:solidFill>
              </a:rPr>
              <a:t>210</a:t>
            </a:r>
            <a:endParaRPr lang="sl-SI" sz="2400" dirty="0">
              <a:solidFill>
                <a:srgbClr val="FF0000"/>
              </a:solidFill>
            </a:endParaRPr>
          </a:p>
          <a:p>
            <a:pPr lvl="0"/>
            <a:r>
              <a:rPr lang="sl-SI" sz="2400" dirty="0">
                <a:solidFill>
                  <a:srgbClr val="FF0000"/>
                </a:solidFill>
              </a:rPr>
              <a:t>U </a:t>
            </a:r>
            <a:r>
              <a:rPr lang="sl-SI" sz="2400" dirty="0" smtClean="0">
                <a:solidFill>
                  <a:srgbClr val="FF0000"/>
                </a:solidFill>
              </a:rPr>
              <a:t>=</a:t>
            </a:r>
            <a:r>
              <a:rPr lang="sl-SI" sz="2400" dirty="0" smtClean="0">
                <a:solidFill>
                  <a:srgbClr val="FF0000"/>
                </a:solidFill>
              </a:rPr>
              <a:t>1578</a:t>
            </a:r>
            <a:r>
              <a:rPr lang="sl-SI" sz="2400" dirty="0" smtClean="0">
                <a:solidFill>
                  <a:srgbClr val="FF0000"/>
                </a:solidFill>
              </a:rPr>
              <a:t> </a:t>
            </a:r>
            <a:r>
              <a:rPr lang="sl-SI" sz="2400" dirty="0" smtClean="0">
                <a:solidFill>
                  <a:srgbClr val="FF0000"/>
                </a:solidFill>
              </a:rPr>
              <a:t>t/km</a:t>
            </a:r>
          </a:p>
          <a:p>
            <a:pPr lvl="0"/>
            <a:r>
              <a:rPr lang="sl-SI" sz="2400" dirty="0" err="1" smtClean="0">
                <a:solidFill>
                  <a:srgbClr val="FF0000"/>
                </a:solidFill>
              </a:rPr>
              <a:t>Tk</a:t>
            </a:r>
            <a:r>
              <a:rPr lang="sl-SI" sz="2400" dirty="0" smtClean="0">
                <a:solidFill>
                  <a:srgbClr val="FF0000"/>
                </a:solidFill>
              </a:rPr>
              <a:t> = 475 min</a:t>
            </a:r>
            <a:endParaRPr lang="sl-SI" sz="2400" dirty="0">
              <a:solidFill>
                <a:srgbClr val="FF0000"/>
              </a:solidFill>
            </a:endParaRPr>
          </a:p>
          <a:p>
            <a:pPr lvl="0"/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6586414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sz="2400" b="1" u="sng" dirty="0" smtClean="0"/>
              <a:t>7. Koeficient zasedenosti- izkoristka vozila</a:t>
            </a:r>
            <a:endParaRPr lang="sl-SI" sz="2400" b="1" u="sng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Ograda vsebine 2"/>
              <p:cNvSpPr>
                <a:spLocks noGrp="1"/>
              </p:cNvSpPr>
              <p:nvPr>
                <p:ph sz="half" idx="1"/>
              </p:nvPr>
            </p:nvSpPr>
            <p:spPr/>
            <p:txBody>
              <a:bodyPr/>
              <a:lstStyle/>
              <a:p>
                <a14:m>
                  <m:oMath xmlns:m="http://schemas.openxmlformats.org/officeDocument/2006/math">
                    <m:r>
                      <a:rPr lang="sl-SI" i="1" smtClean="0">
                        <a:latin typeface="Cambria Math"/>
                        <a:ea typeface="Cambria Math"/>
                      </a:rPr>
                      <m:t>𝜎</m:t>
                    </m:r>
                    <m:r>
                      <a:rPr lang="sl-SI" b="0" i="1" smtClean="0">
                        <a:latin typeface="Cambria Math"/>
                        <a:ea typeface="Cambria Math"/>
                      </a:rPr>
                      <m:t>=</m:t>
                    </m:r>
                    <m:f>
                      <m:fPr>
                        <m:ctrlPr>
                          <a:rPr lang="sl-SI" b="0" i="1" smtClean="0">
                            <a:latin typeface="Cambria Math"/>
                            <a:ea typeface="Cambria Math"/>
                          </a:rPr>
                        </m:ctrlPr>
                      </m:fPr>
                      <m:num>
                        <m:r>
                          <a:rPr lang="sl-SI" b="0" i="1" smtClean="0">
                            <a:latin typeface="Cambria Math"/>
                            <a:ea typeface="Cambria Math"/>
                          </a:rPr>
                          <m:t>Ʃ</m:t>
                        </m:r>
                        <m:r>
                          <a:rPr lang="sl-SI" b="0" i="1" smtClean="0">
                            <a:latin typeface="Cambria Math"/>
                            <a:ea typeface="Cambria Math"/>
                          </a:rPr>
                          <m:t>𝑞</m:t>
                        </m:r>
                      </m:num>
                      <m:den>
                        <m:r>
                          <a:rPr lang="sl-SI" b="0" i="1" smtClean="0">
                            <a:latin typeface="Cambria Math"/>
                            <a:ea typeface="Cambria Math"/>
                          </a:rPr>
                          <m:t>𝑄𝑚𝑎𝑥</m:t>
                        </m:r>
                      </m:den>
                    </m:f>
                    <m:r>
                      <a:rPr lang="sl-SI" b="0" i="1" smtClean="0">
                        <a:latin typeface="Cambria Math"/>
                        <a:ea typeface="Cambria Math"/>
                      </a:rPr>
                      <m:t>=</m:t>
                    </m:r>
                  </m:oMath>
                </a14:m>
                <a:endParaRPr lang="sl-SI" dirty="0" smtClean="0"/>
              </a:p>
              <a:p>
                <a:endParaRPr lang="sl-SI" dirty="0"/>
              </a:p>
              <a:p>
                <a14:m>
                  <m:oMath xmlns:m="http://schemas.openxmlformats.org/officeDocument/2006/math">
                    <m:r>
                      <a:rPr lang="sl-SI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sl-SI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sl-SI" b="0" i="1" smtClean="0">
                            <a:latin typeface="Cambria Math"/>
                          </a:rPr>
                          <m:t>116</m:t>
                        </m:r>
                      </m:num>
                      <m:den>
                        <m:r>
                          <a:rPr lang="sl-SI" b="0" i="1" smtClean="0">
                            <a:latin typeface="Cambria Math"/>
                          </a:rPr>
                          <m:t>210</m:t>
                        </m:r>
                      </m:den>
                    </m:f>
                    <m:r>
                      <a:rPr lang="sl-SI" b="0" i="1" smtClean="0">
                        <a:latin typeface="Cambria Math"/>
                      </a:rPr>
                      <m:t>=</m:t>
                    </m:r>
                    <m:r>
                      <a:rPr lang="sl-SI" b="0" i="1" smtClean="0">
                        <a:solidFill>
                          <a:srgbClr val="FF0000"/>
                        </a:solidFill>
                        <a:latin typeface="Cambria Math"/>
                      </a:rPr>
                      <m:t>0,</m:t>
                    </m:r>
                    <m:r>
                      <a:rPr lang="sl-SI" b="0" i="1" smtClean="0">
                        <a:solidFill>
                          <a:srgbClr val="FF0000"/>
                        </a:solidFill>
                        <a:latin typeface="Cambria Math"/>
                      </a:rPr>
                      <m:t>55</m:t>
                    </m:r>
                  </m:oMath>
                </a14:m>
                <a:endParaRPr lang="sl-SI" dirty="0">
                  <a:solidFill>
                    <a:srgbClr val="FF0000"/>
                  </a:solidFill>
                </a:endParaRPr>
              </a:p>
            </p:txBody>
          </p:sp>
        </mc:Choice>
        <mc:Fallback>
          <p:sp>
            <p:nvSpPr>
              <p:cNvPr id="3" name="Ograda vsebin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1"/>
              </p:nvPr>
            </p:nvSpPr>
            <p:spPr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6228184" y="1600200"/>
            <a:ext cx="2458616" cy="4525963"/>
          </a:xfrm>
        </p:spPr>
        <p:txBody>
          <a:bodyPr/>
          <a:lstStyle/>
          <a:p>
            <a:r>
              <a:rPr lang="sl-SI" sz="2400" dirty="0"/>
              <a:t>q = 30 t</a:t>
            </a:r>
          </a:p>
          <a:p>
            <a:r>
              <a:rPr lang="sl-SI" sz="2400" dirty="0"/>
              <a:t>v = 30 km/h</a:t>
            </a:r>
          </a:p>
          <a:p>
            <a:r>
              <a:rPr lang="sl-SI" sz="2400" dirty="0" err="1"/>
              <a:t>tn</a:t>
            </a:r>
            <a:r>
              <a:rPr lang="sl-SI" sz="2400" dirty="0"/>
              <a:t> = 17 minut</a:t>
            </a:r>
          </a:p>
          <a:p>
            <a:r>
              <a:rPr lang="sl-SI" sz="2400" dirty="0" err="1"/>
              <a:t>tr</a:t>
            </a:r>
            <a:r>
              <a:rPr lang="sl-SI" sz="2400" dirty="0"/>
              <a:t> = 13 minut</a:t>
            </a:r>
          </a:p>
          <a:p>
            <a:r>
              <a:rPr lang="sl-SI" sz="2400" dirty="0" err="1"/>
              <a:t>tt</a:t>
            </a:r>
            <a:r>
              <a:rPr lang="sl-SI" sz="2400" dirty="0"/>
              <a:t> = 35 min</a:t>
            </a:r>
          </a:p>
          <a:p>
            <a:r>
              <a:rPr lang="sl-SI" sz="2400" dirty="0"/>
              <a:t>N = 8 postaj</a:t>
            </a:r>
          </a:p>
          <a:p>
            <a:r>
              <a:rPr lang="sl-SI" sz="2400" dirty="0" smtClean="0">
                <a:solidFill>
                  <a:srgbClr val="FF0000"/>
                </a:solidFill>
              </a:rPr>
              <a:t>Q </a:t>
            </a:r>
            <a:r>
              <a:rPr lang="sl-SI" sz="2400" dirty="0">
                <a:solidFill>
                  <a:srgbClr val="FF0000"/>
                </a:solidFill>
              </a:rPr>
              <a:t>= </a:t>
            </a:r>
            <a:r>
              <a:rPr lang="sl-SI" sz="2400" dirty="0" smtClean="0">
                <a:solidFill>
                  <a:srgbClr val="FF0000"/>
                </a:solidFill>
              </a:rPr>
              <a:t>40 </a:t>
            </a:r>
            <a:r>
              <a:rPr lang="sl-SI" sz="2400" dirty="0">
                <a:solidFill>
                  <a:srgbClr val="FF0000"/>
                </a:solidFill>
              </a:rPr>
              <a:t>t</a:t>
            </a:r>
          </a:p>
          <a:p>
            <a:pPr lvl="0"/>
            <a:r>
              <a:rPr lang="sl-SI" sz="2400" dirty="0" err="1">
                <a:solidFill>
                  <a:srgbClr val="FF0000"/>
                </a:solidFill>
              </a:rPr>
              <a:t>Qmax</a:t>
            </a:r>
            <a:r>
              <a:rPr lang="sl-SI" sz="2400" dirty="0">
                <a:solidFill>
                  <a:srgbClr val="FF0000"/>
                </a:solidFill>
              </a:rPr>
              <a:t> = </a:t>
            </a:r>
            <a:r>
              <a:rPr lang="sl-SI" sz="2400" dirty="0" smtClean="0">
                <a:solidFill>
                  <a:srgbClr val="FF0000"/>
                </a:solidFill>
              </a:rPr>
              <a:t>210</a:t>
            </a:r>
            <a:endParaRPr lang="sl-SI" sz="2400" dirty="0">
              <a:solidFill>
                <a:srgbClr val="FF0000"/>
              </a:solidFill>
            </a:endParaRPr>
          </a:p>
          <a:p>
            <a:pPr lvl="0"/>
            <a:r>
              <a:rPr lang="sl-SI" sz="2400" dirty="0">
                <a:solidFill>
                  <a:srgbClr val="FF0000"/>
                </a:solidFill>
              </a:rPr>
              <a:t>U </a:t>
            </a:r>
            <a:r>
              <a:rPr lang="sl-SI" sz="2400" dirty="0" smtClean="0">
                <a:solidFill>
                  <a:srgbClr val="FF0000"/>
                </a:solidFill>
              </a:rPr>
              <a:t>=</a:t>
            </a:r>
            <a:r>
              <a:rPr lang="sl-SI" sz="2400" dirty="0" smtClean="0">
                <a:solidFill>
                  <a:srgbClr val="FF0000"/>
                </a:solidFill>
              </a:rPr>
              <a:t>1578</a:t>
            </a:r>
            <a:r>
              <a:rPr lang="sl-SI" sz="2400" dirty="0" smtClean="0">
                <a:solidFill>
                  <a:srgbClr val="FF0000"/>
                </a:solidFill>
              </a:rPr>
              <a:t> </a:t>
            </a:r>
            <a:r>
              <a:rPr lang="sl-SI" sz="2400" dirty="0">
                <a:solidFill>
                  <a:srgbClr val="FF0000"/>
                </a:solidFill>
              </a:rPr>
              <a:t>t/km</a:t>
            </a:r>
          </a:p>
          <a:p>
            <a:pPr lvl="0"/>
            <a:r>
              <a:rPr lang="sl-SI" sz="2400" dirty="0" err="1">
                <a:solidFill>
                  <a:srgbClr val="FF0000"/>
                </a:solidFill>
              </a:rPr>
              <a:t>Tk</a:t>
            </a:r>
            <a:r>
              <a:rPr lang="sl-SI" sz="2400" dirty="0">
                <a:solidFill>
                  <a:srgbClr val="FF0000"/>
                </a:solidFill>
              </a:rPr>
              <a:t> = </a:t>
            </a:r>
            <a:r>
              <a:rPr lang="sl-SI" sz="2400" dirty="0" smtClean="0">
                <a:solidFill>
                  <a:srgbClr val="FF0000"/>
                </a:solidFill>
              </a:rPr>
              <a:t>475 </a:t>
            </a:r>
            <a:r>
              <a:rPr lang="sl-SI" sz="2400" dirty="0">
                <a:solidFill>
                  <a:srgbClr val="FF0000"/>
                </a:solidFill>
              </a:rPr>
              <a:t>min</a:t>
            </a:r>
          </a:p>
          <a:p>
            <a:pPr lvl="0"/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4787537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sz="2400" b="1" u="sng" dirty="0" smtClean="0"/>
              <a:t>8. Povprečna obremenitev vozila</a:t>
            </a:r>
            <a:endParaRPr lang="sl-SI" sz="2400" b="1" u="sng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Ograda vsebine 2"/>
              <p:cNvSpPr>
                <a:spLocks noGrp="1"/>
              </p:cNvSpPr>
              <p:nvPr>
                <p:ph sz="half" idx="1"/>
              </p:nvPr>
            </p:nvSpPr>
            <p:spPr/>
            <p:txBody>
              <a:bodyPr/>
              <a:lstStyle/>
              <a:p>
                <a14:m>
                  <m:oMath xmlns:m="http://schemas.openxmlformats.org/officeDocument/2006/math">
                    <m:r>
                      <a:rPr lang="sl-SI" b="0" i="1" smtClean="0">
                        <a:latin typeface="Cambria Math"/>
                      </a:rPr>
                      <m:t>𝑇𝑜</m:t>
                    </m:r>
                    <m:r>
                      <a:rPr lang="sl-SI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sl-SI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sl-SI" b="0" i="1" smtClean="0">
                            <a:latin typeface="Cambria Math"/>
                          </a:rPr>
                          <m:t>Ʃ</m:t>
                        </m:r>
                        <m:r>
                          <a:rPr lang="sl-SI" b="0" i="1" smtClean="0">
                            <a:latin typeface="Cambria Math"/>
                          </a:rPr>
                          <m:t>𝑞</m:t>
                        </m:r>
                      </m:num>
                      <m:den>
                        <m:r>
                          <a:rPr lang="sl-SI" b="0" i="1" smtClean="0">
                            <a:latin typeface="Cambria Math"/>
                          </a:rPr>
                          <m:t>𝑁</m:t>
                        </m:r>
                        <m:r>
                          <a:rPr lang="sl-SI" b="0" i="1" smtClean="0">
                            <a:latin typeface="Cambria Math"/>
                          </a:rPr>
                          <m:t>−1</m:t>
                        </m:r>
                      </m:den>
                    </m:f>
                  </m:oMath>
                </a14:m>
                <a:r>
                  <a:rPr lang="sl-SI" dirty="0" smtClean="0"/>
                  <a:t>=</a:t>
                </a:r>
              </a:p>
              <a:p>
                <a:endParaRPr lang="sl-SI" dirty="0"/>
              </a:p>
              <a:p>
                <a14:m>
                  <m:oMath xmlns:m="http://schemas.openxmlformats.org/officeDocument/2006/math">
                    <m:r>
                      <a:rPr lang="sl-SI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sl-SI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sl-SI" b="0" i="1" smtClean="0">
                            <a:latin typeface="Cambria Math"/>
                          </a:rPr>
                          <m:t>1</m:t>
                        </m:r>
                        <m:r>
                          <a:rPr lang="sl-SI" b="0" i="1" smtClean="0">
                            <a:latin typeface="Cambria Math"/>
                          </a:rPr>
                          <m:t>16</m:t>
                        </m:r>
                      </m:num>
                      <m:den>
                        <m:r>
                          <a:rPr lang="sl-SI" b="0" i="1" smtClean="0">
                            <a:latin typeface="Cambria Math"/>
                          </a:rPr>
                          <m:t>8−1</m:t>
                        </m:r>
                      </m:den>
                    </m:f>
                    <m:r>
                      <a:rPr lang="sl-SI" b="0" i="1" smtClean="0">
                        <a:latin typeface="Cambria Math"/>
                      </a:rPr>
                      <m:t>=</m:t>
                    </m:r>
                    <m:r>
                      <a:rPr lang="sl-SI" b="0" i="1" smtClean="0">
                        <a:solidFill>
                          <a:srgbClr val="FF0000"/>
                        </a:solidFill>
                        <a:latin typeface="Cambria Math"/>
                      </a:rPr>
                      <m:t>16,57</m:t>
                    </m:r>
                    <m:r>
                      <a:rPr lang="sl-SI" b="0" i="1" smtClean="0">
                        <a:solidFill>
                          <a:srgbClr val="FF0000"/>
                        </a:solidFill>
                        <a:latin typeface="Cambria Math"/>
                      </a:rPr>
                      <m:t> </m:t>
                    </m:r>
                    <m:r>
                      <a:rPr lang="sl-SI" b="0" i="1" smtClean="0">
                        <a:solidFill>
                          <a:srgbClr val="FF0000"/>
                        </a:solidFill>
                        <a:latin typeface="Cambria Math"/>
                      </a:rPr>
                      <m:t>𝑡</m:t>
                    </m:r>
                  </m:oMath>
                </a14:m>
                <a:endParaRPr lang="sl-SI" dirty="0">
                  <a:solidFill>
                    <a:srgbClr val="FF0000"/>
                  </a:solidFill>
                </a:endParaRPr>
              </a:p>
            </p:txBody>
          </p:sp>
        </mc:Choice>
        <mc:Fallback>
          <p:sp>
            <p:nvSpPr>
              <p:cNvPr id="3" name="Ograda vsebin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1"/>
              </p:nvPr>
            </p:nvSpPr>
            <p:spPr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6156176" y="1600200"/>
            <a:ext cx="2530624" cy="4525963"/>
          </a:xfrm>
        </p:spPr>
        <p:txBody>
          <a:bodyPr/>
          <a:lstStyle/>
          <a:p>
            <a:r>
              <a:rPr lang="sl-SI" sz="2400" dirty="0"/>
              <a:t>q = 30 t</a:t>
            </a:r>
          </a:p>
          <a:p>
            <a:r>
              <a:rPr lang="sl-SI" sz="2400" dirty="0"/>
              <a:t>v = 30 km/h</a:t>
            </a:r>
          </a:p>
          <a:p>
            <a:r>
              <a:rPr lang="sl-SI" sz="2400" dirty="0" err="1"/>
              <a:t>tn</a:t>
            </a:r>
            <a:r>
              <a:rPr lang="sl-SI" sz="2400" dirty="0"/>
              <a:t> = 17 minut</a:t>
            </a:r>
          </a:p>
          <a:p>
            <a:r>
              <a:rPr lang="sl-SI" sz="2400" dirty="0" err="1"/>
              <a:t>tr</a:t>
            </a:r>
            <a:r>
              <a:rPr lang="sl-SI" sz="2400" dirty="0"/>
              <a:t> = 13 minut</a:t>
            </a:r>
          </a:p>
          <a:p>
            <a:r>
              <a:rPr lang="sl-SI" sz="2400" dirty="0" err="1"/>
              <a:t>tt</a:t>
            </a:r>
            <a:r>
              <a:rPr lang="sl-SI" sz="2400" dirty="0"/>
              <a:t> = 35 min</a:t>
            </a:r>
          </a:p>
          <a:p>
            <a:r>
              <a:rPr lang="sl-SI" sz="2400" dirty="0"/>
              <a:t>N = 8 postaj</a:t>
            </a:r>
          </a:p>
          <a:p>
            <a:r>
              <a:rPr lang="sl-SI" sz="2400" dirty="0" smtClean="0">
                <a:solidFill>
                  <a:srgbClr val="FF0000"/>
                </a:solidFill>
              </a:rPr>
              <a:t>Q </a:t>
            </a:r>
            <a:r>
              <a:rPr lang="sl-SI" sz="2400" dirty="0">
                <a:solidFill>
                  <a:srgbClr val="FF0000"/>
                </a:solidFill>
              </a:rPr>
              <a:t>= </a:t>
            </a:r>
            <a:r>
              <a:rPr lang="sl-SI" sz="2400" dirty="0" smtClean="0">
                <a:solidFill>
                  <a:srgbClr val="FF0000"/>
                </a:solidFill>
              </a:rPr>
              <a:t>40 </a:t>
            </a:r>
            <a:r>
              <a:rPr lang="sl-SI" sz="2400" dirty="0">
                <a:solidFill>
                  <a:srgbClr val="FF0000"/>
                </a:solidFill>
              </a:rPr>
              <a:t>t</a:t>
            </a:r>
          </a:p>
          <a:p>
            <a:pPr lvl="0"/>
            <a:r>
              <a:rPr lang="sl-SI" sz="2400" dirty="0" err="1">
                <a:solidFill>
                  <a:srgbClr val="FF0000"/>
                </a:solidFill>
              </a:rPr>
              <a:t>Qmax</a:t>
            </a:r>
            <a:r>
              <a:rPr lang="sl-SI" sz="2400" dirty="0">
                <a:solidFill>
                  <a:srgbClr val="FF0000"/>
                </a:solidFill>
              </a:rPr>
              <a:t> = </a:t>
            </a:r>
            <a:r>
              <a:rPr lang="sl-SI" sz="2400" dirty="0" smtClean="0">
                <a:solidFill>
                  <a:srgbClr val="FF0000"/>
                </a:solidFill>
              </a:rPr>
              <a:t>210</a:t>
            </a:r>
            <a:endParaRPr lang="sl-SI" sz="2400" dirty="0">
              <a:solidFill>
                <a:srgbClr val="FF0000"/>
              </a:solidFill>
            </a:endParaRPr>
          </a:p>
          <a:p>
            <a:pPr lvl="0"/>
            <a:r>
              <a:rPr lang="sl-SI" sz="2400" dirty="0">
                <a:solidFill>
                  <a:srgbClr val="FF0000"/>
                </a:solidFill>
              </a:rPr>
              <a:t>U </a:t>
            </a:r>
            <a:r>
              <a:rPr lang="sl-SI" sz="2400" dirty="0" smtClean="0">
                <a:solidFill>
                  <a:srgbClr val="FF0000"/>
                </a:solidFill>
              </a:rPr>
              <a:t>= </a:t>
            </a:r>
            <a:r>
              <a:rPr lang="sl-SI" sz="2400" dirty="0" smtClean="0">
                <a:solidFill>
                  <a:srgbClr val="FF0000"/>
                </a:solidFill>
              </a:rPr>
              <a:t>1578</a:t>
            </a:r>
            <a:r>
              <a:rPr lang="sl-SI" sz="2400" dirty="0" smtClean="0">
                <a:solidFill>
                  <a:srgbClr val="FF0000"/>
                </a:solidFill>
              </a:rPr>
              <a:t> </a:t>
            </a:r>
            <a:r>
              <a:rPr lang="sl-SI" sz="2400" dirty="0">
                <a:solidFill>
                  <a:srgbClr val="FF0000"/>
                </a:solidFill>
              </a:rPr>
              <a:t>t/km</a:t>
            </a:r>
          </a:p>
          <a:p>
            <a:pPr lvl="0"/>
            <a:r>
              <a:rPr lang="sl-SI" sz="2400" dirty="0" err="1">
                <a:solidFill>
                  <a:srgbClr val="FF0000"/>
                </a:solidFill>
              </a:rPr>
              <a:t>Tk</a:t>
            </a:r>
            <a:r>
              <a:rPr lang="sl-SI" sz="2400" dirty="0">
                <a:solidFill>
                  <a:srgbClr val="FF0000"/>
                </a:solidFill>
              </a:rPr>
              <a:t> = </a:t>
            </a:r>
            <a:r>
              <a:rPr lang="sl-SI" sz="2400" dirty="0" smtClean="0">
                <a:solidFill>
                  <a:srgbClr val="FF0000"/>
                </a:solidFill>
              </a:rPr>
              <a:t> 475 min</a:t>
            </a:r>
            <a:endParaRPr lang="sl-SI" sz="2400" dirty="0">
              <a:solidFill>
                <a:srgbClr val="FF0000"/>
              </a:solidFill>
            </a:endParaRPr>
          </a:p>
          <a:p>
            <a:pPr lvl="0"/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3581060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sz="2400" b="1" u="sng" dirty="0" smtClean="0"/>
              <a:t>9. Srednja dolžina prepeljanega tovora</a:t>
            </a:r>
            <a:endParaRPr lang="sl-SI" sz="2400" b="1" u="sng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Ograda vsebine 2"/>
              <p:cNvSpPr>
                <a:spLocks noGrp="1"/>
              </p:cNvSpPr>
              <p:nvPr>
                <p:ph sz="half" idx="1"/>
              </p:nvPr>
            </p:nvSpPr>
            <p:spPr/>
            <p:txBody>
              <a:bodyPr/>
              <a:lstStyle/>
              <a:p>
                <a14:m>
                  <m:oMath xmlns:m="http://schemas.openxmlformats.org/officeDocument/2006/math">
                    <m:r>
                      <a:rPr lang="sl-SI" b="0" i="1" smtClean="0">
                        <a:latin typeface="Cambria Math"/>
                      </a:rPr>
                      <m:t>𝑆𝑑</m:t>
                    </m:r>
                    <m:r>
                      <a:rPr lang="sl-SI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sl-SI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sl-SI" b="0" i="1" smtClean="0">
                            <a:latin typeface="Cambria Math"/>
                          </a:rPr>
                          <m:t>𝑈</m:t>
                        </m:r>
                      </m:num>
                      <m:den>
                        <m:r>
                          <a:rPr lang="sl-SI" b="0" i="1" smtClean="0">
                            <a:latin typeface="Cambria Math"/>
                          </a:rPr>
                          <m:t>𝑄</m:t>
                        </m:r>
                      </m:den>
                    </m:f>
                    <m:r>
                      <a:rPr lang="sl-SI" b="0" i="1" smtClean="0">
                        <a:latin typeface="Cambria Math"/>
                      </a:rPr>
                      <m:t>=</m:t>
                    </m:r>
                  </m:oMath>
                </a14:m>
                <a:endParaRPr lang="sl-SI" b="0" dirty="0" smtClean="0"/>
              </a:p>
              <a:p>
                <a:endParaRPr lang="sl-SI" b="0" dirty="0" smtClean="0"/>
              </a:p>
              <a:p>
                <a14:m>
                  <m:oMath xmlns:m="http://schemas.openxmlformats.org/officeDocument/2006/math">
                    <m:r>
                      <a:rPr lang="sl-SI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sl-SI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sl-SI" b="0" i="1" smtClean="0">
                            <a:latin typeface="Cambria Math"/>
                          </a:rPr>
                          <m:t>1578</m:t>
                        </m:r>
                      </m:num>
                      <m:den>
                        <m:r>
                          <a:rPr lang="sl-SI" b="0" i="1" smtClean="0">
                            <a:latin typeface="Cambria Math"/>
                          </a:rPr>
                          <m:t>4</m:t>
                        </m:r>
                        <m:r>
                          <a:rPr lang="sl-SI" b="0" i="1" smtClean="0">
                            <a:latin typeface="Cambria Math"/>
                          </a:rPr>
                          <m:t>0</m:t>
                        </m:r>
                      </m:den>
                    </m:f>
                    <m:r>
                      <a:rPr lang="sl-SI" b="0" i="1" smtClean="0">
                        <a:latin typeface="Cambria Math"/>
                      </a:rPr>
                      <m:t>=</m:t>
                    </m:r>
                    <m:r>
                      <a:rPr lang="sl-SI" b="0" i="1" smtClean="0">
                        <a:solidFill>
                          <a:srgbClr val="FF0000"/>
                        </a:solidFill>
                        <a:latin typeface="Cambria Math"/>
                      </a:rPr>
                      <m:t>39,5 </m:t>
                    </m:r>
                    <m:r>
                      <a:rPr lang="sl-SI" b="0" i="1" smtClean="0">
                        <a:solidFill>
                          <a:srgbClr val="FF0000"/>
                        </a:solidFill>
                        <a:latin typeface="Cambria Math"/>
                      </a:rPr>
                      <m:t>𝑘𝑚</m:t>
                    </m:r>
                  </m:oMath>
                </a14:m>
                <a:endParaRPr lang="sl-SI" dirty="0">
                  <a:solidFill>
                    <a:srgbClr val="FF0000"/>
                  </a:solidFill>
                </a:endParaRPr>
              </a:p>
            </p:txBody>
          </p:sp>
        </mc:Choice>
        <mc:Fallback>
          <p:sp>
            <p:nvSpPr>
              <p:cNvPr id="3" name="Ograda vsebin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1"/>
              </p:nvPr>
            </p:nvSpPr>
            <p:spPr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6300192" y="1556792"/>
            <a:ext cx="2382416" cy="4525963"/>
          </a:xfrm>
        </p:spPr>
        <p:txBody>
          <a:bodyPr/>
          <a:lstStyle/>
          <a:p>
            <a:r>
              <a:rPr lang="sl-SI" sz="2400" dirty="0"/>
              <a:t>q = 30 t</a:t>
            </a:r>
          </a:p>
          <a:p>
            <a:r>
              <a:rPr lang="sl-SI" sz="2400" dirty="0"/>
              <a:t>v = 30 km/h</a:t>
            </a:r>
          </a:p>
          <a:p>
            <a:r>
              <a:rPr lang="sl-SI" sz="2400" dirty="0" err="1"/>
              <a:t>tn</a:t>
            </a:r>
            <a:r>
              <a:rPr lang="sl-SI" sz="2400" dirty="0"/>
              <a:t> = 17 minut</a:t>
            </a:r>
          </a:p>
          <a:p>
            <a:r>
              <a:rPr lang="sl-SI" sz="2400" dirty="0" err="1"/>
              <a:t>tr</a:t>
            </a:r>
            <a:r>
              <a:rPr lang="sl-SI" sz="2400" dirty="0"/>
              <a:t> = 13 minut</a:t>
            </a:r>
          </a:p>
          <a:p>
            <a:r>
              <a:rPr lang="sl-SI" sz="2400" dirty="0" err="1"/>
              <a:t>tt</a:t>
            </a:r>
            <a:r>
              <a:rPr lang="sl-SI" sz="2400" dirty="0"/>
              <a:t> = 35 min</a:t>
            </a:r>
          </a:p>
          <a:p>
            <a:r>
              <a:rPr lang="sl-SI" sz="2400" dirty="0"/>
              <a:t>N = 8 postaj</a:t>
            </a:r>
          </a:p>
          <a:p>
            <a:r>
              <a:rPr lang="sl-SI" sz="2400" dirty="0" smtClean="0">
                <a:solidFill>
                  <a:srgbClr val="FF0000"/>
                </a:solidFill>
              </a:rPr>
              <a:t>Q </a:t>
            </a:r>
            <a:r>
              <a:rPr lang="sl-SI" sz="2400" dirty="0">
                <a:solidFill>
                  <a:srgbClr val="FF0000"/>
                </a:solidFill>
              </a:rPr>
              <a:t>= </a:t>
            </a:r>
            <a:r>
              <a:rPr lang="sl-SI" sz="2400" dirty="0" smtClean="0">
                <a:solidFill>
                  <a:srgbClr val="FF0000"/>
                </a:solidFill>
              </a:rPr>
              <a:t>40 </a:t>
            </a:r>
            <a:r>
              <a:rPr lang="sl-SI" sz="2400" dirty="0">
                <a:solidFill>
                  <a:srgbClr val="FF0000"/>
                </a:solidFill>
              </a:rPr>
              <a:t>t</a:t>
            </a:r>
          </a:p>
          <a:p>
            <a:pPr lvl="0"/>
            <a:r>
              <a:rPr lang="sl-SI" sz="2400" dirty="0" err="1">
                <a:solidFill>
                  <a:srgbClr val="FF0000"/>
                </a:solidFill>
              </a:rPr>
              <a:t>Qmax</a:t>
            </a:r>
            <a:r>
              <a:rPr lang="sl-SI" sz="2400" dirty="0">
                <a:solidFill>
                  <a:srgbClr val="FF0000"/>
                </a:solidFill>
              </a:rPr>
              <a:t> = </a:t>
            </a:r>
            <a:r>
              <a:rPr lang="sl-SI" sz="2400" dirty="0" smtClean="0">
                <a:solidFill>
                  <a:srgbClr val="FF0000"/>
                </a:solidFill>
              </a:rPr>
              <a:t>210</a:t>
            </a:r>
            <a:endParaRPr lang="sl-SI" sz="2400" dirty="0">
              <a:solidFill>
                <a:srgbClr val="FF0000"/>
              </a:solidFill>
            </a:endParaRPr>
          </a:p>
          <a:p>
            <a:pPr lvl="0"/>
            <a:r>
              <a:rPr lang="sl-SI" sz="2400" dirty="0">
                <a:solidFill>
                  <a:srgbClr val="FF0000"/>
                </a:solidFill>
              </a:rPr>
              <a:t>U </a:t>
            </a:r>
            <a:r>
              <a:rPr lang="sl-SI" sz="2400" dirty="0" smtClean="0">
                <a:solidFill>
                  <a:srgbClr val="FF0000"/>
                </a:solidFill>
              </a:rPr>
              <a:t>= </a:t>
            </a:r>
            <a:r>
              <a:rPr lang="sl-SI" sz="2400" dirty="0" smtClean="0">
                <a:solidFill>
                  <a:srgbClr val="FF0000"/>
                </a:solidFill>
              </a:rPr>
              <a:t>1578</a:t>
            </a:r>
            <a:r>
              <a:rPr lang="sl-SI" sz="2400" dirty="0" smtClean="0">
                <a:solidFill>
                  <a:srgbClr val="FF0000"/>
                </a:solidFill>
              </a:rPr>
              <a:t> </a:t>
            </a:r>
            <a:r>
              <a:rPr lang="sl-SI" sz="2400" dirty="0">
                <a:solidFill>
                  <a:srgbClr val="FF0000"/>
                </a:solidFill>
              </a:rPr>
              <a:t>t/km</a:t>
            </a:r>
          </a:p>
          <a:p>
            <a:pPr lvl="0"/>
            <a:r>
              <a:rPr lang="sl-SI" sz="2400" dirty="0" err="1">
                <a:solidFill>
                  <a:srgbClr val="FF0000"/>
                </a:solidFill>
              </a:rPr>
              <a:t>Tk</a:t>
            </a:r>
            <a:r>
              <a:rPr lang="sl-SI" sz="2400" dirty="0">
                <a:solidFill>
                  <a:srgbClr val="FF0000"/>
                </a:solidFill>
              </a:rPr>
              <a:t> = </a:t>
            </a:r>
            <a:r>
              <a:rPr lang="sl-SI" sz="2400" dirty="0" smtClean="0">
                <a:solidFill>
                  <a:srgbClr val="FF0000"/>
                </a:solidFill>
              </a:rPr>
              <a:t>475 </a:t>
            </a:r>
            <a:r>
              <a:rPr lang="sl-SI" sz="2400" dirty="0">
                <a:solidFill>
                  <a:srgbClr val="FF0000"/>
                </a:solidFill>
              </a:rPr>
              <a:t>min</a:t>
            </a:r>
          </a:p>
          <a:p>
            <a:pPr lvl="0"/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1401122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sz="2400" b="1" u="sng" dirty="0" smtClean="0"/>
              <a:t>10. Eksploatacijska hitrost vozila na liniji</a:t>
            </a:r>
            <a:endParaRPr lang="sl-SI" sz="2400" b="1" u="sng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Ograda vsebine 2"/>
              <p:cNvSpPr>
                <a:spLocks noGrp="1"/>
              </p:cNvSpPr>
              <p:nvPr>
                <p:ph sz="half" idx="1"/>
              </p:nvPr>
            </p:nvSpPr>
            <p:spPr>
              <a:xfrm>
                <a:off x="457200" y="1600200"/>
                <a:ext cx="4978896" cy="4525963"/>
              </a:xfrm>
            </p:spPr>
            <p:txBody>
              <a:bodyPr/>
              <a:lstStyle/>
              <a:p>
                <a14:m>
                  <m:oMath xmlns:m="http://schemas.openxmlformats.org/officeDocument/2006/math">
                    <m:r>
                      <a:rPr lang="sl-SI" b="0" i="1" smtClean="0">
                        <a:latin typeface="Cambria Math"/>
                      </a:rPr>
                      <m:t>𝑉𝑒</m:t>
                    </m:r>
                    <m:r>
                      <a:rPr lang="sl-SI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sl-SI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sl-SI" b="0" i="1" smtClean="0">
                            <a:latin typeface="Cambria Math"/>
                          </a:rPr>
                          <m:t>𝑘𝑚</m:t>
                        </m:r>
                      </m:num>
                      <m:den>
                        <m:r>
                          <a:rPr lang="sl-SI" b="0" i="1" smtClean="0">
                            <a:latin typeface="Cambria Math"/>
                          </a:rPr>
                          <m:t>𝑡𝑠</m:t>
                        </m:r>
                      </m:den>
                    </m:f>
                    <m:r>
                      <a:rPr lang="sl-SI" b="0" i="1" smtClean="0">
                        <a:latin typeface="Cambria Math"/>
                      </a:rPr>
                      <m:t>=</m:t>
                    </m:r>
                  </m:oMath>
                </a14:m>
                <a:endParaRPr lang="sl-SI" b="0" dirty="0" smtClean="0"/>
              </a:p>
              <a:p>
                <a14:m>
                  <m:oMath xmlns:m="http://schemas.openxmlformats.org/officeDocument/2006/math">
                    <m:r>
                      <a:rPr lang="sl-SI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sl-SI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sl-SI" b="0" i="1" smtClean="0">
                            <a:latin typeface="Cambria Math"/>
                          </a:rPr>
                          <m:t>2∗95</m:t>
                        </m:r>
                      </m:num>
                      <m:den>
                        <m:r>
                          <a:rPr lang="sl-SI" b="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7,9</m:t>
                        </m:r>
                      </m:den>
                    </m:f>
                    <m:r>
                      <a:rPr lang="sl-SI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sl-SI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sl-SI" b="0" i="1" smtClean="0">
                            <a:latin typeface="Cambria Math"/>
                          </a:rPr>
                          <m:t>190</m:t>
                        </m:r>
                      </m:num>
                      <m:den>
                        <m:r>
                          <a:rPr lang="sl-SI" b="0" i="1" smtClean="0">
                            <a:latin typeface="Cambria Math"/>
                          </a:rPr>
                          <m:t>7,9</m:t>
                        </m:r>
                      </m:den>
                    </m:f>
                    <m:r>
                      <a:rPr lang="sl-SI" b="0" i="1" smtClean="0">
                        <a:latin typeface="Cambria Math"/>
                      </a:rPr>
                      <m:t>=</m:t>
                    </m:r>
                    <m:r>
                      <a:rPr lang="sl-SI" b="0" i="1" smtClean="0">
                        <a:solidFill>
                          <a:srgbClr val="FF0000"/>
                        </a:solidFill>
                        <a:latin typeface="Cambria Math"/>
                      </a:rPr>
                      <m:t>24,</m:t>
                    </m:r>
                    <m:r>
                      <a:rPr lang="sl-SI" b="0" i="1" smtClean="0">
                        <a:solidFill>
                          <a:srgbClr val="FF0000"/>
                        </a:solidFill>
                        <a:latin typeface="Cambria Math"/>
                      </a:rPr>
                      <m:t>05</m:t>
                    </m:r>
                    <m:r>
                      <a:rPr lang="sl-SI" b="0" i="1" smtClean="0">
                        <a:solidFill>
                          <a:srgbClr val="FF0000"/>
                        </a:solidFill>
                        <a:latin typeface="Cambria Math"/>
                      </a:rPr>
                      <m:t>𝑘𝑚</m:t>
                    </m:r>
                    <m:r>
                      <a:rPr lang="sl-SI" b="0" i="1" smtClean="0">
                        <a:solidFill>
                          <a:srgbClr val="FF0000"/>
                        </a:solidFill>
                        <a:latin typeface="Cambria Math"/>
                      </a:rPr>
                      <m:t>/</m:t>
                    </m:r>
                    <m:r>
                      <m:rPr>
                        <m:sty m:val="p"/>
                      </m:rPr>
                      <a:rPr lang="sl-SI" b="0" i="0" smtClean="0">
                        <a:solidFill>
                          <a:srgbClr val="FF0000"/>
                        </a:solidFill>
                        <a:latin typeface="Cambria Math"/>
                      </a:rPr>
                      <m:t>h</m:t>
                    </m:r>
                  </m:oMath>
                </a14:m>
                <a:endParaRPr lang="sl-SI" b="0" dirty="0" smtClean="0">
                  <a:solidFill>
                    <a:srgbClr val="FF0000"/>
                  </a:solidFill>
                </a:endParaRPr>
              </a:p>
              <a:p>
                <a:endParaRPr lang="sl-SI" b="0" dirty="0" smtClean="0"/>
              </a:p>
              <a:p>
                <a14:m>
                  <m:oMath xmlns:m="http://schemas.openxmlformats.org/officeDocument/2006/math">
                    <m:r>
                      <a:rPr lang="sl-SI" b="0" i="1" smtClean="0">
                        <a:latin typeface="Cambria Math"/>
                      </a:rPr>
                      <m:t>𝑡𝑠</m:t>
                    </m:r>
                    <m:r>
                      <a:rPr lang="sl-SI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sl-SI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sl-SI" b="0" i="1" smtClean="0">
                            <a:latin typeface="Cambria Math"/>
                          </a:rPr>
                          <m:t>𝑇𝑘</m:t>
                        </m:r>
                      </m:num>
                      <m:den>
                        <m:r>
                          <a:rPr lang="sl-SI" b="0" i="1" smtClean="0">
                            <a:latin typeface="Cambria Math"/>
                          </a:rPr>
                          <m:t>60</m:t>
                        </m:r>
                      </m:den>
                    </m:f>
                    <m:r>
                      <a:rPr lang="sl-SI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sl-SI" i="1">
                            <a:latin typeface="Cambria Math"/>
                          </a:rPr>
                        </m:ctrlPr>
                      </m:fPr>
                      <m:num>
                        <m:r>
                          <a:rPr lang="sl-SI" i="1">
                            <a:latin typeface="Cambria Math"/>
                          </a:rPr>
                          <m:t>475</m:t>
                        </m:r>
                      </m:num>
                      <m:den>
                        <m:r>
                          <a:rPr lang="sl-SI" i="1">
                            <a:latin typeface="Cambria Math"/>
                          </a:rPr>
                          <m:t>60</m:t>
                        </m:r>
                      </m:den>
                    </m:f>
                    <m:r>
                      <a:rPr lang="sl-SI" i="1">
                        <a:latin typeface="Cambria Math"/>
                      </a:rPr>
                      <m:t>=</m:t>
                    </m:r>
                    <m:r>
                      <a:rPr lang="sl-SI" i="1">
                        <a:solidFill>
                          <a:srgbClr val="FF0000"/>
                        </a:solidFill>
                        <a:latin typeface="Cambria Math"/>
                      </a:rPr>
                      <m:t>7,9 </m:t>
                    </m:r>
                  </m:oMath>
                </a14:m>
                <a:r>
                  <a:rPr lang="sl-SI" b="0" dirty="0" smtClean="0">
                    <a:solidFill>
                      <a:srgbClr val="FF0000"/>
                    </a:solidFill>
                  </a:rPr>
                  <a:t>ure</a:t>
                </a:r>
                <a:endParaRPr lang="sl-SI" b="0" dirty="0" smtClean="0">
                  <a:solidFill>
                    <a:srgbClr val="FF0000"/>
                  </a:solidFill>
                </a:endParaRPr>
              </a:p>
              <a:p>
                <a:endParaRPr lang="sl-SI" b="0" dirty="0" smtClean="0"/>
              </a:p>
              <a:p>
                <a:endParaRPr lang="sl-SI" dirty="0" smtClean="0">
                  <a:solidFill>
                    <a:srgbClr val="FF0000"/>
                  </a:solidFill>
                </a:endParaRPr>
              </a:p>
              <a:p>
                <a:endParaRPr lang="sl-SI" dirty="0"/>
              </a:p>
            </p:txBody>
          </p:sp>
        </mc:Choice>
        <mc:Fallback>
          <p:sp>
            <p:nvSpPr>
              <p:cNvPr id="3" name="Ograda vsebin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1"/>
              </p:nvPr>
            </p:nvSpPr>
            <p:spPr>
              <a:xfrm>
                <a:off x="457200" y="1600200"/>
                <a:ext cx="4978896" cy="4525963"/>
              </a:xfr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6228184" y="1600200"/>
            <a:ext cx="2458616" cy="4525963"/>
          </a:xfrm>
        </p:spPr>
        <p:txBody>
          <a:bodyPr/>
          <a:lstStyle/>
          <a:p>
            <a:r>
              <a:rPr lang="sl-SI" sz="2400" dirty="0"/>
              <a:t>q = 30 t</a:t>
            </a:r>
          </a:p>
          <a:p>
            <a:r>
              <a:rPr lang="sl-SI" sz="2400" dirty="0"/>
              <a:t>v = 30 km/h</a:t>
            </a:r>
          </a:p>
          <a:p>
            <a:r>
              <a:rPr lang="sl-SI" sz="2400" dirty="0" err="1"/>
              <a:t>tn</a:t>
            </a:r>
            <a:r>
              <a:rPr lang="sl-SI" sz="2400" dirty="0"/>
              <a:t> = 17 minut</a:t>
            </a:r>
          </a:p>
          <a:p>
            <a:r>
              <a:rPr lang="sl-SI" sz="2400" dirty="0" err="1"/>
              <a:t>tr</a:t>
            </a:r>
            <a:r>
              <a:rPr lang="sl-SI" sz="2400" dirty="0"/>
              <a:t> = 13 minut</a:t>
            </a:r>
          </a:p>
          <a:p>
            <a:r>
              <a:rPr lang="sl-SI" sz="2400" dirty="0" err="1"/>
              <a:t>tt</a:t>
            </a:r>
            <a:r>
              <a:rPr lang="sl-SI" sz="2400" dirty="0"/>
              <a:t> = 35 min</a:t>
            </a:r>
          </a:p>
          <a:p>
            <a:r>
              <a:rPr lang="sl-SI" sz="2400" dirty="0"/>
              <a:t>N = 8 postaj</a:t>
            </a:r>
          </a:p>
          <a:p>
            <a:r>
              <a:rPr lang="sl-SI" sz="2400" dirty="0" smtClean="0">
                <a:solidFill>
                  <a:srgbClr val="FF0000"/>
                </a:solidFill>
              </a:rPr>
              <a:t>Q </a:t>
            </a:r>
            <a:r>
              <a:rPr lang="sl-SI" sz="2400" dirty="0">
                <a:solidFill>
                  <a:srgbClr val="FF0000"/>
                </a:solidFill>
              </a:rPr>
              <a:t>= </a:t>
            </a:r>
            <a:r>
              <a:rPr lang="sl-SI" sz="2400" dirty="0" smtClean="0">
                <a:solidFill>
                  <a:srgbClr val="FF0000"/>
                </a:solidFill>
              </a:rPr>
              <a:t>40 </a:t>
            </a:r>
            <a:r>
              <a:rPr lang="sl-SI" sz="2400" dirty="0">
                <a:solidFill>
                  <a:srgbClr val="FF0000"/>
                </a:solidFill>
              </a:rPr>
              <a:t>t</a:t>
            </a:r>
          </a:p>
          <a:p>
            <a:pPr lvl="0"/>
            <a:r>
              <a:rPr lang="sl-SI" sz="2400" dirty="0" err="1">
                <a:solidFill>
                  <a:srgbClr val="FF0000"/>
                </a:solidFill>
              </a:rPr>
              <a:t>Qmax</a:t>
            </a:r>
            <a:r>
              <a:rPr lang="sl-SI" sz="2400" dirty="0">
                <a:solidFill>
                  <a:srgbClr val="FF0000"/>
                </a:solidFill>
              </a:rPr>
              <a:t> = </a:t>
            </a:r>
            <a:r>
              <a:rPr lang="sl-SI" sz="2400" dirty="0" smtClean="0">
                <a:solidFill>
                  <a:srgbClr val="FF0000"/>
                </a:solidFill>
              </a:rPr>
              <a:t>210</a:t>
            </a:r>
            <a:endParaRPr lang="sl-SI" sz="2400" dirty="0">
              <a:solidFill>
                <a:srgbClr val="FF0000"/>
              </a:solidFill>
            </a:endParaRPr>
          </a:p>
          <a:p>
            <a:pPr lvl="0"/>
            <a:r>
              <a:rPr lang="sl-SI" sz="2400" dirty="0">
                <a:solidFill>
                  <a:srgbClr val="FF0000"/>
                </a:solidFill>
              </a:rPr>
              <a:t>U </a:t>
            </a:r>
            <a:r>
              <a:rPr lang="sl-SI" sz="2400" dirty="0" smtClean="0">
                <a:solidFill>
                  <a:srgbClr val="FF0000"/>
                </a:solidFill>
              </a:rPr>
              <a:t>= </a:t>
            </a:r>
            <a:r>
              <a:rPr lang="sl-SI" sz="2400" dirty="0" smtClean="0">
                <a:solidFill>
                  <a:srgbClr val="FF0000"/>
                </a:solidFill>
              </a:rPr>
              <a:t>1578</a:t>
            </a:r>
            <a:r>
              <a:rPr lang="sl-SI" sz="2400" dirty="0" smtClean="0">
                <a:solidFill>
                  <a:srgbClr val="FF0000"/>
                </a:solidFill>
              </a:rPr>
              <a:t> </a:t>
            </a:r>
            <a:r>
              <a:rPr lang="sl-SI" sz="2400" dirty="0">
                <a:solidFill>
                  <a:srgbClr val="FF0000"/>
                </a:solidFill>
              </a:rPr>
              <a:t>t/km</a:t>
            </a:r>
          </a:p>
          <a:p>
            <a:pPr lvl="0"/>
            <a:r>
              <a:rPr lang="sl-SI" sz="2400" dirty="0" err="1">
                <a:solidFill>
                  <a:srgbClr val="FF0000"/>
                </a:solidFill>
              </a:rPr>
              <a:t>Tk</a:t>
            </a:r>
            <a:r>
              <a:rPr lang="sl-SI" sz="2400" dirty="0">
                <a:solidFill>
                  <a:srgbClr val="FF0000"/>
                </a:solidFill>
              </a:rPr>
              <a:t> = </a:t>
            </a:r>
            <a:r>
              <a:rPr lang="sl-SI" sz="2400" dirty="0" smtClean="0">
                <a:solidFill>
                  <a:srgbClr val="FF0000"/>
                </a:solidFill>
              </a:rPr>
              <a:t>475 </a:t>
            </a:r>
            <a:r>
              <a:rPr lang="sl-SI" sz="2400" dirty="0">
                <a:solidFill>
                  <a:srgbClr val="FF0000"/>
                </a:solidFill>
              </a:rPr>
              <a:t>min</a:t>
            </a:r>
          </a:p>
          <a:p>
            <a:pPr lvl="0"/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9722666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sz="3200" b="1" dirty="0" smtClean="0"/>
              <a:t>Podatki za nalogo</a:t>
            </a:r>
            <a:endParaRPr lang="sl-SI" sz="3200" b="1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Aft>
                <a:spcPts val="0"/>
              </a:spcAft>
            </a:pPr>
            <a:r>
              <a:rPr lang="sl-SI" dirty="0">
                <a:ea typeface="Calibri"/>
                <a:cs typeface="Times New Roman"/>
              </a:rPr>
              <a:t>S tovornim vozilom, ki ima nosilnost </a:t>
            </a:r>
            <a:r>
              <a:rPr lang="sl-SI" dirty="0" smtClean="0">
                <a:solidFill>
                  <a:srgbClr val="FF0000"/>
                </a:solidFill>
                <a:ea typeface="Calibri"/>
                <a:cs typeface="Times New Roman"/>
              </a:rPr>
              <a:t>30 </a:t>
            </a:r>
            <a:r>
              <a:rPr lang="sl-SI" dirty="0">
                <a:solidFill>
                  <a:srgbClr val="FF0000"/>
                </a:solidFill>
                <a:ea typeface="Calibri"/>
                <a:cs typeface="Times New Roman"/>
              </a:rPr>
              <a:t>ton </a:t>
            </a:r>
            <a:r>
              <a:rPr lang="sl-SI" dirty="0">
                <a:ea typeface="Calibri"/>
                <a:cs typeface="Times New Roman"/>
              </a:rPr>
              <a:t>opravljamo prevoz tovora na liniji. Povprečna hitrost vozila je </a:t>
            </a:r>
            <a:r>
              <a:rPr lang="sl-SI" dirty="0" smtClean="0">
                <a:solidFill>
                  <a:srgbClr val="FF0000"/>
                </a:solidFill>
                <a:ea typeface="Calibri"/>
                <a:cs typeface="Times New Roman"/>
              </a:rPr>
              <a:t>30 </a:t>
            </a:r>
            <a:r>
              <a:rPr lang="sl-SI" dirty="0">
                <a:solidFill>
                  <a:srgbClr val="FF0000"/>
                </a:solidFill>
                <a:ea typeface="Calibri"/>
                <a:cs typeface="Times New Roman"/>
              </a:rPr>
              <a:t>km/h</a:t>
            </a:r>
            <a:r>
              <a:rPr lang="sl-SI" dirty="0">
                <a:ea typeface="Calibri"/>
                <a:cs typeface="Times New Roman"/>
              </a:rPr>
              <a:t>. </a:t>
            </a:r>
            <a:r>
              <a:rPr lang="sl-SI" dirty="0" smtClean="0">
                <a:ea typeface="Calibri"/>
                <a:cs typeface="Times New Roman"/>
              </a:rPr>
              <a:t>Povprečni čas, na polovici linije od T1 do T2 je za </a:t>
            </a:r>
            <a:r>
              <a:rPr lang="sl-SI" dirty="0">
                <a:ea typeface="Calibri"/>
                <a:cs typeface="Times New Roman"/>
              </a:rPr>
              <a:t>natovarjanje </a:t>
            </a:r>
            <a:r>
              <a:rPr lang="sl-SI" dirty="0" smtClean="0">
                <a:solidFill>
                  <a:srgbClr val="FF0000"/>
                </a:solidFill>
                <a:ea typeface="Calibri"/>
                <a:cs typeface="Times New Roman"/>
              </a:rPr>
              <a:t>17 minut </a:t>
            </a:r>
            <a:r>
              <a:rPr lang="sl-SI" dirty="0" smtClean="0">
                <a:ea typeface="Calibri"/>
                <a:cs typeface="Times New Roman"/>
              </a:rPr>
              <a:t>in za raztovarjanje </a:t>
            </a:r>
            <a:r>
              <a:rPr lang="sl-SI" dirty="0" smtClean="0">
                <a:solidFill>
                  <a:srgbClr val="FF0000"/>
                </a:solidFill>
                <a:ea typeface="Calibri"/>
                <a:cs typeface="Times New Roman"/>
              </a:rPr>
              <a:t>13 </a:t>
            </a:r>
            <a:r>
              <a:rPr lang="sl-SI" dirty="0">
                <a:solidFill>
                  <a:srgbClr val="FF0000"/>
                </a:solidFill>
                <a:ea typeface="Calibri"/>
                <a:cs typeface="Times New Roman"/>
              </a:rPr>
              <a:t>minut</a:t>
            </a:r>
            <a:r>
              <a:rPr lang="sl-SI" dirty="0" smtClean="0">
                <a:ea typeface="Calibri"/>
                <a:cs typeface="Times New Roman"/>
              </a:rPr>
              <a:t>. Planiran čas zadrževanja vozila na </a:t>
            </a:r>
            <a:r>
              <a:rPr lang="sl-SI" dirty="0" err="1" smtClean="0">
                <a:ea typeface="Calibri"/>
                <a:cs typeface="Times New Roman"/>
              </a:rPr>
              <a:t>terminusu</a:t>
            </a:r>
            <a:r>
              <a:rPr lang="sl-SI" dirty="0" smtClean="0">
                <a:ea typeface="Calibri"/>
                <a:cs typeface="Times New Roman"/>
              </a:rPr>
              <a:t> je </a:t>
            </a:r>
            <a:r>
              <a:rPr lang="sl-SI" dirty="0" smtClean="0">
                <a:solidFill>
                  <a:srgbClr val="FF0000"/>
                </a:solidFill>
                <a:ea typeface="Calibri"/>
                <a:cs typeface="Times New Roman"/>
              </a:rPr>
              <a:t>35 minut.</a:t>
            </a:r>
            <a:endParaRPr lang="sl-SI" dirty="0">
              <a:solidFill>
                <a:srgbClr val="FF0000"/>
              </a:solidFill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8956741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90066"/>
          </a:xfrm>
        </p:spPr>
        <p:txBody>
          <a:bodyPr>
            <a:normAutofit fontScale="90000"/>
          </a:bodyPr>
          <a:lstStyle/>
          <a:p>
            <a:pPr lvl="0"/>
            <a:r>
              <a:rPr lang="sl-SI" sz="2000" b="1" dirty="0">
                <a:solidFill>
                  <a:prstClr val="black"/>
                </a:solidFill>
                <a:ea typeface="Calibri"/>
                <a:cs typeface="Times New Roman"/>
              </a:rPr>
              <a:t>Matrika prevoza je sledeča:</a:t>
            </a:r>
            <a:r>
              <a:rPr lang="sl-SI" sz="1600" dirty="0">
                <a:solidFill>
                  <a:prstClr val="black"/>
                </a:solidFill>
                <a:ea typeface="Calibri"/>
                <a:cs typeface="Times New Roman"/>
              </a:rPr>
              <a:t/>
            </a:r>
            <a:br>
              <a:rPr lang="sl-SI" sz="1600" dirty="0">
                <a:solidFill>
                  <a:prstClr val="black"/>
                </a:solidFill>
                <a:ea typeface="Calibri"/>
                <a:cs typeface="Times New Roman"/>
              </a:rPr>
            </a:br>
            <a:endParaRPr lang="sl-SI" sz="1600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457200" y="548680"/>
            <a:ext cx="8435280" cy="5832648"/>
          </a:xfrm>
        </p:spPr>
        <p:txBody>
          <a:bodyPr>
            <a:normAutofit fontScale="550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endParaRPr lang="sl-SI" sz="1400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sl-SI" sz="1400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sl-SI" sz="1400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sl-SI" sz="1400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sl-SI" sz="1400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sl-SI" sz="1400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sl-SI" sz="1400" dirty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sl-SI" sz="1400" dirty="0" smtClean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sl-SI" sz="1400" dirty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sl-SI" sz="1400" dirty="0" smtClean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sl-SI" sz="1400" dirty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sl-SI" sz="1900" b="1" dirty="0" smtClean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sl-SI" sz="1900" b="1" dirty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sl-SI" sz="1900" b="1" dirty="0" smtClean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sl-SI" sz="1900" b="1" dirty="0" smtClean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sl-SI" sz="1900" b="1" dirty="0" smtClean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sl-SI" sz="3300" b="1" dirty="0" smtClean="0">
                <a:ea typeface="Calibri"/>
                <a:cs typeface="Times New Roman"/>
              </a:rPr>
              <a:t>Razdalja med terminali: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sl-SI" sz="3300" b="1" dirty="0" smtClean="0">
                <a:ea typeface="Calibri"/>
                <a:cs typeface="Times New Roman"/>
              </a:rPr>
              <a:t>A</a:t>
            </a:r>
            <a:r>
              <a:rPr lang="sl-SI" sz="3300" dirty="0" smtClean="0">
                <a:ea typeface="Calibri"/>
                <a:cs typeface="Times New Roman"/>
              </a:rPr>
              <a:t>  </a:t>
            </a:r>
            <a:r>
              <a:rPr lang="sl-SI" sz="3300" dirty="0">
                <a:ea typeface="Calibri"/>
                <a:cs typeface="Times New Roman"/>
              </a:rPr>
              <a:t>- </a:t>
            </a:r>
            <a:r>
              <a:rPr lang="sl-SI" sz="3300" dirty="0" smtClean="0">
                <a:ea typeface="Calibri"/>
                <a:cs typeface="Times New Roman"/>
              </a:rPr>
              <a:t>10km  </a:t>
            </a:r>
            <a:r>
              <a:rPr lang="sl-SI" sz="3300" dirty="0">
                <a:ea typeface="Calibri"/>
                <a:cs typeface="Times New Roman"/>
              </a:rPr>
              <a:t>-  </a:t>
            </a:r>
            <a:r>
              <a:rPr lang="sl-SI" sz="3300" b="1" dirty="0">
                <a:ea typeface="Calibri"/>
                <a:cs typeface="Times New Roman"/>
              </a:rPr>
              <a:t>B</a:t>
            </a:r>
            <a:r>
              <a:rPr lang="sl-SI" sz="3300" dirty="0">
                <a:ea typeface="Calibri"/>
                <a:cs typeface="Times New Roman"/>
              </a:rPr>
              <a:t>  - </a:t>
            </a:r>
            <a:r>
              <a:rPr lang="sl-SI" sz="3300" dirty="0" smtClean="0">
                <a:ea typeface="Calibri"/>
                <a:cs typeface="Times New Roman"/>
              </a:rPr>
              <a:t>15km  </a:t>
            </a:r>
            <a:r>
              <a:rPr lang="sl-SI" sz="3300" dirty="0">
                <a:ea typeface="Calibri"/>
                <a:cs typeface="Times New Roman"/>
              </a:rPr>
              <a:t>-  </a:t>
            </a:r>
            <a:r>
              <a:rPr lang="sl-SI" sz="3300" b="1" dirty="0">
                <a:ea typeface="Calibri"/>
                <a:cs typeface="Times New Roman"/>
              </a:rPr>
              <a:t>C</a:t>
            </a:r>
            <a:r>
              <a:rPr lang="sl-SI" sz="3300" dirty="0">
                <a:ea typeface="Calibri"/>
                <a:cs typeface="Times New Roman"/>
              </a:rPr>
              <a:t>  - </a:t>
            </a:r>
            <a:r>
              <a:rPr lang="sl-SI" sz="3300" dirty="0" smtClean="0">
                <a:ea typeface="Calibri"/>
                <a:cs typeface="Times New Roman"/>
              </a:rPr>
              <a:t>13km  </a:t>
            </a:r>
            <a:r>
              <a:rPr lang="sl-SI" sz="3300" dirty="0">
                <a:ea typeface="Calibri"/>
                <a:cs typeface="Times New Roman"/>
              </a:rPr>
              <a:t>-  </a:t>
            </a:r>
            <a:r>
              <a:rPr lang="sl-SI" sz="3300" b="1" dirty="0">
                <a:ea typeface="Calibri"/>
                <a:cs typeface="Times New Roman"/>
              </a:rPr>
              <a:t>D</a:t>
            </a:r>
            <a:r>
              <a:rPr lang="sl-SI" sz="3300" dirty="0">
                <a:ea typeface="Calibri"/>
                <a:cs typeface="Times New Roman"/>
              </a:rPr>
              <a:t>  - </a:t>
            </a:r>
            <a:r>
              <a:rPr lang="sl-SI" sz="3300" dirty="0" smtClean="0">
                <a:ea typeface="Calibri"/>
                <a:cs typeface="Times New Roman"/>
              </a:rPr>
              <a:t>16km  </a:t>
            </a:r>
            <a:r>
              <a:rPr lang="sl-SI" sz="3300" dirty="0">
                <a:ea typeface="Calibri"/>
                <a:cs typeface="Times New Roman"/>
              </a:rPr>
              <a:t>-  </a:t>
            </a:r>
            <a:r>
              <a:rPr lang="sl-SI" sz="3300" b="1" dirty="0">
                <a:ea typeface="Calibri"/>
                <a:cs typeface="Times New Roman"/>
              </a:rPr>
              <a:t>E</a:t>
            </a:r>
            <a:r>
              <a:rPr lang="sl-SI" sz="3300" dirty="0">
                <a:ea typeface="Calibri"/>
                <a:cs typeface="Times New Roman"/>
              </a:rPr>
              <a:t>  - </a:t>
            </a:r>
            <a:r>
              <a:rPr lang="sl-SI" sz="3300" dirty="0" smtClean="0">
                <a:ea typeface="Calibri"/>
                <a:cs typeface="Times New Roman"/>
              </a:rPr>
              <a:t>12km  </a:t>
            </a:r>
            <a:r>
              <a:rPr lang="sl-SI" sz="3300" dirty="0">
                <a:ea typeface="Calibri"/>
                <a:cs typeface="Times New Roman"/>
              </a:rPr>
              <a:t>-  </a:t>
            </a:r>
            <a:r>
              <a:rPr lang="sl-SI" sz="3300" b="1" dirty="0">
                <a:ea typeface="Calibri"/>
                <a:cs typeface="Times New Roman"/>
              </a:rPr>
              <a:t>F</a:t>
            </a:r>
            <a:r>
              <a:rPr lang="sl-SI" sz="3300" dirty="0">
                <a:ea typeface="Calibri"/>
                <a:cs typeface="Times New Roman"/>
              </a:rPr>
              <a:t>  - </a:t>
            </a:r>
            <a:r>
              <a:rPr lang="sl-SI" sz="3300" dirty="0" smtClean="0">
                <a:ea typeface="Calibri"/>
                <a:cs typeface="Times New Roman"/>
              </a:rPr>
              <a:t>14km  </a:t>
            </a:r>
            <a:r>
              <a:rPr lang="sl-SI" sz="3300" dirty="0">
                <a:ea typeface="Calibri"/>
                <a:cs typeface="Times New Roman"/>
              </a:rPr>
              <a:t>-  </a:t>
            </a:r>
            <a:r>
              <a:rPr lang="sl-SI" sz="3300" b="1" dirty="0" smtClean="0">
                <a:ea typeface="Calibri"/>
                <a:cs typeface="Times New Roman"/>
              </a:rPr>
              <a:t>G – </a:t>
            </a:r>
            <a:r>
              <a:rPr lang="sl-SI" sz="3300" dirty="0" smtClean="0">
                <a:ea typeface="Calibri"/>
                <a:cs typeface="Times New Roman"/>
              </a:rPr>
              <a:t>15km</a:t>
            </a:r>
            <a:r>
              <a:rPr lang="sl-SI" sz="3300" b="1" dirty="0" smtClean="0">
                <a:ea typeface="Calibri"/>
                <a:cs typeface="Times New Roman"/>
              </a:rPr>
              <a:t>  – H </a:t>
            </a:r>
            <a:endParaRPr lang="sl-SI" sz="3300" dirty="0">
              <a:ea typeface="Calibri"/>
              <a:cs typeface="Times New Roman"/>
            </a:endParaRPr>
          </a:p>
          <a:p>
            <a:endParaRPr lang="sl-SI" dirty="0"/>
          </a:p>
        </p:txBody>
      </p:sp>
      <p:graphicFrame>
        <p:nvGraphicFramePr>
          <p:cNvPr id="4" name="Tabe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85117876"/>
              </p:ext>
            </p:extLst>
          </p:nvPr>
        </p:nvGraphicFramePr>
        <p:xfrm>
          <a:off x="827584" y="620688"/>
          <a:ext cx="8064896" cy="3956578"/>
        </p:xfrm>
        <a:graphic>
          <a:graphicData uri="http://schemas.openxmlformats.org/drawingml/2006/table">
            <a:tbl>
              <a:tblPr firstRow="1" firstCol="1" bandRow="1"/>
              <a:tblGrid>
                <a:gridCol w="880401"/>
                <a:gridCol w="657247"/>
                <a:gridCol w="479940"/>
                <a:gridCol w="479940"/>
                <a:gridCol w="479940"/>
                <a:gridCol w="479940"/>
                <a:gridCol w="479940"/>
                <a:gridCol w="479940"/>
                <a:gridCol w="695280"/>
                <a:gridCol w="576064"/>
                <a:gridCol w="504056"/>
                <a:gridCol w="648072"/>
                <a:gridCol w="504056"/>
                <a:gridCol w="720080"/>
              </a:tblGrid>
              <a:tr h="68146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terminal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A=T</a:t>
                      </a: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</a:p>
                  </a:txBody>
                  <a:tcPr marL="68580" marR="6858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B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C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D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F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G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H=T2</a:t>
                      </a:r>
                      <a:endParaRPr lang="sl-SI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 b="1" dirty="0" err="1">
                          <a:effectLst/>
                          <a:latin typeface="Calibri"/>
                          <a:ea typeface="Calibri"/>
                          <a:cs typeface="Times New Roman"/>
                        </a:rPr>
                        <a:t>natovor</a:t>
                      </a:r>
                      <a:endParaRPr lang="sl-SI" sz="12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raztovor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q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L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U</a:t>
                      </a:r>
                    </a:p>
                  </a:txBody>
                  <a:tcPr marL="68580" marR="6858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390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A=T1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D0D0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sl-SI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sl-SI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sl-SI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sl-SI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sl-SI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390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B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D0D0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sl-SI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sl-SI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sl-SI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sl-SI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sl-SI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390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C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D0D0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sl-SI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sl-SI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sl-SI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sl-SI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sl-SI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390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D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D0D0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sl-SI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sl-SI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sl-SI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sl-SI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sl-SI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390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D0D0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sl-SI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sl-SI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sl-SI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sl-SI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sl-SI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390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F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D0D0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sl-SI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sl-SI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sl-SI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sl-SI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sl-SI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390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G</a:t>
                      </a:r>
                      <a:endParaRPr lang="sl-SI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D0D0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sl-SI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sl-SI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sl-SI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sl-SI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sl-SI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390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sl-SI" sz="20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H=T2</a:t>
                      </a:r>
                      <a:endParaRPr lang="sl-SI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D0D0D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sl-SI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sl-SI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sl-SI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sl-SI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sl-SI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390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sl-SI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sl-SI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sl-SI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sl-SI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sl-SI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376786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sz="2400" b="1" dirty="0" smtClean="0"/>
              <a:t>Izračunaj:</a:t>
            </a:r>
            <a:endParaRPr lang="sl-SI" sz="2400" b="1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lvl="0">
              <a:lnSpc>
                <a:spcPct val="115000"/>
              </a:lnSpc>
              <a:buFont typeface="+mj-lt"/>
              <a:buAutoNum type="arabicPeriod"/>
            </a:pPr>
            <a:r>
              <a:rPr lang="sl-SI" dirty="0">
                <a:ea typeface="Calibri"/>
                <a:cs typeface="Times New Roman"/>
              </a:rPr>
              <a:t>količino prepeljanega tovora</a:t>
            </a:r>
          </a:p>
          <a:p>
            <a:pPr lvl="0">
              <a:lnSpc>
                <a:spcPct val="115000"/>
              </a:lnSpc>
              <a:buFont typeface="+mj-lt"/>
              <a:buAutoNum type="arabicPeriod"/>
            </a:pPr>
            <a:r>
              <a:rPr lang="sl-SI" dirty="0">
                <a:ea typeface="Calibri"/>
                <a:cs typeface="Times New Roman"/>
              </a:rPr>
              <a:t>največjo možno količino tovora med </a:t>
            </a:r>
            <a:r>
              <a:rPr lang="sl-SI" dirty="0" err="1">
                <a:ea typeface="Calibri"/>
                <a:cs typeface="Times New Roman"/>
              </a:rPr>
              <a:t>terminusoma</a:t>
            </a:r>
            <a:r>
              <a:rPr lang="sl-SI" dirty="0">
                <a:ea typeface="Calibri"/>
                <a:cs typeface="Times New Roman"/>
              </a:rPr>
              <a:t> T1 do T2</a:t>
            </a:r>
          </a:p>
          <a:p>
            <a:pPr lvl="0">
              <a:lnSpc>
                <a:spcPct val="115000"/>
              </a:lnSpc>
              <a:buFont typeface="+mj-lt"/>
              <a:buAutoNum type="arabicPeriod"/>
            </a:pPr>
            <a:r>
              <a:rPr lang="sl-SI" dirty="0">
                <a:ea typeface="Calibri"/>
                <a:cs typeface="Times New Roman"/>
              </a:rPr>
              <a:t>transportno delo</a:t>
            </a:r>
          </a:p>
          <a:p>
            <a:pPr lvl="0">
              <a:lnSpc>
                <a:spcPct val="115000"/>
              </a:lnSpc>
              <a:buFont typeface="+mj-lt"/>
              <a:buAutoNum type="arabicPeriod"/>
            </a:pPr>
            <a:r>
              <a:rPr lang="sl-SI" dirty="0">
                <a:ea typeface="Calibri"/>
                <a:cs typeface="Times New Roman"/>
              </a:rPr>
              <a:t>največje možno transportno delo</a:t>
            </a:r>
          </a:p>
          <a:p>
            <a:pPr lvl="0">
              <a:lnSpc>
                <a:spcPct val="115000"/>
              </a:lnSpc>
              <a:buFont typeface="+mj-lt"/>
              <a:buAutoNum type="arabicPeriod"/>
            </a:pPr>
            <a:r>
              <a:rPr lang="sl-SI" dirty="0">
                <a:ea typeface="Calibri"/>
                <a:cs typeface="Times New Roman"/>
              </a:rPr>
              <a:t>koeficient neenakomernosti tovornega toka</a:t>
            </a:r>
          </a:p>
          <a:p>
            <a:pPr lvl="0">
              <a:lnSpc>
                <a:spcPct val="115000"/>
              </a:lnSpc>
              <a:buFont typeface="+mj-lt"/>
              <a:buAutoNum type="arabicPeriod"/>
            </a:pPr>
            <a:r>
              <a:rPr lang="sl-SI" dirty="0">
                <a:ea typeface="Calibri"/>
                <a:cs typeface="Times New Roman"/>
              </a:rPr>
              <a:t>čas kroženja vozila na liniji </a:t>
            </a:r>
          </a:p>
          <a:p>
            <a:pPr lvl="0">
              <a:lnSpc>
                <a:spcPct val="115000"/>
              </a:lnSpc>
              <a:buFont typeface="+mj-lt"/>
              <a:buAutoNum type="arabicPeriod"/>
            </a:pPr>
            <a:r>
              <a:rPr lang="sl-SI" dirty="0">
                <a:ea typeface="Calibri"/>
                <a:cs typeface="Times New Roman"/>
              </a:rPr>
              <a:t>koeficient zasedenosti – izkoristka vozila</a:t>
            </a:r>
          </a:p>
          <a:p>
            <a:pPr lvl="0">
              <a:lnSpc>
                <a:spcPct val="115000"/>
              </a:lnSpc>
              <a:buFont typeface="+mj-lt"/>
              <a:buAutoNum type="arabicPeriod"/>
            </a:pPr>
            <a:r>
              <a:rPr lang="sl-SI" dirty="0">
                <a:ea typeface="Calibri"/>
                <a:cs typeface="Times New Roman"/>
              </a:rPr>
              <a:t>povprečno obremenitev vozila</a:t>
            </a:r>
          </a:p>
          <a:p>
            <a:pPr lvl="0">
              <a:lnSpc>
                <a:spcPct val="115000"/>
              </a:lnSpc>
              <a:buFont typeface="+mj-lt"/>
              <a:buAutoNum type="arabicPeriod"/>
            </a:pPr>
            <a:r>
              <a:rPr lang="sl-SI" dirty="0">
                <a:ea typeface="Calibri"/>
                <a:cs typeface="Times New Roman"/>
              </a:rPr>
              <a:t>srednjo dolžino prepeljanega tovora</a:t>
            </a:r>
          </a:p>
          <a:p>
            <a:pPr lvl="0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</a:pPr>
            <a:r>
              <a:rPr lang="sl-SI" dirty="0">
                <a:ea typeface="Calibri"/>
                <a:cs typeface="Times New Roman"/>
              </a:rPr>
              <a:t>eksploatacijsko hitrost vozila na liniji</a:t>
            </a:r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630390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sz="2400" dirty="0" smtClean="0"/>
              <a:t>Podatki:</a:t>
            </a:r>
            <a:endParaRPr lang="sl-SI" sz="2400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l-SI" sz="2400" dirty="0" smtClean="0"/>
              <a:t>q = 30 t</a:t>
            </a:r>
          </a:p>
          <a:p>
            <a:r>
              <a:rPr lang="sl-SI" sz="2400" dirty="0"/>
              <a:t>v</a:t>
            </a:r>
            <a:r>
              <a:rPr lang="sl-SI" sz="2400" dirty="0" smtClean="0"/>
              <a:t> = </a:t>
            </a:r>
            <a:r>
              <a:rPr lang="sl-SI" sz="2400" dirty="0" smtClean="0"/>
              <a:t>30 </a:t>
            </a:r>
            <a:r>
              <a:rPr lang="sl-SI" sz="2400" dirty="0" smtClean="0"/>
              <a:t>km/h</a:t>
            </a:r>
          </a:p>
          <a:p>
            <a:r>
              <a:rPr lang="sl-SI" sz="2400" dirty="0" err="1" smtClean="0"/>
              <a:t>tn</a:t>
            </a:r>
            <a:r>
              <a:rPr lang="sl-SI" sz="2400" dirty="0" smtClean="0"/>
              <a:t> = 17 minut</a:t>
            </a:r>
          </a:p>
          <a:p>
            <a:r>
              <a:rPr lang="sl-SI" sz="2400" dirty="0" err="1" smtClean="0"/>
              <a:t>tr</a:t>
            </a:r>
            <a:r>
              <a:rPr lang="sl-SI" sz="2400" dirty="0" smtClean="0"/>
              <a:t> = 13 minut</a:t>
            </a:r>
          </a:p>
          <a:p>
            <a:r>
              <a:rPr lang="sl-SI" sz="2400" dirty="0" err="1" smtClean="0"/>
              <a:t>tt</a:t>
            </a:r>
            <a:r>
              <a:rPr lang="sl-SI" sz="2400" dirty="0" smtClean="0"/>
              <a:t> = 35 min</a:t>
            </a:r>
          </a:p>
          <a:p>
            <a:r>
              <a:rPr lang="sl-SI" sz="2400" dirty="0" smtClean="0"/>
              <a:t>N = 8 postaj</a:t>
            </a:r>
            <a:endParaRPr lang="sl-SI" sz="2400" dirty="0"/>
          </a:p>
        </p:txBody>
      </p:sp>
    </p:spTree>
    <p:extLst>
      <p:ext uri="{BB962C8B-B14F-4D97-AF65-F5344CB8AC3E}">
        <p14:creationId xmlns:p14="http://schemas.microsoft.com/office/powerpoint/2010/main" val="14863598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90066"/>
          </a:xfrm>
        </p:spPr>
        <p:txBody>
          <a:bodyPr>
            <a:normAutofit fontScale="90000"/>
          </a:bodyPr>
          <a:lstStyle/>
          <a:p>
            <a:pPr lvl="0"/>
            <a:r>
              <a:rPr lang="sl-SI" sz="2000" b="1" dirty="0">
                <a:solidFill>
                  <a:prstClr val="black"/>
                </a:solidFill>
                <a:ea typeface="Calibri"/>
                <a:cs typeface="Times New Roman"/>
              </a:rPr>
              <a:t>Matrika prevoza je sledeča:</a:t>
            </a:r>
            <a:r>
              <a:rPr lang="sl-SI" sz="1600" dirty="0">
                <a:solidFill>
                  <a:prstClr val="black"/>
                </a:solidFill>
                <a:ea typeface="Calibri"/>
                <a:cs typeface="Times New Roman"/>
              </a:rPr>
              <a:t/>
            </a:r>
            <a:br>
              <a:rPr lang="sl-SI" sz="1600" dirty="0">
                <a:solidFill>
                  <a:prstClr val="black"/>
                </a:solidFill>
                <a:ea typeface="Calibri"/>
                <a:cs typeface="Times New Roman"/>
              </a:rPr>
            </a:br>
            <a:endParaRPr lang="sl-SI" sz="1600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457200" y="548680"/>
            <a:ext cx="8435280" cy="5832648"/>
          </a:xfrm>
        </p:spPr>
        <p:txBody>
          <a:bodyPr>
            <a:normAutofit fontScale="550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endParaRPr lang="sl-SI" sz="1400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sl-SI" sz="1400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sl-SI" sz="1400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sl-SI" sz="1400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sl-SI" sz="1400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sl-SI" sz="1400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sl-SI" sz="1400" dirty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sl-SI" sz="1400" dirty="0" smtClean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sl-SI" sz="1400" dirty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sl-SI" sz="1400" dirty="0" smtClean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sl-SI" sz="1400" dirty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sl-SI" sz="1900" b="1" dirty="0" smtClean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sl-SI" sz="1900" b="1" dirty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sl-SI" sz="1900" b="1" dirty="0" smtClean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sl-SI" sz="1900" b="1" dirty="0" smtClean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sl-SI" sz="1900" b="1" dirty="0" smtClean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sl-SI" sz="3300" b="1" dirty="0" smtClean="0">
                <a:ea typeface="Calibri"/>
                <a:cs typeface="Times New Roman"/>
              </a:rPr>
              <a:t>Razdalja med terminali: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sl-SI" sz="3300" b="1" dirty="0" smtClean="0">
                <a:ea typeface="Calibri"/>
                <a:cs typeface="Times New Roman"/>
              </a:rPr>
              <a:t>A</a:t>
            </a:r>
            <a:r>
              <a:rPr lang="sl-SI" sz="3300" dirty="0" smtClean="0">
                <a:ea typeface="Calibri"/>
                <a:cs typeface="Times New Roman"/>
              </a:rPr>
              <a:t>  </a:t>
            </a:r>
            <a:r>
              <a:rPr lang="sl-SI" sz="3300" dirty="0">
                <a:ea typeface="Calibri"/>
                <a:cs typeface="Times New Roman"/>
              </a:rPr>
              <a:t>- </a:t>
            </a:r>
            <a:r>
              <a:rPr lang="sl-SI" sz="3300" dirty="0" smtClean="0">
                <a:ea typeface="Calibri"/>
                <a:cs typeface="Times New Roman"/>
              </a:rPr>
              <a:t>10km  </a:t>
            </a:r>
            <a:r>
              <a:rPr lang="sl-SI" sz="3300" dirty="0">
                <a:ea typeface="Calibri"/>
                <a:cs typeface="Times New Roman"/>
              </a:rPr>
              <a:t>-  </a:t>
            </a:r>
            <a:r>
              <a:rPr lang="sl-SI" sz="3300" b="1" dirty="0">
                <a:ea typeface="Calibri"/>
                <a:cs typeface="Times New Roman"/>
              </a:rPr>
              <a:t>B</a:t>
            </a:r>
            <a:r>
              <a:rPr lang="sl-SI" sz="3300" dirty="0">
                <a:ea typeface="Calibri"/>
                <a:cs typeface="Times New Roman"/>
              </a:rPr>
              <a:t>  - </a:t>
            </a:r>
            <a:r>
              <a:rPr lang="sl-SI" sz="3300" dirty="0" smtClean="0">
                <a:ea typeface="Calibri"/>
                <a:cs typeface="Times New Roman"/>
              </a:rPr>
              <a:t>15km  </a:t>
            </a:r>
            <a:r>
              <a:rPr lang="sl-SI" sz="3300" dirty="0">
                <a:ea typeface="Calibri"/>
                <a:cs typeface="Times New Roman"/>
              </a:rPr>
              <a:t>-  </a:t>
            </a:r>
            <a:r>
              <a:rPr lang="sl-SI" sz="3300" b="1" dirty="0">
                <a:ea typeface="Calibri"/>
                <a:cs typeface="Times New Roman"/>
              </a:rPr>
              <a:t>C</a:t>
            </a:r>
            <a:r>
              <a:rPr lang="sl-SI" sz="3300" dirty="0">
                <a:ea typeface="Calibri"/>
                <a:cs typeface="Times New Roman"/>
              </a:rPr>
              <a:t>  - </a:t>
            </a:r>
            <a:r>
              <a:rPr lang="sl-SI" sz="3300" dirty="0" smtClean="0">
                <a:ea typeface="Calibri"/>
                <a:cs typeface="Times New Roman"/>
              </a:rPr>
              <a:t>13km  </a:t>
            </a:r>
            <a:r>
              <a:rPr lang="sl-SI" sz="3300" dirty="0">
                <a:ea typeface="Calibri"/>
                <a:cs typeface="Times New Roman"/>
              </a:rPr>
              <a:t>-  </a:t>
            </a:r>
            <a:r>
              <a:rPr lang="sl-SI" sz="3300" b="1" dirty="0">
                <a:ea typeface="Calibri"/>
                <a:cs typeface="Times New Roman"/>
              </a:rPr>
              <a:t>D</a:t>
            </a:r>
            <a:r>
              <a:rPr lang="sl-SI" sz="3300" dirty="0">
                <a:ea typeface="Calibri"/>
                <a:cs typeface="Times New Roman"/>
              </a:rPr>
              <a:t>  - </a:t>
            </a:r>
            <a:r>
              <a:rPr lang="sl-SI" sz="3300" dirty="0" smtClean="0">
                <a:ea typeface="Calibri"/>
                <a:cs typeface="Times New Roman"/>
              </a:rPr>
              <a:t>16km  </a:t>
            </a:r>
            <a:r>
              <a:rPr lang="sl-SI" sz="3300" dirty="0">
                <a:ea typeface="Calibri"/>
                <a:cs typeface="Times New Roman"/>
              </a:rPr>
              <a:t>-  </a:t>
            </a:r>
            <a:r>
              <a:rPr lang="sl-SI" sz="3300" b="1" dirty="0">
                <a:ea typeface="Calibri"/>
                <a:cs typeface="Times New Roman"/>
              </a:rPr>
              <a:t>E</a:t>
            </a:r>
            <a:r>
              <a:rPr lang="sl-SI" sz="3300" dirty="0">
                <a:ea typeface="Calibri"/>
                <a:cs typeface="Times New Roman"/>
              </a:rPr>
              <a:t>  - </a:t>
            </a:r>
            <a:r>
              <a:rPr lang="sl-SI" sz="3300" dirty="0" smtClean="0">
                <a:ea typeface="Calibri"/>
                <a:cs typeface="Times New Roman"/>
              </a:rPr>
              <a:t>12km  </a:t>
            </a:r>
            <a:r>
              <a:rPr lang="sl-SI" sz="3300" dirty="0">
                <a:ea typeface="Calibri"/>
                <a:cs typeface="Times New Roman"/>
              </a:rPr>
              <a:t>-  </a:t>
            </a:r>
            <a:r>
              <a:rPr lang="sl-SI" sz="3300" b="1" dirty="0">
                <a:ea typeface="Calibri"/>
                <a:cs typeface="Times New Roman"/>
              </a:rPr>
              <a:t>F</a:t>
            </a:r>
            <a:r>
              <a:rPr lang="sl-SI" sz="3300" dirty="0">
                <a:ea typeface="Calibri"/>
                <a:cs typeface="Times New Roman"/>
              </a:rPr>
              <a:t>  - </a:t>
            </a:r>
            <a:r>
              <a:rPr lang="sl-SI" sz="3300" dirty="0" smtClean="0">
                <a:ea typeface="Calibri"/>
                <a:cs typeface="Times New Roman"/>
              </a:rPr>
              <a:t>14km  </a:t>
            </a:r>
            <a:r>
              <a:rPr lang="sl-SI" sz="3300" dirty="0">
                <a:ea typeface="Calibri"/>
                <a:cs typeface="Times New Roman"/>
              </a:rPr>
              <a:t>-  </a:t>
            </a:r>
            <a:r>
              <a:rPr lang="sl-SI" sz="3300" b="1" dirty="0" smtClean="0">
                <a:ea typeface="Calibri"/>
                <a:cs typeface="Times New Roman"/>
              </a:rPr>
              <a:t>G – </a:t>
            </a:r>
            <a:r>
              <a:rPr lang="sl-SI" sz="3300" dirty="0" smtClean="0">
                <a:ea typeface="Calibri"/>
                <a:cs typeface="Times New Roman"/>
              </a:rPr>
              <a:t>15km</a:t>
            </a:r>
            <a:r>
              <a:rPr lang="sl-SI" sz="3300" b="1" dirty="0" smtClean="0">
                <a:ea typeface="Calibri"/>
                <a:cs typeface="Times New Roman"/>
              </a:rPr>
              <a:t>  – H </a:t>
            </a:r>
            <a:endParaRPr lang="sl-SI" sz="3300" dirty="0">
              <a:ea typeface="Calibri"/>
              <a:cs typeface="Times New Roman"/>
            </a:endParaRPr>
          </a:p>
          <a:p>
            <a:endParaRPr lang="sl-SI" dirty="0"/>
          </a:p>
        </p:txBody>
      </p:sp>
      <p:graphicFrame>
        <p:nvGraphicFramePr>
          <p:cNvPr id="4" name="Tabe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49080444"/>
              </p:ext>
            </p:extLst>
          </p:nvPr>
        </p:nvGraphicFramePr>
        <p:xfrm>
          <a:off x="827584" y="620688"/>
          <a:ext cx="8064896" cy="3988599"/>
        </p:xfrm>
        <a:graphic>
          <a:graphicData uri="http://schemas.openxmlformats.org/drawingml/2006/table">
            <a:tbl>
              <a:tblPr firstRow="1" firstCol="1" bandRow="1"/>
              <a:tblGrid>
                <a:gridCol w="880401"/>
                <a:gridCol w="657247"/>
                <a:gridCol w="479940"/>
                <a:gridCol w="479940"/>
                <a:gridCol w="479940"/>
                <a:gridCol w="479940"/>
                <a:gridCol w="479940"/>
                <a:gridCol w="479940"/>
                <a:gridCol w="695280"/>
                <a:gridCol w="576064"/>
                <a:gridCol w="504056"/>
                <a:gridCol w="648072"/>
                <a:gridCol w="504056"/>
                <a:gridCol w="720080"/>
              </a:tblGrid>
              <a:tr h="68146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terminal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A=T</a:t>
                      </a: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</a:p>
                  </a:txBody>
                  <a:tcPr marL="68580" marR="6858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B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C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D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F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G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H=T2</a:t>
                      </a:r>
                      <a:endParaRPr lang="sl-SI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 b="1" dirty="0" err="1">
                          <a:effectLst/>
                          <a:latin typeface="Calibri"/>
                          <a:ea typeface="Calibri"/>
                          <a:cs typeface="Times New Roman"/>
                        </a:rPr>
                        <a:t>natovor</a:t>
                      </a:r>
                      <a:endParaRPr lang="sl-SI" sz="12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2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raztovor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q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L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U</a:t>
                      </a:r>
                    </a:p>
                  </a:txBody>
                  <a:tcPr marL="68580" marR="6858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390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A=T1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D0D0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sl-SI" sz="20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13</a:t>
                      </a:r>
                      <a:endParaRPr lang="sl-SI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sl-SI" sz="20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/</a:t>
                      </a:r>
                      <a:endParaRPr lang="sl-SI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sl-SI" sz="20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13</a:t>
                      </a:r>
                      <a:endParaRPr lang="sl-SI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sl-SI" sz="20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10</a:t>
                      </a:r>
                      <a:endParaRPr lang="sl-SI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sl-SI" sz="20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130</a:t>
                      </a:r>
                      <a:endParaRPr lang="sl-SI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390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B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D0D0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sl-SI" sz="20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7</a:t>
                      </a:r>
                      <a:endParaRPr lang="sl-SI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sl-SI" sz="20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3</a:t>
                      </a:r>
                      <a:endParaRPr lang="sl-SI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sl-SI" sz="20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17</a:t>
                      </a:r>
                      <a:endParaRPr lang="sl-SI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sl-SI" sz="20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15</a:t>
                      </a:r>
                      <a:endParaRPr lang="sl-SI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sl-SI" sz="20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255</a:t>
                      </a:r>
                      <a:endParaRPr lang="sl-SI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390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C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D0D0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sl-SI" sz="20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7</a:t>
                      </a:r>
                      <a:endParaRPr lang="sl-SI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sl-SI" sz="20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  <a:endParaRPr lang="sl-SI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sl-SI" sz="20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22</a:t>
                      </a:r>
                      <a:endParaRPr lang="sl-SI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sl-SI" sz="20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13</a:t>
                      </a:r>
                      <a:endParaRPr lang="sl-SI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sl-SI" sz="20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286</a:t>
                      </a:r>
                      <a:endParaRPr lang="sl-SI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390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D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D0D0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sl-SI" sz="20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6</a:t>
                      </a:r>
                      <a:endParaRPr lang="sl-SI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sl-SI" sz="20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6</a:t>
                      </a:r>
                      <a:endParaRPr lang="sl-SI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sl-SI" sz="2400" b="1" dirty="0" smtClean="0">
                          <a:solidFill>
                            <a:srgbClr val="FF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22</a:t>
                      </a:r>
                      <a:endParaRPr lang="sl-SI" sz="2400" b="1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sl-SI" sz="20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16</a:t>
                      </a:r>
                      <a:endParaRPr lang="sl-SI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sl-SI" sz="20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352</a:t>
                      </a:r>
                      <a:endParaRPr lang="sl-SI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390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D0D0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sl-SI" sz="20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3</a:t>
                      </a:r>
                      <a:endParaRPr lang="sl-SI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sl-SI" sz="20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5</a:t>
                      </a:r>
                      <a:endParaRPr lang="sl-SI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sl-SI" sz="20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20</a:t>
                      </a:r>
                      <a:endParaRPr lang="sl-SI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sl-SI" sz="20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12</a:t>
                      </a:r>
                      <a:endParaRPr lang="sl-SI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sl-SI" sz="20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240</a:t>
                      </a:r>
                      <a:endParaRPr lang="sl-SI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390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F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D0D0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sl-SI" sz="20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3</a:t>
                      </a:r>
                      <a:endParaRPr lang="sl-SI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sl-SI" sz="20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8</a:t>
                      </a:r>
                      <a:endParaRPr lang="sl-SI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sl-SI" sz="20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15</a:t>
                      </a:r>
                      <a:endParaRPr lang="sl-SI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sl-SI" sz="20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14</a:t>
                      </a:r>
                      <a:endParaRPr lang="sl-SI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sl-SI" sz="20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210</a:t>
                      </a:r>
                      <a:endParaRPr lang="sl-SI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390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G</a:t>
                      </a:r>
                      <a:endParaRPr lang="sl-SI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D0D0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sl-SI" sz="20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  <a:endParaRPr lang="sl-SI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sl-SI" sz="20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9</a:t>
                      </a:r>
                      <a:endParaRPr lang="sl-SI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sl-SI" sz="20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7</a:t>
                      </a:r>
                      <a:endParaRPr lang="sl-SI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sl-SI" sz="20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15</a:t>
                      </a:r>
                      <a:endParaRPr lang="sl-SI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sl-SI" sz="20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105</a:t>
                      </a:r>
                      <a:endParaRPr lang="sl-SI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390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sl-SI" sz="20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H=T2</a:t>
                      </a:r>
                      <a:endParaRPr lang="sl-SI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D0D0D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sl-SI" sz="20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/</a:t>
                      </a:r>
                      <a:endParaRPr lang="sl-SI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sl-SI" sz="20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7</a:t>
                      </a:r>
                      <a:endParaRPr lang="sl-SI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sl-SI" sz="20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/</a:t>
                      </a:r>
                      <a:endParaRPr lang="sl-SI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sl-SI" sz="20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/</a:t>
                      </a:r>
                      <a:endParaRPr lang="sl-SI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sl-SI" sz="20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/</a:t>
                      </a:r>
                      <a:endParaRPr lang="sl-SI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390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sl-SI" sz="20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40</a:t>
                      </a:r>
                      <a:endParaRPr lang="sl-SI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40</a:t>
                      </a: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sl-SI" sz="20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116</a:t>
                      </a:r>
                      <a:endParaRPr lang="sl-SI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sl-SI" sz="20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95</a:t>
                      </a:r>
                      <a:endParaRPr lang="sl-SI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sl-SI" sz="20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1578</a:t>
                      </a:r>
                      <a:endParaRPr lang="sl-SI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118339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Naslov 1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sz="2400" b="1" u="sng" dirty="0" smtClean="0"/>
              <a:t>1. Količina prepeljanega tovora</a:t>
            </a:r>
            <a:endParaRPr lang="sl-SI" sz="2400" b="1" u="sng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3" name="Ograda vsebine 12"/>
              <p:cNvSpPr>
                <a:spLocks noGrp="1"/>
              </p:cNvSpPr>
              <p:nvPr>
                <p:ph sz="half" idx="1"/>
              </p:nvPr>
            </p:nvSpPr>
            <p:spPr/>
            <p:txBody>
              <a:bodyPr/>
              <a:lstStyle/>
              <a:p>
                <a:r>
                  <a:rPr lang="sl-SI" b="0" dirty="0" smtClean="0"/>
                  <a:t>Q </a:t>
                </a:r>
                <a14:m>
                  <m:oMath xmlns:m="http://schemas.openxmlformats.org/officeDocument/2006/math">
                    <m:r>
                      <a:rPr lang="sl-SI" b="0" i="1" smtClean="0">
                        <a:latin typeface="Cambria Math"/>
                      </a:rPr>
                      <m:t>=Ʃ</m:t>
                    </m:r>
                    <m:r>
                      <a:rPr lang="sl-SI" b="0" i="1" smtClean="0">
                        <a:latin typeface="Cambria Math"/>
                      </a:rPr>
                      <m:t>𝑛𝑟</m:t>
                    </m:r>
                    <m:r>
                      <a:rPr lang="sl-SI" b="0" i="1" smtClean="0">
                        <a:latin typeface="Cambria Math"/>
                      </a:rPr>
                      <m:t>=40 </m:t>
                    </m:r>
                    <m:r>
                      <a:rPr lang="sl-SI" b="0" i="1" smtClean="0">
                        <a:solidFill>
                          <a:srgbClr val="FF0000"/>
                        </a:solidFill>
                        <a:latin typeface="Cambria Math"/>
                      </a:rPr>
                      <m:t>𝑡</m:t>
                    </m:r>
                  </m:oMath>
                </a14:m>
                <a:endParaRPr lang="sl-SI" dirty="0">
                  <a:solidFill>
                    <a:srgbClr val="FF0000"/>
                  </a:solidFill>
                </a:endParaRPr>
              </a:p>
            </p:txBody>
          </p:sp>
        </mc:Choice>
        <mc:Fallback>
          <p:sp>
            <p:nvSpPr>
              <p:cNvPr id="13" name="Ograda vsebine 1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1"/>
              </p:nvPr>
            </p:nvSpPr>
            <p:spPr>
              <a:blipFill rotWithShape="1">
                <a:blip r:embed="rId2"/>
                <a:stretch>
                  <a:fillRect l="-2564" t="-1213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Ograda vsebine 13"/>
          <p:cNvSpPr>
            <a:spLocks noGrp="1"/>
          </p:cNvSpPr>
          <p:nvPr>
            <p:ph sz="half" idx="2"/>
          </p:nvPr>
        </p:nvSpPr>
        <p:spPr>
          <a:xfrm>
            <a:off x="6156176" y="1600200"/>
            <a:ext cx="2530624" cy="4525963"/>
          </a:xfrm>
        </p:spPr>
        <p:txBody>
          <a:bodyPr/>
          <a:lstStyle/>
          <a:p>
            <a:r>
              <a:rPr lang="sl-SI" sz="2400" dirty="0"/>
              <a:t>q = 30 t</a:t>
            </a:r>
          </a:p>
          <a:p>
            <a:r>
              <a:rPr lang="sl-SI" sz="2400" dirty="0"/>
              <a:t>v = 30 km/h</a:t>
            </a:r>
          </a:p>
          <a:p>
            <a:r>
              <a:rPr lang="sl-SI" sz="2400" dirty="0" err="1"/>
              <a:t>tn</a:t>
            </a:r>
            <a:r>
              <a:rPr lang="sl-SI" sz="2400" dirty="0"/>
              <a:t> = 17 minut</a:t>
            </a:r>
          </a:p>
          <a:p>
            <a:r>
              <a:rPr lang="sl-SI" sz="2400" dirty="0" err="1"/>
              <a:t>tr</a:t>
            </a:r>
            <a:r>
              <a:rPr lang="sl-SI" sz="2400" dirty="0"/>
              <a:t> = 13 minut</a:t>
            </a:r>
          </a:p>
          <a:p>
            <a:r>
              <a:rPr lang="sl-SI" sz="2400" dirty="0" err="1"/>
              <a:t>tt</a:t>
            </a:r>
            <a:r>
              <a:rPr lang="sl-SI" sz="2400" dirty="0"/>
              <a:t> = 35 min</a:t>
            </a:r>
          </a:p>
          <a:p>
            <a:r>
              <a:rPr lang="sl-SI" sz="2400" dirty="0"/>
              <a:t>N = 8 postaj</a:t>
            </a:r>
          </a:p>
          <a:p>
            <a:pPr lvl="0"/>
            <a:r>
              <a:rPr lang="sl-SI" sz="2400" dirty="0" smtClean="0">
                <a:solidFill>
                  <a:srgbClr val="FF0000"/>
                </a:solidFill>
              </a:rPr>
              <a:t>Q </a:t>
            </a:r>
            <a:r>
              <a:rPr lang="sl-SI" sz="2400" dirty="0" smtClean="0">
                <a:solidFill>
                  <a:srgbClr val="FF0000"/>
                </a:solidFill>
              </a:rPr>
              <a:t>= </a:t>
            </a:r>
            <a:r>
              <a:rPr lang="sl-SI" sz="2400" dirty="0" smtClean="0">
                <a:solidFill>
                  <a:srgbClr val="FF0000"/>
                </a:solidFill>
              </a:rPr>
              <a:t>40 </a:t>
            </a:r>
            <a:r>
              <a:rPr lang="sl-SI" sz="2400" dirty="0" smtClean="0">
                <a:solidFill>
                  <a:srgbClr val="FF0000"/>
                </a:solidFill>
              </a:rPr>
              <a:t>t</a:t>
            </a:r>
            <a:endParaRPr lang="sl-SI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6397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sz="2400" b="1" u="sng" dirty="0" smtClean="0"/>
              <a:t>2. Največja količina tovora med T1 in T2</a:t>
            </a:r>
            <a:endParaRPr lang="sl-SI" sz="2400" b="1" u="sng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Ograda vsebine 2"/>
              <p:cNvSpPr>
                <a:spLocks noGrp="1"/>
              </p:cNvSpPr>
              <p:nvPr>
                <p:ph sz="half" idx="1"/>
              </p:nvPr>
            </p:nvSpPr>
            <p:spPr/>
            <p:txBody>
              <a:bodyPr>
                <a:normAutofit/>
              </a:bodyPr>
              <a:lstStyle/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sl-SI" b="0" i="1" smtClean="0">
                          <a:latin typeface="Cambria Math"/>
                        </a:rPr>
                        <m:t>𝑄𝑚𝑎𝑥</m:t>
                      </m:r>
                      <m:r>
                        <a:rPr lang="sl-SI" b="0" i="1" smtClean="0">
                          <a:latin typeface="Cambria Math"/>
                        </a:rPr>
                        <m:t>=</m:t>
                      </m:r>
                      <m:r>
                        <a:rPr lang="sl-SI" b="0" i="1" smtClean="0">
                          <a:latin typeface="Cambria Math"/>
                        </a:rPr>
                        <m:t>𝑞</m:t>
                      </m:r>
                      <m:r>
                        <a:rPr lang="sl-SI" b="0" i="1" smtClean="0">
                          <a:latin typeface="Cambria Math"/>
                        </a:rPr>
                        <m:t>∗</m:t>
                      </m:r>
                      <m:d>
                        <m:dPr>
                          <m:ctrlPr>
                            <a:rPr lang="sl-SI" b="0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sl-SI" b="0" i="1" smtClean="0">
                              <a:latin typeface="Cambria Math"/>
                            </a:rPr>
                            <m:t>𝑁</m:t>
                          </m:r>
                          <m:r>
                            <a:rPr lang="sl-SI" b="0" i="1" smtClean="0">
                              <a:latin typeface="Cambria Math"/>
                            </a:rPr>
                            <m:t>−1</m:t>
                          </m:r>
                        </m:e>
                      </m:d>
                      <m:r>
                        <a:rPr lang="sl-SI" b="0" i="1" smtClean="0"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sl-SI" b="0" dirty="0" smtClean="0"/>
              </a:p>
              <a:p>
                <a:pPr marL="0" indent="0">
                  <a:buNone/>
                </a:pPr>
                <a:endParaRPr lang="sl-SI" b="0" dirty="0" smtClean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sl-SI" b="0" i="1" smtClean="0">
                          <a:latin typeface="Cambria Math"/>
                        </a:rPr>
                        <m:t>=30∗</m:t>
                      </m:r>
                      <m:d>
                        <m:dPr>
                          <m:ctrlPr>
                            <a:rPr lang="sl-SI" b="0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sl-SI" b="0" i="1" smtClean="0">
                              <a:latin typeface="Cambria Math"/>
                            </a:rPr>
                            <m:t>8−1</m:t>
                          </m:r>
                        </m:e>
                      </m:d>
                      <m:r>
                        <a:rPr lang="sl-SI" b="0" i="1" smtClean="0">
                          <a:latin typeface="Cambria Math"/>
                        </a:rPr>
                        <m:t>=</m:t>
                      </m:r>
                      <m:r>
                        <a:rPr lang="sl-SI" b="0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210 </m:t>
                      </m:r>
                      <m:r>
                        <a:rPr lang="sl-SI" b="0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𝑡</m:t>
                      </m:r>
                    </m:oMath>
                  </m:oMathPara>
                </a14:m>
                <a:endParaRPr lang="sl-SI" b="0" dirty="0" smtClean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3" name="Ograda vsebin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1"/>
              </p:nvPr>
            </p:nvSpPr>
            <p:spPr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6444208" y="1600200"/>
            <a:ext cx="2242592" cy="4525963"/>
          </a:xfrm>
        </p:spPr>
        <p:txBody>
          <a:bodyPr/>
          <a:lstStyle/>
          <a:p>
            <a:r>
              <a:rPr lang="sl-SI" sz="2400" dirty="0"/>
              <a:t>q = 30 t</a:t>
            </a:r>
          </a:p>
          <a:p>
            <a:r>
              <a:rPr lang="sl-SI" sz="2400" dirty="0"/>
              <a:t>v = 30 km/h</a:t>
            </a:r>
          </a:p>
          <a:p>
            <a:r>
              <a:rPr lang="sl-SI" sz="2400" dirty="0" err="1"/>
              <a:t>tn</a:t>
            </a:r>
            <a:r>
              <a:rPr lang="sl-SI" sz="2400" dirty="0"/>
              <a:t> = 17 minut</a:t>
            </a:r>
          </a:p>
          <a:p>
            <a:r>
              <a:rPr lang="sl-SI" sz="2400" dirty="0" err="1"/>
              <a:t>tr</a:t>
            </a:r>
            <a:r>
              <a:rPr lang="sl-SI" sz="2400" dirty="0"/>
              <a:t> = 13 minut</a:t>
            </a:r>
          </a:p>
          <a:p>
            <a:r>
              <a:rPr lang="sl-SI" sz="2400" dirty="0" err="1"/>
              <a:t>tt</a:t>
            </a:r>
            <a:r>
              <a:rPr lang="sl-SI" sz="2400" dirty="0"/>
              <a:t> = 35 min</a:t>
            </a:r>
          </a:p>
          <a:p>
            <a:r>
              <a:rPr lang="sl-SI" sz="2400" dirty="0"/>
              <a:t>N = 8 postaj</a:t>
            </a:r>
          </a:p>
          <a:p>
            <a:r>
              <a:rPr lang="sl-SI" sz="2400" dirty="0" smtClean="0">
                <a:solidFill>
                  <a:srgbClr val="FF0000"/>
                </a:solidFill>
              </a:rPr>
              <a:t>Q </a:t>
            </a:r>
            <a:r>
              <a:rPr lang="sl-SI" sz="2400" dirty="0" smtClean="0">
                <a:solidFill>
                  <a:srgbClr val="FF0000"/>
                </a:solidFill>
              </a:rPr>
              <a:t>= 49 t</a:t>
            </a:r>
          </a:p>
          <a:p>
            <a:pPr lvl="0"/>
            <a:r>
              <a:rPr lang="sl-SI" sz="2400" dirty="0" err="1" smtClean="0">
                <a:solidFill>
                  <a:srgbClr val="FF0000"/>
                </a:solidFill>
              </a:rPr>
              <a:t>Qmax</a:t>
            </a:r>
            <a:r>
              <a:rPr lang="sl-SI" sz="2400" dirty="0" smtClean="0">
                <a:solidFill>
                  <a:srgbClr val="FF0000"/>
                </a:solidFill>
              </a:rPr>
              <a:t>=210 t</a:t>
            </a:r>
            <a:endParaRPr lang="sl-SI" sz="2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15116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sz="2400" b="1" u="sng" dirty="0" smtClean="0"/>
              <a:t>3. Transportno delo</a:t>
            </a:r>
            <a:endParaRPr lang="sl-SI" sz="2400" b="1" u="sng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Ograda vsebine 2"/>
              <p:cNvSpPr>
                <a:spLocks noGrp="1"/>
              </p:cNvSpPr>
              <p:nvPr>
                <p:ph sz="half" idx="1"/>
              </p:nvPr>
            </p:nvSpPr>
            <p:spPr/>
            <p:txBody>
              <a:bodyPr/>
              <a:lstStyle/>
              <a:p>
                <a14:m>
                  <m:oMath xmlns:m="http://schemas.openxmlformats.org/officeDocument/2006/math">
                    <m:r>
                      <a:rPr lang="sl-SI" b="0" i="1" smtClean="0">
                        <a:latin typeface="Cambria Math"/>
                      </a:rPr>
                      <m:t>𝑈</m:t>
                    </m:r>
                    <m:r>
                      <a:rPr lang="sl-SI" b="0" i="1" smtClean="0">
                        <a:latin typeface="Cambria Math"/>
                      </a:rPr>
                      <m:t>=Ʃ</m:t>
                    </m:r>
                    <m:r>
                      <a:rPr lang="sl-SI" b="0" i="1" smtClean="0">
                        <a:latin typeface="Cambria Math"/>
                      </a:rPr>
                      <m:t>𝑞</m:t>
                    </m:r>
                    <m:r>
                      <a:rPr lang="sl-SI" b="0" i="1" smtClean="0">
                        <a:latin typeface="Cambria Math"/>
                      </a:rPr>
                      <m:t>∗</m:t>
                    </m:r>
                    <m:r>
                      <a:rPr lang="sl-SI" b="0" i="1" smtClean="0">
                        <a:latin typeface="Cambria Math"/>
                      </a:rPr>
                      <m:t>𝐿𝑖</m:t>
                    </m:r>
                    <m:r>
                      <a:rPr lang="sl-SI" b="0" i="1" smtClean="0">
                        <a:latin typeface="Cambria Math"/>
                      </a:rPr>
                      <m:t>=</m:t>
                    </m:r>
                  </m:oMath>
                </a14:m>
                <a:endParaRPr lang="sl-SI" b="0" dirty="0" smtClean="0"/>
              </a:p>
              <a:p>
                <a:endParaRPr lang="sl-SI" b="0" dirty="0" smtClean="0"/>
              </a:p>
              <a:p>
                <a:r>
                  <a:rPr lang="sl-SI" u="sng" dirty="0"/>
                  <a:t>i</a:t>
                </a:r>
                <a:r>
                  <a:rPr lang="sl-SI" u="sng" dirty="0" smtClean="0"/>
                  <a:t>z tabele:</a:t>
                </a:r>
              </a:p>
              <a:p>
                <a14:m>
                  <m:oMath xmlns:m="http://schemas.openxmlformats.org/officeDocument/2006/math">
                    <m:r>
                      <a:rPr lang="sl-SI" b="0" i="1" smtClean="0">
                        <a:latin typeface="Cambria Math"/>
                      </a:rPr>
                      <m:t>𝑈</m:t>
                    </m:r>
                    <m:r>
                      <a:rPr lang="sl-SI" b="0" i="1" smtClean="0">
                        <a:latin typeface="Cambria Math"/>
                      </a:rPr>
                      <m:t>=</m:t>
                    </m:r>
                    <m:r>
                      <a:rPr lang="sl-SI" b="0" i="1" smtClean="0">
                        <a:solidFill>
                          <a:srgbClr val="FF0000"/>
                        </a:solidFill>
                        <a:latin typeface="Cambria Math"/>
                      </a:rPr>
                      <m:t>1578</m:t>
                    </m:r>
                    <m:r>
                      <a:rPr lang="sl-SI" b="0" i="1" smtClean="0">
                        <a:solidFill>
                          <a:srgbClr val="FF0000"/>
                        </a:solidFill>
                        <a:latin typeface="Cambria Math"/>
                      </a:rPr>
                      <m:t> </m:t>
                    </m:r>
                    <m:r>
                      <a:rPr lang="sl-SI" b="0" i="1" smtClean="0">
                        <a:solidFill>
                          <a:srgbClr val="FF0000"/>
                        </a:solidFill>
                        <a:latin typeface="Cambria Math"/>
                      </a:rPr>
                      <m:t>𝑡</m:t>
                    </m:r>
                    <m:r>
                      <a:rPr lang="sl-SI" b="0" i="1" smtClean="0">
                        <a:solidFill>
                          <a:srgbClr val="FF0000"/>
                        </a:solidFill>
                        <a:latin typeface="Cambria Math"/>
                      </a:rPr>
                      <m:t>/</m:t>
                    </m:r>
                    <m:r>
                      <a:rPr lang="sl-SI" b="0" i="1" smtClean="0">
                        <a:solidFill>
                          <a:srgbClr val="FF0000"/>
                        </a:solidFill>
                        <a:latin typeface="Cambria Math"/>
                      </a:rPr>
                      <m:t>𝑘𝑚</m:t>
                    </m:r>
                  </m:oMath>
                </a14:m>
                <a:endParaRPr lang="sl-SI" dirty="0">
                  <a:solidFill>
                    <a:srgbClr val="FF0000"/>
                  </a:solidFill>
                </a:endParaRPr>
              </a:p>
            </p:txBody>
          </p:sp>
        </mc:Choice>
        <mc:Fallback>
          <p:sp>
            <p:nvSpPr>
              <p:cNvPr id="3" name="Ograda vsebin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1"/>
              </p:nvPr>
            </p:nvSpPr>
            <p:spPr>
              <a:blipFill rotWithShape="1">
                <a:blip r:embed="rId2"/>
                <a:stretch>
                  <a:fillRect l="-2564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6300192" y="1600200"/>
            <a:ext cx="2386608" cy="4525963"/>
          </a:xfrm>
        </p:spPr>
        <p:txBody>
          <a:bodyPr/>
          <a:lstStyle/>
          <a:p>
            <a:r>
              <a:rPr lang="sl-SI" sz="2400" dirty="0"/>
              <a:t>q = 30 t</a:t>
            </a:r>
          </a:p>
          <a:p>
            <a:r>
              <a:rPr lang="sl-SI" sz="2400" dirty="0"/>
              <a:t>v = 30 km/h</a:t>
            </a:r>
          </a:p>
          <a:p>
            <a:r>
              <a:rPr lang="sl-SI" sz="2400" dirty="0" err="1"/>
              <a:t>tn</a:t>
            </a:r>
            <a:r>
              <a:rPr lang="sl-SI" sz="2400" dirty="0"/>
              <a:t> = 17 minut</a:t>
            </a:r>
          </a:p>
          <a:p>
            <a:r>
              <a:rPr lang="sl-SI" sz="2400" dirty="0" err="1"/>
              <a:t>tr</a:t>
            </a:r>
            <a:r>
              <a:rPr lang="sl-SI" sz="2400" dirty="0"/>
              <a:t> = 13 minut</a:t>
            </a:r>
          </a:p>
          <a:p>
            <a:r>
              <a:rPr lang="sl-SI" sz="2400" dirty="0" err="1"/>
              <a:t>tt</a:t>
            </a:r>
            <a:r>
              <a:rPr lang="sl-SI" sz="2400" dirty="0"/>
              <a:t> = 35 min</a:t>
            </a:r>
          </a:p>
          <a:p>
            <a:r>
              <a:rPr lang="sl-SI" sz="2400" dirty="0"/>
              <a:t>N = 8 postaj</a:t>
            </a:r>
          </a:p>
          <a:p>
            <a:pPr lvl="0"/>
            <a:r>
              <a:rPr lang="sl-SI" sz="2400" dirty="0" smtClean="0">
                <a:solidFill>
                  <a:srgbClr val="FF0000"/>
                </a:solidFill>
              </a:rPr>
              <a:t>Q </a:t>
            </a:r>
            <a:r>
              <a:rPr lang="sl-SI" sz="2400" dirty="0">
                <a:solidFill>
                  <a:srgbClr val="FF0000"/>
                </a:solidFill>
              </a:rPr>
              <a:t>= </a:t>
            </a:r>
            <a:r>
              <a:rPr lang="sl-SI" sz="2400" dirty="0" smtClean="0">
                <a:solidFill>
                  <a:srgbClr val="FF0000"/>
                </a:solidFill>
              </a:rPr>
              <a:t>40 </a:t>
            </a:r>
            <a:r>
              <a:rPr lang="sl-SI" sz="2400" dirty="0">
                <a:solidFill>
                  <a:srgbClr val="FF0000"/>
                </a:solidFill>
              </a:rPr>
              <a:t>t</a:t>
            </a:r>
          </a:p>
          <a:p>
            <a:pPr lvl="0"/>
            <a:r>
              <a:rPr lang="sl-SI" sz="2400" dirty="0" err="1" smtClean="0">
                <a:solidFill>
                  <a:srgbClr val="FF0000"/>
                </a:solidFill>
              </a:rPr>
              <a:t>Qmax</a:t>
            </a:r>
            <a:r>
              <a:rPr lang="sl-SI" sz="2400" dirty="0" smtClean="0">
                <a:solidFill>
                  <a:srgbClr val="FF0000"/>
                </a:solidFill>
              </a:rPr>
              <a:t> = 210 t</a:t>
            </a:r>
          </a:p>
          <a:p>
            <a:pPr lvl="0"/>
            <a:r>
              <a:rPr lang="sl-SI" sz="2400" dirty="0" smtClean="0">
                <a:solidFill>
                  <a:srgbClr val="FF0000"/>
                </a:solidFill>
              </a:rPr>
              <a:t>U </a:t>
            </a:r>
            <a:r>
              <a:rPr lang="sl-SI" sz="2400" dirty="0" smtClean="0">
                <a:solidFill>
                  <a:srgbClr val="FF0000"/>
                </a:solidFill>
              </a:rPr>
              <a:t>=</a:t>
            </a:r>
            <a:r>
              <a:rPr lang="sl-SI" sz="2400" dirty="0">
                <a:solidFill>
                  <a:srgbClr val="FF0000"/>
                </a:solidFill>
              </a:rPr>
              <a:t> </a:t>
            </a:r>
            <a:r>
              <a:rPr lang="sl-SI" sz="2400" dirty="0" smtClean="0">
                <a:solidFill>
                  <a:srgbClr val="FF0000"/>
                </a:solidFill>
              </a:rPr>
              <a:t>1578</a:t>
            </a:r>
            <a:r>
              <a:rPr lang="sl-SI" sz="2400" dirty="0" smtClean="0">
                <a:solidFill>
                  <a:srgbClr val="FF0000"/>
                </a:solidFill>
              </a:rPr>
              <a:t> </a:t>
            </a:r>
            <a:r>
              <a:rPr lang="sl-SI" sz="2400" dirty="0" smtClean="0">
                <a:solidFill>
                  <a:srgbClr val="FF0000"/>
                </a:solidFill>
              </a:rPr>
              <a:t>t/km</a:t>
            </a:r>
            <a:endParaRPr lang="sl-SI" sz="2400" dirty="0">
              <a:solidFill>
                <a:srgbClr val="FF0000"/>
              </a:solidFill>
            </a:endParaRPr>
          </a:p>
          <a:p>
            <a:pPr lvl="0"/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9643627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isar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203</TotalTime>
  <Words>939</Words>
  <Application>Microsoft Office PowerPoint</Application>
  <PresentationFormat>Diaprojekcija na zaslonu (4:3)</PresentationFormat>
  <Paragraphs>431</Paragraphs>
  <Slides>16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Naslovi diapozitivov</vt:lpstr>
      </vt:variant>
      <vt:variant>
        <vt:i4>16</vt:i4>
      </vt:variant>
    </vt:vector>
  </HeadingPairs>
  <TitlesOfParts>
    <vt:vector size="17" baseType="lpstr">
      <vt:lpstr>Officeova tema</vt:lpstr>
      <vt:lpstr>Linijski prevoz tovora Priprava na maturo 2015 naloga 2</vt:lpstr>
      <vt:lpstr>Podatki za nalogo</vt:lpstr>
      <vt:lpstr>Matrika prevoza je sledeča: </vt:lpstr>
      <vt:lpstr>Izračunaj:</vt:lpstr>
      <vt:lpstr>Podatki:</vt:lpstr>
      <vt:lpstr>Matrika prevoza je sledeča: </vt:lpstr>
      <vt:lpstr>1. Količina prepeljanega tovora</vt:lpstr>
      <vt:lpstr>2. Največja količina tovora med T1 in T2</vt:lpstr>
      <vt:lpstr>3. Transportno delo</vt:lpstr>
      <vt:lpstr>4. Največje možno transportno delo</vt:lpstr>
      <vt:lpstr>5. Koeficient neenakomernega tovornega toka</vt:lpstr>
      <vt:lpstr>6. Čas kroženja vozila na liniji</vt:lpstr>
      <vt:lpstr>7. Koeficient zasedenosti- izkoristka vozila</vt:lpstr>
      <vt:lpstr>8. Povprečna obremenitev vozila</vt:lpstr>
      <vt:lpstr>9. Srednja dolžina prepeljanega tovora</vt:lpstr>
      <vt:lpstr>10. Eksploatacijska hitrost vozila na liniji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Linijski prevoz tovora Priprava na maturo naloga 1</dc:title>
  <dc:creator>Brane</dc:creator>
  <cp:lastModifiedBy>Brane</cp:lastModifiedBy>
  <cp:revision>23</cp:revision>
  <dcterms:created xsi:type="dcterms:W3CDTF">2015-04-28T12:47:57Z</dcterms:created>
  <dcterms:modified xsi:type="dcterms:W3CDTF">2016-03-26T11:57:18Z</dcterms:modified>
</cp:coreProperties>
</file>