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en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vsebina" type="obj">
  <p:cSld name="OBJEC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diapozitiv" type="title">
  <p:cSld name="TITL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vpični naslov in besedilo" type="vertTitleAndTx">
  <p:cSld name="VERTICAL_TITLE_AND_VERTICAL_TEX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navpično besedilo" type="vertTx">
  <p:cSld name="VERTICAL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slika" type="picTx">
  <p:cSld name="PICTURE_WITH_CAPTIO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Naslov in vsebina" type="objTx">
  <p:cSld name="OBJECT_WITH_CAPTIO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imerjava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e vsebini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lava odseka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ADA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714375" y="714375"/>
            <a:ext cx="1857375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Font typeface="Calibri"/>
              <a:buNone/>
            </a:pPr>
            <a:r>
              <a:rPr lang="en-US" sz="5400" b="1" i="0" u="none" strike="noStrike" cap="none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KOŽA</a:t>
            </a:r>
            <a:endParaRPr/>
          </a:p>
        </p:txBody>
      </p:sp>
      <p:pic>
        <p:nvPicPr>
          <p:cNvPr id="85" name="Google Shape;8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51400" y="0"/>
            <a:ext cx="4292600" cy="3205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071687"/>
            <a:ext cx="4465637" cy="357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34000" y="3810000"/>
            <a:ext cx="3810000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3"/>
          <p:cNvSpPr txBox="1"/>
          <p:nvPr/>
        </p:nvSpPr>
        <p:spPr>
          <a:xfrm>
            <a:off x="1428750" y="6143625"/>
            <a:ext cx="122237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 Janežič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/>
          <p:nvPr/>
        </p:nvSpPr>
        <p:spPr>
          <a:xfrm>
            <a:off x="928687" y="785812"/>
            <a:ext cx="7429500" cy="157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Če telo obsevamo z ultravijoličnimi žarki (sončenje!), proizvajajo celice ustrezno več melanina </a:t>
            </a:r>
            <a:endParaRPr/>
          </a:p>
          <a:p>
            <a:pPr marL="0" marR="0" lvl="0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Poškodbe DNK privedejo do kožnega raka</a:t>
            </a:r>
            <a:endParaRPr/>
          </a:p>
        </p:txBody>
      </p:sp>
      <p:pic>
        <p:nvPicPr>
          <p:cNvPr id="157" name="Google Shape;157;p22"/>
          <p:cNvPicPr preferRelativeResize="0"/>
          <p:nvPr/>
        </p:nvPicPr>
        <p:blipFill rotWithShape="1">
          <a:blip r:embed="rId3">
            <a:alphaModFix/>
          </a:blip>
          <a:srcRect t="10000" r="543" b="39999"/>
          <a:stretch/>
        </p:blipFill>
        <p:spPr>
          <a:xfrm>
            <a:off x="928687" y="2786062"/>
            <a:ext cx="69723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3"/>
          <p:cNvSpPr txBox="1"/>
          <p:nvPr/>
        </p:nvSpPr>
        <p:spPr>
          <a:xfrm>
            <a:off x="785812" y="750887"/>
            <a:ext cx="7572375" cy="267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Font typeface="Calibri"/>
              <a:buNone/>
            </a:pPr>
            <a:r>
              <a:rPr lang="en-US" sz="2400" b="1" i="0" u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KOŽNI RAK: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2400" b="1" i="0" u="none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 koži se pojavlja več vrst raka: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rak ploščatih celic v vrhnjici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rak bazalnih celic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melanom</a:t>
            </a:r>
            <a:endParaRPr/>
          </a:p>
        </p:txBody>
      </p:sp>
      <p:pic>
        <p:nvPicPr>
          <p:cNvPr id="163" name="Google Shape;163;p23"/>
          <p:cNvPicPr preferRelativeResize="0"/>
          <p:nvPr/>
        </p:nvPicPr>
        <p:blipFill rotWithShape="1">
          <a:blip r:embed="rId3">
            <a:alphaModFix/>
          </a:blip>
          <a:srcRect l="2088" t="5769" r="1808" b="4806"/>
          <a:stretch/>
        </p:blipFill>
        <p:spPr>
          <a:xfrm>
            <a:off x="5286375" y="642937"/>
            <a:ext cx="3286125" cy="2214562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3"/>
          <p:cNvSpPr txBox="1"/>
          <p:nvPr/>
        </p:nvSpPr>
        <p:spPr>
          <a:xfrm>
            <a:off x="5786437" y="2928937"/>
            <a:ext cx="2500312" cy="500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MELANOM</a:t>
            </a:r>
            <a:endParaRPr/>
          </a:p>
        </p:txBody>
      </p:sp>
      <p:pic>
        <p:nvPicPr>
          <p:cNvPr id="165" name="Google Shape;165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29437" y="5334000"/>
            <a:ext cx="2009775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29437" y="3571875"/>
            <a:ext cx="1981200" cy="149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4643437"/>
            <a:ext cx="3178175" cy="2214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357562" y="4714875"/>
            <a:ext cx="3214687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4"/>
          <p:cNvPicPr preferRelativeResize="0"/>
          <p:nvPr/>
        </p:nvPicPr>
        <p:blipFill rotWithShape="1">
          <a:blip r:embed="rId3">
            <a:alphaModFix/>
          </a:blip>
          <a:srcRect l="4597" t="5360" r="18391" b="12875"/>
          <a:stretch/>
        </p:blipFill>
        <p:spPr>
          <a:xfrm>
            <a:off x="1857375" y="1357312"/>
            <a:ext cx="4786312" cy="4357687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4"/>
          <p:cNvSpPr txBox="1"/>
          <p:nvPr/>
        </p:nvSpPr>
        <p:spPr>
          <a:xfrm>
            <a:off x="6143625" y="5072062"/>
            <a:ext cx="500062" cy="571500"/>
          </a:xfrm>
          <a:prstGeom prst="rect">
            <a:avLst/>
          </a:prstGeom>
          <a:solidFill>
            <a:srgbClr val="DBEEF4"/>
          </a:solidFill>
          <a:ln w="25400" cap="flat" cmpd="sng">
            <a:solidFill>
              <a:srgbClr val="DBEEF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4"/>
          <p:cNvSpPr txBox="1"/>
          <p:nvPr/>
        </p:nvSpPr>
        <p:spPr>
          <a:xfrm>
            <a:off x="1857375" y="857250"/>
            <a:ext cx="1357312" cy="785812"/>
          </a:xfrm>
          <a:prstGeom prst="rect">
            <a:avLst/>
          </a:prstGeom>
          <a:solidFill>
            <a:srgbClr val="DBEEF4"/>
          </a:solidFill>
          <a:ln w="25400" cap="flat" cmpd="sng">
            <a:solidFill>
              <a:srgbClr val="DBEEF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RAK PLOŠČATIH CELIC</a:t>
            </a:r>
            <a:endParaRPr/>
          </a:p>
        </p:txBody>
      </p:sp>
      <p:sp>
        <p:nvSpPr>
          <p:cNvPr id="176" name="Google Shape;176;p24"/>
          <p:cNvSpPr txBox="1"/>
          <p:nvPr/>
        </p:nvSpPr>
        <p:spPr>
          <a:xfrm>
            <a:off x="3429000" y="857250"/>
            <a:ext cx="1357312" cy="785812"/>
          </a:xfrm>
          <a:prstGeom prst="rect">
            <a:avLst/>
          </a:prstGeom>
          <a:solidFill>
            <a:srgbClr val="DBEEF4"/>
          </a:solidFill>
          <a:ln w="25400" cap="flat" cmpd="sng">
            <a:solidFill>
              <a:srgbClr val="DBEEF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RAK BAZALNIH CELIC</a:t>
            </a:r>
            <a:endParaRPr/>
          </a:p>
        </p:txBody>
      </p:sp>
      <p:sp>
        <p:nvSpPr>
          <p:cNvPr id="177" name="Google Shape;177;p24"/>
          <p:cNvSpPr txBox="1"/>
          <p:nvPr/>
        </p:nvSpPr>
        <p:spPr>
          <a:xfrm>
            <a:off x="5072062" y="857250"/>
            <a:ext cx="1357312" cy="857250"/>
          </a:xfrm>
          <a:prstGeom prst="rect">
            <a:avLst/>
          </a:prstGeom>
          <a:solidFill>
            <a:srgbClr val="DBEEF4"/>
          </a:solidFill>
          <a:ln w="25400" cap="flat" cmpd="sng">
            <a:solidFill>
              <a:srgbClr val="DBEEF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MELANOM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5812" y="1643062"/>
            <a:ext cx="2351087" cy="185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29000" y="1643062"/>
            <a:ext cx="2286000" cy="187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00750" y="1643062"/>
            <a:ext cx="2428875" cy="1890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43062" y="4071937"/>
            <a:ext cx="2571750" cy="2179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786312" y="4214812"/>
            <a:ext cx="2500312" cy="1954212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5"/>
          <p:cNvSpPr txBox="1"/>
          <p:nvPr/>
        </p:nvSpPr>
        <p:spPr>
          <a:xfrm>
            <a:off x="1214437" y="857250"/>
            <a:ext cx="3749675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Font typeface="Calibri"/>
              <a:buNone/>
            </a:pPr>
            <a:r>
              <a:rPr lang="en-US" sz="3200" b="1" i="0" u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STADIJI MELANOMA: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6"/>
          <p:cNvSpPr txBox="1"/>
          <p:nvPr/>
        </p:nvSpPr>
        <p:spPr>
          <a:xfrm>
            <a:off x="642937" y="714375"/>
            <a:ext cx="4302125" cy="280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735"/>
              </a:buClr>
              <a:buFont typeface="Calibri"/>
              <a:buNone/>
            </a:pPr>
            <a:r>
              <a:rPr lang="en-US" sz="3200" b="1" i="0" u="none">
                <a:solidFill>
                  <a:srgbClr val="953735"/>
                </a:solidFill>
                <a:latin typeface="Calibri"/>
                <a:ea typeface="Calibri"/>
                <a:cs typeface="Calibri"/>
                <a:sym typeface="Calibri"/>
              </a:rPr>
              <a:t>DRUGE KOŽNE BOLEZNI: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luskavica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vnetja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alergije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virusi (ošpice, norice)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bradavice</a:t>
            </a:r>
            <a:endParaRPr/>
          </a:p>
        </p:txBody>
      </p:sp>
      <p:pic>
        <p:nvPicPr>
          <p:cNvPr id="193" name="Google Shape;19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987800"/>
            <a:ext cx="5143500" cy="287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43500" y="4340225"/>
            <a:ext cx="3357562" cy="251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57625" y="1500187"/>
            <a:ext cx="1905000" cy="226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46775" y="571500"/>
            <a:ext cx="3197225" cy="366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7"/>
          <p:cNvSpPr txBox="1"/>
          <p:nvPr/>
        </p:nvSpPr>
        <p:spPr>
          <a:xfrm>
            <a:off x="785812" y="714375"/>
            <a:ext cx="7286625" cy="3446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Calibri"/>
              <a:buNone/>
            </a:pPr>
            <a:r>
              <a:rPr lang="en-US" sz="3200" b="1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USNJICA ali DERMIS: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prožna srednja plast kože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vezivno tkivo → beljakovina KOLAGEN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in elastična vlakna</a:t>
            </a:r>
            <a:endParaRPr/>
          </a:p>
          <a:p>
            <a:pPr marL="0" marR="0" lvl="0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 usnjici so še druge strukture: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žile; čutnice, živci, kožne žleze,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lasje oz. dlake, mišice</a:t>
            </a:r>
            <a:endParaRPr/>
          </a:p>
        </p:txBody>
      </p:sp>
      <p:pic>
        <p:nvPicPr>
          <p:cNvPr id="202" name="Google Shape;202;p27"/>
          <p:cNvPicPr preferRelativeResize="0"/>
          <p:nvPr/>
        </p:nvPicPr>
        <p:blipFill rotWithShape="1">
          <a:blip r:embed="rId3">
            <a:alphaModFix/>
          </a:blip>
          <a:srcRect l="23469" r="24997" b="674"/>
          <a:stretch/>
        </p:blipFill>
        <p:spPr>
          <a:xfrm>
            <a:off x="6072187" y="12700"/>
            <a:ext cx="3071812" cy="684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8"/>
          <p:cNvSpPr txBox="1"/>
          <p:nvPr/>
        </p:nvSpPr>
        <p:spPr>
          <a:xfrm>
            <a:off x="928687" y="714375"/>
            <a:ext cx="26416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Calibri"/>
              <a:buNone/>
            </a:pPr>
            <a:r>
              <a:rPr lang="en-US" sz="3200" b="1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PRSTNI ODTISI</a:t>
            </a:r>
            <a:endParaRPr/>
          </a:p>
        </p:txBody>
      </p:sp>
      <p:sp>
        <p:nvSpPr>
          <p:cNvPr id="208" name="Google Shape;208;p28"/>
          <p:cNvSpPr txBox="1"/>
          <p:nvPr/>
        </p:nvSpPr>
        <p:spPr>
          <a:xfrm>
            <a:off x="1000125" y="1571625"/>
            <a:ext cx="6929437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2400" b="0" i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vijugaste papile</a:t>
            </a: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so na meji z usnjico, po njih določajo prstne odtise</a:t>
            </a:r>
            <a:endParaRPr/>
          </a:p>
        </p:txBody>
      </p:sp>
      <p:pic>
        <p:nvPicPr>
          <p:cNvPr id="209" name="Google Shape;209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2214562"/>
            <a:ext cx="3800475" cy="43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0062" y="2428875"/>
            <a:ext cx="2928937" cy="423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"/>
          <p:cNvSpPr txBox="1"/>
          <p:nvPr/>
        </p:nvSpPr>
        <p:spPr>
          <a:xfrm>
            <a:off x="1071562" y="642937"/>
            <a:ext cx="7143750" cy="3662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Calibri"/>
              <a:buNone/>
            </a:pPr>
            <a:r>
              <a:rPr lang="en-US" sz="3200" b="1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PODKOŽJE ali SUBCUTIS:</a:t>
            </a:r>
            <a:r>
              <a:rPr lang="en-US" sz="3200" b="0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pod usnjico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gradita ga maščobno tkivo in rahlo vezivno tkivo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meji na skeletne mišice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Naloga: </a:t>
            </a: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Zaščita pred izgubo toplote, zaloga energije,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mehanska zaščita.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30" descr="CK2-deli kože"/>
          <p:cNvPicPr preferRelativeResize="0"/>
          <p:nvPr/>
        </p:nvPicPr>
        <p:blipFill rotWithShape="1">
          <a:blip r:embed="rId3">
            <a:alphaModFix/>
          </a:blip>
          <a:srcRect l="16426" t="1896" r="20733" b="5678"/>
          <a:stretch/>
        </p:blipFill>
        <p:spPr>
          <a:xfrm>
            <a:off x="1571625" y="928687"/>
            <a:ext cx="6000750" cy="5214937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0"/>
          <p:cNvSpPr txBox="1"/>
          <p:nvPr/>
        </p:nvSpPr>
        <p:spPr>
          <a:xfrm>
            <a:off x="0" y="857250"/>
            <a:ext cx="1285875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VRHNJICA ALI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EPIDERMIS</a:t>
            </a:r>
            <a:endParaRPr/>
          </a:p>
        </p:txBody>
      </p:sp>
      <p:sp>
        <p:nvSpPr>
          <p:cNvPr id="222" name="Google Shape;222;p30"/>
          <p:cNvSpPr txBox="1"/>
          <p:nvPr/>
        </p:nvSpPr>
        <p:spPr>
          <a:xfrm>
            <a:off x="7858125" y="4643437"/>
            <a:ext cx="1285875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ŽLEZE ZNOJNICE</a:t>
            </a:r>
            <a:endParaRPr/>
          </a:p>
        </p:txBody>
      </p:sp>
      <p:sp>
        <p:nvSpPr>
          <p:cNvPr id="223" name="Google Shape;223;p30"/>
          <p:cNvSpPr txBox="1"/>
          <p:nvPr/>
        </p:nvSpPr>
        <p:spPr>
          <a:xfrm>
            <a:off x="7858125" y="2214562"/>
            <a:ext cx="1285875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ŽLEZE LOJNICE</a:t>
            </a:r>
            <a:endParaRPr/>
          </a:p>
        </p:txBody>
      </p:sp>
      <p:sp>
        <p:nvSpPr>
          <p:cNvPr id="224" name="Google Shape;224;p30"/>
          <p:cNvSpPr txBox="1"/>
          <p:nvPr/>
        </p:nvSpPr>
        <p:spPr>
          <a:xfrm>
            <a:off x="7643812" y="1000125"/>
            <a:ext cx="1285875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</a:t>
            </a:r>
            <a:endParaRPr/>
          </a:p>
        </p:txBody>
      </p:sp>
      <p:sp>
        <p:nvSpPr>
          <p:cNvPr id="225" name="Google Shape;225;p30"/>
          <p:cNvSpPr txBox="1"/>
          <p:nvPr/>
        </p:nvSpPr>
        <p:spPr>
          <a:xfrm>
            <a:off x="0" y="2571750"/>
            <a:ext cx="1285875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USNJICA ALI DERMIS</a:t>
            </a:r>
            <a:endParaRPr/>
          </a:p>
        </p:txBody>
      </p:sp>
      <p:sp>
        <p:nvSpPr>
          <p:cNvPr id="226" name="Google Shape;226;p30"/>
          <p:cNvSpPr txBox="1"/>
          <p:nvPr/>
        </p:nvSpPr>
        <p:spPr>
          <a:xfrm>
            <a:off x="0" y="4714875"/>
            <a:ext cx="1285875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PODKOŽJE ALI SUBCUTIS</a:t>
            </a:r>
            <a:endParaRPr/>
          </a:p>
        </p:txBody>
      </p:sp>
      <p:cxnSp>
        <p:nvCxnSpPr>
          <p:cNvPr id="227" name="Google Shape;227;p30"/>
          <p:cNvCxnSpPr/>
          <p:nvPr/>
        </p:nvCxnSpPr>
        <p:spPr>
          <a:xfrm rot="10800000" flipH="1">
            <a:off x="6929437" y="1214437"/>
            <a:ext cx="1143000" cy="142875"/>
          </a:xfrm>
          <a:prstGeom prst="straightConnector1">
            <a:avLst/>
          </a:prstGeom>
          <a:noFill/>
          <a:ln w="22225" cap="flat" cmpd="sng">
            <a:solidFill>
              <a:srgbClr val="0D0D0D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28" name="Google Shape;228;p30"/>
          <p:cNvCxnSpPr/>
          <p:nvPr/>
        </p:nvCxnSpPr>
        <p:spPr>
          <a:xfrm>
            <a:off x="5867400" y="4510087"/>
            <a:ext cx="2214562" cy="285750"/>
          </a:xfrm>
          <a:prstGeom prst="straightConnector1">
            <a:avLst/>
          </a:prstGeom>
          <a:noFill/>
          <a:ln w="22225" cap="flat" cmpd="sng">
            <a:solidFill>
              <a:srgbClr val="0D0D0D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29" name="Google Shape;229;p30"/>
          <p:cNvCxnSpPr/>
          <p:nvPr/>
        </p:nvCxnSpPr>
        <p:spPr>
          <a:xfrm>
            <a:off x="7143750" y="3071812"/>
            <a:ext cx="714375" cy="285750"/>
          </a:xfrm>
          <a:prstGeom prst="straightConnector1">
            <a:avLst/>
          </a:prstGeom>
          <a:noFill/>
          <a:ln w="22225" cap="flat" cmpd="sng">
            <a:solidFill>
              <a:srgbClr val="0D0D0D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30" name="Google Shape;230;p30"/>
          <p:cNvCxnSpPr/>
          <p:nvPr/>
        </p:nvCxnSpPr>
        <p:spPr>
          <a:xfrm>
            <a:off x="4857750" y="5857875"/>
            <a:ext cx="1857375" cy="428625"/>
          </a:xfrm>
          <a:prstGeom prst="straightConnector1">
            <a:avLst/>
          </a:prstGeom>
          <a:noFill/>
          <a:ln w="22225" cap="flat" cmpd="sng">
            <a:solidFill>
              <a:srgbClr val="0D0D0D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31" name="Google Shape;231;p30"/>
          <p:cNvCxnSpPr/>
          <p:nvPr/>
        </p:nvCxnSpPr>
        <p:spPr>
          <a:xfrm>
            <a:off x="6357937" y="5072062"/>
            <a:ext cx="1643062" cy="285750"/>
          </a:xfrm>
          <a:prstGeom prst="straightConnector1">
            <a:avLst/>
          </a:prstGeom>
          <a:noFill/>
          <a:ln w="22225" cap="flat" cmpd="sng">
            <a:solidFill>
              <a:srgbClr val="0D0D0D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32" name="Google Shape;232;p30"/>
          <p:cNvCxnSpPr/>
          <p:nvPr/>
        </p:nvCxnSpPr>
        <p:spPr>
          <a:xfrm>
            <a:off x="6072187" y="5500687"/>
            <a:ext cx="2214562" cy="285750"/>
          </a:xfrm>
          <a:prstGeom prst="straightConnector1">
            <a:avLst/>
          </a:prstGeom>
          <a:noFill/>
          <a:ln w="22225" cap="flat" cmpd="sng">
            <a:solidFill>
              <a:srgbClr val="0D0D0D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33" name="Google Shape;233;p30"/>
          <p:cNvCxnSpPr/>
          <p:nvPr/>
        </p:nvCxnSpPr>
        <p:spPr>
          <a:xfrm rot="10800000" flipH="1">
            <a:off x="7143750" y="2428875"/>
            <a:ext cx="928687" cy="214312"/>
          </a:xfrm>
          <a:prstGeom prst="straightConnector1">
            <a:avLst/>
          </a:prstGeom>
          <a:noFill/>
          <a:ln w="22225" cap="flat" cmpd="sng">
            <a:solidFill>
              <a:srgbClr val="0D0D0D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34" name="Google Shape;234;p30"/>
          <p:cNvSpPr txBox="1"/>
          <p:nvPr/>
        </p:nvSpPr>
        <p:spPr>
          <a:xfrm>
            <a:off x="6357937" y="6215062"/>
            <a:ext cx="1285875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MAŠČOBA</a:t>
            </a:r>
            <a:endParaRPr/>
          </a:p>
        </p:txBody>
      </p:sp>
      <p:sp>
        <p:nvSpPr>
          <p:cNvPr id="235" name="Google Shape;235;p30"/>
          <p:cNvSpPr txBox="1"/>
          <p:nvPr/>
        </p:nvSpPr>
        <p:spPr>
          <a:xfrm>
            <a:off x="7858125" y="5214937"/>
            <a:ext cx="1285875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ARTERIJA</a:t>
            </a:r>
            <a:endParaRPr/>
          </a:p>
        </p:txBody>
      </p:sp>
      <p:sp>
        <p:nvSpPr>
          <p:cNvPr id="236" name="Google Shape;236;p30"/>
          <p:cNvSpPr txBox="1"/>
          <p:nvPr/>
        </p:nvSpPr>
        <p:spPr>
          <a:xfrm>
            <a:off x="8143875" y="5643562"/>
            <a:ext cx="1000125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VENA</a:t>
            </a:r>
            <a:endParaRPr/>
          </a:p>
        </p:txBody>
      </p:sp>
      <p:sp>
        <p:nvSpPr>
          <p:cNvPr id="237" name="Google Shape;237;p30"/>
          <p:cNvSpPr txBox="1"/>
          <p:nvPr/>
        </p:nvSpPr>
        <p:spPr>
          <a:xfrm>
            <a:off x="7643812" y="3286125"/>
            <a:ext cx="1500187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MIŠICA NAJEŽEVALKA DLAKE</a:t>
            </a:r>
            <a:endParaRPr/>
          </a:p>
        </p:txBody>
      </p:sp>
      <p:sp>
        <p:nvSpPr>
          <p:cNvPr id="238" name="Google Shape;238;p30"/>
          <p:cNvSpPr/>
          <p:nvPr/>
        </p:nvSpPr>
        <p:spPr>
          <a:xfrm>
            <a:off x="1500187" y="1000125"/>
            <a:ext cx="71437" cy="357187"/>
          </a:xfrm>
          <a:prstGeom prst="leftBrace">
            <a:avLst>
              <a:gd name="adj1" fmla="val 360"/>
              <a:gd name="adj2" fmla="val 50000"/>
            </a:avLst>
          </a:prstGeom>
          <a:noFill/>
          <a:ln w="9525" cap="flat" cmpd="sng">
            <a:solidFill>
              <a:srgbClr val="0D0D0D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30"/>
          <p:cNvSpPr/>
          <p:nvPr/>
        </p:nvSpPr>
        <p:spPr>
          <a:xfrm>
            <a:off x="1500187" y="1500187"/>
            <a:ext cx="46037" cy="2143125"/>
          </a:xfrm>
          <a:prstGeom prst="leftBrace">
            <a:avLst>
              <a:gd name="adj1" fmla="val 38"/>
              <a:gd name="adj2" fmla="val 50000"/>
            </a:avLst>
          </a:prstGeom>
          <a:noFill/>
          <a:ln w="9525" cap="flat" cmpd="sng">
            <a:solidFill>
              <a:srgbClr val="0D0D0D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30"/>
          <p:cNvSpPr/>
          <p:nvPr/>
        </p:nvSpPr>
        <p:spPr>
          <a:xfrm>
            <a:off x="1525587" y="3786187"/>
            <a:ext cx="46037" cy="2214562"/>
          </a:xfrm>
          <a:prstGeom prst="leftBrace">
            <a:avLst>
              <a:gd name="adj1" fmla="val 37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1" name="Google Shape;241;p30"/>
          <p:cNvCxnSpPr/>
          <p:nvPr/>
        </p:nvCxnSpPr>
        <p:spPr>
          <a:xfrm rot="10800000" flipH="1">
            <a:off x="6357937" y="1857375"/>
            <a:ext cx="1428750" cy="428625"/>
          </a:xfrm>
          <a:prstGeom prst="straightConnector1">
            <a:avLst/>
          </a:prstGeom>
          <a:noFill/>
          <a:ln w="22225" cap="flat" cmpd="sng">
            <a:solidFill>
              <a:srgbClr val="0D0D0D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42" name="Google Shape;242;p30"/>
          <p:cNvSpPr txBox="1"/>
          <p:nvPr/>
        </p:nvSpPr>
        <p:spPr>
          <a:xfrm>
            <a:off x="7858125" y="1643062"/>
            <a:ext cx="1285875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KAPILARA</a:t>
            </a:r>
            <a:endParaRPr/>
          </a:p>
        </p:txBody>
      </p:sp>
      <p:cxnSp>
        <p:nvCxnSpPr>
          <p:cNvPr id="243" name="Google Shape;243;p30"/>
          <p:cNvCxnSpPr/>
          <p:nvPr/>
        </p:nvCxnSpPr>
        <p:spPr>
          <a:xfrm rot="-5400000" flipH="1">
            <a:off x="3321843" y="4893468"/>
            <a:ext cx="2500312" cy="142875"/>
          </a:xfrm>
          <a:prstGeom prst="straightConnector1">
            <a:avLst/>
          </a:prstGeom>
          <a:noFill/>
          <a:ln w="22225" cap="flat" cmpd="sng">
            <a:solidFill>
              <a:srgbClr val="0D0D0D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44" name="Google Shape;244;p30"/>
          <p:cNvSpPr txBox="1"/>
          <p:nvPr/>
        </p:nvSpPr>
        <p:spPr>
          <a:xfrm>
            <a:off x="3857625" y="6286500"/>
            <a:ext cx="1285875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ČUTILNO TELESCE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31" descr="3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57375" y="1071562"/>
            <a:ext cx="5572125" cy="504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4500" y="3303587"/>
            <a:ext cx="5500687" cy="3554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/>
          <p:cNvPicPr preferRelativeResize="0"/>
          <p:nvPr/>
        </p:nvPicPr>
        <p:blipFill rotWithShape="1">
          <a:blip r:embed="rId4">
            <a:alphaModFix/>
          </a:blip>
          <a:srcRect r="5096" b="10388"/>
          <a:stretch/>
        </p:blipFill>
        <p:spPr>
          <a:xfrm>
            <a:off x="0" y="0"/>
            <a:ext cx="2725737" cy="400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5">
            <a:alphaModFix/>
          </a:blip>
          <a:srcRect l="1675" b="4478"/>
          <a:stretch/>
        </p:blipFill>
        <p:spPr>
          <a:xfrm>
            <a:off x="6073775" y="0"/>
            <a:ext cx="3070225" cy="357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28937" y="357187"/>
            <a:ext cx="3000375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4500562"/>
            <a:ext cx="1558925" cy="2357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283450" y="4071937"/>
            <a:ext cx="1860550" cy="2786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/>
        </p:nvSpPr>
        <p:spPr>
          <a:xfrm>
            <a:off x="714375" y="571500"/>
            <a:ext cx="3779837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Comic Sans MS"/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SE ŠE SPOMNIMO?</a:t>
            </a:r>
            <a:endParaRPr/>
          </a:p>
        </p:txBody>
      </p:sp>
      <p:sp>
        <p:nvSpPr>
          <p:cNvPr id="104" name="Google Shape;104;p15"/>
          <p:cNvSpPr txBox="1"/>
          <p:nvPr/>
        </p:nvSpPr>
        <p:spPr>
          <a:xfrm>
            <a:off x="928687" y="1643062"/>
            <a:ext cx="18415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5"/>
          <p:cNvSpPr txBox="1"/>
          <p:nvPr/>
        </p:nvSpPr>
        <p:spPr>
          <a:xfrm>
            <a:off x="785812" y="1428750"/>
            <a:ext cx="7500937" cy="3292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Kakšne vrste tkiv poznamo?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Kakšne so njihove značilnosti?</a:t>
            </a:r>
            <a:endParaRPr/>
          </a:p>
          <a:p>
            <a:pPr marL="0" marR="0" lvl="0" indent="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krovno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vezivno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mišično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živčno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/>
          <p:nvPr/>
        </p:nvSpPr>
        <p:spPr>
          <a:xfrm>
            <a:off x="928687" y="857250"/>
            <a:ext cx="7364412" cy="36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Calibri"/>
              <a:buNone/>
            </a:pPr>
            <a:r>
              <a:rPr lang="en-US" sz="4800" b="1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KOŽA (CUTIS, DERMA)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3200" b="0" i="1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Kaj se bomo novega naučili?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naloge kože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zgradba kože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kožni derivati (lasje, nohti, žleze lojnice, žleze znojnice…)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kožne bolezni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/>
          <p:nvPr/>
        </p:nvSpPr>
        <p:spPr>
          <a:xfrm>
            <a:off x="714375" y="285750"/>
            <a:ext cx="7929562" cy="587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Calibri"/>
              <a:buNone/>
            </a:pPr>
            <a:r>
              <a:rPr lang="en-US" sz="3200" b="1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NALOGE KOŽE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1" i="0" u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zaščitna</a:t>
            </a:r>
            <a:endParaRPr/>
          </a:p>
          <a:p>
            <a:pPr marL="0" marR="0" lvl="0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termoregulacija  </a:t>
            </a: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 uravnavanje stalne telesne temperature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izločalna</a:t>
            </a: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čutilna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2400" b="0" i="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2400" b="0" i="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dihalna:</a:t>
            </a:r>
            <a:r>
              <a:rPr lang="en-US" sz="2400" b="0" i="1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 človeku le 1-1,5% kisika</a:t>
            </a:r>
            <a:endParaRPr/>
          </a:p>
        </p:txBody>
      </p:sp>
      <p:pic>
        <p:nvPicPr>
          <p:cNvPr id="116" name="Google Shape;11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86437" y="3143250"/>
            <a:ext cx="2857500" cy="311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/>
          <p:nvPr/>
        </p:nvSpPr>
        <p:spPr>
          <a:xfrm>
            <a:off x="357187" y="357187"/>
            <a:ext cx="4572000" cy="409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Calibri"/>
              <a:buNone/>
            </a:pPr>
            <a:r>
              <a:rPr lang="en-US" sz="3200" b="1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ZGRADBA KOŽE: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1" i="0" u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Koža je sestavljena iz treh plasti: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povrhnjica (epidermis)                    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usnjica (dermis)   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podkožje (subcutis)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</a:t>
            </a:r>
            <a:endParaRPr/>
          </a:p>
        </p:txBody>
      </p:sp>
      <p:pic>
        <p:nvPicPr>
          <p:cNvPr id="122" name="Google Shape;122;p18"/>
          <p:cNvPicPr preferRelativeResize="0"/>
          <p:nvPr/>
        </p:nvPicPr>
        <p:blipFill rotWithShape="1">
          <a:blip r:embed="rId3">
            <a:alphaModFix/>
          </a:blip>
          <a:srcRect l="-13623" t="-5171" r="14201" b="3447"/>
          <a:stretch/>
        </p:blipFill>
        <p:spPr>
          <a:xfrm>
            <a:off x="3084512" y="2214562"/>
            <a:ext cx="6059487" cy="4643437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8"/>
          <p:cNvSpPr txBox="1"/>
          <p:nvPr/>
        </p:nvSpPr>
        <p:spPr>
          <a:xfrm>
            <a:off x="7929562" y="2500312"/>
            <a:ext cx="1214437" cy="35718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8"/>
          <p:cNvSpPr txBox="1"/>
          <p:nvPr/>
        </p:nvSpPr>
        <p:spPr>
          <a:xfrm>
            <a:off x="4143375" y="6072187"/>
            <a:ext cx="1357312" cy="35718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8"/>
          <p:cNvSpPr txBox="1"/>
          <p:nvPr/>
        </p:nvSpPr>
        <p:spPr>
          <a:xfrm>
            <a:off x="4643437" y="2500312"/>
            <a:ext cx="1214437" cy="35718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8"/>
          <p:cNvSpPr txBox="1"/>
          <p:nvPr/>
        </p:nvSpPr>
        <p:spPr>
          <a:xfrm>
            <a:off x="6286500" y="2428875"/>
            <a:ext cx="1214437" cy="28575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8"/>
          <p:cNvSpPr txBox="1"/>
          <p:nvPr/>
        </p:nvSpPr>
        <p:spPr>
          <a:xfrm>
            <a:off x="3929062" y="6500812"/>
            <a:ext cx="2214562" cy="35718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8"/>
          <p:cNvSpPr txBox="1"/>
          <p:nvPr/>
        </p:nvSpPr>
        <p:spPr>
          <a:xfrm>
            <a:off x="3857625" y="5429250"/>
            <a:ext cx="1214437" cy="35718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PODKOŽJE</a:t>
            </a:r>
            <a:endParaRPr/>
          </a:p>
        </p:txBody>
      </p:sp>
      <p:sp>
        <p:nvSpPr>
          <p:cNvPr id="129" name="Google Shape;129;p18"/>
          <p:cNvSpPr txBox="1"/>
          <p:nvPr/>
        </p:nvSpPr>
        <p:spPr>
          <a:xfrm>
            <a:off x="3857625" y="4357687"/>
            <a:ext cx="1214437" cy="35718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USNJICA</a:t>
            </a:r>
            <a:endParaRPr/>
          </a:p>
        </p:txBody>
      </p:sp>
      <p:sp>
        <p:nvSpPr>
          <p:cNvPr id="130" name="Google Shape;130;p18"/>
          <p:cNvSpPr txBox="1"/>
          <p:nvPr/>
        </p:nvSpPr>
        <p:spPr>
          <a:xfrm>
            <a:off x="3714750" y="3286125"/>
            <a:ext cx="1428750" cy="35718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VRHNJICA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/>
          <p:nvPr/>
        </p:nvSpPr>
        <p:spPr>
          <a:xfrm>
            <a:off x="0" y="684212"/>
            <a:ext cx="9144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lang="en-US" sz="32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POVRHNJICA ali EPIDERMIS</a:t>
            </a:r>
            <a:r>
              <a:rPr lang="en-US" sz="32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večplastna (iz več plasti celic) vrhnja kožna plast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gradi jo krovno tkivo z zaščitno vlago</a:t>
            </a:r>
            <a:endParaRPr/>
          </a:p>
          <a:p>
            <a:pPr marL="0" marR="0" lvl="0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Zgrajena je iz </a:t>
            </a:r>
            <a:r>
              <a:rPr lang="en-US" sz="2400" b="0" i="0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dveh</a:t>
            </a:r>
            <a:r>
              <a:rPr lang="en-US" sz="2400" b="0" i="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plasti: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2400" b="0" i="0" u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- </a:t>
            </a:r>
            <a:r>
              <a:rPr lang="en-US" sz="2400" b="0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roževinasta plast celic ali </a:t>
            </a:r>
            <a:r>
              <a:rPr lang="en-US" sz="2400" b="0" i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stratum corneum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→ mrtve celice, beljakovina keratin, zaščitna vloga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- </a:t>
            </a:r>
            <a:r>
              <a:rPr lang="en-US" sz="2400" b="0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zarodna plast celic ali </a:t>
            </a:r>
            <a:r>
              <a:rPr lang="en-US" sz="2400" b="0" i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stratum germinativum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→ žive celice, hrano in kisik dobijo z difuzijo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0"/>
          <p:cNvPicPr preferRelativeResize="0"/>
          <p:nvPr/>
        </p:nvPicPr>
        <p:blipFill rotWithShape="1">
          <a:blip r:embed="rId3">
            <a:alphaModFix/>
          </a:blip>
          <a:srcRect l="47186" t="1249" r="6875" b="5000"/>
          <a:stretch/>
        </p:blipFill>
        <p:spPr>
          <a:xfrm>
            <a:off x="2428875" y="0"/>
            <a:ext cx="4429125" cy="677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0"/>
          <p:cNvSpPr/>
          <p:nvPr/>
        </p:nvSpPr>
        <p:spPr>
          <a:xfrm>
            <a:off x="2071687" y="500062"/>
            <a:ext cx="214312" cy="3357562"/>
          </a:xfrm>
          <a:prstGeom prst="leftBrace">
            <a:avLst>
              <a:gd name="adj1" fmla="val 115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0"/>
          <p:cNvSpPr/>
          <p:nvPr/>
        </p:nvSpPr>
        <p:spPr>
          <a:xfrm>
            <a:off x="2071687" y="3857625"/>
            <a:ext cx="214312" cy="1214437"/>
          </a:xfrm>
          <a:prstGeom prst="leftBrace">
            <a:avLst>
              <a:gd name="adj1" fmla="val 318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0"/>
          <p:cNvSpPr txBox="1"/>
          <p:nvPr/>
        </p:nvSpPr>
        <p:spPr>
          <a:xfrm>
            <a:off x="357187" y="2000250"/>
            <a:ext cx="1643062" cy="500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STRATUM CORNEUM</a:t>
            </a:r>
            <a:endParaRPr/>
          </a:p>
        </p:txBody>
      </p:sp>
      <p:sp>
        <p:nvSpPr>
          <p:cNvPr id="144" name="Google Shape;144;p20"/>
          <p:cNvSpPr txBox="1"/>
          <p:nvPr/>
        </p:nvSpPr>
        <p:spPr>
          <a:xfrm>
            <a:off x="214312" y="4214812"/>
            <a:ext cx="1785937" cy="500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STRATUM GERMINATIVUM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/>
          <p:nvPr/>
        </p:nvSpPr>
        <p:spPr>
          <a:xfrm>
            <a:off x="500062" y="500062"/>
            <a:ext cx="8643937" cy="1938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 zarodni plasti povrhnjice so tudi pigmentne celice MELANOCITE, ki vsebujejo barvilo MELANIN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ALBINIZEM → dedno pogojena bolezen, kjer v koži ni pigmenta melanina </a:t>
            </a:r>
            <a:endParaRPr/>
          </a:p>
        </p:txBody>
      </p:sp>
      <p:pic>
        <p:nvPicPr>
          <p:cNvPr id="150" name="Google Shape;15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86312" y="2500312"/>
            <a:ext cx="3357562" cy="400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14437" y="2714625"/>
            <a:ext cx="2414587" cy="385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380</Words>
  <Application>Microsoft Office PowerPoint</Application>
  <PresentationFormat>Diaprojekcija na zaslonu (4:3)</PresentationFormat>
  <Paragraphs>117</Paragraphs>
  <Slides>19</Slides>
  <Notes>19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19</vt:i4>
      </vt:variant>
    </vt:vector>
  </HeadingPairs>
  <TitlesOfParts>
    <vt:vector size="23" baseType="lpstr">
      <vt:lpstr>Arial</vt:lpstr>
      <vt:lpstr>Calibri</vt:lpstr>
      <vt:lpstr>Comic Sans MS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SIC Ljubljana</dc:creator>
  <cp:lastModifiedBy>SIC Ljubljana</cp:lastModifiedBy>
  <cp:revision>1</cp:revision>
  <dcterms:modified xsi:type="dcterms:W3CDTF">2020-01-28T12:37:37Z</dcterms:modified>
</cp:coreProperties>
</file>