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6" roundtripDataSignature="AMtx7mhsLfe7YA2X4e28E2SMBlDG746DF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37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customschemas.google.com/relationships/presentationmetadata" Target="meta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aslovni diapozitiv" type="title">
  <p:cSld name="TITLE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oogle Shape;32;p24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3" name="Google Shape;33;p24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4" name="Google Shape;34;p24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5" name="Google Shape;35;p24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</p:sp>
        <p:sp>
          <p:nvSpPr>
            <p:cNvPr id="36" name="Google Shape;36;p24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37" name="Google Shape;37;p2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4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3734">
                <a:alpha val="69803"/>
              </a:srgbClr>
            </a:solidFill>
            <a:ln>
              <a:noFill/>
            </a:ln>
          </p:spPr>
        </p:sp>
        <p:sp>
          <p:nvSpPr>
            <p:cNvPr id="39" name="Google Shape;39;p24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93B3D7">
                <a:alpha val="69803"/>
              </a:srgbClr>
            </a:solidFill>
            <a:ln>
              <a:noFill/>
            </a:ln>
          </p:spPr>
        </p:sp>
        <p:sp>
          <p:nvSpPr>
            <p:cNvPr id="40" name="Google Shape;40;p24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</p:sp>
        <p:sp>
          <p:nvSpPr>
            <p:cNvPr id="41" name="Google Shape;41;p24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4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Google Shape;43;p24"/>
          <p:cNvSpPr txBox="1"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Trebuchet MS"/>
              <a:buNone/>
              <a:defRPr sz="5400">
                <a:solidFill>
                  <a:schemeClr val="accen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4"/>
          <p:cNvSpPr txBox="1"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rgbClr val="7F7F7F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24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4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4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tat z napisom">
  <p:cSld name="Citat z napisom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3"/>
          <p:cNvSpPr txBox="1"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3"/>
          <p:cNvSpPr txBox="1">
            <a:spLocks noGrp="1"/>
          </p:cNvSpPr>
          <p:nvPr>
            <p:ph type="body" idx="1"/>
          </p:nvPr>
        </p:nvSpPr>
        <p:spPr>
          <a:xfrm>
            <a:off x="1366139" y="3632200"/>
            <a:ext cx="7224524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 sz="1600">
                <a:solidFill>
                  <a:srgbClr val="7F7F7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99" name="Google Shape;99;p33"/>
          <p:cNvSpPr txBox="1">
            <a:spLocks noGrp="1"/>
          </p:cNvSpPr>
          <p:nvPr>
            <p:ph type="body" idx="2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33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3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3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3" name="Google Shape;103;p3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0">
                <a:solidFill>
                  <a:srgbClr val="93B3D7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04" name="Google Shape;104;p33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0">
                <a:solidFill>
                  <a:srgbClr val="93B3D7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800">
              <a:solidFill>
                <a:srgbClr val="93B3D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rtica z imenom">
  <p:cSld name="Kartica z imenom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4"/>
          <p:cNvSpPr txBox="1"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4"/>
          <p:cNvSpPr txBox="1"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34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4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4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tat kartice z imenom">
  <p:cSld name="Citat kartice z imenom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5"/>
          <p:cNvSpPr txBox="1"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35"/>
          <p:cNvSpPr txBox="1">
            <a:spLocks noGrp="1"/>
          </p:cNvSpPr>
          <p:nvPr>
            <p:ph type="body" idx="1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rgbClr val="3F3F3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14" name="Google Shape;114;p35"/>
          <p:cNvSpPr txBox="1">
            <a:spLocks noGrp="1"/>
          </p:cNvSpPr>
          <p:nvPr>
            <p:ph type="body" idx="2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35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35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35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8" name="Google Shape;118;p35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0">
                <a:solidFill>
                  <a:srgbClr val="93B3D7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19" name="Google Shape;119;p35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0">
                <a:solidFill>
                  <a:srgbClr val="93B3D7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nično ali neresnično">
  <p:cSld name="Resnično ali neresnično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6"/>
          <p:cNvSpPr txBox="1"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36"/>
          <p:cNvSpPr txBox="1">
            <a:spLocks noGrp="1"/>
          </p:cNvSpPr>
          <p:nvPr>
            <p:ph type="body" idx="1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23" name="Google Shape;123;p36"/>
          <p:cNvSpPr txBox="1">
            <a:spLocks noGrp="1"/>
          </p:cNvSpPr>
          <p:nvPr>
            <p:ph type="body" idx="2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36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36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6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slov in navpično besedilo" type="vertTx">
  <p:cSld name="VERTICAL_TEX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7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37"/>
          <p:cNvSpPr txBox="1">
            <a:spLocks noGrp="1"/>
          </p:cNvSpPr>
          <p:nvPr>
            <p:ph type="body" idx="1"/>
          </p:nvPr>
        </p:nvSpPr>
        <p:spPr>
          <a:xfrm rot="5400000">
            <a:off x="3035281" y="-197358"/>
            <a:ext cx="3880773" cy="8596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30" name="Google Shape;130;p37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7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7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vpični naslov in besedilo" type="vertTitleAndTx">
  <p:cSld name="VERTICAL_TITLE_AND_VERTICAL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8"/>
          <p:cNvSpPr txBox="1">
            <a:spLocks noGrp="1"/>
          </p:cNvSpPr>
          <p:nvPr>
            <p:ph type="title"/>
          </p:nvPr>
        </p:nvSpPr>
        <p:spPr>
          <a:xfrm rot="5400000">
            <a:off x="5994319" y="2582953"/>
            <a:ext cx="5251451" cy="1304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8"/>
          <p:cNvSpPr txBox="1">
            <a:spLocks noGrp="1"/>
          </p:cNvSpPr>
          <p:nvPr>
            <p:ph type="body" idx="1"/>
          </p:nvPr>
        </p:nvSpPr>
        <p:spPr>
          <a:xfrm rot="5400000">
            <a:off x="1581685" y="-294750"/>
            <a:ext cx="5251450" cy="706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36" name="Google Shape;136;p38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8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38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slov in vsebina" type="obj">
  <p:cSld name="OBJEC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5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5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51" name="Google Shape;51;p25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5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5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lava odseka" type="secHead">
  <p:cSld name="SECTION_HEADE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6"/>
          <p:cNvSpPr txBox="1"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  <a:defRPr sz="4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6"/>
          <p:cNvSpPr txBox="1"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7F7F7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26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6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6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e vsebini" type="twoObj">
  <p:cSld name="TWO_OBJECTS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7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7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4184035" cy="3880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63" name="Google Shape;63;p27"/>
          <p:cNvSpPr txBox="1">
            <a:spLocks noGrp="1"/>
          </p:cNvSpPr>
          <p:nvPr>
            <p:ph type="body" idx="2"/>
          </p:nvPr>
        </p:nvSpPr>
        <p:spPr>
          <a:xfrm>
            <a:off x="5089970" y="2160589"/>
            <a:ext cx="4184034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64" name="Google Shape;64;p27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7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7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mo naslov" type="titleOnly">
  <p:cSld name="TITLE_ONL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8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8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8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8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azen" type="blank">
  <p:cSld name="BLANK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9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9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9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sebina z naslovom" type="objTx">
  <p:cSld name="OBJECT_WITH_CAPTION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0"/>
          <p:cNvSpPr txBox="1"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rebuchet MS"/>
              <a:buNone/>
              <a:defRPr sz="2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0"/>
          <p:cNvSpPr txBox="1">
            <a:spLocks noGrp="1"/>
          </p:cNvSpPr>
          <p:nvPr>
            <p:ph type="body" idx="1"/>
          </p:nvPr>
        </p:nvSpPr>
        <p:spPr>
          <a:xfrm>
            <a:off x="4760461" y="514924"/>
            <a:ext cx="4513541" cy="5526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79" name="Google Shape;79;p30"/>
          <p:cNvSpPr txBox="1">
            <a:spLocks noGrp="1"/>
          </p:cNvSpPr>
          <p:nvPr>
            <p:ph type="body" idx="2"/>
          </p:nvPr>
        </p:nvSpPr>
        <p:spPr>
          <a:xfrm>
            <a:off x="677334" y="2777069"/>
            <a:ext cx="3854528" cy="2584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9pPr>
          </a:lstStyle>
          <a:p>
            <a:endParaRPr/>
          </a:p>
        </p:txBody>
      </p:sp>
      <p:sp>
        <p:nvSpPr>
          <p:cNvPr id="80" name="Google Shape;80;p30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0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0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slov in slika" type="picTx">
  <p:cSld name="PICTURE_WITH_CAPTION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1"/>
          <p:cNvSpPr txBox="1"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rebuchet MS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1"/>
          <p:cNvSpPr>
            <a:spLocks noGrp="1"/>
          </p:cNvSpPr>
          <p:nvPr>
            <p:ph type="pic" idx="2"/>
          </p:nvPr>
        </p:nvSpPr>
        <p:spPr>
          <a:xfrm>
            <a:off x="677334" y="609600"/>
            <a:ext cx="8596668" cy="3845718"/>
          </a:xfrm>
          <a:prstGeom prst="rect">
            <a:avLst/>
          </a:prstGeom>
          <a:noFill/>
          <a:ln>
            <a:noFill/>
          </a:ln>
        </p:spPr>
      </p:sp>
      <p:sp>
        <p:nvSpPr>
          <p:cNvPr id="86" name="Google Shape;86;p31"/>
          <p:cNvSpPr txBox="1">
            <a:spLocks noGrp="1"/>
          </p:cNvSpPr>
          <p:nvPr>
            <p:ph type="body" idx="1"/>
          </p:nvPr>
        </p:nvSpPr>
        <p:spPr>
          <a:xfrm>
            <a:off x="677334" y="5367338"/>
            <a:ext cx="8596667" cy="674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87" name="Google Shape;87;p31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31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31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slov in napis">
  <p:cSld name="Naslov in napi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2"/>
          <p:cNvSpPr txBox="1"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2"/>
          <p:cNvSpPr txBox="1"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32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2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32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22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" name="Google Shape;7;p22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" name="Google Shape;8;p22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9" name="Google Shape;9;p22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</p:sp>
        <p:sp>
          <p:nvSpPr>
            <p:cNvPr id="10" name="Google Shape;10;p22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11" name="Google Shape;11;p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2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3734">
                <a:alpha val="69803"/>
              </a:srgbClr>
            </a:solidFill>
            <a:ln>
              <a:noFill/>
            </a:ln>
          </p:spPr>
        </p:sp>
        <p:sp>
          <p:nvSpPr>
            <p:cNvPr id="13" name="Google Shape;13;p22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93B3D7">
                <a:alpha val="69803"/>
              </a:srgbClr>
            </a:solidFill>
            <a:ln>
              <a:noFill/>
            </a:ln>
          </p:spPr>
        </p:sp>
        <p:sp>
          <p:nvSpPr>
            <p:cNvPr id="14" name="Google Shape;14;p22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</p:sp>
        <p:sp>
          <p:nvSpPr>
            <p:cNvPr id="15" name="Google Shape;15;p22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2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Google Shape;17;p22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2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200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0988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►"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9971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895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895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9" name="Google Shape;19;p22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0" name="Google Shape;20;p22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1" name="Google Shape;21;p22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"/>
          <p:cNvSpPr txBox="1"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Trebuchet MS"/>
              <a:buNone/>
            </a:pPr>
            <a:r>
              <a:rPr lang="en-GB"/>
              <a:t>ZLITINE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7577" y="309562"/>
            <a:ext cx="7620000" cy="623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4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GB"/>
              <a:t>Fazni diagrami</a:t>
            </a:r>
            <a:endParaRPr/>
          </a:p>
        </p:txBody>
      </p:sp>
      <p:sp>
        <p:nvSpPr>
          <p:cNvPr id="234" name="Google Shape;234;p14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2357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en-GB"/>
              <a:t>Komponenta: čista kovina iz katere je zlitina sestavljena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GB"/>
              <a:t>Topljenec: tista stvar ki je v manjšini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GB"/>
              <a:t>Topilec: tista stvar ki je v večini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GB"/>
              <a:t>Meja topnosti: max. količina topljenca, ki ga topilo vase sprejme 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GB"/>
              <a:t>Faza: homogen del sistema z enotnimi fizikalnimi in kemijskimi lastnostmi </a:t>
            </a:r>
            <a:endParaRPr/>
          </a:p>
          <a:p>
            <a:pPr marL="342900" lvl="0" indent="-251459" algn="l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5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GB"/>
              <a:t>Popolna netopnost v tekočem stanju</a:t>
            </a:r>
            <a:endParaRPr/>
          </a:p>
        </p:txBody>
      </p:sp>
      <p:sp>
        <p:nvSpPr>
          <p:cNvPr id="240" name="Google Shape;240;p15"/>
          <p:cNvSpPr/>
          <p:nvPr/>
        </p:nvSpPr>
        <p:spPr>
          <a:xfrm>
            <a:off x="1595718" y="1709271"/>
            <a:ext cx="2985247" cy="321833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41" name="Google Shape;241;p15"/>
          <p:cNvSpPr/>
          <p:nvPr/>
        </p:nvSpPr>
        <p:spPr>
          <a:xfrm>
            <a:off x="1335741" y="1559859"/>
            <a:ext cx="3487271" cy="251012"/>
          </a:xfrm>
          <a:prstGeom prst="rect">
            <a:avLst/>
          </a:prstGeom>
          <a:solidFill>
            <a:schemeClr val="lt1"/>
          </a:solidFill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42" name="Google Shape;242;p15"/>
          <p:cNvSpPr/>
          <p:nvPr/>
        </p:nvSpPr>
        <p:spPr>
          <a:xfrm>
            <a:off x="1586752" y="5298141"/>
            <a:ext cx="2985247" cy="950259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43" name="Google Shape;243;p15"/>
          <p:cNvSpPr/>
          <p:nvPr/>
        </p:nvSpPr>
        <p:spPr>
          <a:xfrm>
            <a:off x="5310747" y="1796583"/>
            <a:ext cx="5877205" cy="3131018"/>
          </a:xfrm>
          <a:custGeom>
            <a:avLst/>
            <a:gdLst/>
            <a:ahLst/>
            <a:cxnLst/>
            <a:rect l="l" t="t" r="r" b="b"/>
            <a:pathLst>
              <a:path w="5877205" h="3131018" extrusionOk="0">
                <a:moveTo>
                  <a:pt x="14288" y="0"/>
                </a:moveTo>
                <a:cubicBezTo>
                  <a:pt x="11300" y="1042894"/>
                  <a:pt x="8311" y="2085788"/>
                  <a:pt x="5323" y="3128682"/>
                </a:cubicBezTo>
                <a:lnTo>
                  <a:pt x="5877205" y="3116730"/>
                </a:lnTo>
                <a:lnTo>
                  <a:pt x="0" y="3131018"/>
                </a:lnTo>
                <a:cubicBezTo>
                  <a:pt x="4763" y="2087345"/>
                  <a:pt x="9525" y="1043673"/>
                  <a:pt x="14288" y="0"/>
                </a:cubicBezTo>
                <a:close/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44" name="Google Shape;244;p15"/>
          <p:cNvSpPr txBox="1"/>
          <p:nvPr/>
        </p:nvSpPr>
        <p:spPr>
          <a:xfrm>
            <a:off x="563456" y="1685365"/>
            <a:ext cx="90941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T [C°]</a:t>
            </a:r>
            <a:endParaRPr/>
          </a:p>
        </p:txBody>
      </p:sp>
      <p:sp>
        <p:nvSpPr>
          <p:cNvPr id="245" name="Google Shape;245;p15"/>
          <p:cNvSpPr txBox="1"/>
          <p:nvPr/>
        </p:nvSpPr>
        <p:spPr>
          <a:xfrm>
            <a:off x="4563035" y="1745734"/>
            <a:ext cx="90941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T [C°]</a:t>
            </a:r>
            <a:endParaRPr/>
          </a:p>
        </p:txBody>
      </p:sp>
      <p:cxnSp>
        <p:nvCxnSpPr>
          <p:cNvPr id="246" name="Google Shape;246;p15"/>
          <p:cNvCxnSpPr/>
          <p:nvPr/>
        </p:nvCxnSpPr>
        <p:spPr>
          <a:xfrm>
            <a:off x="1616869" y="2411506"/>
            <a:ext cx="2946166" cy="0"/>
          </a:xfrm>
          <a:prstGeom prst="straightConnector1">
            <a:avLst/>
          </a:prstGeom>
          <a:noFill/>
          <a:ln w="28575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7" name="Google Shape;247;p15"/>
          <p:cNvCxnSpPr/>
          <p:nvPr/>
        </p:nvCxnSpPr>
        <p:spPr>
          <a:xfrm>
            <a:off x="1616869" y="4043082"/>
            <a:ext cx="2946166" cy="0"/>
          </a:xfrm>
          <a:prstGeom prst="straightConnector1">
            <a:avLst/>
          </a:prstGeom>
          <a:noFill/>
          <a:ln w="2857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8" name="Google Shape;248;p15"/>
          <p:cNvCxnSpPr/>
          <p:nvPr/>
        </p:nvCxnSpPr>
        <p:spPr>
          <a:xfrm>
            <a:off x="1595718" y="5298141"/>
            <a:ext cx="2967317" cy="950259"/>
          </a:xfrm>
          <a:prstGeom prst="straightConnector1">
            <a:avLst/>
          </a:prstGeom>
          <a:noFill/>
          <a:ln w="28575" cap="flat" cmpd="sng">
            <a:solidFill>
              <a:srgbClr val="0C0C0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49" name="Google Shape;249;p15"/>
          <p:cNvSpPr txBox="1"/>
          <p:nvPr/>
        </p:nvSpPr>
        <p:spPr>
          <a:xfrm>
            <a:off x="10488506" y="5113475"/>
            <a:ext cx="90941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t [s]</a:t>
            </a:r>
            <a:endParaRPr/>
          </a:p>
        </p:txBody>
      </p:sp>
      <p:sp>
        <p:nvSpPr>
          <p:cNvPr id="250" name="Google Shape;250;p15"/>
          <p:cNvSpPr txBox="1"/>
          <p:nvPr/>
        </p:nvSpPr>
        <p:spPr>
          <a:xfrm>
            <a:off x="563456" y="5408707"/>
            <a:ext cx="118802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B050"/>
                </a:solidFill>
                <a:latin typeface="Trebuchet MS"/>
                <a:ea typeface="Trebuchet MS"/>
                <a:cs typeface="Trebuchet MS"/>
                <a:sym typeface="Trebuchet MS"/>
              </a:rPr>
              <a:t>100% Fe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B050"/>
                </a:solidFill>
                <a:latin typeface="Trebuchet MS"/>
                <a:ea typeface="Trebuchet MS"/>
                <a:cs typeface="Trebuchet MS"/>
                <a:sym typeface="Trebuchet MS"/>
              </a:rPr>
              <a:t>0% Pb</a:t>
            </a:r>
            <a:endParaRPr sz="1800">
              <a:solidFill>
                <a:srgbClr val="00B05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51" name="Google Shape;251;p15"/>
          <p:cNvSpPr txBox="1"/>
          <p:nvPr/>
        </p:nvSpPr>
        <p:spPr>
          <a:xfrm>
            <a:off x="4722539" y="5450104"/>
            <a:ext cx="118802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70C0"/>
                </a:solidFill>
                <a:latin typeface="Trebuchet MS"/>
                <a:ea typeface="Trebuchet MS"/>
                <a:cs typeface="Trebuchet MS"/>
                <a:sym typeface="Trebuchet MS"/>
              </a:rPr>
              <a:t>0% Fe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70C0"/>
                </a:solidFill>
                <a:latin typeface="Trebuchet MS"/>
                <a:ea typeface="Trebuchet MS"/>
                <a:cs typeface="Trebuchet MS"/>
                <a:sym typeface="Trebuchet MS"/>
              </a:rPr>
              <a:t>100% Pb</a:t>
            </a:r>
            <a:endParaRPr sz="1800">
              <a:solidFill>
                <a:srgbClr val="0070C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252" name="Google Shape;252;p15"/>
          <p:cNvCxnSpPr/>
          <p:nvPr/>
        </p:nvCxnSpPr>
        <p:spPr>
          <a:xfrm>
            <a:off x="2228850" y="2115066"/>
            <a:ext cx="0" cy="4133334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53" name="Google Shape;253;p15"/>
          <p:cNvSpPr txBox="1"/>
          <p:nvPr/>
        </p:nvSpPr>
        <p:spPr>
          <a:xfrm>
            <a:off x="2078310" y="6236010"/>
            <a:ext cx="118802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80% Fe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20% Pb</a:t>
            </a:r>
            <a:endParaRPr sz="1800">
              <a:solidFill>
                <a:srgbClr val="FF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254" name="Google Shape;254;p15"/>
          <p:cNvCxnSpPr/>
          <p:nvPr/>
        </p:nvCxnSpPr>
        <p:spPr>
          <a:xfrm>
            <a:off x="4580965" y="2411506"/>
            <a:ext cx="6606987" cy="0"/>
          </a:xfrm>
          <a:prstGeom prst="straightConnector1">
            <a:avLst/>
          </a:prstGeom>
          <a:noFill/>
          <a:ln w="19050" cap="flat" cmpd="sng">
            <a:solidFill>
              <a:srgbClr val="0C0C0C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255" name="Google Shape;255;p15"/>
          <p:cNvCxnSpPr/>
          <p:nvPr/>
        </p:nvCxnSpPr>
        <p:spPr>
          <a:xfrm>
            <a:off x="4563035" y="4043082"/>
            <a:ext cx="6606987" cy="0"/>
          </a:xfrm>
          <a:prstGeom prst="straightConnector1">
            <a:avLst/>
          </a:prstGeom>
          <a:noFill/>
          <a:ln w="19050" cap="flat" cmpd="sng">
            <a:solidFill>
              <a:srgbClr val="0C0C0C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256" name="Google Shape;256;p15"/>
          <p:cNvCxnSpPr/>
          <p:nvPr/>
        </p:nvCxnSpPr>
        <p:spPr>
          <a:xfrm>
            <a:off x="5621437" y="1867749"/>
            <a:ext cx="396748" cy="548803"/>
          </a:xfrm>
          <a:prstGeom prst="straightConnector1">
            <a:avLst/>
          </a:prstGeom>
          <a:noFill/>
          <a:ln w="28575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7" name="Google Shape;257;p15"/>
          <p:cNvCxnSpPr/>
          <p:nvPr/>
        </p:nvCxnSpPr>
        <p:spPr>
          <a:xfrm>
            <a:off x="6989884" y="1862703"/>
            <a:ext cx="396748" cy="548803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8" name="Google Shape;258;p15"/>
          <p:cNvCxnSpPr/>
          <p:nvPr/>
        </p:nvCxnSpPr>
        <p:spPr>
          <a:xfrm>
            <a:off x="8386089" y="1930400"/>
            <a:ext cx="1334727" cy="2112682"/>
          </a:xfrm>
          <a:prstGeom prst="straightConnector1">
            <a:avLst/>
          </a:prstGeom>
          <a:noFill/>
          <a:ln w="2857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9" name="Google Shape;259;p15"/>
          <p:cNvCxnSpPr/>
          <p:nvPr/>
        </p:nvCxnSpPr>
        <p:spPr>
          <a:xfrm>
            <a:off x="6018185" y="2411506"/>
            <a:ext cx="613621" cy="0"/>
          </a:xfrm>
          <a:prstGeom prst="straightConnector1">
            <a:avLst/>
          </a:prstGeom>
          <a:noFill/>
          <a:ln w="28575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0" name="Google Shape;260;p15"/>
          <p:cNvCxnSpPr/>
          <p:nvPr/>
        </p:nvCxnSpPr>
        <p:spPr>
          <a:xfrm>
            <a:off x="6649736" y="2424166"/>
            <a:ext cx="1799916" cy="2496250"/>
          </a:xfrm>
          <a:prstGeom prst="straightConnector1">
            <a:avLst/>
          </a:prstGeom>
          <a:noFill/>
          <a:ln w="28575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1" name="Google Shape;261;p15"/>
          <p:cNvCxnSpPr/>
          <p:nvPr/>
        </p:nvCxnSpPr>
        <p:spPr>
          <a:xfrm>
            <a:off x="7386632" y="2411506"/>
            <a:ext cx="438156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2" name="Google Shape;262;p15"/>
          <p:cNvCxnSpPr/>
          <p:nvPr/>
        </p:nvCxnSpPr>
        <p:spPr>
          <a:xfrm>
            <a:off x="7824788" y="2409522"/>
            <a:ext cx="1079275" cy="1620411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3" name="Google Shape;263;p15"/>
          <p:cNvCxnSpPr/>
          <p:nvPr/>
        </p:nvCxnSpPr>
        <p:spPr>
          <a:xfrm>
            <a:off x="8926445" y="4038480"/>
            <a:ext cx="219078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4" name="Google Shape;264;p15"/>
          <p:cNvCxnSpPr/>
          <p:nvPr/>
        </p:nvCxnSpPr>
        <p:spPr>
          <a:xfrm>
            <a:off x="9145523" y="4038480"/>
            <a:ext cx="643118" cy="875971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5" name="Google Shape;265;p15"/>
          <p:cNvCxnSpPr/>
          <p:nvPr/>
        </p:nvCxnSpPr>
        <p:spPr>
          <a:xfrm>
            <a:off x="9706824" y="4038480"/>
            <a:ext cx="654763" cy="0"/>
          </a:xfrm>
          <a:prstGeom prst="straightConnector1">
            <a:avLst/>
          </a:prstGeom>
          <a:noFill/>
          <a:ln w="2857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6" name="Google Shape;266;p15"/>
          <p:cNvCxnSpPr/>
          <p:nvPr/>
        </p:nvCxnSpPr>
        <p:spPr>
          <a:xfrm>
            <a:off x="10364757" y="4038480"/>
            <a:ext cx="463050" cy="849671"/>
          </a:xfrm>
          <a:prstGeom prst="straightConnector1">
            <a:avLst/>
          </a:prstGeom>
          <a:noFill/>
          <a:ln w="2857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7" name="Google Shape;267;p15"/>
          <p:cNvSpPr txBox="1"/>
          <p:nvPr/>
        </p:nvSpPr>
        <p:spPr>
          <a:xfrm>
            <a:off x="2790152" y="2043224"/>
            <a:ext cx="118802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B050"/>
                </a:solidFill>
                <a:latin typeface="Trebuchet MS"/>
                <a:ea typeface="Trebuchet MS"/>
                <a:cs typeface="Trebuchet MS"/>
                <a:sym typeface="Trebuchet MS"/>
              </a:rPr>
              <a:t>Likvidus</a:t>
            </a:r>
            <a:endParaRPr sz="1800">
              <a:solidFill>
                <a:srgbClr val="00B05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68" name="Google Shape;268;p15"/>
          <p:cNvSpPr txBox="1"/>
          <p:nvPr/>
        </p:nvSpPr>
        <p:spPr>
          <a:xfrm>
            <a:off x="2898218" y="3678292"/>
            <a:ext cx="118802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70C0"/>
                </a:solidFill>
                <a:latin typeface="Trebuchet MS"/>
                <a:ea typeface="Trebuchet MS"/>
                <a:cs typeface="Trebuchet MS"/>
                <a:sym typeface="Trebuchet MS"/>
              </a:rPr>
              <a:t>Solidus</a:t>
            </a:r>
            <a:endParaRPr sz="1800">
              <a:solidFill>
                <a:srgbClr val="0070C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69" name="Google Shape;269;p15"/>
          <p:cNvSpPr txBox="1"/>
          <p:nvPr/>
        </p:nvSpPr>
        <p:spPr>
          <a:xfrm>
            <a:off x="918293" y="2227890"/>
            <a:ext cx="90941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1538</a:t>
            </a:r>
            <a:endParaRPr/>
          </a:p>
        </p:txBody>
      </p:sp>
      <p:sp>
        <p:nvSpPr>
          <p:cNvPr id="270" name="Google Shape;270;p15"/>
          <p:cNvSpPr txBox="1"/>
          <p:nvPr/>
        </p:nvSpPr>
        <p:spPr>
          <a:xfrm>
            <a:off x="641281" y="3318436"/>
            <a:ext cx="90941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TmA</a:t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71" name="Google Shape;271;p15"/>
          <p:cNvSpPr txBox="1"/>
          <p:nvPr/>
        </p:nvSpPr>
        <p:spPr>
          <a:xfrm>
            <a:off x="4603049" y="4048309"/>
            <a:ext cx="90941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327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03177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7"/>
          <p:cNvSpPr txBox="1">
            <a:spLocks noGrp="1"/>
          </p:cNvSpPr>
          <p:nvPr>
            <p:ph type="title"/>
          </p:nvPr>
        </p:nvSpPr>
        <p:spPr>
          <a:xfrm>
            <a:off x="477363" y="251005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GB"/>
              <a:t>Popolna topnost v tekočem in popolna topnost v trdnem stanju</a:t>
            </a:r>
            <a:endParaRPr/>
          </a:p>
        </p:txBody>
      </p:sp>
      <p:sp>
        <p:nvSpPr>
          <p:cNvPr id="282" name="Google Shape;282;p17"/>
          <p:cNvSpPr/>
          <p:nvPr/>
        </p:nvSpPr>
        <p:spPr>
          <a:xfrm>
            <a:off x="1353671" y="1819835"/>
            <a:ext cx="2985247" cy="321833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83" name="Google Shape;283;p17"/>
          <p:cNvSpPr/>
          <p:nvPr/>
        </p:nvSpPr>
        <p:spPr>
          <a:xfrm>
            <a:off x="1093694" y="1670423"/>
            <a:ext cx="3487271" cy="251012"/>
          </a:xfrm>
          <a:prstGeom prst="rect">
            <a:avLst/>
          </a:prstGeom>
          <a:solidFill>
            <a:schemeClr val="lt1"/>
          </a:solidFill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84" name="Google Shape;284;p17"/>
          <p:cNvSpPr/>
          <p:nvPr/>
        </p:nvSpPr>
        <p:spPr>
          <a:xfrm>
            <a:off x="1344705" y="5408705"/>
            <a:ext cx="2985247" cy="950259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85" name="Google Shape;285;p17"/>
          <p:cNvSpPr/>
          <p:nvPr/>
        </p:nvSpPr>
        <p:spPr>
          <a:xfrm>
            <a:off x="5068700" y="1907147"/>
            <a:ext cx="5877205" cy="3131018"/>
          </a:xfrm>
          <a:custGeom>
            <a:avLst/>
            <a:gdLst/>
            <a:ahLst/>
            <a:cxnLst/>
            <a:rect l="l" t="t" r="r" b="b"/>
            <a:pathLst>
              <a:path w="5877205" h="3131018" extrusionOk="0">
                <a:moveTo>
                  <a:pt x="14288" y="0"/>
                </a:moveTo>
                <a:cubicBezTo>
                  <a:pt x="11300" y="1042894"/>
                  <a:pt x="8311" y="2085788"/>
                  <a:pt x="5323" y="3128682"/>
                </a:cubicBezTo>
                <a:lnTo>
                  <a:pt x="5877205" y="3116730"/>
                </a:lnTo>
                <a:lnTo>
                  <a:pt x="0" y="3131018"/>
                </a:lnTo>
                <a:cubicBezTo>
                  <a:pt x="4763" y="2087345"/>
                  <a:pt x="9525" y="1043673"/>
                  <a:pt x="14288" y="0"/>
                </a:cubicBezTo>
                <a:close/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86" name="Google Shape;286;p17"/>
          <p:cNvSpPr txBox="1"/>
          <p:nvPr/>
        </p:nvSpPr>
        <p:spPr>
          <a:xfrm>
            <a:off x="321409" y="1795929"/>
            <a:ext cx="90941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T [C°]</a:t>
            </a:r>
            <a:endParaRPr/>
          </a:p>
        </p:txBody>
      </p:sp>
      <p:sp>
        <p:nvSpPr>
          <p:cNvPr id="287" name="Google Shape;287;p17"/>
          <p:cNvSpPr txBox="1"/>
          <p:nvPr/>
        </p:nvSpPr>
        <p:spPr>
          <a:xfrm>
            <a:off x="4320988" y="1856298"/>
            <a:ext cx="90941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T [C°]</a:t>
            </a:r>
            <a:endParaRPr/>
          </a:p>
        </p:txBody>
      </p:sp>
      <p:cxnSp>
        <p:nvCxnSpPr>
          <p:cNvPr id="288" name="Google Shape;288;p17"/>
          <p:cNvCxnSpPr/>
          <p:nvPr/>
        </p:nvCxnSpPr>
        <p:spPr>
          <a:xfrm>
            <a:off x="1353671" y="5408705"/>
            <a:ext cx="2967317" cy="950259"/>
          </a:xfrm>
          <a:prstGeom prst="straightConnector1">
            <a:avLst/>
          </a:prstGeom>
          <a:noFill/>
          <a:ln w="28575" cap="flat" cmpd="sng">
            <a:solidFill>
              <a:srgbClr val="0C0C0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89" name="Google Shape;289;p17"/>
          <p:cNvSpPr txBox="1"/>
          <p:nvPr/>
        </p:nvSpPr>
        <p:spPr>
          <a:xfrm>
            <a:off x="10246459" y="5224039"/>
            <a:ext cx="90941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t [s]</a:t>
            </a:r>
            <a:endParaRPr/>
          </a:p>
        </p:txBody>
      </p:sp>
      <p:sp>
        <p:nvSpPr>
          <p:cNvPr id="290" name="Google Shape;290;p17"/>
          <p:cNvSpPr txBox="1"/>
          <p:nvPr/>
        </p:nvSpPr>
        <p:spPr>
          <a:xfrm>
            <a:off x="993526" y="4942543"/>
            <a:ext cx="34197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B050"/>
                </a:solidFill>
                <a:latin typeface="Trebuchet MS"/>
                <a:ea typeface="Trebuchet MS"/>
                <a:cs typeface="Trebuchet MS"/>
                <a:sym typeface="Trebuchet MS"/>
              </a:rPr>
              <a:t>A</a:t>
            </a:r>
            <a:endParaRPr/>
          </a:p>
        </p:txBody>
      </p:sp>
      <p:sp>
        <p:nvSpPr>
          <p:cNvPr id="291" name="Google Shape;291;p17"/>
          <p:cNvSpPr txBox="1"/>
          <p:nvPr/>
        </p:nvSpPr>
        <p:spPr>
          <a:xfrm>
            <a:off x="4429479" y="4942543"/>
            <a:ext cx="59401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70C0"/>
                </a:solidFill>
                <a:latin typeface="Trebuchet MS"/>
                <a:ea typeface="Trebuchet MS"/>
                <a:cs typeface="Trebuchet MS"/>
                <a:sym typeface="Trebuchet MS"/>
              </a:rPr>
              <a:t>B</a:t>
            </a:r>
            <a:endParaRPr/>
          </a:p>
        </p:txBody>
      </p:sp>
      <p:cxnSp>
        <p:nvCxnSpPr>
          <p:cNvPr id="292" name="Google Shape;292;p17"/>
          <p:cNvCxnSpPr/>
          <p:nvPr/>
        </p:nvCxnSpPr>
        <p:spPr>
          <a:xfrm>
            <a:off x="3084980" y="2225630"/>
            <a:ext cx="0" cy="4133334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93" name="Google Shape;293;p17"/>
          <p:cNvCxnSpPr/>
          <p:nvPr/>
        </p:nvCxnSpPr>
        <p:spPr>
          <a:xfrm>
            <a:off x="1353670" y="2520086"/>
            <a:ext cx="9592235" cy="1984"/>
          </a:xfrm>
          <a:prstGeom prst="straightConnector1">
            <a:avLst/>
          </a:prstGeom>
          <a:noFill/>
          <a:ln w="19050" cap="flat" cmpd="sng">
            <a:solidFill>
              <a:srgbClr val="0C0C0C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294" name="Google Shape;294;p17"/>
          <p:cNvCxnSpPr/>
          <p:nvPr/>
        </p:nvCxnSpPr>
        <p:spPr>
          <a:xfrm>
            <a:off x="4320988" y="4153646"/>
            <a:ext cx="6606987" cy="0"/>
          </a:xfrm>
          <a:prstGeom prst="straightConnector1">
            <a:avLst/>
          </a:prstGeom>
          <a:noFill/>
          <a:ln w="19050" cap="flat" cmpd="sng">
            <a:solidFill>
              <a:srgbClr val="0C0C0C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295" name="Google Shape;295;p17"/>
          <p:cNvCxnSpPr/>
          <p:nvPr/>
        </p:nvCxnSpPr>
        <p:spPr>
          <a:xfrm>
            <a:off x="5379390" y="1978313"/>
            <a:ext cx="396748" cy="548803"/>
          </a:xfrm>
          <a:prstGeom prst="straightConnector1">
            <a:avLst/>
          </a:prstGeom>
          <a:noFill/>
          <a:ln w="28575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96" name="Google Shape;296;p17"/>
          <p:cNvCxnSpPr/>
          <p:nvPr/>
        </p:nvCxnSpPr>
        <p:spPr>
          <a:xfrm>
            <a:off x="6747837" y="1973267"/>
            <a:ext cx="686235" cy="997748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97" name="Google Shape;297;p17"/>
          <p:cNvCxnSpPr/>
          <p:nvPr/>
        </p:nvCxnSpPr>
        <p:spPr>
          <a:xfrm>
            <a:off x="8144042" y="2040964"/>
            <a:ext cx="1334727" cy="2112682"/>
          </a:xfrm>
          <a:prstGeom prst="straightConnector1">
            <a:avLst/>
          </a:prstGeom>
          <a:noFill/>
          <a:ln w="2857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98" name="Google Shape;298;p17"/>
          <p:cNvCxnSpPr/>
          <p:nvPr/>
        </p:nvCxnSpPr>
        <p:spPr>
          <a:xfrm>
            <a:off x="5776138" y="2522070"/>
            <a:ext cx="613621" cy="0"/>
          </a:xfrm>
          <a:prstGeom prst="straightConnector1">
            <a:avLst/>
          </a:prstGeom>
          <a:noFill/>
          <a:ln w="28575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99" name="Google Shape;299;p17"/>
          <p:cNvCxnSpPr/>
          <p:nvPr/>
        </p:nvCxnSpPr>
        <p:spPr>
          <a:xfrm>
            <a:off x="6407689" y="2534730"/>
            <a:ext cx="1799916" cy="2496250"/>
          </a:xfrm>
          <a:prstGeom prst="straightConnector1">
            <a:avLst/>
          </a:prstGeom>
          <a:noFill/>
          <a:ln w="28575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0" name="Google Shape;300;p17"/>
          <p:cNvCxnSpPr/>
          <p:nvPr/>
        </p:nvCxnSpPr>
        <p:spPr>
          <a:xfrm>
            <a:off x="7446055" y="2968916"/>
            <a:ext cx="1413801" cy="934794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1" name="Google Shape;301;p17"/>
          <p:cNvCxnSpPr/>
          <p:nvPr/>
        </p:nvCxnSpPr>
        <p:spPr>
          <a:xfrm>
            <a:off x="8858642" y="3905816"/>
            <a:ext cx="725749" cy="1092899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2" name="Google Shape;302;p17"/>
          <p:cNvCxnSpPr/>
          <p:nvPr/>
        </p:nvCxnSpPr>
        <p:spPr>
          <a:xfrm>
            <a:off x="9464777" y="4149044"/>
            <a:ext cx="654763" cy="0"/>
          </a:xfrm>
          <a:prstGeom prst="straightConnector1">
            <a:avLst/>
          </a:prstGeom>
          <a:noFill/>
          <a:ln w="2857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3" name="Google Shape;303;p17"/>
          <p:cNvCxnSpPr/>
          <p:nvPr/>
        </p:nvCxnSpPr>
        <p:spPr>
          <a:xfrm>
            <a:off x="10122710" y="4149044"/>
            <a:ext cx="463050" cy="849671"/>
          </a:xfrm>
          <a:prstGeom prst="straightConnector1">
            <a:avLst/>
          </a:prstGeom>
          <a:noFill/>
          <a:ln w="2857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04" name="Google Shape;304;p17"/>
          <p:cNvSpPr/>
          <p:nvPr/>
        </p:nvSpPr>
        <p:spPr>
          <a:xfrm rot="10800000">
            <a:off x="1165411" y="-779928"/>
            <a:ext cx="6687671" cy="4920417"/>
          </a:xfrm>
          <a:prstGeom prst="arc">
            <a:avLst>
              <a:gd name="adj1" fmla="val 16440338"/>
              <a:gd name="adj2" fmla="val 20713422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05" name="Google Shape;305;p17"/>
          <p:cNvSpPr/>
          <p:nvPr/>
        </p:nvSpPr>
        <p:spPr>
          <a:xfrm>
            <a:off x="-2132482" y="2527116"/>
            <a:ext cx="6687671" cy="4920417"/>
          </a:xfrm>
          <a:prstGeom prst="arc">
            <a:avLst>
              <a:gd name="adj1" fmla="val 16440338"/>
              <a:gd name="adj2" fmla="val 20713422"/>
            </a:avLst>
          </a:prstGeom>
          <a:noFill/>
          <a:ln w="28575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306" name="Google Shape;306;p17"/>
          <p:cNvCxnSpPr/>
          <p:nvPr/>
        </p:nvCxnSpPr>
        <p:spPr>
          <a:xfrm>
            <a:off x="3104195" y="2971022"/>
            <a:ext cx="7841710" cy="0"/>
          </a:xfrm>
          <a:prstGeom prst="straightConnector1">
            <a:avLst/>
          </a:prstGeom>
          <a:noFill/>
          <a:ln w="19050" cap="flat" cmpd="sng">
            <a:solidFill>
              <a:srgbClr val="C00000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307" name="Google Shape;307;p17"/>
          <p:cNvCxnSpPr/>
          <p:nvPr/>
        </p:nvCxnSpPr>
        <p:spPr>
          <a:xfrm>
            <a:off x="3084754" y="3903710"/>
            <a:ext cx="7843221" cy="0"/>
          </a:xfrm>
          <a:prstGeom prst="straightConnector1">
            <a:avLst/>
          </a:prstGeom>
          <a:noFill/>
          <a:ln w="19050" cap="flat" cmpd="sng">
            <a:solidFill>
              <a:srgbClr val="C00000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308" name="Google Shape;308;p17"/>
          <p:cNvSpPr txBox="1"/>
          <p:nvPr/>
        </p:nvSpPr>
        <p:spPr>
          <a:xfrm>
            <a:off x="2700102" y="6397721"/>
            <a:ext cx="118802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40/60</a:t>
            </a:r>
            <a:endParaRPr/>
          </a:p>
        </p:txBody>
      </p:sp>
      <p:sp>
        <p:nvSpPr>
          <p:cNvPr id="309" name="Google Shape;309;p17"/>
          <p:cNvSpPr txBox="1"/>
          <p:nvPr/>
        </p:nvSpPr>
        <p:spPr>
          <a:xfrm>
            <a:off x="660710" y="2337809"/>
            <a:ext cx="90941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TmA</a:t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10" name="Google Shape;310;p17"/>
          <p:cNvSpPr txBox="1"/>
          <p:nvPr/>
        </p:nvSpPr>
        <p:spPr>
          <a:xfrm>
            <a:off x="4296809" y="4176953"/>
            <a:ext cx="90941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TmB</a:t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11" name="Google Shape;311;p17"/>
          <p:cNvSpPr txBox="1"/>
          <p:nvPr/>
        </p:nvSpPr>
        <p:spPr>
          <a:xfrm>
            <a:off x="2330400" y="3050528"/>
            <a:ext cx="90941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L+α</a:t>
            </a:r>
            <a:endParaRPr/>
          </a:p>
        </p:txBody>
      </p:sp>
      <p:sp>
        <p:nvSpPr>
          <p:cNvPr id="312" name="Google Shape;312;p17"/>
          <p:cNvSpPr txBox="1"/>
          <p:nvPr/>
        </p:nvSpPr>
        <p:spPr>
          <a:xfrm>
            <a:off x="1808825" y="3621593"/>
            <a:ext cx="118802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70C0"/>
                </a:solidFill>
                <a:latin typeface="Trebuchet MS"/>
                <a:ea typeface="Trebuchet MS"/>
                <a:cs typeface="Trebuchet MS"/>
                <a:sym typeface="Trebuchet MS"/>
              </a:rPr>
              <a:t>Solidus</a:t>
            </a:r>
            <a:endParaRPr sz="1800">
              <a:solidFill>
                <a:srgbClr val="0070C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13" name="Google Shape;313;p17"/>
          <p:cNvSpPr txBox="1"/>
          <p:nvPr/>
        </p:nvSpPr>
        <p:spPr>
          <a:xfrm>
            <a:off x="2490742" y="2377272"/>
            <a:ext cx="118802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B050"/>
                </a:solidFill>
                <a:latin typeface="Trebuchet MS"/>
                <a:ea typeface="Trebuchet MS"/>
                <a:cs typeface="Trebuchet MS"/>
                <a:sym typeface="Trebuchet MS"/>
              </a:rPr>
              <a:t>Likvidus</a:t>
            </a:r>
            <a:endParaRPr sz="1800">
              <a:solidFill>
                <a:srgbClr val="00B05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4124" y="475487"/>
            <a:ext cx="7786891" cy="58521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9"/>
          <p:cNvSpPr txBox="1">
            <a:spLocks noGrp="1"/>
          </p:cNvSpPr>
          <p:nvPr>
            <p:ph type="title"/>
          </p:nvPr>
        </p:nvSpPr>
        <p:spPr>
          <a:xfrm>
            <a:off x="668369" y="277906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GB"/>
              <a:t>Popolna topnost v tekočem in popolna netopnost v trdnem</a:t>
            </a:r>
            <a:endParaRPr/>
          </a:p>
        </p:txBody>
      </p:sp>
      <p:sp>
        <p:nvSpPr>
          <p:cNvPr id="324" name="Google Shape;324;p19"/>
          <p:cNvSpPr/>
          <p:nvPr/>
        </p:nvSpPr>
        <p:spPr>
          <a:xfrm>
            <a:off x="1228165" y="2160493"/>
            <a:ext cx="2985247" cy="321833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25" name="Google Shape;325;p19"/>
          <p:cNvSpPr/>
          <p:nvPr/>
        </p:nvSpPr>
        <p:spPr>
          <a:xfrm>
            <a:off x="968188" y="2011081"/>
            <a:ext cx="3487271" cy="251012"/>
          </a:xfrm>
          <a:prstGeom prst="rect">
            <a:avLst/>
          </a:prstGeom>
          <a:solidFill>
            <a:schemeClr val="lt1"/>
          </a:solidFill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26" name="Google Shape;326;p19"/>
          <p:cNvSpPr/>
          <p:nvPr/>
        </p:nvSpPr>
        <p:spPr>
          <a:xfrm>
            <a:off x="4943194" y="2247805"/>
            <a:ext cx="5877205" cy="3131018"/>
          </a:xfrm>
          <a:custGeom>
            <a:avLst/>
            <a:gdLst/>
            <a:ahLst/>
            <a:cxnLst/>
            <a:rect l="l" t="t" r="r" b="b"/>
            <a:pathLst>
              <a:path w="5877205" h="3131018" extrusionOk="0">
                <a:moveTo>
                  <a:pt x="14288" y="0"/>
                </a:moveTo>
                <a:cubicBezTo>
                  <a:pt x="11300" y="1042894"/>
                  <a:pt x="8311" y="2085788"/>
                  <a:pt x="5323" y="3128682"/>
                </a:cubicBezTo>
                <a:lnTo>
                  <a:pt x="5877205" y="3116730"/>
                </a:lnTo>
                <a:lnTo>
                  <a:pt x="0" y="3131018"/>
                </a:lnTo>
                <a:cubicBezTo>
                  <a:pt x="4763" y="2087345"/>
                  <a:pt x="9525" y="1043673"/>
                  <a:pt x="14288" y="0"/>
                </a:cubicBezTo>
                <a:close/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27" name="Google Shape;327;p19"/>
          <p:cNvSpPr txBox="1"/>
          <p:nvPr/>
        </p:nvSpPr>
        <p:spPr>
          <a:xfrm>
            <a:off x="195903" y="2136587"/>
            <a:ext cx="90941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T [C°]</a:t>
            </a:r>
            <a:endParaRPr/>
          </a:p>
        </p:txBody>
      </p:sp>
      <p:sp>
        <p:nvSpPr>
          <p:cNvPr id="328" name="Google Shape;328;p19"/>
          <p:cNvSpPr txBox="1"/>
          <p:nvPr/>
        </p:nvSpPr>
        <p:spPr>
          <a:xfrm>
            <a:off x="4195482" y="2196956"/>
            <a:ext cx="90941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T [C°]</a:t>
            </a:r>
            <a:endParaRPr/>
          </a:p>
        </p:txBody>
      </p:sp>
      <p:sp>
        <p:nvSpPr>
          <p:cNvPr id="329" name="Google Shape;329;p19"/>
          <p:cNvSpPr txBox="1"/>
          <p:nvPr/>
        </p:nvSpPr>
        <p:spPr>
          <a:xfrm>
            <a:off x="10120953" y="5564697"/>
            <a:ext cx="90941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t [s]</a:t>
            </a:r>
            <a:endParaRPr/>
          </a:p>
        </p:txBody>
      </p:sp>
      <p:sp>
        <p:nvSpPr>
          <p:cNvPr id="330" name="Google Shape;330;p19"/>
          <p:cNvSpPr txBox="1"/>
          <p:nvPr/>
        </p:nvSpPr>
        <p:spPr>
          <a:xfrm>
            <a:off x="868020" y="5283201"/>
            <a:ext cx="34197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B050"/>
                </a:solidFill>
                <a:latin typeface="Trebuchet MS"/>
                <a:ea typeface="Trebuchet MS"/>
                <a:cs typeface="Trebuchet MS"/>
                <a:sym typeface="Trebuchet MS"/>
              </a:rPr>
              <a:t>A</a:t>
            </a:r>
            <a:endParaRPr/>
          </a:p>
        </p:txBody>
      </p:sp>
      <p:sp>
        <p:nvSpPr>
          <p:cNvPr id="331" name="Google Shape;331;p19"/>
          <p:cNvSpPr txBox="1"/>
          <p:nvPr/>
        </p:nvSpPr>
        <p:spPr>
          <a:xfrm>
            <a:off x="4303973" y="5283201"/>
            <a:ext cx="59401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70C0"/>
                </a:solidFill>
                <a:latin typeface="Trebuchet MS"/>
                <a:ea typeface="Trebuchet MS"/>
                <a:cs typeface="Trebuchet MS"/>
                <a:sym typeface="Trebuchet MS"/>
              </a:rPr>
              <a:t>B</a:t>
            </a:r>
            <a:endParaRPr/>
          </a:p>
        </p:txBody>
      </p:sp>
      <p:cxnSp>
        <p:nvCxnSpPr>
          <p:cNvPr id="332" name="Google Shape;332;p19"/>
          <p:cNvCxnSpPr/>
          <p:nvPr/>
        </p:nvCxnSpPr>
        <p:spPr>
          <a:xfrm>
            <a:off x="4213412" y="2946799"/>
            <a:ext cx="6500308" cy="0"/>
          </a:xfrm>
          <a:prstGeom prst="straightConnector1">
            <a:avLst/>
          </a:prstGeom>
          <a:noFill/>
          <a:ln w="19050" cap="flat" cmpd="sng">
            <a:solidFill>
              <a:srgbClr val="0C0C0C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333" name="Google Shape;333;p19"/>
          <p:cNvCxnSpPr/>
          <p:nvPr/>
        </p:nvCxnSpPr>
        <p:spPr>
          <a:xfrm>
            <a:off x="4195482" y="4494304"/>
            <a:ext cx="6606987" cy="0"/>
          </a:xfrm>
          <a:prstGeom prst="straightConnector1">
            <a:avLst/>
          </a:prstGeom>
          <a:noFill/>
          <a:ln w="19050" cap="flat" cmpd="sng">
            <a:solidFill>
              <a:srgbClr val="0C0C0C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334" name="Google Shape;334;p19"/>
          <p:cNvCxnSpPr/>
          <p:nvPr/>
        </p:nvCxnSpPr>
        <p:spPr>
          <a:xfrm>
            <a:off x="5261511" y="2397995"/>
            <a:ext cx="396748" cy="548803"/>
          </a:xfrm>
          <a:prstGeom prst="straightConnector1">
            <a:avLst/>
          </a:prstGeom>
          <a:noFill/>
          <a:ln w="2857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35" name="Google Shape;335;p19"/>
          <p:cNvCxnSpPr/>
          <p:nvPr/>
        </p:nvCxnSpPr>
        <p:spPr>
          <a:xfrm>
            <a:off x="6622331" y="2313925"/>
            <a:ext cx="1657040" cy="2180378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36" name="Google Shape;336;p19"/>
          <p:cNvCxnSpPr/>
          <p:nvPr/>
        </p:nvCxnSpPr>
        <p:spPr>
          <a:xfrm>
            <a:off x="8018536" y="2381622"/>
            <a:ext cx="748570" cy="1190017"/>
          </a:xfrm>
          <a:prstGeom prst="straightConnector1">
            <a:avLst/>
          </a:prstGeom>
          <a:noFill/>
          <a:ln w="28575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37" name="Google Shape;337;p19"/>
          <p:cNvCxnSpPr/>
          <p:nvPr/>
        </p:nvCxnSpPr>
        <p:spPr>
          <a:xfrm>
            <a:off x="5650632" y="2946799"/>
            <a:ext cx="613621" cy="0"/>
          </a:xfrm>
          <a:prstGeom prst="straightConnector1">
            <a:avLst/>
          </a:prstGeom>
          <a:noFill/>
          <a:ln w="2857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38" name="Google Shape;338;p19"/>
          <p:cNvCxnSpPr/>
          <p:nvPr/>
        </p:nvCxnSpPr>
        <p:spPr>
          <a:xfrm>
            <a:off x="6274737" y="2946798"/>
            <a:ext cx="1704077" cy="2432025"/>
          </a:xfrm>
          <a:prstGeom prst="straightConnector1">
            <a:avLst/>
          </a:prstGeom>
          <a:noFill/>
          <a:ln w="2857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39" name="Google Shape;339;p19"/>
          <p:cNvCxnSpPr/>
          <p:nvPr/>
        </p:nvCxnSpPr>
        <p:spPr>
          <a:xfrm>
            <a:off x="8303744" y="4494304"/>
            <a:ext cx="605170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40" name="Google Shape;340;p19"/>
          <p:cNvCxnSpPr/>
          <p:nvPr/>
        </p:nvCxnSpPr>
        <p:spPr>
          <a:xfrm>
            <a:off x="8908914" y="4494304"/>
            <a:ext cx="549971" cy="845069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41" name="Google Shape;341;p19"/>
          <p:cNvCxnSpPr/>
          <p:nvPr/>
        </p:nvCxnSpPr>
        <p:spPr>
          <a:xfrm>
            <a:off x="9801341" y="4496885"/>
            <a:ext cx="368801" cy="0"/>
          </a:xfrm>
          <a:prstGeom prst="straightConnector1">
            <a:avLst/>
          </a:prstGeom>
          <a:noFill/>
          <a:ln w="28575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42" name="Google Shape;342;p19"/>
          <p:cNvCxnSpPr/>
          <p:nvPr/>
        </p:nvCxnSpPr>
        <p:spPr>
          <a:xfrm>
            <a:off x="10174154" y="4505361"/>
            <a:ext cx="463050" cy="849671"/>
          </a:xfrm>
          <a:prstGeom prst="straightConnector1">
            <a:avLst/>
          </a:prstGeom>
          <a:noFill/>
          <a:ln w="28575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43" name="Google Shape;343;p19"/>
          <p:cNvSpPr/>
          <p:nvPr/>
        </p:nvSpPr>
        <p:spPr>
          <a:xfrm>
            <a:off x="-503808" y="3474370"/>
            <a:ext cx="3245288" cy="2310885"/>
          </a:xfrm>
          <a:prstGeom prst="arc">
            <a:avLst>
              <a:gd name="adj1" fmla="val 16440338"/>
              <a:gd name="adj2" fmla="val 21260158"/>
            </a:avLst>
          </a:prstGeom>
          <a:noFill/>
          <a:ln w="28575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44" name="Google Shape;344;p19"/>
          <p:cNvSpPr/>
          <p:nvPr/>
        </p:nvSpPr>
        <p:spPr>
          <a:xfrm rot="-5400000">
            <a:off x="2749805" y="2938475"/>
            <a:ext cx="3245288" cy="3261938"/>
          </a:xfrm>
          <a:prstGeom prst="arc">
            <a:avLst>
              <a:gd name="adj1" fmla="val 16440338"/>
              <a:gd name="adj2" fmla="val 21260158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45" name="Google Shape;345;p19"/>
          <p:cNvSpPr/>
          <p:nvPr/>
        </p:nvSpPr>
        <p:spPr>
          <a:xfrm>
            <a:off x="2709152" y="4439312"/>
            <a:ext cx="52674" cy="45719"/>
          </a:xfrm>
          <a:prstGeom prst="ellipse">
            <a:avLst/>
          </a:prstGeom>
          <a:solidFill>
            <a:srgbClr val="FF0000"/>
          </a:solidFill>
          <a:ln w="1905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346" name="Google Shape;346;p19"/>
          <p:cNvCxnSpPr/>
          <p:nvPr/>
        </p:nvCxnSpPr>
        <p:spPr>
          <a:xfrm>
            <a:off x="1238647" y="4498382"/>
            <a:ext cx="2946351" cy="0"/>
          </a:xfrm>
          <a:prstGeom prst="straightConnector1">
            <a:avLst/>
          </a:prstGeom>
          <a:noFill/>
          <a:ln w="127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47" name="Google Shape;347;p19"/>
          <p:cNvCxnSpPr/>
          <p:nvPr/>
        </p:nvCxnSpPr>
        <p:spPr>
          <a:xfrm>
            <a:off x="2735489" y="4494304"/>
            <a:ext cx="9161" cy="1001621"/>
          </a:xfrm>
          <a:prstGeom prst="straightConnector1">
            <a:avLst/>
          </a:prstGeom>
          <a:noFill/>
          <a:ln w="12700" cap="rnd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348" name="Google Shape;348;p19"/>
          <p:cNvSpPr txBox="1"/>
          <p:nvPr/>
        </p:nvSpPr>
        <p:spPr>
          <a:xfrm>
            <a:off x="2480645" y="5505198"/>
            <a:ext cx="59401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%E</a:t>
            </a:r>
            <a:endParaRPr/>
          </a:p>
        </p:txBody>
      </p:sp>
      <p:cxnSp>
        <p:nvCxnSpPr>
          <p:cNvPr id="349" name="Google Shape;349;p19"/>
          <p:cNvCxnSpPr/>
          <p:nvPr/>
        </p:nvCxnSpPr>
        <p:spPr>
          <a:xfrm>
            <a:off x="2734870" y="2229471"/>
            <a:ext cx="8965" cy="311673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0" name="Google Shape;350;p19"/>
          <p:cNvCxnSpPr/>
          <p:nvPr/>
        </p:nvCxnSpPr>
        <p:spPr>
          <a:xfrm>
            <a:off x="1777408" y="2254949"/>
            <a:ext cx="8965" cy="3116730"/>
          </a:xfrm>
          <a:prstGeom prst="straightConnector1">
            <a:avLst/>
          </a:prstGeom>
          <a:noFill/>
          <a:ln w="28575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51" name="Google Shape;351;p19"/>
          <p:cNvSpPr txBox="1"/>
          <p:nvPr/>
        </p:nvSpPr>
        <p:spPr>
          <a:xfrm>
            <a:off x="1363535" y="5473279"/>
            <a:ext cx="96357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7030A0"/>
                </a:solidFill>
                <a:latin typeface="Trebuchet MS"/>
                <a:ea typeface="Trebuchet MS"/>
                <a:cs typeface="Trebuchet MS"/>
                <a:sym typeface="Trebuchet MS"/>
              </a:rPr>
              <a:t>80/20</a:t>
            </a:r>
            <a:endParaRPr/>
          </a:p>
        </p:txBody>
      </p:sp>
      <p:cxnSp>
        <p:nvCxnSpPr>
          <p:cNvPr id="352" name="Google Shape;352;p19"/>
          <p:cNvCxnSpPr/>
          <p:nvPr/>
        </p:nvCxnSpPr>
        <p:spPr>
          <a:xfrm>
            <a:off x="1777408" y="3571639"/>
            <a:ext cx="8913394" cy="0"/>
          </a:xfrm>
          <a:prstGeom prst="straightConnector1">
            <a:avLst/>
          </a:prstGeom>
          <a:noFill/>
          <a:ln w="19050" cap="flat" cmpd="sng">
            <a:solidFill>
              <a:srgbClr val="7030A0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353" name="Google Shape;353;p19"/>
          <p:cNvCxnSpPr/>
          <p:nvPr/>
        </p:nvCxnSpPr>
        <p:spPr>
          <a:xfrm>
            <a:off x="8764002" y="3571639"/>
            <a:ext cx="1026855" cy="922664"/>
          </a:xfrm>
          <a:prstGeom prst="straightConnector1">
            <a:avLst/>
          </a:prstGeom>
          <a:noFill/>
          <a:ln w="28575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54" name="Google Shape;354;p19"/>
          <p:cNvSpPr txBox="1"/>
          <p:nvPr/>
        </p:nvSpPr>
        <p:spPr>
          <a:xfrm>
            <a:off x="2797759" y="4140216"/>
            <a:ext cx="195441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Evtektik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4764" y="422460"/>
            <a:ext cx="4325471" cy="3244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32649" y="422460"/>
            <a:ext cx="3308469" cy="3244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83085" y="513229"/>
            <a:ext cx="7867556" cy="5815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1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GB"/>
              <a:t>Popolna topnost v tekočem in delna topnost v trdnem stanju</a:t>
            </a:r>
            <a:endParaRPr/>
          </a:p>
        </p:txBody>
      </p:sp>
      <p:pic>
        <p:nvPicPr>
          <p:cNvPr id="367" name="Google Shape;367;p21" descr="Phase transformations and phase diagrams [SubsTech]"/>
          <p:cNvPicPr preferRelativeResize="0"/>
          <p:nvPr/>
        </p:nvPicPr>
        <p:blipFill rotWithShape="1">
          <a:blip r:embed="rId3">
            <a:alphaModFix/>
          </a:blip>
          <a:srcRect l="2118" t="14993" r="2776" b="6344"/>
          <a:stretch/>
        </p:blipFill>
        <p:spPr>
          <a:xfrm>
            <a:off x="887505" y="2133600"/>
            <a:ext cx="5651467" cy="38817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70989" y="559572"/>
            <a:ext cx="6752856" cy="2534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97301" y="3223901"/>
            <a:ext cx="4634430" cy="2940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31603" y="985526"/>
            <a:ext cx="5962650" cy="447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4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GB"/>
              <a:t>Kaj je zlitina </a:t>
            </a:r>
            <a:endParaRPr/>
          </a:p>
        </p:txBody>
      </p:sp>
      <p:sp>
        <p:nvSpPr>
          <p:cNvPr id="170" name="Google Shape;170;p4"/>
          <p:cNvSpPr txBox="1">
            <a:spLocks noGrp="1"/>
          </p:cNvSpPr>
          <p:nvPr>
            <p:ph type="body" idx="1"/>
          </p:nvPr>
        </p:nvSpPr>
        <p:spPr>
          <a:xfrm>
            <a:off x="677333" y="1772504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en-GB" sz="1800" dirty="0" err="1"/>
              <a:t>Zlitina</a:t>
            </a:r>
            <a:r>
              <a:rPr lang="en-GB" sz="1800" dirty="0"/>
              <a:t> (</a:t>
            </a:r>
            <a:r>
              <a:rPr lang="en-GB" sz="1800" dirty="0" err="1"/>
              <a:t>tudi</a:t>
            </a:r>
            <a:r>
              <a:rPr lang="en-GB" sz="1800" dirty="0"/>
              <a:t> </a:t>
            </a:r>
            <a:r>
              <a:rPr lang="en-GB" sz="1800" dirty="0" err="1"/>
              <a:t>legura</a:t>
            </a:r>
            <a:r>
              <a:rPr lang="en-GB" sz="1800" dirty="0"/>
              <a:t>) je </a:t>
            </a:r>
            <a:r>
              <a:rPr lang="en-GB" sz="1800" dirty="0" err="1"/>
              <a:t>trdna</a:t>
            </a:r>
            <a:r>
              <a:rPr lang="en-GB" sz="1800" dirty="0"/>
              <a:t> </a:t>
            </a:r>
            <a:r>
              <a:rPr lang="en-GB" sz="1800" dirty="0" err="1"/>
              <a:t>raztopina</a:t>
            </a:r>
            <a:r>
              <a:rPr lang="en-GB" sz="1800" dirty="0"/>
              <a:t> </a:t>
            </a:r>
            <a:r>
              <a:rPr lang="en-GB" sz="1800" dirty="0" err="1"/>
              <a:t>dveh</a:t>
            </a:r>
            <a:r>
              <a:rPr lang="en-GB" sz="1800" dirty="0"/>
              <a:t> </a:t>
            </a:r>
            <a:r>
              <a:rPr lang="en-GB" sz="1800" dirty="0" err="1"/>
              <a:t>ali</a:t>
            </a:r>
            <a:r>
              <a:rPr lang="en-GB" sz="1800" dirty="0"/>
              <a:t> </a:t>
            </a:r>
            <a:r>
              <a:rPr lang="en-GB" sz="1800" dirty="0" err="1"/>
              <a:t>več</a:t>
            </a:r>
            <a:r>
              <a:rPr lang="en-GB" sz="1800" dirty="0"/>
              <a:t> </a:t>
            </a:r>
            <a:r>
              <a:rPr lang="en-GB" sz="1800" dirty="0" err="1"/>
              <a:t>kovin</a:t>
            </a:r>
            <a:r>
              <a:rPr lang="en-GB" sz="1800" dirty="0"/>
              <a:t>. </a:t>
            </a:r>
            <a:endParaRPr dirty="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GB" sz="1800" dirty="0" err="1"/>
              <a:t>Dobimo</a:t>
            </a:r>
            <a:r>
              <a:rPr lang="en-GB" sz="1800" dirty="0"/>
              <a:t> </a:t>
            </a:r>
            <a:r>
              <a:rPr lang="en-GB" sz="1800" dirty="0" err="1"/>
              <a:t>jih</a:t>
            </a:r>
            <a:r>
              <a:rPr lang="en-GB" sz="1800" dirty="0"/>
              <a:t> z </a:t>
            </a:r>
            <a:r>
              <a:rPr lang="en-GB" sz="1800" dirty="0" err="1"/>
              <a:t>mešanjem</a:t>
            </a:r>
            <a:r>
              <a:rPr lang="en-GB" sz="1800" dirty="0"/>
              <a:t> </a:t>
            </a:r>
            <a:r>
              <a:rPr lang="en-GB" sz="1800" dirty="0" err="1"/>
              <a:t>talin</a:t>
            </a:r>
            <a:r>
              <a:rPr lang="en-GB" sz="1800" dirty="0"/>
              <a:t>.</a:t>
            </a:r>
            <a:endParaRPr dirty="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GB" sz="1800" dirty="0" err="1"/>
              <a:t>Kovine</a:t>
            </a:r>
            <a:r>
              <a:rPr lang="en-GB" sz="1800" dirty="0"/>
              <a:t> so </a:t>
            </a:r>
            <a:r>
              <a:rPr lang="en-GB" sz="1800" dirty="0" err="1"/>
              <a:t>lahko</a:t>
            </a:r>
            <a:r>
              <a:rPr lang="en-GB" sz="1800" dirty="0"/>
              <a:t> </a:t>
            </a:r>
            <a:r>
              <a:rPr lang="en-GB" sz="1800" dirty="0" err="1"/>
              <a:t>topljive</a:t>
            </a:r>
            <a:r>
              <a:rPr lang="en-GB" sz="1800" dirty="0"/>
              <a:t> </a:t>
            </a:r>
            <a:r>
              <a:rPr lang="en-GB" sz="1800" dirty="0" err="1"/>
              <a:t>ena</a:t>
            </a:r>
            <a:r>
              <a:rPr lang="en-GB" sz="1800" dirty="0"/>
              <a:t> v </a:t>
            </a:r>
            <a:r>
              <a:rPr lang="en-GB" sz="1800" dirty="0" err="1"/>
              <a:t>drugi</a:t>
            </a:r>
            <a:r>
              <a:rPr lang="en-GB" sz="1800" dirty="0"/>
              <a:t>, </a:t>
            </a:r>
            <a:r>
              <a:rPr lang="en-GB" sz="1800" dirty="0" err="1"/>
              <a:t>delno</a:t>
            </a:r>
            <a:r>
              <a:rPr lang="en-GB" sz="1800" dirty="0"/>
              <a:t> </a:t>
            </a:r>
            <a:r>
              <a:rPr lang="en-GB" sz="1800" dirty="0" err="1"/>
              <a:t>topljive</a:t>
            </a:r>
            <a:r>
              <a:rPr lang="en-GB" sz="1800" dirty="0"/>
              <a:t> </a:t>
            </a:r>
            <a:r>
              <a:rPr lang="en-GB" sz="1800" dirty="0" err="1"/>
              <a:t>ali</a:t>
            </a:r>
            <a:r>
              <a:rPr lang="en-GB" sz="1800" dirty="0"/>
              <a:t> </a:t>
            </a:r>
            <a:r>
              <a:rPr lang="en-GB" sz="1800" dirty="0" err="1"/>
              <a:t>netopljive</a:t>
            </a:r>
            <a:endParaRPr lang="sl-SI" sz="1800" dirty="0"/>
          </a:p>
          <a:p>
            <a:pPr marL="342900" lvl="0" indent="-342900"/>
            <a:r>
              <a:rPr lang="en-GB" dirty="0" err="1"/>
              <a:t>dvokomponentne</a:t>
            </a:r>
            <a:r>
              <a:rPr lang="en-GB" dirty="0"/>
              <a:t>, </a:t>
            </a:r>
            <a:r>
              <a:rPr lang="en-GB" dirty="0" err="1"/>
              <a:t>trikomponentne</a:t>
            </a:r>
            <a:r>
              <a:rPr lang="en-GB" dirty="0"/>
              <a:t> </a:t>
            </a:r>
            <a:r>
              <a:rPr lang="en-GB" dirty="0" err="1"/>
              <a:t>ali</a:t>
            </a:r>
            <a:r>
              <a:rPr lang="en-GB" dirty="0"/>
              <a:t> </a:t>
            </a:r>
            <a:r>
              <a:rPr lang="en-GB" dirty="0" err="1"/>
              <a:t>večkomponentne</a:t>
            </a:r>
            <a:r>
              <a:rPr lang="en-GB" dirty="0"/>
              <a:t> </a:t>
            </a:r>
            <a:r>
              <a:rPr lang="en-GB" dirty="0" err="1"/>
              <a:t>zlitine</a:t>
            </a:r>
            <a:endParaRPr dirty="0"/>
          </a:p>
          <a:p>
            <a:pPr marL="342900" lvl="0" indent="-251459" algn="l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dirty="0"/>
          </a:p>
        </p:txBody>
      </p:sp>
      <p:pic>
        <p:nvPicPr>
          <p:cNvPr id="171" name="Google Shape;171;p4"/>
          <p:cNvPicPr preferRelativeResize="0"/>
          <p:nvPr/>
        </p:nvPicPr>
        <p:blipFill rotWithShape="1">
          <a:blip r:embed="rId3">
            <a:alphaModFix/>
          </a:blip>
          <a:srcRect t="3200"/>
          <a:stretch/>
        </p:blipFill>
        <p:spPr>
          <a:xfrm>
            <a:off x="929488" y="3897557"/>
            <a:ext cx="7649643" cy="2443695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4"/>
          <p:cNvSpPr txBox="1"/>
          <p:nvPr/>
        </p:nvSpPr>
        <p:spPr>
          <a:xfrm>
            <a:off x="1734207" y="6156586"/>
            <a:ext cx="188135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Topljiva</a:t>
            </a:r>
            <a:endParaRPr/>
          </a:p>
        </p:txBody>
      </p:sp>
      <p:sp>
        <p:nvSpPr>
          <p:cNvPr id="173" name="Google Shape;173;p4"/>
          <p:cNvSpPr txBox="1"/>
          <p:nvPr/>
        </p:nvSpPr>
        <p:spPr>
          <a:xfrm>
            <a:off x="4034992" y="6156586"/>
            <a:ext cx="188135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Delno topljiva</a:t>
            </a:r>
            <a:endParaRPr/>
          </a:p>
        </p:txBody>
      </p:sp>
      <p:sp>
        <p:nvSpPr>
          <p:cNvPr id="174" name="Google Shape;174;p4"/>
          <p:cNvSpPr txBox="1"/>
          <p:nvPr/>
        </p:nvSpPr>
        <p:spPr>
          <a:xfrm>
            <a:off x="6697780" y="6156586"/>
            <a:ext cx="188135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Netopljiva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5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GB"/>
              <a:t>Nastanek zlitin </a:t>
            </a:r>
            <a:endParaRPr/>
          </a:p>
        </p:txBody>
      </p:sp>
      <p:sp>
        <p:nvSpPr>
          <p:cNvPr id="180" name="Google Shape;180;p5"/>
          <p:cNvSpPr txBox="1">
            <a:spLocks noGrp="1"/>
          </p:cNvSpPr>
          <p:nvPr>
            <p:ph type="body" idx="1"/>
          </p:nvPr>
        </p:nvSpPr>
        <p:spPr>
          <a:xfrm>
            <a:off x="677334" y="2160590"/>
            <a:ext cx="8596668" cy="1616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en-GB" sz="1800"/>
              <a:t>Mešanje taline 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GB" sz="1800"/>
              <a:t>Ohlajanje talin in kristalizacija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GB" sz="1800"/>
              <a:t>Struktura in dobljena talina odvisna od deleža prisotnih kovin</a:t>
            </a:r>
            <a:endParaRPr/>
          </a:p>
          <a:p>
            <a:pPr marL="342900" lvl="0" indent="-251459" algn="l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pic>
        <p:nvPicPr>
          <p:cNvPr id="181" name="Google Shape;181;p5"/>
          <p:cNvPicPr preferRelativeResize="0"/>
          <p:nvPr/>
        </p:nvPicPr>
        <p:blipFill rotWithShape="1">
          <a:blip r:embed="rId3">
            <a:alphaModFix/>
          </a:blip>
          <a:srcRect b="10895"/>
          <a:stretch/>
        </p:blipFill>
        <p:spPr>
          <a:xfrm>
            <a:off x="1169348" y="3676649"/>
            <a:ext cx="5554451" cy="27839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7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GB"/>
              <a:t>Lastnosti zlitin</a:t>
            </a:r>
            <a:endParaRPr/>
          </a:p>
        </p:txBody>
      </p:sp>
      <p:sp>
        <p:nvSpPr>
          <p:cNvPr id="192" name="Google Shape;192;p7"/>
          <p:cNvSpPr txBox="1">
            <a:spLocks noGrp="1"/>
          </p:cNvSpPr>
          <p:nvPr>
            <p:ph type="body" idx="1"/>
          </p:nvPr>
        </p:nvSpPr>
        <p:spPr>
          <a:xfrm>
            <a:off x="677334" y="1819565"/>
            <a:ext cx="8596668" cy="3278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indent="-285750">
              <a:spcBef>
                <a:spcPts val="0"/>
              </a:spcBef>
            </a:pPr>
            <a:r>
              <a:rPr lang="en-GB" dirty="0" err="1"/>
              <a:t>Lastnosti</a:t>
            </a:r>
            <a:r>
              <a:rPr lang="en-GB" dirty="0"/>
              <a:t> </a:t>
            </a:r>
            <a:r>
              <a:rPr lang="en-GB" dirty="0" err="1"/>
              <a:t>zlitin</a:t>
            </a:r>
            <a:r>
              <a:rPr lang="en-GB" dirty="0"/>
              <a:t> so </a:t>
            </a:r>
            <a:r>
              <a:rPr lang="en-GB" dirty="0" err="1"/>
              <a:t>podobne</a:t>
            </a:r>
            <a:r>
              <a:rPr lang="en-GB" dirty="0"/>
              <a:t> </a:t>
            </a:r>
            <a:r>
              <a:rPr lang="en-GB" dirty="0" err="1"/>
              <a:t>ali</a:t>
            </a:r>
            <a:r>
              <a:rPr lang="en-GB" dirty="0"/>
              <a:t> se </a:t>
            </a:r>
            <a:r>
              <a:rPr lang="en-GB" dirty="0" err="1"/>
              <a:t>bistveno</a:t>
            </a:r>
            <a:r>
              <a:rPr lang="en-GB" dirty="0"/>
              <a:t> </a:t>
            </a:r>
            <a:r>
              <a:rPr lang="en-GB" dirty="0" err="1"/>
              <a:t>razlikujejo</a:t>
            </a:r>
            <a:r>
              <a:rPr lang="en-GB" dirty="0"/>
              <a:t> od </a:t>
            </a:r>
            <a:r>
              <a:rPr lang="en-GB" dirty="0" err="1"/>
              <a:t>lastnosti</a:t>
            </a:r>
            <a:r>
              <a:rPr lang="en-GB" dirty="0"/>
              <a:t>, </a:t>
            </a:r>
            <a:r>
              <a:rPr lang="en-GB" dirty="0" err="1"/>
              <a:t>ki</a:t>
            </a:r>
            <a:r>
              <a:rPr lang="en-GB" dirty="0"/>
              <a:t> </a:t>
            </a:r>
            <a:r>
              <a:rPr lang="en-GB" dirty="0" err="1"/>
              <a:t>jih</a:t>
            </a:r>
            <a:r>
              <a:rPr lang="en-GB" dirty="0"/>
              <a:t> </a:t>
            </a:r>
            <a:r>
              <a:rPr lang="en-GB" dirty="0" err="1"/>
              <a:t>imajo</a:t>
            </a:r>
            <a:r>
              <a:rPr lang="en-GB" dirty="0"/>
              <a:t> </a:t>
            </a:r>
            <a:r>
              <a:rPr lang="en-GB" dirty="0" err="1"/>
              <a:t>čiste</a:t>
            </a:r>
            <a:r>
              <a:rPr lang="en-GB" dirty="0"/>
              <a:t> </a:t>
            </a:r>
            <a:r>
              <a:rPr lang="en-GB" dirty="0" err="1"/>
              <a:t>komponente</a:t>
            </a:r>
            <a:r>
              <a:rPr lang="en-GB" dirty="0"/>
              <a:t>. </a:t>
            </a:r>
            <a:endParaRPr lang="sl-SI" dirty="0"/>
          </a:p>
          <a:p>
            <a:pPr marL="285750" indent="-285750">
              <a:spcBef>
                <a:spcPts val="0"/>
              </a:spcBef>
            </a:pPr>
            <a:endParaRPr lang="sl-SI" dirty="0"/>
          </a:p>
          <a:p>
            <a:pPr marL="285750" indent="-285750">
              <a:spcBef>
                <a:spcPts val="0"/>
              </a:spcBef>
            </a:pPr>
            <a:r>
              <a:rPr lang="en-GB" dirty="0"/>
              <a:t>Z </a:t>
            </a:r>
            <a:r>
              <a:rPr lang="en-GB" dirty="0" err="1"/>
              <a:t>ustrezno</a:t>
            </a:r>
            <a:r>
              <a:rPr lang="en-GB" dirty="0"/>
              <a:t> </a:t>
            </a:r>
            <a:r>
              <a:rPr lang="en-GB" dirty="0" err="1"/>
              <a:t>sestavo</a:t>
            </a:r>
            <a:r>
              <a:rPr lang="en-GB" dirty="0"/>
              <a:t> in </a:t>
            </a:r>
            <a:r>
              <a:rPr lang="en-GB" dirty="0" err="1"/>
              <a:t>toplotno</a:t>
            </a:r>
            <a:r>
              <a:rPr lang="en-GB" dirty="0"/>
              <a:t> </a:t>
            </a:r>
            <a:r>
              <a:rPr lang="en-GB" dirty="0" err="1"/>
              <a:t>obdelavo</a:t>
            </a:r>
            <a:r>
              <a:rPr lang="en-GB" dirty="0"/>
              <a:t> se </a:t>
            </a:r>
            <a:r>
              <a:rPr lang="en-GB" dirty="0" err="1"/>
              <a:t>lahko</a:t>
            </a:r>
            <a:r>
              <a:rPr lang="en-GB" dirty="0"/>
              <a:t> </a:t>
            </a:r>
            <a:r>
              <a:rPr lang="en-GB" dirty="0" err="1"/>
              <a:t>lastnosti</a:t>
            </a:r>
            <a:r>
              <a:rPr lang="en-GB" dirty="0"/>
              <a:t> </a:t>
            </a:r>
            <a:r>
              <a:rPr lang="en-GB" dirty="0" err="1"/>
              <a:t>zlitin</a:t>
            </a:r>
            <a:r>
              <a:rPr lang="en-GB" dirty="0"/>
              <a:t> </a:t>
            </a:r>
            <a:r>
              <a:rPr lang="en-GB" dirty="0" err="1"/>
              <a:t>prilagodijo</a:t>
            </a:r>
            <a:r>
              <a:rPr lang="en-GB" dirty="0"/>
              <a:t> </a:t>
            </a:r>
            <a:r>
              <a:rPr lang="en-GB" dirty="0" err="1"/>
              <a:t>zahtevam</a:t>
            </a:r>
            <a:r>
              <a:rPr lang="en-GB" dirty="0"/>
              <a:t> v </a:t>
            </a:r>
            <a:r>
              <a:rPr lang="en-GB" dirty="0" err="1"/>
              <a:t>praksi</a:t>
            </a:r>
            <a:r>
              <a:rPr lang="en-GB" dirty="0"/>
              <a:t>. </a:t>
            </a:r>
            <a:r>
              <a:rPr lang="sl-SI" dirty="0"/>
              <a:t>(</a:t>
            </a:r>
            <a:r>
              <a:rPr lang="sl-SI" dirty="0" err="1"/>
              <a:t>naprimer</a:t>
            </a:r>
            <a:r>
              <a:rPr lang="sl-SI" dirty="0"/>
              <a:t> jeklo)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8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GB"/>
              <a:t>Pogoste zlitine </a:t>
            </a:r>
            <a:endParaRPr/>
          </a:p>
        </p:txBody>
      </p:sp>
      <p:sp>
        <p:nvSpPr>
          <p:cNvPr id="198" name="Google Shape;198;p8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1514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en-GB" sz="1800"/>
              <a:t>Bron – zlitina bakra in drugih kovin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GB" sz="1800"/>
              <a:t>Jeklo – zlitina železa, ogljika in drugih kovin 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GB" sz="1800"/>
              <a:t>Medenina- zlitina bakra in cinka </a:t>
            </a:r>
            <a:endParaRPr/>
          </a:p>
          <a:p>
            <a:pPr marL="342900" lvl="0" indent="-251459" algn="l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9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GB"/>
              <a:t>Uporaba zlitin </a:t>
            </a:r>
            <a:endParaRPr/>
          </a:p>
        </p:txBody>
      </p:sp>
      <p:sp>
        <p:nvSpPr>
          <p:cNvPr id="204" name="Google Shape;204;p9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2001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en-GB" sz="1800"/>
              <a:t>Jeklo: gradbene konstrukcije, avtomobilska industrija, kirurško orodje</a:t>
            </a:r>
            <a:endParaRPr sz="180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GB" sz="1800"/>
              <a:t>Titanove zlitine: letalska industrija</a:t>
            </a:r>
            <a:endParaRPr sz="180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GB" sz="1800"/>
              <a:t>Bakrov berilij: neiskreče orodje</a:t>
            </a:r>
            <a:endParaRPr sz="180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GB" sz="1800"/>
              <a:t>Medenina: ključavnice, okrasni predmeti, ventili, inštrumenti</a:t>
            </a:r>
            <a:endParaRPr sz="1800"/>
          </a:p>
          <a:p>
            <a:pPr marL="342900" lvl="0" indent="-251459" algn="l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pic>
        <p:nvPicPr>
          <p:cNvPr id="205" name="Google Shape;205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5650" y="3990337"/>
            <a:ext cx="4516126" cy="2258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17136" y="3845608"/>
            <a:ext cx="3955173" cy="2935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0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GB"/>
              <a:t>Zakaj ustvarjamo zlitine?</a:t>
            </a:r>
            <a:endParaRPr/>
          </a:p>
        </p:txBody>
      </p:sp>
      <p:sp>
        <p:nvSpPr>
          <p:cNvPr id="212" name="Google Shape;212;p10"/>
          <p:cNvSpPr txBox="1">
            <a:spLocks noGrp="1"/>
          </p:cNvSpPr>
          <p:nvPr>
            <p:ph type="body" idx="1"/>
          </p:nvPr>
        </p:nvSpPr>
        <p:spPr>
          <a:xfrm>
            <a:off x="677334" y="2160590"/>
            <a:ext cx="8596668" cy="21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en-GB" sz="1800"/>
              <a:t>Izboljšanje lastnosti kovin (večja trdnost, odpornost na oksicadijo, odpornost na obrabo, večja žilavost, prevajanje ali neprevajanje el. Toka)</a:t>
            </a:r>
            <a:endParaRPr/>
          </a:p>
          <a:p>
            <a:pPr marL="342900" lvl="0" indent="-251459" algn="l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sz="180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GB" sz="1800"/>
              <a:t>Nižanje cene sicer dragih kovin</a:t>
            </a:r>
            <a:endParaRPr sz="1800"/>
          </a:p>
          <a:p>
            <a:pPr marL="342900" lvl="0" indent="-251459" algn="l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4758" y="401653"/>
            <a:ext cx="7543855" cy="58842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Gladko">
  <a:themeElements>
    <a:clrScheme name="Office 2007-2010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349</Words>
  <Application>Microsoft Office PowerPoint</Application>
  <PresentationFormat>Širokozaslonsko</PresentationFormat>
  <Paragraphs>73</Paragraphs>
  <Slides>18</Slides>
  <Notes>18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18</vt:i4>
      </vt:variant>
    </vt:vector>
  </HeadingPairs>
  <TitlesOfParts>
    <vt:vector size="22" baseType="lpstr">
      <vt:lpstr>Arial</vt:lpstr>
      <vt:lpstr>Noto Sans Symbols</vt:lpstr>
      <vt:lpstr>Trebuchet MS</vt:lpstr>
      <vt:lpstr>Gladko</vt:lpstr>
      <vt:lpstr>ZLITINE</vt:lpstr>
      <vt:lpstr>PowerPointova predstavitev</vt:lpstr>
      <vt:lpstr>Kaj je zlitina </vt:lpstr>
      <vt:lpstr>Nastanek zlitin </vt:lpstr>
      <vt:lpstr>Lastnosti zlitin</vt:lpstr>
      <vt:lpstr>Pogoste zlitine </vt:lpstr>
      <vt:lpstr>Uporaba zlitin </vt:lpstr>
      <vt:lpstr>Zakaj ustvarjamo zlitine?</vt:lpstr>
      <vt:lpstr>PowerPointova predstavitev</vt:lpstr>
      <vt:lpstr>PowerPointova predstavitev</vt:lpstr>
      <vt:lpstr>Fazni diagrami</vt:lpstr>
      <vt:lpstr>Popolna netopnost v tekočem stanju</vt:lpstr>
      <vt:lpstr>PowerPointova predstavitev</vt:lpstr>
      <vt:lpstr>Popolna topnost v tekočem in popolna topnost v trdnem stanju</vt:lpstr>
      <vt:lpstr>PowerPointova predstavitev</vt:lpstr>
      <vt:lpstr>Popolna topnost v tekočem in popolna netopnost v trdnem</vt:lpstr>
      <vt:lpstr>PowerPointova predstavitev</vt:lpstr>
      <vt:lpstr>Popolna topnost v tekočem in delna topnost v trdnem stanju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Delitev trdnih snovi</dc:title>
  <dc:creator>Adam Pikl</dc:creator>
  <cp:lastModifiedBy>SIC Ljubljana</cp:lastModifiedBy>
  <cp:revision>2</cp:revision>
  <dcterms:created xsi:type="dcterms:W3CDTF">2022-09-24T10:43:47Z</dcterms:created>
  <dcterms:modified xsi:type="dcterms:W3CDTF">2023-09-28T05:46:02Z</dcterms:modified>
</cp:coreProperties>
</file>