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0" r:id="rId4"/>
    <p:sldId id="259" r:id="rId5"/>
    <p:sldId id="258" r:id="rId6"/>
    <p:sldId id="263" r:id="rId7"/>
    <p:sldId id="257" r:id="rId8"/>
    <p:sldId id="272" r:id="rId9"/>
    <p:sldId id="273" r:id="rId10"/>
    <p:sldId id="271" r:id="rId11"/>
    <p:sldId id="270" r:id="rId12"/>
    <p:sldId id="269" r:id="rId13"/>
    <p:sldId id="268" r:id="rId14"/>
    <p:sldId id="267" r:id="rId15"/>
    <p:sldId id="266" r:id="rId16"/>
    <p:sldId id="265" r:id="rId17"/>
    <p:sldId id="264" r:id="rId18"/>
    <p:sldId id="274" r:id="rId19"/>
    <p:sldId id="262" r:id="rId20"/>
    <p:sldId id="275" r:id="rId21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FC1EE-2D29-4D2C-A880-BF275D1A309F}" type="datetimeFigureOut">
              <a:rPr lang="sl-SI" smtClean="0"/>
              <a:t>1.5.2016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8F53F-8B38-43DB-8A4D-B058BF76F03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68929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FC1EE-2D29-4D2C-A880-BF275D1A309F}" type="datetimeFigureOut">
              <a:rPr lang="sl-SI" smtClean="0"/>
              <a:t>1.5.2016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8F53F-8B38-43DB-8A4D-B058BF76F03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11876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FC1EE-2D29-4D2C-A880-BF275D1A309F}" type="datetimeFigureOut">
              <a:rPr lang="sl-SI" smtClean="0"/>
              <a:t>1.5.2016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8F53F-8B38-43DB-8A4D-B058BF76F03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44656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FC1EE-2D29-4D2C-A880-BF275D1A309F}" type="datetimeFigureOut">
              <a:rPr lang="sl-SI" smtClean="0"/>
              <a:t>1.5.2016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8F53F-8B38-43DB-8A4D-B058BF76F03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46481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FC1EE-2D29-4D2C-A880-BF275D1A309F}" type="datetimeFigureOut">
              <a:rPr lang="sl-SI" smtClean="0"/>
              <a:t>1.5.2016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8F53F-8B38-43DB-8A4D-B058BF76F03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62864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FC1EE-2D29-4D2C-A880-BF275D1A309F}" type="datetimeFigureOut">
              <a:rPr lang="sl-SI" smtClean="0"/>
              <a:t>1.5.2016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8F53F-8B38-43DB-8A4D-B058BF76F03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78814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FC1EE-2D29-4D2C-A880-BF275D1A309F}" type="datetimeFigureOut">
              <a:rPr lang="sl-SI" smtClean="0"/>
              <a:t>1.5.2016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8F53F-8B38-43DB-8A4D-B058BF76F03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79709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FC1EE-2D29-4D2C-A880-BF275D1A309F}" type="datetimeFigureOut">
              <a:rPr lang="sl-SI" smtClean="0"/>
              <a:t>1.5.2016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8F53F-8B38-43DB-8A4D-B058BF76F03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139087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FC1EE-2D29-4D2C-A880-BF275D1A309F}" type="datetimeFigureOut">
              <a:rPr lang="sl-SI" smtClean="0"/>
              <a:t>1.5.2016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8F53F-8B38-43DB-8A4D-B058BF76F03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16179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FC1EE-2D29-4D2C-A880-BF275D1A309F}" type="datetimeFigureOut">
              <a:rPr lang="sl-SI" smtClean="0"/>
              <a:t>1.5.2016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8F53F-8B38-43DB-8A4D-B058BF76F03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46110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FC1EE-2D29-4D2C-A880-BF275D1A309F}" type="datetimeFigureOut">
              <a:rPr lang="sl-SI" smtClean="0"/>
              <a:t>1.5.2016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8F53F-8B38-43DB-8A4D-B058BF76F03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87341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BFC1EE-2D29-4D2C-A880-BF275D1A309F}" type="datetimeFigureOut">
              <a:rPr lang="sl-SI" smtClean="0"/>
              <a:t>1.5.2016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58F53F-8B38-43DB-8A4D-B058BF76F03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95987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b="1" dirty="0" smtClean="0"/>
              <a:t>Analiza voznega parka</a:t>
            </a:r>
            <a:br>
              <a:rPr lang="sl-SI" b="1" dirty="0" smtClean="0"/>
            </a:br>
            <a:r>
              <a:rPr lang="sl-SI" b="1" dirty="0" smtClean="0"/>
              <a:t>s komentarjem</a:t>
            </a:r>
            <a:endParaRPr lang="sl-SI" b="1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 smtClean="0"/>
              <a:t>---------------------------------------------------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8896866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sl-SI" sz="2800" b="1" u="sng" dirty="0" smtClean="0"/>
              <a:t>4. Koeficient izkoristka prevoženih km</a:t>
            </a:r>
            <a:r>
              <a:rPr lang="sl-SI" sz="2800" dirty="0" smtClean="0"/>
              <a:t/>
            </a:r>
            <a:br>
              <a:rPr lang="sl-SI" sz="2800" dirty="0" smtClean="0"/>
            </a:br>
            <a:endParaRPr lang="sl-SI" sz="2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Ograda vsebine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908720"/>
                <a:ext cx="8229600" cy="5217443"/>
              </a:xfrm>
            </p:spPr>
            <p:txBody>
              <a:bodyPr>
                <a:normAutofit fontScale="92500" lnSpcReduction="20000"/>
              </a:bodyPr>
              <a:lstStyle/>
              <a:p>
                <a:r>
                  <a:rPr lang="sl-SI" sz="2400" dirty="0" smtClean="0"/>
                  <a:t>Je </a:t>
                </a:r>
                <a:r>
                  <a:rPr lang="sl-SI" sz="2400" dirty="0"/>
                  <a:t>razmerje med prevoženimi km s tovorom in skupaj prevoženimi </a:t>
                </a:r>
                <a:r>
                  <a:rPr lang="sl-SI" sz="2400" dirty="0" smtClean="0"/>
                  <a:t>kilometri. Koeficient </a:t>
                </a:r>
                <a:r>
                  <a:rPr lang="sl-SI" sz="2400" dirty="0"/>
                  <a:t>prevožene poti ali stopnja izkoristka prevoženih kilometrov je razmerje med prevoženimi kilometri s tovorom in skupnimi prevoženimi kilometri. Koeficient nam pove koliko smo dejansko izkoriščali prevozno sredstvo na določeni prevozni poti</a:t>
                </a:r>
                <a:r>
                  <a:rPr lang="sl-SI" sz="2400" dirty="0" smtClean="0"/>
                  <a:t>.</a:t>
                </a:r>
              </a:p>
              <a:p>
                <a:endParaRPr lang="sl-SI" sz="2400" dirty="0"/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sl-SI" sz="2400" i="1" smtClean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𝛽</m:t>
                    </m:r>
                    <m:r>
                      <a:rPr lang="sl-SI" sz="2400" i="1" smtClean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𝐴𝐾𝑡</m:t>
                        </m:r>
                      </m:num>
                      <m:den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𝐴𝐾</m:t>
                        </m:r>
                      </m:den>
                    </m:f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</m:oMath>
                </a14:m>
                <a:endParaRPr lang="sl-SI" sz="2400" dirty="0">
                  <a:ea typeface="Calibri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𝛽</m:t>
                    </m:r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𝐴𝐾𝑡</m:t>
                        </m:r>
                      </m:num>
                      <m:den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𝐴𝐾</m:t>
                        </m:r>
                      </m:den>
                    </m:f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/>
                      <m:den/>
                    </m:f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r>
                      <a:rPr lang="sl-SI" sz="2400" i="1" smtClean="0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0,</m:t>
                    </m:r>
                  </m:oMath>
                </a14:m>
                <a:endParaRPr lang="sl-SI" sz="2400" dirty="0">
                  <a:solidFill>
                    <a:srgbClr val="FF0000"/>
                  </a:solidFill>
                  <a:ea typeface="Calibri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endParaRPr lang="sl-SI" sz="2400" dirty="0">
                  <a:solidFill>
                    <a:srgbClr val="FF0000"/>
                  </a:solidFill>
                  <a:ea typeface="Calibri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𝐴𝐾𝑡</m:t>
                    </m:r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𝐴𝐾</m:t>
                    </m:r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−</m:t>
                    </m:r>
                    <m:d>
                      <m:dPr>
                        <m:ctrlP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dPr>
                      <m:e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𝐴𝐾𝑝</m:t>
                        </m:r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+</m:t>
                        </m:r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𝐴𝐾𝑔</m:t>
                        </m:r>
                      </m:e>
                    </m:d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</m:oMath>
                </a14:m>
                <a:endParaRPr lang="sl-SI" sz="2400" dirty="0">
                  <a:ea typeface="Calibri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𝐴𝐾𝑡</m:t>
                    </m:r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𝐴𝐾</m:t>
                    </m:r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−</m:t>
                    </m:r>
                    <m:d>
                      <m:dPr>
                        <m:ctrlP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dPr>
                      <m:e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𝐴𝐾𝑝</m:t>
                        </m:r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+</m:t>
                        </m:r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𝐴𝐾𝑔</m:t>
                        </m:r>
                      </m:e>
                    </m:d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 – ()=</m:t>
                    </m:r>
                    <m:r>
                      <a:rPr lang="sl-SI" sz="2400" i="1" smtClean="0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𝑘𝑚</m:t>
                    </m:r>
                  </m:oMath>
                </a14:m>
                <a:endParaRPr lang="sl-SI" sz="2400" dirty="0">
                  <a:solidFill>
                    <a:srgbClr val="FF0000"/>
                  </a:solidFill>
                  <a:ea typeface="Calibri"/>
                  <a:cs typeface="Times New Roman"/>
                </a:endParaRPr>
              </a:p>
              <a:p>
                <a:endParaRPr lang="sl-SI" sz="2400" dirty="0"/>
              </a:p>
              <a:p>
                <a:endParaRPr lang="sl-SI" dirty="0"/>
              </a:p>
            </p:txBody>
          </p:sp>
        </mc:Choice>
        <mc:Fallback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908720"/>
                <a:ext cx="8229600" cy="5217443"/>
              </a:xfrm>
              <a:blipFill rotWithShape="1">
                <a:blip r:embed="rId2"/>
                <a:stretch>
                  <a:fillRect l="-815" t="-1869" r="-1481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994673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sl-SI" sz="2800" b="1" u="sng" dirty="0" smtClean="0"/>
              <a:t>5. Koeficient izkoristka dinamične nosilnosti prevoznega sredstva</a:t>
            </a:r>
            <a:r>
              <a:rPr lang="sl-SI" sz="2800" dirty="0" smtClean="0"/>
              <a:t/>
            </a:r>
            <a:br>
              <a:rPr lang="sl-SI" sz="2800" dirty="0" smtClean="0"/>
            </a:br>
            <a:endParaRPr lang="sl-SI" sz="2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Ograda vsebine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052736"/>
                <a:ext cx="8229600" cy="5073427"/>
              </a:xfrm>
            </p:spPr>
            <p:txBody>
              <a:bodyPr>
                <a:normAutofit fontScale="92500" lnSpcReduction="10000"/>
              </a:bodyPr>
              <a:lstStyle/>
              <a:p>
                <a:r>
                  <a:rPr lang="sl-SI" sz="2400" dirty="0" smtClean="0"/>
                  <a:t>Koeficient </a:t>
                </a:r>
                <a:r>
                  <a:rPr lang="sl-SI" sz="2400" dirty="0"/>
                  <a:t>dinamičnega izkoristka prevoznega sredstva nam pove dejansko izkoriščenost vozila s prepeljanim tovorom. Koeficient izkoristka dinamične nosilnosti vozil je razmerje med opravljenim prevoznim delom (U) in zmnožkom med nosilnostjo vozila in prevoženimi kilometri s tovorom. </a:t>
                </a:r>
                <a:endParaRPr lang="sl-SI" sz="2400" dirty="0" smtClean="0"/>
              </a:p>
              <a:p>
                <a:endParaRPr lang="sl-SI" sz="2400" dirty="0"/>
              </a:p>
              <a:p>
                <a:pPr marL="457200"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sl-SI" sz="2400" i="1" smtClean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𝜀</m:t>
                    </m:r>
                    <m:r>
                      <a:rPr lang="sl-SI" sz="2400" i="1" smtClean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𝑈</m:t>
                        </m:r>
                      </m:num>
                      <m:den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𝑞</m:t>
                        </m:r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∗ </m:t>
                        </m:r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𝐴𝐾𝑡</m:t>
                        </m:r>
                      </m:den>
                    </m:f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</m:oMath>
                </a14:m>
                <a:endParaRPr lang="sl-SI" sz="2400" dirty="0">
                  <a:ea typeface="Calibri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𝜀</m:t>
                    </m:r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𝑈</m:t>
                        </m:r>
                      </m:num>
                      <m:den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𝑞</m:t>
                        </m:r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∗ </m:t>
                        </m:r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𝐴𝐾𝑡</m:t>
                        </m:r>
                      </m:den>
                    </m:f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/>
                      <m:den/>
                    </m:f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/>
                      <m:den/>
                    </m:f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r>
                      <a:rPr lang="sl-SI" sz="2400" i="1" smtClean="0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0,</m:t>
                    </m:r>
                  </m:oMath>
                </a14:m>
                <a:endParaRPr lang="sl-SI" sz="2400" dirty="0">
                  <a:solidFill>
                    <a:srgbClr val="FF0000"/>
                  </a:solidFill>
                  <a:ea typeface="Times New Roman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endParaRPr lang="sl-SI" sz="2400" dirty="0">
                  <a:ea typeface="Calibri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𝑞</m:t>
                    </m:r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𝑄𝑚</m:t>
                        </m:r>
                      </m:num>
                      <m:den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𝐴𝑖</m:t>
                        </m:r>
                      </m:den>
                    </m:f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/>
                      <m:den/>
                    </m:f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</m:oMath>
                </a14:m>
                <a:r>
                  <a:rPr lang="sl-SI" sz="2400" dirty="0">
                    <a:solidFill>
                      <a:srgbClr val="FF0000"/>
                    </a:solidFill>
                    <a:ea typeface="Calibri"/>
                    <a:cs typeface="Times New Roman"/>
                  </a:rPr>
                  <a:t>t</a:t>
                </a:r>
                <a:endParaRPr lang="sl-SI" sz="2400" dirty="0">
                  <a:solidFill>
                    <a:srgbClr val="FF0000"/>
                  </a:solidFill>
                  <a:ea typeface="Calibri"/>
                  <a:cs typeface="Times New Roman"/>
                </a:endParaRPr>
              </a:p>
              <a:p>
                <a:endParaRPr lang="sl-SI" sz="2400" dirty="0"/>
              </a:p>
              <a:p>
                <a:endParaRPr lang="sl-SI" dirty="0"/>
              </a:p>
            </p:txBody>
          </p:sp>
        </mc:Choice>
        <mc:Fallback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052736"/>
                <a:ext cx="8229600" cy="5073427"/>
              </a:xfrm>
              <a:blipFill rotWithShape="1">
                <a:blip r:embed="rId2"/>
                <a:stretch>
                  <a:fillRect l="-815" t="-1442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899680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sz="2800" b="1" u="sng" dirty="0" smtClean="0"/>
              <a:t>6. Koeficient izkoristka statične nosilnosti prevoznega sredstva</a:t>
            </a:r>
            <a:r>
              <a:rPr lang="sl-SI" sz="2800" dirty="0" smtClean="0"/>
              <a:t/>
            </a:r>
            <a:br>
              <a:rPr lang="sl-SI" sz="2800" dirty="0" smtClean="0"/>
            </a:br>
            <a:endParaRPr lang="sl-SI" sz="2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Ograda vsebine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196752"/>
                <a:ext cx="8229600" cy="4929411"/>
              </a:xfrm>
            </p:spPr>
            <p:txBody>
              <a:bodyPr/>
              <a:lstStyle/>
              <a:p>
                <a:r>
                  <a:rPr lang="sl-SI" sz="2400" dirty="0" smtClean="0"/>
                  <a:t>Koeficient </a:t>
                </a:r>
                <a:r>
                  <a:rPr lang="sl-SI" sz="2400" dirty="0"/>
                  <a:t>statične nosilnosti prevoznega sredstva nam pove, kako smo izkoristili tovorni prostor prevoznega sredstva. Koeficient izkoristka statične nosilnosti vozil je razmerje med prepeljanim tovorom in nosilnostjo vozila. </a:t>
                </a:r>
                <a:endParaRPr lang="sl-SI" sz="2400" dirty="0" smtClean="0"/>
              </a:p>
              <a:p>
                <a:endParaRPr lang="sl-SI" sz="2400" dirty="0"/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sl-SI" sz="2400" i="1" smtClean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𝛾</m:t>
                    </m:r>
                    <m:r>
                      <a:rPr lang="sl-SI" sz="2400" i="1" smtClean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𝑄</m:t>
                        </m:r>
                      </m:num>
                      <m:den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𝑞</m:t>
                        </m:r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∗ </m:t>
                        </m:r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𝑍</m:t>
                        </m:r>
                      </m:den>
                    </m:f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</m:oMath>
                </a14:m>
                <a:endParaRPr lang="sl-SI" sz="2400" dirty="0">
                  <a:ea typeface="Calibri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endParaRPr lang="sl-SI" sz="2400" dirty="0">
                  <a:ea typeface="Calibri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𝛾</m:t>
                    </m:r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𝑄</m:t>
                        </m:r>
                      </m:num>
                      <m:den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𝑞</m:t>
                        </m:r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∗ </m:t>
                        </m:r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𝑍</m:t>
                        </m:r>
                      </m:den>
                    </m:f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/>
                      <m:den/>
                    </m:f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/>
                      <m:den/>
                    </m:f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r>
                      <a:rPr lang="sl-SI" sz="2400" i="1" smtClean="0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0,</m:t>
                    </m:r>
                  </m:oMath>
                </a14:m>
                <a:endParaRPr lang="sl-SI" sz="2400" dirty="0">
                  <a:solidFill>
                    <a:srgbClr val="FF0000"/>
                  </a:solidFill>
                  <a:ea typeface="Calibri"/>
                  <a:cs typeface="Times New Roman"/>
                </a:endParaRPr>
              </a:p>
              <a:p>
                <a:endParaRPr lang="sl-SI" sz="2400" dirty="0"/>
              </a:p>
              <a:p>
                <a:endParaRPr lang="sl-SI" dirty="0"/>
              </a:p>
            </p:txBody>
          </p:sp>
        </mc:Choice>
        <mc:Fallback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196752"/>
                <a:ext cx="8229600" cy="4929411"/>
              </a:xfrm>
              <a:blipFill rotWithShape="1">
                <a:blip r:embed="rId2"/>
                <a:stretch>
                  <a:fillRect l="-963" t="-989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529997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sl-SI" sz="2800" b="1" u="sng" dirty="0" smtClean="0"/>
              <a:t>7. Povprečno dnevno prevožena pot</a:t>
            </a:r>
            <a:r>
              <a:rPr lang="sl-SI" sz="2800" dirty="0" smtClean="0"/>
              <a:t/>
            </a:r>
            <a:br>
              <a:rPr lang="sl-SI" sz="2800" dirty="0" smtClean="0"/>
            </a:br>
            <a:endParaRPr lang="sl-SI" sz="2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Ograda vsebine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980728"/>
                <a:ext cx="8229600" cy="5145435"/>
              </a:xfrm>
            </p:spPr>
            <p:txBody>
              <a:bodyPr/>
              <a:lstStyle/>
              <a:p>
                <a:r>
                  <a:rPr lang="sl-SI" sz="2400" dirty="0" smtClean="0"/>
                  <a:t>Dobimo</a:t>
                </a:r>
                <a:r>
                  <a:rPr lang="sl-SI" sz="2400" dirty="0"/>
                  <a:t>, če prevožene km delimo s številom dni </a:t>
                </a:r>
                <a:r>
                  <a:rPr lang="sl-SI" sz="2400" dirty="0" smtClean="0"/>
                  <a:t>dela.</a:t>
                </a:r>
              </a:p>
              <a:p>
                <a:endParaRPr lang="sl-SI" sz="2400" dirty="0"/>
              </a:p>
              <a:p>
                <a:endParaRPr lang="sl-SI" sz="2400" dirty="0" smtClean="0"/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sl-SI" sz="2400" i="1" smtClean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𝐾𝑝𝑑</m:t>
                    </m:r>
                    <m:r>
                      <a:rPr lang="sl-SI" sz="2400" i="1" smtClean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𝐴𝐾</m:t>
                        </m:r>
                      </m:num>
                      <m:den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𝐴𝐷𝑑</m:t>
                        </m:r>
                      </m:den>
                    </m:f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</m:oMath>
                </a14:m>
                <a:endParaRPr lang="sl-SI" sz="2400" dirty="0">
                  <a:ea typeface="Calibri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endParaRPr lang="sl-SI" sz="2400" dirty="0">
                  <a:ea typeface="Calibri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𝐾𝑝𝑑</m:t>
                    </m:r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𝐴𝐾</m:t>
                        </m:r>
                      </m:num>
                      <m:den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𝐴𝐷𝑑</m:t>
                        </m:r>
                      </m:den>
                    </m:f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/>
                      <m:den/>
                    </m:f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r>
                      <a:rPr lang="sl-SI" sz="2400" i="1" smtClean="0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 </m:t>
                    </m:r>
                    <m:r>
                      <a:rPr lang="sl-SI" sz="2400" i="1" smtClean="0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𝑘𝑚</m:t>
                    </m:r>
                  </m:oMath>
                </a14:m>
                <a:endParaRPr lang="sl-SI" sz="2400" dirty="0">
                  <a:solidFill>
                    <a:srgbClr val="FF0000"/>
                  </a:solidFill>
                  <a:ea typeface="Calibri"/>
                  <a:cs typeface="Times New Roman"/>
                </a:endParaRPr>
              </a:p>
              <a:p>
                <a:endParaRPr lang="sl-SI" sz="2400" dirty="0"/>
              </a:p>
              <a:p>
                <a:endParaRPr lang="sl-SI" dirty="0"/>
              </a:p>
            </p:txBody>
          </p:sp>
        </mc:Choice>
        <mc:Fallback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980728"/>
                <a:ext cx="8229600" cy="5145435"/>
              </a:xfrm>
              <a:blipFill rotWithShape="1">
                <a:blip r:embed="rId2"/>
                <a:stretch>
                  <a:fillRect l="-963" t="-94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270593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sz="3100" b="1" u="sng" dirty="0" smtClean="0"/>
              <a:t>8. Koeficient izkoristka časa v 24 urah</a:t>
            </a:r>
            <a:r>
              <a:rPr lang="sl-SI" dirty="0" smtClean="0"/>
              <a:t/>
            </a:r>
            <a:br>
              <a:rPr lang="sl-SI" dirty="0" smtClean="0"/>
            </a:br>
            <a:endParaRPr lang="sl-SI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Ograda vsebine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124744"/>
                <a:ext cx="8229600" cy="5001419"/>
              </a:xfrm>
            </p:spPr>
            <p:txBody>
              <a:bodyPr>
                <a:normAutofit/>
              </a:bodyPr>
              <a:lstStyle/>
              <a:p>
                <a:r>
                  <a:rPr lang="sl-SI" sz="2400" dirty="0" smtClean="0"/>
                  <a:t>Je </a:t>
                </a:r>
                <a:r>
                  <a:rPr lang="sl-SI" sz="2400" dirty="0"/>
                  <a:t>razmerje med </a:t>
                </a:r>
                <a:r>
                  <a:rPr lang="sl-SI" sz="2400" dirty="0" err="1"/>
                  <a:t>avtourami</a:t>
                </a:r>
                <a:r>
                  <a:rPr lang="sl-SI" sz="2400" dirty="0"/>
                  <a:t> dela in možnimi </a:t>
                </a:r>
                <a:r>
                  <a:rPr lang="sl-SI" sz="2400" dirty="0" err="1"/>
                  <a:t>avtourami</a:t>
                </a:r>
                <a:r>
                  <a:rPr lang="sl-SI" sz="2400" dirty="0"/>
                  <a:t> dela, to je, če bi vsak dan, ko so delala, delala vseh 24 </a:t>
                </a:r>
                <a:r>
                  <a:rPr lang="sl-SI" sz="2400" dirty="0" smtClean="0"/>
                  <a:t>ur.</a:t>
                </a:r>
              </a:p>
              <a:p>
                <a:endParaRPr lang="sl-SI" sz="2400" dirty="0"/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sl-SI" sz="2400" i="1" smtClean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𝜌</m:t>
                    </m:r>
                    <m:r>
                      <a:rPr lang="sl-SI" sz="2400" i="1" smtClean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𝐴𝐻𝑑</m:t>
                        </m:r>
                      </m:num>
                      <m:den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24∗ </m:t>
                        </m:r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𝐴𝐷𝑑</m:t>
                        </m:r>
                      </m:den>
                    </m:f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</m:oMath>
                </a14:m>
                <a:endParaRPr lang="sl-SI" sz="2400" dirty="0">
                  <a:ea typeface="Calibri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𝜌</m:t>
                    </m:r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𝐴𝐻𝑑</m:t>
                        </m:r>
                      </m:num>
                      <m:den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24∗ </m:t>
                        </m:r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𝐴𝐷𝑑</m:t>
                        </m:r>
                      </m:den>
                    </m:f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/>
                      <m:den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24</m:t>
                        </m:r>
                        <m:r>
                          <a:rPr lang="sl-SI" sz="2400" b="0" i="1" smtClean="0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∗</m:t>
                        </m:r>
                      </m:den>
                    </m:f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/>
                      <m:den/>
                    </m:f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r>
                      <a:rPr lang="sl-SI" sz="2400" i="1" smtClean="0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0,</m:t>
                    </m:r>
                  </m:oMath>
                </a14:m>
                <a:endParaRPr lang="sl-SI" sz="2400" dirty="0">
                  <a:solidFill>
                    <a:srgbClr val="FF0000"/>
                  </a:solidFill>
                  <a:ea typeface="Calibri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endParaRPr lang="sl-SI" sz="2400" dirty="0">
                  <a:ea typeface="Calibri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𝐴𝐻𝑑</m:t>
                    </m:r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𝐴𝐻𝑣</m:t>
                    </m:r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+</m:t>
                    </m:r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𝐴𝐻𝑝</m:t>
                    </m:r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</m:oMath>
                </a14:m>
                <a:endParaRPr lang="sl-SI" sz="2400" dirty="0">
                  <a:ea typeface="Calibri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𝐴𝐻𝑑</m:t>
                    </m:r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𝐴𝐻𝑣</m:t>
                    </m:r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+</m:t>
                    </m:r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𝐴𝐻𝑝</m:t>
                    </m:r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=+= </m:t>
                    </m:r>
                    <m:r>
                      <a:rPr lang="sl-SI" sz="2400" i="1" smtClean="0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𝑎𝑣𝑡𝑜𝑢𝑟</m:t>
                    </m:r>
                  </m:oMath>
                </a14:m>
                <a:endParaRPr lang="sl-SI" sz="2400" dirty="0">
                  <a:solidFill>
                    <a:srgbClr val="FF0000"/>
                  </a:solidFill>
                  <a:ea typeface="Calibri"/>
                  <a:cs typeface="Times New Roman"/>
                </a:endParaRPr>
              </a:p>
              <a:p>
                <a:endParaRPr lang="sl-SI" sz="2400" dirty="0"/>
              </a:p>
            </p:txBody>
          </p:sp>
        </mc:Choice>
        <mc:Fallback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124744"/>
                <a:ext cx="8229600" cy="5001419"/>
              </a:xfrm>
              <a:blipFill rotWithShape="1">
                <a:blip r:embed="rId2"/>
                <a:stretch>
                  <a:fillRect l="-963" t="-976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710153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sl-SI" sz="2800" b="1" u="sng" dirty="0" smtClean="0"/>
              <a:t>9. Tehnična hitrost prevoznega procesa</a:t>
            </a:r>
            <a:r>
              <a:rPr lang="sl-SI" sz="2800" dirty="0" smtClean="0"/>
              <a:t/>
            </a:r>
            <a:br>
              <a:rPr lang="sl-SI" sz="2800" dirty="0" smtClean="0"/>
            </a:br>
            <a:endParaRPr lang="sl-SI" sz="2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Ograda vsebine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908720"/>
                <a:ext cx="8229600" cy="5217443"/>
              </a:xfrm>
            </p:spPr>
            <p:txBody>
              <a:bodyPr>
                <a:normAutofit fontScale="77500" lnSpcReduction="20000"/>
              </a:bodyPr>
              <a:lstStyle/>
              <a:p>
                <a:r>
                  <a:rPr lang="sl-SI" sz="2400" dirty="0" smtClean="0"/>
                  <a:t>Tehnična </a:t>
                </a:r>
                <a:r>
                  <a:rPr lang="sl-SI" sz="2400" dirty="0"/>
                  <a:t>hitrost je razmerje med skupnimi prevoženimi kilometri in časom dejanskega premikanja vozil v prometu. Dejansko premikanje vozil dobimo tako, da od časa vožnje odštejemo krajše postanke v prometu</a:t>
                </a:r>
                <a:r>
                  <a:rPr lang="sl-SI" dirty="0"/>
                  <a:t>. </a:t>
                </a:r>
                <a:endParaRPr lang="sl-SI" dirty="0" smtClean="0"/>
              </a:p>
              <a:p>
                <a:endParaRPr lang="sl-SI" dirty="0"/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sl-SI" i="1" smtClean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𝑉𝑡</m:t>
                    </m:r>
                    <m:r>
                      <a:rPr lang="sl-SI" i="1" smtClean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sl-SI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𝐴𝐾</m:t>
                        </m:r>
                      </m:num>
                      <m:den>
                        <m:r>
                          <a:rPr lang="sl-SI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𝐴𝐻𝑔𝑏</m:t>
                        </m:r>
                      </m:den>
                    </m:f>
                    <m:r>
                      <a:rPr lang="sl-SI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</m:oMath>
                </a14:m>
                <a:endParaRPr lang="sl-SI" dirty="0">
                  <a:ea typeface="Calibri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sl-SI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𝑉𝑡</m:t>
                    </m:r>
                    <m:r>
                      <a:rPr lang="sl-SI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sl-SI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𝐴𝐾</m:t>
                        </m:r>
                      </m:num>
                      <m:den>
                        <m:r>
                          <a:rPr lang="sl-SI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𝐴𝐻𝑔𝑏</m:t>
                        </m:r>
                      </m:den>
                    </m:f>
                    <m:r>
                      <a:rPr lang="sl-SI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/>
                      <m:den/>
                    </m:f>
                    <m:r>
                      <a:rPr lang="sl-SI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r>
                      <a:rPr lang="sl-SI" i="1" smtClean="0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 </m:t>
                    </m:r>
                    <m:r>
                      <a:rPr lang="sl-SI" i="1" smtClean="0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𝑘𝑚</m:t>
                    </m:r>
                    <m:r>
                      <a:rPr lang="sl-SI" i="1" smtClean="0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/</m:t>
                    </m:r>
                    <m:r>
                      <a:rPr lang="sl-SI" i="1" smtClean="0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h</m:t>
                    </m:r>
                  </m:oMath>
                </a14:m>
                <a:endParaRPr lang="sl-SI" dirty="0">
                  <a:solidFill>
                    <a:srgbClr val="FF0000"/>
                  </a:solidFill>
                  <a:ea typeface="Calibri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endParaRPr lang="sl-SI" dirty="0">
                  <a:ea typeface="Calibri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sl-SI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𝐴𝐻𝑔𝑏</m:t>
                    </m:r>
                    <m:r>
                      <a:rPr lang="sl-SI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r>
                      <a:rPr lang="sl-SI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𝐴𝐻𝑣</m:t>
                    </m:r>
                    <m:r>
                      <a:rPr lang="sl-SI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−</m:t>
                    </m:r>
                    <m:r>
                      <a:rPr lang="sl-SI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𝐴𝐻𝑘𝑝</m:t>
                    </m:r>
                    <m:r>
                      <a:rPr lang="sl-SI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</m:oMath>
                </a14:m>
                <a:endParaRPr lang="sl-SI" dirty="0">
                  <a:ea typeface="Calibri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sl-SI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𝐴𝐻𝑔𝑏</m:t>
                    </m:r>
                    <m:r>
                      <a:rPr lang="sl-SI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r>
                      <a:rPr lang="sl-SI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𝐴𝐻𝑣</m:t>
                    </m:r>
                    <m:r>
                      <a:rPr lang="sl-SI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−</m:t>
                    </m:r>
                    <m:r>
                      <a:rPr lang="sl-SI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𝐴𝐻𝑘𝑝</m:t>
                    </m:r>
                    <m:r>
                      <a:rPr lang="sl-SI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=−=</m:t>
                    </m:r>
                    <m:r>
                      <a:rPr lang="sl-SI" i="1" smtClean="0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𝑢𝑟</m:t>
                    </m:r>
                  </m:oMath>
                </a14:m>
                <a:endParaRPr lang="sl-SI" dirty="0">
                  <a:solidFill>
                    <a:srgbClr val="FF0000"/>
                  </a:solidFill>
                  <a:ea typeface="Calibri"/>
                  <a:cs typeface="Times New Roman"/>
                </a:endParaRPr>
              </a:p>
              <a:p>
                <a:endParaRPr lang="sl-SI" dirty="0"/>
              </a:p>
              <a:p>
                <a:endParaRPr lang="sl-SI" dirty="0"/>
              </a:p>
            </p:txBody>
          </p:sp>
        </mc:Choice>
        <mc:Fallback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908720"/>
                <a:ext cx="8229600" cy="5217443"/>
              </a:xfrm>
              <a:blipFill rotWithShape="1">
                <a:blip r:embed="rId2"/>
                <a:stretch>
                  <a:fillRect l="-1037" t="-1519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768402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sl-SI" sz="2800" b="1" u="sng" dirty="0" smtClean="0"/>
              <a:t>10. Prometna hitrost prevoznega procesa</a:t>
            </a:r>
            <a:r>
              <a:rPr lang="sl-SI" sz="2800" dirty="0" smtClean="0"/>
              <a:t/>
            </a:r>
            <a:br>
              <a:rPr lang="sl-SI" sz="2800" dirty="0" smtClean="0"/>
            </a:br>
            <a:endParaRPr lang="sl-SI" sz="2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Ograda vsebine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980728"/>
                <a:ext cx="8229600" cy="5145435"/>
              </a:xfrm>
            </p:spPr>
            <p:txBody>
              <a:bodyPr/>
              <a:lstStyle/>
              <a:p>
                <a:r>
                  <a:rPr lang="sl-SI" sz="2400" dirty="0" smtClean="0"/>
                  <a:t>Prometna </a:t>
                </a:r>
                <a:r>
                  <a:rPr lang="sl-SI" sz="2400" dirty="0"/>
                  <a:t>hitrost prevoznega procesa je razmerje med skupnimi prevoženimi kilometri in </a:t>
                </a:r>
                <a:r>
                  <a:rPr lang="sl-SI" sz="2400" dirty="0" err="1"/>
                  <a:t>avtourami</a:t>
                </a:r>
                <a:r>
                  <a:rPr lang="sl-SI" sz="2400" dirty="0"/>
                  <a:t> vožnje. </a:t>
                </a:r>
                <a:endParaRPr lang="sl-SI" sz="2400" dirty="0" smtClean="0"/>
              </a:p>
              <a:p>
                <a:pPr marL="0" indent="0">
                  <a:buNone/>
                </a:pPr>
                <a:endParaRPr lang="sl-SI" sz="2400" dirty="0"/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sl-SI" i="1" smtClean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𝑉𝑝</m:t>
                    </m:r>
                    <m:r>
                      <a:rPr lang="sl-SI" i="1" smtClean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sl-SI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𝐴𝐾</m:t>
                        </m:r>
                      </m:num>
                      <m:den>
                        <m:r>
                          <a:rPr lang="sl-SI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𝐴𝐻𝑣</m:t>
                        </m:r>
                      </m:den>
                    </m:f>
                    <m:r>
                      <a:rPr lang="sl-SI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</m:oMath>
                </a14:m>
                <a:endParaRPr lang="sl-SI" dirty="0">
                  <a:ea typeface="Calibri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endParaRPr lang="sl-SI" dirty="0">
                  <a:ea typeface="Calibri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sl-SI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𝑉𝑝</m:t>
                    </m:r>
                    <m:r>
                      <a:rPr lang="sl-SI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sl-SI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𝐴𝐾</m:t>
                        </m:r>
                      </m:num>
                      <m:den>
                        <m:r>
                          <a:rPr lang="sl-SI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𝐴𝐻𝑣</m:t>
                        </m:r>
                      </m:den>
                    </m:f>
                    <m:r>
                      <a:rPr lang="sl-SI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/>
                      <m:den/>
                    </m:f>
                    <m:r>
                      <a:rPr lang="sl-SI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r>
                      <a:rPr lang="sl-SI" i="1" smtClean="0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 </m:t>
                    </m:r>
                    <m:r>
                      <a:rPr lang="sl-SI" i="1" smtClean="0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𝑘𝑚</m:t>
                    </m:r>
                    <m:r>
                      <a:rPr lang="sl-SI" i="1" smtClean="0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/</m:t>
                    </m:r>
                    <m:r>
                      <a:rPr lang="sl-SI" i="1" smtClean="0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h</m:t>
                    </m:r>
                  </m:oMath>
                </a14:m>
                <a:endParaRPr lang="sl-SI" dirty="0">
                  <a:solidFill>
                    <a:srgbClr val="FF0000"/>
                  </a:solidFill>
                  <a:ea typeface="Calibri"/>
                  <a:cs typeface="Times New Roman"/>
                </a:endParaRPr>
              </a:p>
              <a:p>
                <a:endParaRPr lang="sl-SI" dirty="0"/>
              </a:p>
            </p:txBody>
          </p:sp>
        </mc:Choice>
        <mc:Fallback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980728"/>
                <a:ext cx="8229600" cy="5145435"/>
              </a:xfrm>
              <a:blipFill rotWithShape="1">
                <a:blip r:embed="rId2"/>
                <a:stretch>
                  <a:fillRect l="-963" t="-94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528357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sl-SI" sz="2800" b="1" u="sng" dirty="0" smtClean="0"/>
              <a:t>11. Eksploatacijska hitrost prevoznega procesa</a:t>
            </a:r>
            <a:r>
              <a:rPr lang="sl-SI" sz="2800" dirty="0" smtClean="0"/>
              <a:t/>
            </a:r>
            <a:br>
              <a:rPr lang="sl-SI" sz="2800" dirty="0" smtClean="0"/>
            </a:br>
            <a:endParaRPr lang="sl-SI" sz="2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Ograda vsebine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980728"/>
                <a:ext cx="8229600" cy="5145435"/>
              </a:xfrm>
            </p:spPr>
            <p:txBody>
              <a:bodyPr/>
              <a:lstStyle/>
              <a:p>
                <a:r>
                  <a:rPr lang="sl-SI" sz="2400" dirty="0" smtClean="0"/>
                  <a:t>Eksploatacijska </a:t>
                </a:r>
                <a:r>
                  <a:rPr lang="sl-SI" sz="2400" dirty="0"/>
                  <a:t>hitrost prevoznega procesa je razmerje med prevoženimi kilometri in </a:t>
                </a:r>
                <a:r>
                  <a:rPr lang="sl-SI" sz="2400" dirty="0" err="1"/>
                  <a:t>avtourami</a:t>
                </a:r>
                <a:r>
                  <a:rPr lang="sl-SI" sz="2400" dirty="0"/>
                  <a:t> dela. </a:t>
                </a:r>
                <a:endParaRPr lang="sl-SI" sz="2400" dirty="0" smtClean="0"/>
              </a:p>
              <a:p>
                <a:endParaRPr lang="sl-SI" sz="2400" dirty="0"/>
              </a:p>
              <a:p>
                <a:endParaRPr lang="sl-SI" sz="2400" dirty="0"/>
              </a:p>
              <a:p>
                <a14:m>
                  <m:oMath xmlns:m="http://schemas.openxmlformats.org/officeDocument/2006/math">
                    <m:r>
                      <a:rPr lang="sl-SI" smtClean="0">
                        <a:latin typeface="Cambria Math"/>
                      </a:rPr>
                      <m:t>𝑉𝑒</m:t>
                    </m:r>
                    <m:r>
                      <a:rPr lang="sl-SI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i="1">
                            <a:latin typeface="Cambria Math"/>
                          </a:rPr>
                        </m:ctrlPr>
                      </m:fPr>
                      <m:num>
                        <m:r>
                          <a:rPr lang="sl-SI">
                            <a:latin typeface="Cambria Math"/>
                          </a:rPr>
                          <m:t>𝐴𝐾</m:t>
                        </m:r>
                      </m:num>
                      <m:den>
                        <m:r>
                          <a:rPr lang="sl-SI">
                            <a:latin typeface="Cambria Math"/>
                          </a:rPr>
                          <m:t>𝐴𝐻𝑑</m:t>
                        </m:r>
                      </m:den>
                    </m:f>
                    <m:r>
                      <a:rPr lang="sl-SI">
                        <a:latin typeface="Cambria Math"/>
                      </a:rPr>
                      <m:t>=</m:t>
                    </m:r>
                  </m:oMath>
                </a14:m>
                <a:endParaRPr lang="sl-SI" dirty="0" smtClean="0"/>
              </a:p>
              <a:p>
                <a:endParaRPr lang="sl-SI" dirty="0"/>
              </a:p>
              <a:p>
                <a14:m>
                  <m:oMath xmlns:m="http://schemas.openxmlformats.org/officeDocument/2006/math">
                    <m:r>
                      <a:rPr lang="sl-SI">
                        <a:latin typeface="Cambria Math"/>
                      </a:rPr>
                      <m:t>𝑉𝑒</m:t>
                    </m:r>
                    <m:r>
                      <a:rPr lang="sl-SI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i="1">
                            <a:latin typeface="Cambria Math"/>
                          </a:rPr>
                        </m:ctrlPr>
                      </m:fPr>
                      <m:num>
                        <m:r>
                          <a:rPr lang="sl-SI">
                            <a:latin typeface="Cambria Math"/>
                          </a:rPr>
                          <m:t>𝐴𝐾</m:t>
                        </m:r>
                      </m:num>
                      <m:den>
                        <m:r>
                          <a:rPr lang="sl-SI">
                            <a:latin typeface="Cambria Math"/>
                          </a:rPr>
                          <m:t>𝐴𝐻𝑑</m:t>
                        </m:r>
                      </m:den>
                    </m:f>
                    <m:r>
                      <a:rPr lang="sl-SI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i="1">
                            <a:latin typeface="Cambria Math"/>
                          </a:rPr>
                        </m:ctrlPr>
                      </m:fPr>
                      <m:num/>
                      <m:den/>
                    </m:f>
                    <m:r>
                      <a:rPr lang="sl-SI">
                        <a:latin typeface="Cambria Math"/>
                      </a:rPr>
                      <m:t>=</m:t>
                    </m:r>
                    <m:r>
                      <a:rPr lang="sl-SI" smtClean="0">
                        <a:solidFill>
                          <a:srgbClr val="FF0000"/>
                        </a:solidFill>
                        <a:latin typeface="Cambria Math"/>
                      </a:rPr>
                      <m:t> </m:t>
                    </m:r>
                    <m:r>
                      <a:rPr lang="sl-SI" smtClean="0">
                        <a:solidFill>
                          <a:srgbClr val="FF0000"/>
                        </a:solidFill>
                        <a:latin typeface="Cambria Math"/>
                      </a:rPr>
                      <m:t>𝑘𝑚</m:t>
                    </m:r>
                    <m:r>
                      <a:rPr lang="sl-SI" smtClean="0">
                        <a:solidFill>
                          <a:srgbClr val="FF0000"/>
                        </a:solidFill>
                        <a:latin typeface="Cambria Math"/>
                      </a:rPr>
                      <m:t>/</m:t>
                    </m:r>
                    <m:r>
                      <a:rPr lang="sl-SI" smtClean="0">
                        <a:solidFill>
                          <a:srgbClr val="FF0000"/>
                        </a:solidFill>
                        <a:latin typeface="Cambria Math"/>
                      </a:rPr>
                      <m:t>h</m:t>
                    </m:r>
                  </m:oMath>
                </a14:m>
                <a:endParaRPr lang="sl-SI" dirty="0">
                  <a:solidFill>
                    <a:srgbClr val="FF0000"/>
                  </a:solidFill>
                </a:endParaRPr>
              </a:p>
              <a:p>
                <a:endParaRPr lang="sl-SI" dirty="0"/>
              </a:p>
            </p:txBody>
          </p:sp>
        </mc:Choice>
        <mc:Fallback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980728"/>
                <a:ext cx="8229600" cy="5145435"/>
              </a:xfrm>
              <a:blipFill rotWithShape="1">
                <a:blip r:embed="rId2"/>
                <a:stretch>
                  <a:fillRect l="-963" t="-94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017402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sl-SI" sz="2800" b="1" u="sng" dirty="0" smtClean="0"/>
              <a:t>12. Koeficient izkoristka delovnega časa prevoznega sredstva</a:t>
            </a:r>
            <a:r>
              <a:rPr lang="sl-SI" sz="2800" dirty="0" smtClean="0"/>
              <a:t/>
            </a:r>
            <a:br>
              <a:rPr lang="sl-SI" sz="2800" dirty="0" smtClean="0"/>
            </a:br>
            <a:endParaRPr lang="sl-SI" sz="2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Ograda vsebine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980728"/>
                <a:ext cx="8229600" cy="5145435"/>
              </a:xfrm>
            </p:spPr>
            <p:txBody>
              <a:bodyPr/>
              <a:lstStyle/>
              <a:p>
                <a:r>
                  <a:rPr lang="sl-SI" sz="2400" dirty="0" smtClean="0"/>
                  <a:t>Koeficient </a:t>
                </a:r>
                <a:r>
                  <a:rPr lang="sl-SI" sz="2400" dirty="0"/>
                  <a:t>izkoristka delovnega časa nam pove dejansko izkoriščenost prevoznega sredstva v delovnem času. Koeficient izkoristka delovnega časa je razmerje med </a:t>
                </a:r>
                <a:r>
                  <a:rPr lang="sl-SI" sz="2400" dirty="0" err="1"/>
                  <a:t>avtourami</a:t>
                </a:r>
                <a:r>
                  <a:rPr lang="sl-SI" sz="2400" dirty="0"/>
                  <a:t> vožnje in </a:t>
                </a:r>
                <a:r>
                  <a:rPr lang="sl-SI" sz="2400" dirty="0" err="1"/>
                  <a:t>avtourami</a:t>
                </a:r>
                <a:r>
                  <a:rPr lang="sl-SI" sz="2400" dirty="0"/>
                  <a:t> dela v delovnem času</a:t>
                </a:r>
                <a:r>
                  <a:rPr lang="sl-SI" sz="2400" dirty="0" smtClean="0"/>
                  <a:t>.</a:t>
                </a:r>
              </a:p>
              <a:p>
                <a:endParaRPr lang="sl-SI" sz="2400" dirty="0"/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sl-SI" sz="2400" i="1" smtClean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𝜎</m:t>
                    </m:r>
                    <m:r>
                      <a:rPr lang="sl-SI" sz="2400" i="1" smtClean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𝐴𝐻𝑣</m:t>
                        </m:r>
                      </m:num>
                      <m:den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𝐴𝐻𝑑</m:t>
                        </m:r>
                      </m:den>
                    </m:f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</m:oMath>
                </a14:m>
                <a:endParaRPr lang="sl-SI" sz="2400" dirty="0">
                  <a:ea typeface="Calibri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𝜎</m:t>
                    </m:r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𝐴𝐻𝑣</m:t>
                        </m:r>
                      </m:num>
                      <m:den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𝐴𝐻𝑑</m:t>
                        </m:r>
                      </m:den>
                    </m:f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/>
                      <m:den/>
                    </m:f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r>
                      <a:rPr lang="sl-SI" sz="2400" i="1" smtClean="0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0,</m:t>
                    </m:r>
                  </m:oMath>
                </a14:m>
                <a:endParaRPr lang="sl-SI" sz="2400" dirty="0">
                  <a:solidFill>
                    <a:srgbClr val="FF0000"/>
                  </a:solidFill>
                  <a:ea typeface="Calibri"/>
                  <a:cs typeface="Times New Roman"/>
                </a:endParaRPr>
              </a:p>
              <a:p>
                <a:endParaRPr lang="sl-SI" sz="2400" dirty="0"/>
              </a:p>
              <a:p>
                <a:endParaRPr lang="sl-SI" dirty="0"/>
              </a:p>
            </p:txBody>
          </p:sp>
        </mc:Choice>
        <mc:Fallback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980728"/>
                <a:ext cx="8229600" cy="5145435"/>
              </a:xfrm>
              <a:blipFill rotWithShape="1">
                <a:blip r:embed="rId2"/>
                <a:stretch>
                  <a:fillRect l="-963" t="-948" r="-177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772028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sl-SI" sz="2800" b="1" u="sng" dirty="0" smtClean="0"/>
              <a:t>13. Povprečna pot ene tone tovora</a:t>
            </a:r>
            <a:r>
              <a:rPr lang="sl-SI" sz="2800" dirty="0" smtClean="0"/>
              <a:t/>
            </a:r>
            <a:br>
              <a:rPr lang="sl-SI" sz="2800" dirty="0" smtClean="0"/>
            </a:br>
            <a:endParaRPr lang="sl-SI" sz="2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Ograda vsebine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908720"/>
                <a:ext cx="8229600" cy="5217443"/>
              </a:xfrm>
            </p:spPr>
            <p:txBody>
              <a:bodyPr/>
              <a:lstStyle/>
              <a:p>
                <a:r>
                  <a:rPr lang="sl-SI" sz="2400" dirty="0" smtClean="0"/>
                  <a:t>Je </a:t>
                </a:r>
                <a:r>
                  <a:rPr lang="sl-SI" sz="2400" dirty="0"/>
                  <a:t>razmerje med transportnim delom in količino prepeljanega </a:t>
                </a:r>
                <a:r>
                  <a:rPr lang="sl-SI" sz="2400" dirty="0" smtClean="0"/>
                  <a:t>tovora.</a:t>
                </a:r>
              </a:p>
              <a:p>
                <a:endParaRPr lang="sl-SI" sz="2400" dirty="0"/>
              </a:p>
              <a:p>
                <a:pPr marL="457200"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sl-SI" sz="2400" i="1" smtClean="0">
                        <a:effectLst/>
                        <a:latin typeface="Cambria Math"/>
                        <a:ea typeface="Calibri"/>
                        <a:cs typeface="Times New Roman"/>
                      </a:rPr>
                      <m:t>𝐾𝑡𝑡</m:t>
                    </m:r>
                    <m:r>
                      <a:rPr lang="sl-SI" sz="2400" i="1" smtClean="0">
                        <a:effectLst/>
                        <a:latin typeface="Cambria Math"/>
                        <a:ea typeface="Calibri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fPr>
                      <m:num>
                        <m:r>
                          <a:rPr lang="sl-SI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𝑈</m:t>
                        </m:r>
                      </m:num>
                      <m:den>
                        <m:r>
                          <a:rPr lang="sl-SI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𝑄</m:t>
                        </m:r>
                      </m:den>
                    </m:f>
                    <m:r>
                      <a:rPr lang="sl-SI" sz="2400" i="1">
                        <a:effectLst/>
                        <a:latin typeface="Cambria Math"/>
                        <a:ea typeface="Calibri"/>
                        <a:cs typeface="Times New Roman"/>
                      </a:rPr>
                      <m:t>=</m:t>
                    </m:r>
                  </m:oMath>
                </a14:m>
                <a:endParaRPr lang="sl-SI" sz="2400" dirty="0">
                  <a:ea typeface="Calibri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sl-SI" sz="2400" i="1">
                        <a:effectLst/>
                        <a:latin typeface="Cambria Math"/>
                        <a:ea typeface="Calibri"/>
                        <a:cs typeface="Times New Roman"/>
                      </a:rPr>
                      <m:t>𝐾𝑡𝑡</m:t>
                    </m:r>
                    <m:r>
                      <a:rPr lang="sl-SI" sz="2400" i="1">
                        <a:effectLst/>
                        <a:latin typeface="Cambria Math"/>
                        <a:ea typeface="Calibri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fPr>
                      <m:num>
                        <m:r>
                          <a:rPr lang="sl-SI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𝑈</m:t>
                        </m:r>
                      </m:num>
                      <m:den>
                        <m:r>
                          <a:rPr lang="sl-SI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𝑄</m:t>
                        </m:r>
                      </m:den>
                    </m:f>
                    <m:r>
                      <a:rPr lang="sl-SI" sz="2400" i="1">
                        <a:effectLst/>
                        <a:latin typeface="Cambria Math"/>
                        <a:ea typeface="Calibri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/>
                      <m:den/>
                    </m:f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r>
                      <a:rPr lang="sl-SI" sz="2400" i="1" smtClean="0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 </m:t>
                    </m:r>
                    <m:r>
                      <a:rPr lang="sl-SI" sz="2400" i="1" smtClean="0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𝑘𝑚</m:t>
                    </m:r>
                  </m:oMath>
                </a14:m>
                <a:endParaRPr lang="sl-SI" sz="2400" dirty="0">
                  <a:solidFill>
                    <a:srgbClr val="FF0000"/>
                  </a:solidFill>
                  <a:ea typeface="Calibri"/>
                  <a:cs typeface="Times New Roman"/>
                </a:endParaRPr>
              </a:p>
              <a:p>
                <a:endParaRPr lang="sl-SI" sz="2400" dirty="0"/>
              </a:p>
              <a:p>
                <a:endParaRPr lang="sl-SI" dirty="0"/>
              </a:p>
            </p:txBody>
          </p:sp>
        </mc:Choice>
        <mc:Fallback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908720"/>
                <a:ext cx="8229600" cy="5217443"/>
              </a:xfrm>
              <a:blipFill rotWithShape="1">
                <a:blip r:embed="rId2"/>
                <a:stretch>
                  <a:fillRect l="-963" t="-935" r="-444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739165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/>
          </a:bodyPr>
          <a:lstStyle/>
          <a:p>
            <a:r>
              <a:rPr lang="sl-SI" sz="2000" b="1" dirty="0" smtClean="0"/>
              <a:t>Analiza voznega parka- domača naloga</a:t>
            </a:r>
            <a:endParaRPr lang="sl-SI" sz="2000" b="1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sl-SI" dirty="0" smtClean="0">
                <a:effectLst/>
                <a:latin typeface="Times New Roman"/>
                <a:ea typeface="Times New Roman"/>
              </a:rPr>
              <a:t>Transportno podjetje ima </a:t>
            </a:r>
            <a:r>
              <a:rPr lang="sl-SI" u="sng" dirty="0" smtClean="0">
                <a:effectLst/>
                <a:latin typeface="Times New Roman"/>
                <a:ea typeface="Times New Roman"/>
              </a:rPr>
              <a:t>8 vozil inventarnega park</a:t>
            </a:r>
            <a:r>
              <a:rPr lang="sl-SI" dirty="0" smtClean="0">
                <a:effectLst/>
                <a:latin typeface="Times New Roman"/>
                <a:ea typeface="Times New Roman"/>
              </a:rPr>
              <a:t>. V obratovalnem obdobju </a:t>
            </a:r>
            <a:r>
              <a:rPr lang="sl-SI" u="sng" dirty="0" smtClean="0">
                <a:effectLst/>
                <a:latin typeface="Times New Roman"/>
                <a:ea typeface="Times New Roman"/>
              </a:rPr>
              <a:t>7 dni</a:t>
            </a:r>
            <a:r>
              <a:rPr lang="sl-SI" dirty="0" smtClean="0">
                <a:effectLst/>
                <a:latin typeface="Times New Roman"/>
                <a:ea typeface="Times New Roman"/>
              </a:rPr>
              <a:t> so vozila prepeljala </a:t>
            </a:r>
            <a:r>
              <a:rPr lang="sl-SI" u="sng" dirty="0" smtClean="0">
                <a:effectLst/>
                <a:latin typeface="Times New Roman"/>
                <a:ea typeface="Times New Roman"/>
              </a:rPr>
              <a:t>730 t tovora</a:t>
            </a:r>
            <a:r>
              <a:rPr lang="sl-SI" dirty="0" smtClean="0">
                <a:effectLst/>
                <a:latin typeface="Times New Roman"/>
                <a:ea typeface="Times New Roman"/>
              </a:rPr>
              <a:t> in ustvarila </a:t>
            </a:r>
            <a:r>
              <a:rPr lang="sl-SI" u="sng" dirty="0" smtClean="0">
                <a:effectLst/>
                <a:latin typeface="Times New Roman"/>
                <a:ea typeface="Times New Roman"/>
              </a:rPr>
              <a:t>11.350 t/km</a:t>
            </a:r>
            <a:r>
              <a:rPr lang="sl-SI" dirty="0" smtClean="0">
                <a:effectLst/>
                <a:latin typeface="Times New Roman"/>
                <a:ea typeface="Times New Roman"/>
              </a:rPr>
              <a:t>. Pri tem je bilo uporabljeno </a:t>
            </a:r>
            <a:r>
              <a:rPr lang="sl-SI" u="sng" dirty="0" smtClean="0">
                <a:effectLst/>
                <a:latin typeface="Times New Roman"/>
                <a:ea typeface="Times New Roman"/>
              </a:rPr>
              <a:t>345 </a:t>
            </a:r>
            <a:r>
              <a:rPr lang="sl-SI" u="sng" dirty="0" err="1" smtClean="0">
                <a:effectLst/>
                <a:latin typeface="Times New Roman"/>
                <a:ea typeface="Times New Roman"/>
              </a:rPr>
              <a:t>avtour</a:t>
            </a:r>
            <a:r>
              <a:rPr lang="sl-SI" dirty="0" smtClean="0">
                <a:effectLst/>
                <a:latin typeface="Times New Roman"/>
                <a:ea typeface="Times New Roman"/>
              </a:rPr>
              <a:t> za vožnjo, </a:t>
            </a:r>
            <a:r>
              <a:rPr lang="sl-SI" u="sng" dirty="0" smtClean="0">
                <a:effectLst/>
                <a:latin typeface="Times New Roman"/>
                <a:ea typeface="Times New Roman"/>
              </a:rPr>
              <a:t>455 </a:t>
            </a:r>
            <a:r>
              <a:rPr lang="sl-SI" u="sng" dirty="0" err="1" smtClean="0">
                <a:effectLst/>
                <a:latin typeface="Times New Roman"/>
                <a:ea typeface="Times New Roman"/>
              </a:rPr>
              <a:t>avtour</a:t>
            </a:r>
            <a:r>
              <a:rPr lang="sl-SI" dirty="0" smtClean="0">
                <a:effectLst/>
                <a:latin typeface="Times New Roman"/>
                <a:ea typeface="Times New Roman"/>
              </a:rPr>
              <a:t> za pripravo in </a:t>
            </a:r>
            <a:r>
              <a:rPr lang="sl-SI" u="sng" dirty="0" smtClean="0">
                <a:effectLst/>
                <a:latin typeface="Times New Roman"/>
                <a:ea typeface="Times New Roman"/>
              </a:rPr>
              <a:t>180 ur za krajše postanke</a:t>
            </a:r>
            <a:r>
              <a:rPr lang="sl-SI" dirty="0" smtClean="0">
                <a:effectLst/>
                <a:latin typeface="Times New Roman"/>
                <a:ea typeface="Times New Roman"/>
              </a:rPr>
              <a:t> v prometu. </a:t>
            </a:r>
          </a:p>
          <a:p>
            <a:pPr>
              <a:spcAft>
                <a:spcPts val="0"/>
              </a:spcAft>
            </a:pPr>
            <a:r>
              <a:rPr lang="sl-SI" dirty="0" smtClean="0">
                <a:effectLst/>
                <a:latin typeface="Times New Roman"/>
                <a:ea typeface="Times New Roman"/>
              </a:rPr>
              <a:t>V tem času so skupaj prevozila </a:t>
            </a:r>
            <a:r>
              <a:rPr lang="sl-SI" u="sng" dirty="0" smtClean="0">
                <a:effectLst/>
                <a:latin typeface="Times New Roman"/>
                <a:ea typeface="Times New Roman"/>
              </a:rPr>
              <a:t>5.400 km</a:t>
            </a:r>
            <a:r>
              <a:rPr lang="sl-SI" dirty="0" smtClean="0">
                <a:effectLst/>
                <a:latin typeface="Times New Roman"/>
                <a:ea typeface="Times New Roman"/>
              </a:rPr>
              <a:t>, od tega </a:t>
            </a:r>
            <a:r>
              <a:rPr lang="sl-SI" u="sng" dirty="0" smtClean="0">
                <a:effectLst/>
                <a:latin typeface="Times New Roman"/>
                <a:ea typeface="Times New Roman"/>
              </a:rPr>
              <a:t>1950 km prazna</a:t>
            </a:r>
            <a:r>
              <a:rPr lang="sl-SI" dirty="0" smtClean="0">
                <a:effectLst/>
                <a:latin typeface="Times New Roman"/>
                <a:ea typeface="Times New Roman"/>
              </a:rPr>
              <a:t>. Za pot v garažo in iz garaže so opravila </a:t>
            </a:r>
            <a:r>
              <a:rPr lang="sl-SI" u="sng" dirty="0" smtClean="0">
                <a:effectLst/>
                <a:latin typeface="Times New Roman"/>
                <a:ea typeface="Times New Roman"/>
              </a:rPr>
              <a:t>150 km</a:t>
            </a:r>
            <a:r>
              <a:rPr lang="sl-SI" dirty="0" smtClean="0">
                <a:effectLst/>
                <a:latin typeface="Times New Roman"/>
                <a:ea typeface="Times New Roman"/>
              </a:rPr>
              <a:t>. S tovorom so skupaj opravila 160 voženj.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3394390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sl-SI" sz="2800" b="1" u="sng" dirty="0" smtClean="0"/>
              <a:t>14. Povprečna dolžina vožnje s tovorom</a:t>
            </a:r>
            <a:r>
              <a:rPr lang="sl-SI" sz="2800" dirty="0" smtClean="0"/>
              <a:t/>
            </a:r>
            <a:br>
              <a:rPr lang="sl-SI" sz="2800" dirty="0" smtClean="0"/>
            </a:br>
            <a:endParaRPr lang="sl-SI" sz="2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Ograda vsebine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980728"/>
                <a:ext cx="8229600" cy="5145435"/>
              </a:xfrm>
            </p:spPr>
            <p:txBody>
              <a:bodyPr/>
              <a:lstStyle/>
              <a:p>
                <a:r>
                  <a:rPr lang="sl-SI" sz="2400" dirty="0" smtClean="0"/>
                  <a:t>Je </a:t>
                </a:r>
                <a:r>
                  <a:rPr lang="sl-SI" sz="2400" dirty="0"/>
                  <a:t>razmerje med prevoženimi kilometri s tovorom in številom voženj (ciklov</a:t>
                </a:r>
                <a:r>
                  <a:rPr lang="sl-SI" sz="2400" dirty="0" smtClean="0"/>
                  <a:t>).</a:t>
                </a:r>
              </a:p>
              <a:p>
                <a:endParaRPr lang="sl-SI" sz="2400" dirty="0"/>
              </a:p>
              <a:p>
                <a:endParaRPr lang="sl-SI" sz="2400" dirty="0"/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sl-SI" i="1" smtClean="0">
                        <a:effectLst/>
                        <a:latin typeface="Cambria Math"/>
                        <a:ea typeface="Calibri"/>
                        <a:cs typeface="Times New Roman"/>
                      </a:rPr>
                      <m:t>𝐾𝑠𝑡</m:t>
                    </m:r>
                    <m:r>
                      <a:rPr lang="sl-SI" i="1" smtClean="0">
                        <a:effectLst/>
                        <a:latin typeface="Cambria Math"/>
                        <a:ea typeface="Calibri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fPr>
                      <m:num>
                        <m:r>
                          <a:rPr lang="sl-SI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𝐴𝐾𝑡</m:t>
                        </m:r>
                      </m:num>
                      <m:den>
                        <m:r>
                          <a:rPr lang="sl-SI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𝑍</m:t>
                        </m:r>
                      </m:den>
                    </m:f>
                    <m:r>
                      <a:rPr lang="sl-SI" i="1">
                        <a:effectLst/>
                        <a:latin typeface="Cambria Math"/>
                        <a:ea typeface="Calibri"/>
                        <a:cs typeface="Times New Roman"/>
                      </a:rPr>
                      <m:t>=</m:t>
                    </m:r>
                  </m:oMath>
                </a14:m>
                <a:endParaRPr lang="sl-SI" dirty="0">
                  <a:ea typeface="Calibri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sl-SI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𝐾𝑠𝑡</m:t>
                    </m:r>
                    <m:r>
                      <a:rPr lang="sl-SI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sl-SI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𝐴𝐾𝑡</m:t>
                        </m:r>
                      </m:num>
                      <m:den>
                        <m:r>
                          <a:rPr lang="sl-SI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𝑍</m:t>
                        </m:r>
                      </m:den>
                    </m:f>
                    <m:r>
                      <a:rPr lang="sl-SI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/>
                      <m:den/>
                    </m:f>
                    <m:r>
                      <a:rPr lang="sl-SI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r>
                      <a:rPr lang="sl-SI" i="1" smtClean="0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 </m:t>
                    </m:r>
                    <m:r>
                      <a:rPr lang="sl-SI" i="1" smtClean="0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𝑘𝑚</m:t>
                    </m:r>
                  </m:oMath>
                </a14:m>
                <a:endParaRPr lang="sl-SI" dirty="0">
                  <a:solidFill>
                    <a:srgbClr val="FF0000"/>
                  </a:solidFill>
                  <a:ea typeface="Calibri"/>
                  <a:cs typeface="Times New Roman"/>
                </a:endParaRPr>
              </a:p>
              <a:p>
                <a:endParaRPr lang="sl-SI" dirty="0"/>
              </a:p>
            </p:txBody>
          </p:sp>
        </mc:Choice>
        <mc:Fallback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980728"/>
                <a:ext cx="8229600" cy="5145435"/>
              </a:xfrm>
              <a:blipFill rotWithShape="1">
                <a:blip r:embed="rId2"/>
                <a:stretch>
                  <a:fillRect l="-963" t="-94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078846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sl-SI" sz="2000" b="1" dirty="0" smtClean="0"/>
              <a:t>Tabela aktivnosti voznega parka</a:t>
            </a:r>
            <a:endParaRPr lang="sl-SI" sz="2000" b="1" dirty="0"/>
          </a:p>
        </p:txBody>
      </p:sp>
      <p:graphicFrame>
        <p:nvGraphicFramePr>
          <p:cNvPr id="4" name="Ograda vsebin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03002930"/>
              </p:ext>
            </p:extLst>
          </p:nvPr>
        </p:nvGraphicFramePr>
        <p:xfrm>
          <a:off x="467543" y="1412773"/>
          <a:ext cx="8208914" cy="2880323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600652"/>
                <a:gridCol w="623485"/>
                <a:gridCol w="648072"/>
                <a:gridCol w="576064"/>
                <a:gridCol w="648072"/>
                <a:gridCol w="648072"/>
                <a:gridCol w="693735"/>
                <a:gridCol w="653487"/>
                <a:gridCol w="681295"/>
                <a:gridCol w="500544"/>
                <a:gridCol w="669246"/>
                <a:gridCol w="633095"/>
                <a:gridCol w="633095"/>
              </a:tblGrid>
              <a:tr h="2880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 dirty="0" smtClean="0">
                          <a:effectLst/>
                          <a:latin typeface="Times New Roman"/>
                          <a:ea typeface="Times New Roman"/>
                        </a:rPr>
                        <a:t>vozilo</a:t>
                      </a:r>
                      <a:endParaRPr lang="sl-SI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 dirty="0" err="1" smtClean="0">
                          <a:effectLst/>
                          <a:latin typeface="Times New Roman"/>
                          <a:ea typeface="Times New Roman"/>
                        </a:rPr>
                        <a:t>Nosiln</a:t>
                      </a:r>
                      <a:r>
                        <a:rPr lang="sl-SI" sz="1200" dirty="0" smtClean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  <a:endParaRPr lang="sl-SI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pon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 dirty="0" smtClean="0">
                          <a:effectLst/>
                          <a:latin typeface="Times New Roman"/>
                          <a:ea typeface="Times New Roman"/>
                        </a:rPr>
                        <a:t>por</a:t>
                      </a:r>
                      <a:r>
                        <a:rPr lang="sl-SI" sz="1200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sred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 dirty="0">
                          <a:effectLst/>
                          <a:latin typeface="Times New Roman"/>
                          <a:ea typeface="Times New Roman"/>
                        </a:rPr>
                        <a:t>čet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pet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sob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ned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 b="1">
                          <a:effectLst/>
                          <a:latin typeface="Times New Roman"/>
                          <a:ea typeface="Times New Roman"/>
                        </a:rPr>
                        <a:t>AD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 b="1">
                          <a:effectLst/>
                          <a:latin typeface="Times New Roman"/>
                          <a:ea typeface="Times New Roman"/>
                        </a:rPr>
                        <a:t>ADd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 b="1">
                          <a:effectLst/>
                          <a:latin typeface="Times New Roman"/>
                          <a:ea typeface="Times New Roman"/>
                        </a:rPr>
                        <a:t>ADg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 b="1">
                          <a:effectLst/>
                          <a:latin typeface="Times New Roman"/>
                          <a:ea typeface="Times New Roman"/>
                        </a:rPr>
                        <a:t>ADn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9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20t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3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3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3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3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9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15t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 dirty="0">
                          <a:effectLst/>
                          <a:latin typeface="Times New Roman"/>
                          <a:ea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3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3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3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3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9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5t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3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3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3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3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9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5t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3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3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3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3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9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10t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3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3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3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3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9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10t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3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3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3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3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9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7t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3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3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3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3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9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8t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3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3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3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3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9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sl-SI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l-SI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sl-SI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3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3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3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30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sl-SI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108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sl-SI" sz="2000" b="1" dirty="0" smtClean="0"/>
              <a:t>podatki</a:t>
            </a:r>
            <a:endParaRPr lang="sl-SI" sz="2000" b="1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fontScale="62500" lnSpcReduction="20000"/>
          </a:bodyPr>
          <a:lstStyle/>
          <a:p>
            <a:r>
              <a:rPr lang="sl-SI" b="1" u="sng" dirty="0"/>
              <a:t>IZRAČUNAJ:</a:t>
            </a:r>
            <a:endParaRPr lang="sl-SI" dirty="0"/>
          </a:p>
          <a:p>
            <a:pPr marL="0" indent="0">
              <a:buNone/>
            </a:pPr>
            <a:r>
              <a:rPr lang="sl-SI" b="1" dirty="0"/>
              <a:t> </a:t>
            </a:r>
            <a:endParaRPr lang="sl-SI" dirty="0"/>
          </a:p>
          <a:p>
            <a:r>
              <a:rPr lang="sl-SI" b="1" dirty="0"/>
              <a:t>1. koeficient delovne izkoriščenosti voznega parka</a:t>
            </a:r>
            <a:endParaRPr lang="sl-SI" dirty="0"/>
          </a:p>
          <a:p>
            <a:r>
              <a:rPr lang="sl-SI" b="1" dirty="0"/>
              <a:t>2. koeficient delovne izkoriščenosti sposobnega dela voznega parka</a:t>
            </a:r>
            <a:endParaRPr lang="sl-SI" dirty="0"/>
          </a:p>
          <a:p>
            <a:r>
              <a:rPr lang="sl-SI" b="1" dirty="0"/>
              <a:t>3. koeficient tehnične sposobnosti voznega parka</a:t>
            </a:r>
            <a:endParaRPr lang="sl-SI" dirty="0"/>
          </a:p>
          <a:p>
            <a:r>
              <a:rPr lang="sl-SI" b="1" dirty="0"/>
              <a:t>4. stopnjo izkoristka prevoženih kilometrov</a:t>
            </a:r>
            <a:endParaRPr lang="sl-SI" dirty="0"/>
          </a:p>
          <a:p>
            <a:r>
              <a:rPr lang="sl-SI" b="1" dirty="0"/>
              <a:t>5. koeficient izkoristka dinamične nosilnosti prevoznega sredstva</a:t>
            </a:r>
            <a:endParaRPr lang="sl-SI" dirty="0"/>
          </a:p>
          <a:p>
            <a:r>
              <a:rPr lang="sl-SI" b="1" dirty="0"/>
              <a:t>6. koeficient izkoristka statične nosilnosti prevoznega sredstva</a:t>
            </a:r>
            <a:endParaRPr lang="sl-SI" dirty="0"/>
          </a:p>
          <a:p>
            <a:r>
              <a:rPr lang="sl-SI" b="1" dirty="0"/>
              <a:t>7. povprečno dnevno prevoženo pot</a:t>
            </a:r>
            <a:endParaRPr lang="sl-SI" dirty="0"/>
          </a:p>
          <a:p>
            <a:r>
              <a:rPr lang="sl-SI" b="1" dirty="0"/>
              <a:t>8. koeficient izkoristka časa v 24 urah</a:t>
            </a:r>
            <a:endParaRPr lang="sl-SI" dirty="0"/>
          </a:p>
          <a:p>
            <a:r>
              <a:rPr lang="sl-SI" b="1" dirty="0"/>
              <a:t>9. tehnična hitrost prevoznega procesa</a:t>
            </a:r>
            <a:endParaRPr lang="sl-SI" dirty="0"/>
          </a:p>
          <a:p>
            <a:r>
              <a:rPr lang="sl-SI" b="1" dirty="0"/>
              <a:t>10. prometna hitrost prevoznega procesa</a:t>
            </a:r>
            <a:endParaRPr lang="sl-SI" dirty="0"/>
          </a:p>
          <a:p>
            <a:r>
              <a:rPr lang="sl-SI" b="1" dirty="0"/>
              <a:t>11. eksploatacijska hitrost prevoznega procesa</a:t>
            </a:r>
            <a:endParaRPr lang="sl-SI" dirty="0"/>
          </a:p>
          <a:p>
            <a:r>
              <a:rPr lang="sl-SI" b="1" dirty="0"/>
              <a:t>12. koeficient izkoristka delovnega časa prevoznega sredstva</a:t>
            </a:r>
            <a:endParaRPr lang="sl-SI" dirty="0"/>
          </a:p>
          <a:p>
            <a:r>
              <a:rPr lang="sl-SI" b="1" dirty="0"/>
              <a:t>13. povprečno razdaljo prevoza ene tone tovora</a:t>
            </a:r>
            <a:endParaRPr lang="sl-SI" dirty="0"/>
          </a:p>
          <a:p>
            <a:r>
              <a:rPr lang="sl-SI" b="1" dirty="0"/>
              <a:t>14. povprečno dolžino vožnje s tovorom</a:t>
            </a:r>
            <a:endParaRPr lang="sl-SI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5330122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sl-SI" sz="2000" b="1" dirty="0" smtClean="0"/>
              <a:t>Iz podatkov</a:t>
            </a:r>
            <a:endParaRPr lang="sl-SI" sz="2000" b="1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fontScale="77500" lnSpcReduction="20000"/>
          </a:bodyPr>
          <a:lstStyle/>
          <a:p>
            <a:r>
              <a:rPr lang="sl-SI" dirty="0" err="1" smtClean="0"/>
              <a:t>Ai</a:t>
            </a:r>
            <a:r>
              <a:rPr lang="sl-SI" dirty="0"/>
              <a:t>= vozila inventarnega parka- 8 vozil</a:t>
            </a:r>
          </a:p>
          <a:p>
            <a:r>
              <a:rPr lang="sl-SI" dirty="0" err="1"/>
              <a:t>Dd</a:t>
            </a:r>
            <a:r>
              <a:rPr lang="sl-SI" dirty="0"/>
              <a:t>= delovni dnevi- 7 dni</a:t>
            </a:r>
          </a:p>
          <a:p>
            <a:r>
              <a:rPr lang="sl-SI" dirty="0"/>
              <a:t>Q= prepeljan tovor- 730 t</a:t>
            </a:r>
          </a:p>
          <a:p>
            <a:r>
              <a:rPr lang="sl-SI" dirty="0"/>
              <a:t>U= transportno delo- </a:t>
            </a:r>
            <a:r>
              <a:rPr lang="sl-SI" dirty="0" err="1"/>
              <a:t>1.350t/km</a:t>
            </a:r>
            <a:r>
              <a:rPr lang="sl-SI" dirty="0"/>
              <a:t> - Prevozno delo (U) zapišemo v tonskih kilometrih (</a:t>
            </a:r>
            <a:r>
              <a:rPr lang="sl-SI" dirty="0" err="1"/>
              <a:t>tkm</a:t>
            </a:r>
            <a:r>
              <a:rPr lang="sl-SI" dirty="0"/>
              <a:t>) in je zmnožek prepeljanega tovora v tonah in razdalje, ki smo jo prevozili s tovorom</a:t>
            </a:r>
            <a:r>
              <a:rPr lang="sl-SI" dirty="0" smtClean="0"/>
              <a:t>.</a:t>
            </a:r>
            <a:endParaRPr lang="sl-SI" dirty="0"/>
          </a:p>
          <a:p>
            <a:r>
              <a:rPr lang="sl-SI" dirty="0" err="1"/>
              <a:t>AHv</a:t>
            </a:r>
            <a:r>
              <a:rPr lang="sl-SI" dirty="0"/>
              <a:t>= </a:t>
            </a:r>
            <a:r>
              <a:rPr lang="sl-SI" dirty="0" err="1"/>
              <a:t>avtour</a:t>
            </a:r>
            <a:r>
              <a:rPr lang="sl-SI" dirty="0"/>
              <a:t> vožnje - 345</a:t>
            </a:r>
          </a:p>
          <a:p>
            <a:r>
              <a:rPr lang="sl-SI" dirty="0" err="1"/>
              <a:t>AHp</a:t>
            </a:r>
            <a:r>
              <a:rPr lang="sl-SI" dirty="0"/>
              <a:t>= </a:t>
            </a:r>
            <a:r>
              <a:rPr lang="sl-SI" dirty="0" err="1"/>
              <a:t>avtoure</a:t>
            </a:r>
            <a:r>
              <a:rPr lang="sl-SI" dirty="0"/>
              <a:t> priprave - 455 ur</a:t>
            </a:r>
          </a:p>
          <a:p>
            <a:r>
              <a:rPr lang="sl-SI" dirty="0" err="1"/>
              <a:t>AHkp</a:t>
            </a:r>
            <a:r>
              <a:rPr lang="sl-SI" dirty="0"/>
              <a:t>= krajši postanki v prometu - 180 ur</a:t>
            </a:r>
          </a:p>
          <a:p>
            <a:r>
              <a:rPr lang="sl-SI" dirty="0" err="1"/>
              <a:t>Ak</a:t>
            </a:r>
            <a:r>
              <a:rPr lang="sl-SI" dirty="0"/>
              <a:t>= skupaj prevoženi km - 5.400 km</a:t>
            </a:r>
          </a:p>
          <a:p>
            <a:r>
              <a:rPr lang="sl-SI" dirty="0" err="1"/>
              <a:t>Akp</a:t>
            </a:r>
            <a:r>
              <a:rPr lang="sl-SI" dirty="0"/>
              <a:t>= prevoženi km s praznimi vozili - 1950 km</a:t>
            </a:r>
          </a:p>
          <a:p>
            <a:r>
              <a:rPr lang="sl-SI" dirty="0" err="1"/>
              <a:t>Akg</a:t>
            </a:r>
            <a:r>
              <a:rPr lang="sl-SI" dirty="0"/>
              <a:t>= prevožena pot v in iz garaže - 150 km</a:t>
            </a:r>
          </a:p>
          <a:p>
            <a:r>
              <a:rPr lang="sl-SI" dirty="0"/>
              <a:t>Z= število voženj - 160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6317349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sl-SI" sz="2000" b="1" dirty="0" smtClean="0"/>
              <a:t>Tabela aktivnosti voznega parka</a:t>
            </a:r>
            <a:endParaRPr lang="sl-SI" sz="2000" b="1" dirty="0"/>
          </a:p>
        </p:txBody>
      </p:sp>
      <p:graphicFrame>
        <p:nvGraphicFramePr>
          <p:cNvPr id="4" name="Ograda vsebin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5183793"/>
              </p:ext>
            </p:extLst>
          </p:nvPr>
        </p:nvGraphicFramePr>
        <p:xfrm>
          <a:off x="467543" y="1412773"/>
          <a:ext cx="8208914" cy="3240363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600652"/>
                <a:gridCol w="623485"/>
                <a:gridCol w="648072"/>
                <a:gridCol w="576064"/>
                <a:gridCol w="648072"/>
                <a:gridCol w="648072"/>
                <a:gridCol w="693735"/>
                <a:gridCol w="653487"/>
                <a:gridCol w="681295"/>
                <a:gridCol w="500544"/>
                <a:gridCol w="669246"/>
                <a:gridCol w="633095"/>
                <a:gridCol w="633095"/>
              </a:tblGrid>
              <a:tr h="2880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 dirty="0" smtClean="0">
                          <a:effectLst/>
                          <a:latin typeface="Times New Roman"/>
                          <a:ea typeface="Times New Roman"/>
                        </a:rPr>
                        <a:t>vozilo</a:t>
                      </a:r>
                      <a:endParaRPr lang="sl-SI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 dirty="0" err="1" smtClean="0">
                          <a:effectLst/>
                          <a:latin typeface="Times New Roman"/>
                          <a:ea typeface="Times New Roman"/>
                        </a:rPr>
                        <a:t>nosiln</a:t>
                      </a:r>
                      <a:r>
                        <a:rPr lang="sl-SI" sz="1200" dirty="0" smtClean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  <a:endParaRPr lang="sl-SI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pon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 dirty="0" smtClean="0">
                          <a:effectLst/>
                          <a:latin typeface="Times New Roman"/>
                          <a:ea typeface="Times New Roman"/>
                        </a:rPr>
                        <a:t>por</a:t>
                      </a:r>
                      <a:r>
                        <a:rPr lang="sl-SI" sz="1200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sred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 dirty="0">
                          <a:effectLst/>
                          <a:latin typeface="Times New Roman"/>
                          <a:ea typeface="Times New Roman"/>
                        </a:rPr>
                        <a:t>čet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pet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 dirty="0">
                          <a:effectLst/>
                          <a:latin typeface="Times New Roman"/>
                          <a:ea typeface="Times New Roman"/>
                        </a:rPr>
                        <a:t>sob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 dirty="0">
                          <a:effectLst/>
                          <a:latin typeface="Times New Roman"/>
                          <a:ea typeface="Times New Roman"/>
                        </a:rPr>
                        <a:t>ned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 b="1" dirty="0">
                          <a:effectLst/>
                          <a:latin typeface="Times New Roman"/>
                          <a:ea typeface="Times New Roman"/>
                        </a:rPr>
                        <a:t>AD</a:t>
                      </a:r>
                      <a:endParaRPr lang="sl-SI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 b="1">
                          <a:effectLst/>
                          <a:latin typeface="Times New Roman"/>
                          <a:ea typeface="Times New Roman"/>
                        </a:rPr>
                        <a:t>ADd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 b="1">
                          <a:effectLst/>
                          <a:latin typeface="Times New Roman"/>
                          <a:ea typeface="Times New Roman"/>
                        </a:rPr>
                        <a:t>ADg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 b="1">
                          <a:effectLst/>
                          <a:latin typeface="Times New Roman"/>
                          <a:ea typeface="Times New Roman"/>
                        </a:rPr>
                        <a:t>ADn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20t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 dirty="0">
                          <a:effectLst/>
                          <a:latin typeface="Times New Roman"/>
                          <a:ea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 dirty="0">
                          <a:effectLst/>
                          <a:latin typeface="Times New Roman"/>
                          <a:ea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 dirty="0">
                          <a:effectLst/>
                          <a:latin typeface="Times New Roman"/>
                          <a:ea typeface="Times New Roman"/>
                        </a:rPr>
                        <a:t>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30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sl-SI" sz="1300" b="1" dirty="0" smtClean="0">
                          <a:effectLst/>
                          <a:latin typeface="Times New Roman"/>
                          <a:ea typeface="Times New Roman"/>
                        </a:rPr>
                        <a:t>7</a:t>
                      </a:r>
                      <a:endParaRPr lang="sl-SI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30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sl-SI" sz="1300" b="1" dirty="0" smtClean="0">
                          <a:effectLst/>
                          <a:latin typeface="Times New Roman"/>
                          <a:ea typeface="Times New Roman"/>
                        </a:rPr>
                        <a:t>5</a:t>
                      </a:r>
                      <a:endParaRPr lang="sl-SI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300" b="1" dirty="0" smtClean="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endParaRPr lang="sl-SI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300" b="1" dirty="0" smtClean="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endParaRPr lang="sl-SI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9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15t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 dirty="0">
                          <a:effectLst/>
                          <a:latin typeface="Times New Roman"/>
                          <a:ea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 dirty="0">
                          <a:effectLst/>
                          <a:latin typeface="Times New Roman"/>
                          <a:ea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30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sl-SI" sz="1300" b="1" dirty="0" smtClean="0">
                          <a:effectLst/>
                          <a:latin typeface="Times New Roman"/>
                          <a:ea typeface="Times New Roman"/>
                        </a:rPr>
                        <a:t>7</a:t>
                      </a:r>
                      <a:endParaRPr lang="sl-SI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300" b="1" dirty="0" smtClean="0">
                          <a:effectLst/>
                          <a:latin typeface="Times New Roman"/>
                          <a:ea typeface="Times New Roman"/>
                        </a:rPr>
                        <a:t>5</a:t>
                      </a:r>
                      <a:endParaRPr lang="sl-SI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300" b="1" dirty="0" smtClean="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endParaRPr lang="sl-SI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300" b="1" dirty="0" smtClean="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endParaRPr lang="sl-SI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9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5t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 dirty="0">
                          <a:effectLst/>
                          <a:latin typeface="Times New Roman"/>
                          <a:ea typeface="Times New Roman"/>
                        </a:rPr>
                        <a:t>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30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sl-SI" sz="1300" b="1" dirty="0" smtClean="0">
                          <a:effectLst/>
                          <a:latin typeface="Times New Roman"/>
                          <a:ea typeface="Times New Roman"/>
                        </a:rPr>
                        <a:t>7</a:t>
                      </a:r>
                      <a:endParaRPr lang="sl-SI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30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sl-SI" sz="1300" b="1" dirty="0" smtClean="0"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  <a:endParaRPr lang="sl-SI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300" b="1" dirty="0" smtClean="0">
                          <a:effectLst/>
                          <a:latin typeface="Times New Roman"/>
                          <a:ea typeface="Times New Roman"/>
                        </a:rPr>
                        <a:t>3</a:t>
                      </a:r>
                      <a:endParaRPr lang="sl-SI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300" b="1" dirty="0" smtClean="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endParaRPr lang="sl-SI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9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5t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 dirty="0">
                          <a:effectLst/>
                          <a:latin typeface="Times New Roman"/>
                          <a:ea typeface="Times New Roman"/>
                        </a:rPr>
                        <a:t>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30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sl-SI" sz="1300" b="1" dirty="0" smtClean="0">
                          <a:effectLst/>
                          <a:latin typeface="Times New Roman"/>
                          <a:ea typeface="Times New Roman"/>
                        </a:rPr>
                        <a:t>7</a:t>
                      </a:r>
                      <a:endParaRPr lang="sl-SI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30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sl-SI" sz="1300" b="1" dirty="0" smtClean="0">
                          <a:effectLst/>
                          <a:latin typeface="Times New Roman"/>
                          <a:ea typeface="Times New Roman"/>
                        </a:rPr>
                        <a:t>6</a:t>
                      </a:r>
                      <a:endParaRPr lang="sl-SI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300" b="1" dirty="0" smtClean="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endParaRPr lang="sl-SI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300" b="1" dirty="0" smtClean="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endParaRPr lang="sl-SI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9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10t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 dirty="0">
                          <a:effectLst/>
                          <a:latin typeface="Times New Roman"/>
                          <a:ea typeface="Times New Roman"/>
                        </a:rPr>
                        <a:t>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30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sl-SI" sz="1300" b="1" dirty="0" smtClean="0">
                          <a:effectLst/>
                          <a:latin typeface="Times New Roman"/>
                          <a:ea typeface="Times New Roman"/>
                        </a:rPr>
                        <a:t>7</a:t>
                      </a:r>
                      <a:endParaRPr lang="sl-SI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30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sl-SI" sz="1300" b="1" dirty="0" smtClean="0"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  <a:endParaRPr lang="sl-SI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300" b="1" dirty="0" smtClean="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endParaRPr lang="sl-SI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300" b="1" dirty="0" smtClean="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endParaRPr lang="sl-SI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9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10t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 dirty="0">
                          <a:effectLst/>
                          <a:latin typeface="Times New Roman"/>
                          <a:ea typeface="Times New Roman"/>
                        </a:rPr>
                        <a:t>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30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sl-SI" sz="1300" b="1" dirty="0" smtClean="0">
                          <a:effectLst/>
                          <a:latin typeface="Times New Roman"/>
                          <a:ea typeface="Times New Roman"/>
                        </a:rPr>
                        <a:t>7</a:t>
                      </a:r>
                      <a:endParaRPr lang="sl-SI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300" b="1" dirty="0" smtClean="0"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  <a:endParaRPr lang="sl-SI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300" b="1" dirty="0" smtClean="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endParaRPr lang="sl-SI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300" b="1" dirty="0" smtClean="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endParaRPr lang="sl-SI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9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7t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 dirty="0">
                          <a:effectLst/>
                          <a:latin typeface="Times New Roman"/>
                          <a:ea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30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sl-SI" sz="1300" b="1" dirty="0" smtClean="0">
                          <a:effectLst/>
                          <a:latin typeface="Times New Roman"/>
                          <a:ea typeface="Times New Roman"/>
                        </a:rPr>
                        <a:t>7</a:t>
                      </a:r>
                      <a:endParaRPr lang="sl-SI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30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sl-SI" sz="1300" b="1" dirty="0" smtClean="0">
                          <a:effectLst/>
                          <a:latin typeface="Times New Roman"/>
                          <a:ea typeface="Times New Roman"/>
                        </a:rPr>
                        <a:t>6</a:t>
                      </a:r>
                      <a:endParaRPr lang="sl-SI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300" b="1" dirty="0" smtClean="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endParaRPr lang="sl-SI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300" b="1" dirty="0" smtClean="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endParaRPr lang="sl-SI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9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8t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 dirty="0">
                          <a:effectLst/>
                          <a:latin typeface="Times New Roman"/>
                          <a:ea typeface="Times New Roman"/>
                        </a:rPr>
                        <a:t>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30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sl-SI" sz="1300" b="1" dirty="0" smtClean="0">
                          <a:effectLst/>
                          <a:latin typeface="Times New Roman"/>
                          <a:ea typeface="Times New Roman"/>
                        </a:rPr>
                        <a:t>7</a:t>
                      </a:r>
                      <a:endParaRPr lang="sl-SI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30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sl-SI" sz="1300" b="1" dirty="0" smtClean="0"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  <a:endParaRPr lang="sl-SI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300" b="1" dirty="0" smtClean="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endParaRPr lang="sl-SI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300" b="1" dirty="0" smtClean="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endParaRPr lang="sl-SI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9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l-SI" sz="1200" b="1" dirty="0">
                          <a:effectLst/>
                          <a:latin typeface="Times New Roman"/>
                          <a:ea typeface="Times New Roman"/>
                        </a:rPr>
                        <a:t>Q=80t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l-SI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sl-SI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30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sl-SI" sz="1300" b="1" dirty="0" smtClean="0">
                          <a:effectLst/>
                          <a:latin typeface="Times New Roman"/>
                          <a:ea typeface="Times New Roman"/>
                        </a:rPr>
                        <a:t>56</a:t>
                      </a:r>
                      <a:endParaRPr lang="sl-SI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30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sl-SI" sz="1300" b="1" dirty="0" smtClean="0">
                          <a:effectLst/>
                          <a:latin typeface="Times New Roman"/>
                          <a:ea typeface="Times New Roman"/>
                        </a:rPr>
                        <a:t>38</a:t>
                      </a:r>
                      <a:endParaRPr lang="sl-SI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30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sl-SI" sz="1300" b="1" dirty="0" smtClean="0">
                          <a:effectLst/>
                          <a:latin typeface="Times New Roman"/>
                          <a:ea typeface="Times New Roman"/>
                        </a:rPr>
                        <a:t>11</a:t>
                      </a:r>
                      <a:endParaRPr lang="sl-SI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300" b="1" dirty="0" smtClean="0">
                          <a:effectLst/>
                          <a:latin typeface="Times New Roman"/>
                          <a:ea typeface="Times New Roman"/>
                        </a:rPr>
                        <a:t>7</a:t>
                      </a:r>
                      <a:endParaRPr lang="sl-SI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9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l-SI" sz="1200" b="1" dirty="0">
                          <a:effectLst/>
                          <a:latin typeface="Times New Roman"/>
                          <a:ea typeface="Times New Roman"/>
                        </a:rPr>
                        <a:t> q=10t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3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30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sl-SI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3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30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sl-SI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56183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sl-SI" sz="2800" b="1" u="sng" dirty="0" smtClean="0"/>
              <a:t>1. Koeficient delovne izkoriščenosti voznega parka</a:t>
            </a:r>
            <a:r>
              <a:rPr lang="sl-SI" sz="2800" dirty="0" smtClean="0"/>
              <a:t/>
            </a:r>
            <a:br>
              <a:rPr lang="sl-SI" sz="2800" dirty="0" smtClean="0"/>
            </a:br>
            <a:endParaRPr lang="sl-SI" sz="2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Ograda vsebine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908720"/>
                <a:ext cx="8229600" cy="5217443"/>
              </a:xfrm>
            </p:spPr>
            <p:txBody>
              <a:bodyPr/>
              <a:lstStyle/>
              <a:p>
                <a:r>
                  <a:rPr lang="sl-SI" sz="2400" dirty="0" smtClean="0"/>
                  <a:t>Koeficient </a:t>
                </a:r>
                <a:r>
                  <a:rPr lang="sl-SI" sz="2400" dirty="0"/>
                  <a:t>delovne izkoriščenosti voznega parka je razmerje med </a:t>
                </a:r>
                <a:r>
                  <a:rPr lang="sl-SI" sz="2400" dirty="0" err="1"/>
                  <a:t>avtodnevi</a:t>
                </a:r>
                <a:r>
                  <a:rPr lang="sl-SI" sz="2400" dirty="0"/>
                  <a:t> vozil na delu in </a:t>
                </a:r>
                <a:r>
                  <a:rPr lang="sl-SI" sz="2400" dirty="0" err="1"/>
                  <a:t>avtodnevi</a:t>
                </a:r>
                <a:r>
                  <a:rPr lang="sl-SI" sz="2400" dirty="0"/>
                  <a:t> vozili inventarnega parka. Koeficient nam pokaže procent izkoriščenosti inventarnega voznega parka</a:t>
                </a:r>
                <a:r>
                  <a:rPr lang="sl-SI" sz="2400" dirty="0" smtClean="0"/>
                  <a:t>.</a:t>
                </a:r>
              </a:p>
              <a:p>
                <a:endParaRPr lang="sl-SI" sz="2400" dirty="0"/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sl-SI" sz="2400" i="1" smtClean="0">
                        <a:effectLst/>
                        <a:latin typeface="Cambria Math"/>
                        <a:ea typeface="Calibri"/>
                        <a:cs typeface="Times New Roman"/>
                      </a:rPr>
                      <m:t>𝛼</m:t>
                    </m:r>
                    <m:r>
                      <a:rPr lang="sl-SI" sz="2400" i="1" smtClean="0">
                        <a:effectLst/>
                        <a:latin typeface="Cambria Math"/>
                        <a:ea typeface="Calibri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fPr>
                      <m:num>
                        <m:r>
                          <a:rPr lang="sl-SI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𝐴𝐷𝑑</m:t>
                        </m:r>
                      </m:num>
                      <m:den>
                        <m:r>
                          <a:rPr lang="sl-SI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𝐴𝐷𝑖</m:t>
                        </m:r>
                      </m:den>
                    </m:f>
                    <m:r>
                      <a:rPr lang="sl-SI" sz="2400" i="1">
                        <a:effectLst/>
                        <a:latin typeface="Cambria Math"/>
                        <a:ea typeface="Calibri"/>
                        <a:cs typeface="Times New Roman"/>
                      </a:rPr>
                      <m:t>=</m:t>
                    </m:r>
                  </m:oMath>
                </a14:m>
                <a:endParaRPr lang="sl-SI" sz="2400" dirty="0">
                  <a:ea typeface="Calibri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sl-SI" sz="2400" i="1">
                        <a:effectLst/>
                        <a:latin typeface="Cambria Math"/>
                        <a:ea typeface="Calibri"/>
                        <a:cs typeface="Times New Roman"/>
                      </a:rPr>
                      <m:t>𝛼</m:t>
                    </m:r>
                    <m:r>
                      <a:rPr lang="sl-SI" sz="2400" i="1">
                        <a:effectLst/>
                        <a:latin typeface="Cambria Math"/>
                        <a:ea typeface="Calibri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fPr>
                      <m:num>
                        <m:r>
                          <a:rPr lang="sl-SI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𝐴𝐷𝑑</m:t>
                        </m:r>
                      </m:num>
                      <m:den>
                        <m:r>
                          <a:rPr lang="sl-SI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𝐴𝐷𝑖</m:t>
                        </m:r>
                      </m:den>
                    </m:f>
                    <m:r>
                      <a:rPr lang="sl-SI" sz="2400" i="1">
                        <a:effectLst/>
                        <a:latin typeface="Cambria Math"/>
                        <a:ea typeface="Calibri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fPr>
                      <m:num/>
                      <m:den/>
                    </m:f>
                    <m:r>
                      <a:rPr lang="sl-SI" sz="2400" i="1">
                        <a:effectLst/>
                        <a:latin typeface="Cambria Math"/>
                        <a:ea typeface="Calibri"/>
                        <a:cs typeface="Times New Roman"/>
                      </a:rPr>
                      <m:t>=</m:t>
                    </m:r>
                  </m:oMath>
                </a14:m>
                <a:endParaRPr lang="sl-SI" sz="2400" dirty="0">
                  <a:solidFill>
                    <a:srgbClr val="FF0000"/>
                  </a:solidFill>
                  <a:ea typeface="Calibri"/>
                  <a:cs typeface="Times New Roman"/>
                </a:endParaRPr>
              </a:p>
              <a:p>
                <a:endParaRPr lang="sl-SI" sz="2400" dirty="0"/>
              </a:p>
              <a:p>
                <a:endParaRPr lang="sl-SI" dirty="0"/>
              </a:p>
            </p:txBody>
          </p:sp>
        </mc:Choice>
        <mc:Fallback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908720"/>
                <a:ext cx="8229600" cy="5217443"/>
              </a:xfrm>
              <a:blipFill rotWithShape="1">
                <a:blip r:embed="rId2"/>
                <a:stretch>
                  <a:fillRect l="-963" t="-935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259559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sl-SI" sz="2800" b="1" u="sng" dirty="0" smtClean="0"/>
              <a:t>2. Koeficient delovne izkoriščenosti sposobnega dela voznega parka</a:t>
            </a:r>
            <a:r>
              <a:rPr lang="sl-SI" sz="2800" dirty="0" smtClean="0"/>
              <a:t/>
            </a:r>
            <a:br>
              <a:rPr lang="sl-SI" sz="2800" dirty="0" smtClean="0"/>
            </a:br>
            <a:endParaRPr lang="sl-SI" sz="2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Ograda vsebine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052736"/>
                <a:ext cx="8229600" cy="5073427"/>
              </a:xfrm>
            </p:spPr>
            <p:txBody>
              <a:bodyPr>
                <a:normAutofit fontScale="92500" lnSpcReduction="10000"/>
              </a:bodyPr>
              <a:lstStyle/>
              <a:p>
                <a:r>
                  <a:rPr lang="sl-SI" sz="2400" dirty="0" smtClean="0"/>
                  <a:t>Koeficient </a:t>
                </a:r>
                <a:r>
                  <a:rPr lang="sl-SI" sz="2400" dirty="0"/>
                  <a:t>delovne izkoriščenosti sposobnega dela voznega parka je razmerje med </a:t>
                </a:r>
                <a:r>
                  <a:rPr lang="sl-SI" sz="2400" dirty="0" err="1"/>
                  <a:t>avtodnevi</a:t>
                </a:r>
                <a:r>
                  <a:rPr lang="sl-SI" sz="2400" dirty="0"/>
                  <a:t> vozil, ki so na delu in </a:t>
                </a:r>
                <a:r>
                  <a:rPr lang="sl-SI" sz="2400" dirty="0" err="1"/>
                  <a:t>avtodnevi</a:t>
                </a:r>
                <a:r>
                  <a:rPr lang="sl-SI" sz="2400" dirty="0"/>
                  <a:t> vozil, ki so sposobni za delo. Koeficient delovne izkoriščenosti nam pokaže, kakšen je procent izkoriščenosti sposobnega dela voznega parka</a:t>
                </a:r>
                <a:r>
                  <a:rPr lang="sl-SI" sz="2400" dirty="0" smtClean="0"/>
                  <a:t>.</a:t>
                </a:r>
              </a:p>
              <a:p>
                <a:endParaRPr lang="sl-SI" sz="2400" dirty="0"/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sl-SI" sz="2400" i="1" smtClean="0">
                        <a:effectLst/>
                        <a:latin typeface="Cambria Math"/>
                        <a:ea typeface="Calibri"/>
                        <a:cs typeface="Times New Roman"/>
                      </a:rPr>
                      <m:t>𝛼</m:t>
                    </m:r>
                    <m:r>
                      <a:rPr lang="sl-SI" sz="2400" i="1" smtClean="0">
                        <a:effectLst/>
                        <a:latin typeface="Cambria Math"/>
                        <a:ea typeface="Calibri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fPr>
                      <m:num>
                        <m:r>
                          <a:rPr lang="sl-SI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𝐴𝐷𝑑</m:t>
                        </m:r>
                      </m:num>
                      <m:den>
                        <m:r>
                          <a:rPr lang="sl-SI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𝐴𝐷𝑠</m:t>
                        </m:r>
                      </m:den>
                    </m:f>
                    <m:r>
                      <a:rPr lang="sl-SI" sz="2400" i="1">
                        <a:effectLst/>
                        <a:latin typeface="Cambria Math"/>
                        <a:ea typeface="Calibri"/>
                        <a:cs typeface="Times New Roman"/>
                      </a:rPr>
                      <m:t>=</m:t>
                    </m:r>
                  </m:oMath>
                </a14:m>
                <a:endParaRPr lang="sl-SI" sz="2400" dirty="0">
                  <a:ea typeface="Calibri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𝛼</m:t>
                    </m:r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𝐴𝐷𝑑</m:t>
                        </m:r>
                      </m:num>
                      <m:den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𝐴𝐷𝑠</m:t>
                        </m:r>
                      </m:den>
                    </m:f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/>
                      <m:den/>
                    </m:f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</m:oMath>
                </a14:m>
                <a:endParaRPr lang="sl-SI" sz="2400" dirty="0">
                  <a:solidFill>
                    <a:srgbClr val="FF0000"/>
                  </a:solidFill>
                  <a:ea typeface="Calibri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endParaRPr lang="sl-SI" sz="2400" dirty="0">
                  <a:solidFill>
                    <a:srgbClr val="FF0000"/>
                  </a:solidFill>
                  <a:ea typeface="Calibri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𝐴𝐷𝑠</m:t>
                    </m:r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𝐴𝐷𝑔</m:t>
                    </m:r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+</m:t>
                    </m:r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𝐴𝐷𝑑</m:t>
                    </m:r>
                  </m:oMath>
                </a14:m>
                <a:endParaRPr lang="sl-SI" sz="2400" dirty="0">
                  <a:ea typeface="Calibri"/>
                  <a:cs typeface="Times New Roman"/>
                </a:endParaRPr>
              </a:p>
              <a:p>
                <a:pPr marL="457200"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sl-SI" sz="22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𝐴𝐷𝑠</m:t>
                    </m:r>
                    <m:r>
                      <a:rPr lang="sl-SI" sz="22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r>
                      <a:rPr lang="sl-SI" sz="22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𝐴𝐷𝑔</m:t>
                    </m:r>
                    <m:r>
                      <a:rPr lang="sl-SI" sz="22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+</m:t>
                    </m:r>
                    <m:r>
                      <a:rPr lang="sl-SI" sz="22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𝐴𝐷𝑑</m:t>
                    </m:r>
                    <m:r>
                      <a:rPr lang="sl-SI" sz="22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 </m:t>
                    </m:r>
                  </m:oMath>
                </a14:m>
                <a:r>
                  <a:rPr lang="sl-SI" sz="2200" dirty="0">
                    <a:solidFill>
                      <a:srgbClr val="FF0000"/>
                    </a:solidFill>
                    <a:ea typeface="Times New Roman"/>
                    <a:cs typeface="Times New Roman"/>
                  </a:rPr>
                  <a:t>vozil</a:t>
                </a:r>
                <a:endParaRPr lang="sl-SI" sz="2200" dirty="0">
                  <a:solidFill>
                    <a:srgbClr val="FF0000"/>
                  </a:solidFill>
                  <a:ea typeface="Calibri"/>
                  <a:cs typeface="Times New Roman"/>
                </a:endParaRPr>
              </a:p>
              <a:p>
                <a:endParaRPr lang="sl-SI" sz="2400" dirty="0"/>
              </a:p>
              <a:p>
                <a:endParaRPr lang="sl-SI" dirty="0"/>
              </a:p>
            </p:txBody>
          </p:sp>
        </mc:Choice>
        <mc:Fallback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052736"/>
                <a:ext cx="8229600" cy="5073427"/>
              </a:xfrm>
              <a:blipFill rotWithShape="1">
                <a:blip r:embed="rId2"/>
                <a:stretch>
                  <a:fillRect l="-815" t="-1442" r="-519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050965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sl-SI" sz="2800" b="1" u="sng" dirty="0" smtClean="0"/>
              <a:t>3. Koeficient tehnične sposobnosti voznega parka </a:t>
            </a:r>
            <a:r>
              <a:rPr lang="sl-SI" sz="2800" dirty="0" smtClean="0"/>
              <a:t/>
            </a:r>
            <a:br>
              <a:rPr lang="sl-SI" sz="2800" dirty="0" smtClean="0"/>
            </a:br>
            <a:endParaRPr lang="sl-SI" sz="2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Ograda vsebine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836712"/>
                <a:ext cx="8229600" cy="5289451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sl-SI" sz="2400" dirty="0" smtClean="0"/>
                  <a:t>Tehnična </a:t>
                </a:r>
                <a:r>
                  <a:rPr lang="sl-SI" sz="2400" dirty="0"/>
                  <a:t>sposobnosti voznega parka je sposobnost prepeljati tovor ali potnike iz enega mesta na drugo. Ko govorimo o sposobnosti voznega parka imamo v mislih tehnično zmogljivost vseh prevoznih sredstev voznega parka, zmanjšano za vozila, v razmerju z vozili, ki so zaradi okvar nesposobna za delo</a:t>
                </a:r>
                <a:r>
                  <a:rPr lang="sl-SI" sz="2400" dirty="0" smtClean="0"/>
                  <a:t>.</a:t>
                </a:r>
              </a:p>
              <a:p>
                <a:endParaRPr lang="sl-SI" sz="2400" dirty="0"/>
              </a:p>
              <a:p>
                <a:endParaRPr lang="sl-SI" sz="2400" dirty="0"/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sl-SI" i="1" smtClean="0">
                        <a:effectLst/>
                        <a:latin typeface="Cambria Math"/>
                        <a:ea typeface="Calibri"/>
                        <a:cs typeface="Times New Roman"/>
                      </a:rPr>
                      <m:t>𝛼</m:t>
                    </m:r>
                    <m:r>
                      <a:rPr lang="sl-SI" i="1" smtClean="0">
                        <a:effectLst/>
                        <a:latin typeface="Cambria Math"/>
                        <a:ea typeface="Calibri"/>
                        <a:cs typeface="Times New Roman"/>
                      </a:rPr>
                      <m:t>𝑡</m:t>
                    </m:r>
                    <m:r>
                      <a:rPr lang="sl-SI" i="1" smtClean="0">
                        <a:effectLst/>
                        <a:latin typeface="Cambria Math"/>
                        <a:ea typeface="Calibri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fPr>
                      <m:num>
                        <m:r>
                          <a:rPr lang="sl-SI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𝐴𝐷𝑠</m:t>
                        </m:r>
                      </m:num>
                      <m:den>
                        <m:r>
                          <a:rPr lang="sl-SI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𝐴𝐷𝑖</m:t>
                        </m:r>
                      </m:den>
                    </m:f>
                    <m:r>
                      <a:rPr lang="sl-SI" i="1">
                        <a:effectLst/>
                        <a:latin typeface="Cambria Math"/>
                        <a:ea typeface="Calibri"/>
                        <a:cs typeface="Times New Roman"/>
                      </a:rPr>
                      <m:t>=</m:t>
                    </m:r>
                  </m:oMath>
                </a14:m>
                <a:endParaRPr lang="sl-SI" dirty="0">
                  <a:ea typeface="Calibri"/>
                  <a:cs typeface="Times New Roman"/>
                </a:endParaRPr>
              </a:p>
              <a:p>
                <a:pPr marL="457200"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sl-SI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𝛼</m:t>
                    </m:r>
                    <m:r>
                      <a:rPr lang="sl-SI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𝑡</m:t>
                    </m:r>
                    <m:r>
                      <a:rPr lang="sl-SI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sl-SI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𝐴𝐷𝑠</m:t>
                        </m:r>
                      </m:num>
                      <m:den>
                        <m:r>
                          <a:rPr lang="sl-SI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𝐴𝐷𝑖</m:t>
                        </m:r>
                      </m:den>
                    </m:f>
                    <m:r>
                      <a:rPr lang="sl-SI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/>
                      <m:den/>
                    </m:f>
                    <m:r>
                      <a:rPr lang="sl-SI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r>
                      <a:rPr lang="sl-SI" i="1" smtClean="0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0,</m:t>
                    </m:r>
                  </m:oMath>
                </a14:m>
                <a:endParaRPr lang="sl-SI" dirty="0">
                  <a:solidFill>
                    <a:srgbClr val="FF0000"/>
                  </a:solidFill>
                  <a:ea typeface="Calibri"/>
                  <a:cs typeface="Times New Roman"/>
                </a:endParaRPr>
              </a:p>
              <a:p>
                <a:endParaRPr lang="sl-SI" dirty="0"/>
              </a:p>
            </p:txBody>
          </p:sp>
        </mc:Choice>
        <mc:Fallback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836712"/>
                <a:ext cx="8229600" cy="5289451"/>
              </a:xfrm>
              <a:blipFill rotWithShape="1">
                <a:blip r:embed="rId2"/>
                <a:stretch>
                  <a:fillRect l="-963" t="-1613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951514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1169</Words>
  <Application>Microsoft Office PowerPoint</Application>
  <PresentationFormat>Diaprojekcija na zaslonu (4:3)</PresentationFormat>
  <Paragraphs>396</Paragraphs>
  <Slides>20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20</vt:i4>
      </vt:variant>
    </vt:vector>
  </HeadingPairs>
  <TitlesOfParts>
    <vt:vector size="21" baseType="lpstr">
      <vt:lpstr>Officeova tema</vt:lpstr>
      <vt:lpstr>Analiza voznega parka s komentarjem</vt:lpstr>
      <vt:lpstr>Analiza voznega parka- domača naloga</vt:lpstr>
      <vt:lpstr>Tabela aktivnosti voznega parka</vt:lpstr>
      <vt:lpstr>podatki</vt:lpstr>
      <vt:lpstr>Iz podatkov</vt:lpstr>
      <vt:lpstr>Tabela aktivnosti voznega parka</vt:lpstr>
      <vt:lpstr>1. Koeficient delovne izkoriščenosti voznega parka </vt:lpstr>
      <vt:lpstr>2. Koeficient delovne izkoriščenosti sposobnega dela voznega parka </vt:lpstr>
      <vt:lpstr>3. Koeficient tehnične sposobnosti voznega parka  </vt:lpstr>
      <vt:lpstr>4. Koeficient izkoristka prevoženih km </vt:lpstr>
      <vt:lpstr>5. Koeficient izkoristka dinamične nosilnosti prevoznega sredstva </vt:lpstr>
      <vt:lpstr>6. Koeficient izkoristka statične nosilnosti prevoznega sredstva </vt:lpstr>
      <vt:lpstr>7. Povprečno dnevno prevožena pot </vt:lpstr>
      <vt:lpstr>8. Koeficient izkoristka časa v 24 urah </vt:lpstr>
      <vt:lpstr>9. Tehnična hitrost prevoznega procesa </vt:lpstr>
      <vt:lpstr>10. Prometna hitrost prevoznega procesa </vt:lpstr>
      <vt:lpstr>11. Eksploatacijska hitrost prevoznega procesa </vt:lpstr>
      <vt:lpstr>12. Koeficient izkoristka delovnega časa prevoznega sredstva </vt:lpstr>
      <vt:lpstr>13. Povprečna pot ene tone tovora </vt:lpstr>
      <vt:lpstr>14. Povprečna dolžina vožnje s tovorom 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Brane</dc:creator>
  <cp:lastModifiedBy>Brane</cp:lastModifiedBy>
  <cp:revision>9</cp:revision>
  <dcterms:created xsi:type="dcterms:W3CDTF">2016-05-01T10:05:49Z</dcterms:created>
  <dcterms:modified xsi:type="dcterms:W3CDTF">2016-05-01T11:40:28Z</dcterms:modified>
</cp:coreProperties>
</file>