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59" r:id="rId5"/>
    <p:sldId id="258" r:id="rId6"/>
    <p:sldId id="263" r:id="rId7"/>
    <p:sldId id="257" r:id="rId8"/>
    <p:sldId id="272" r:id="rId9"/>
    <p:sldId id="273" r:id="rId10"/>
    <p:sldId id="271" r:id="rId11"/>
    <p:sldId id="270" r:id="rId12"/>
    <p:sldId id="269" r:id="rId13"/>
    <p:sldId id="268" r:id="rId14"/>
    <p:sldId id="267" r:id="rId15"/>
    <p:sldId id="266" r:id="rId16"/>
    <p:sldId id="265" r:id="rId17"/>
    <p:sldId id="264" r:id="rId18"/>
    <p:sldId id="274" r:id="rId19"/>
    <p:sldId id="262" r:id="rId20"/>
    <p:sldId id="275" r:id="rId21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8929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1876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4656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46481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2864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78814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9709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3908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16179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6110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87341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FC1EE-2D29-4D2C-A880-BF275D1A309F}" type="datetimeFigureOut">
              <a:rPr lang="sl-SI" smtClean="0"/>
              <a:t>1.5.2016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8F53F-8B38-43DB-8A4D-B058BF76F03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5987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b="1" dirty="0" smtClean="0"/>
              <a:t>Analiza voznega parka</a:t>
            </a:r>
            <a:br>
              <a:rPr lang="sl-SI" b="1" dirty="0" smtClean="0"/>
            </a:br>
            <a:r>
              <a:rPr lang="sl-SI" b="1" dirty="0" smtClean="0"/>
              <a:t>s komentarjem</a:t>
            </a:r>
            <a:endParaRPr lang="sl-SI" b="1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 smtClean="0"/>
              <a:t>---------------------------------------------------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89686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4. Koeficient izkoristka prevoženih km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sl-SI" sz="2400" dirty="0" smtClean="0"/>
                  <a:t>Je </a:t>
                </a:r>
                <a:r>
                  <a:rPr lang="sl-SI" sz="2400" dirty="0"/>
                  <a:t>razmerje med prevoženimi km s tovorom in skupaj prevoženimi </a:t>
                </a:r>
                <a:r>
                  <a:rPr lang="sl-SI" sz="2400" dirty="0" smtClean="0"/>
                  <a:t>kilometri. Koeficient </a:t>
                </a:r>
                <a:r>
                  <a:rPr lang="sl-SI" sz="2400" dirty="0"/>
                  <a:t>prevožene poti ali stopnja izkoristka prevoženih kilometrov je razmerje med prevoženimi kilometri s tovorom in skupnimi prevoženimi kilometri. Koeficient nam pove koliko smo dejansko izkoriščali prevozno sredstvo na določeni prevozni poti</a:t>
                </a:r>
                <a:r>
                  <a:rPr lang="sl-SI" sz="2400" dirty="0" smtClean="0"/>
                  <a:t>.</a:t>
                </a:r>
              </a:p>
              <a:p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𝛽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𝛽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d>
                      <m:d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𝐴𝐾𝑝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𝐴𝐾𝑔</m:t>
                        </m:r>
                      </m:e>
                    </m:d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𝐴𝐾𝑡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d>
                      <m:d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dPr>
                      <m:e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𝐴𝐾𝑝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+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𝐴𝐾𝑔</m:t>
                        </m:r>
                      </m:e>
                    </m:d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 – ()=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1">
                <a:blip r:embed="rId2"/>
                <a:stretch>
                  <a:fillRect l="-815" t="-1869" r="-148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9467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5. Koeficient izkoristka dinamične nosilnosti prevoznega sredstva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l-SI" sz="2400" dirty="0" smtClean="0"/>
                  <a:t>Koeficient </a:t>
                </a:r>
                <a:r>
                  <a:rPr lang="sl-SI" sz="2400" dirty="0"/>
                  <a:t>dinamičnega izkoristka prevoznega sredstva nam pove dejansko izkoriščenost vozila s prepeljanim tovorom. Koeficient izkoristka dinamične nosilnosti vozil je razmerje med opravljenim prevoznim delom (U) in zmnožkom med nosilnostjo vozila in prevoženimi kilometri s tovorom. </a:t>
                </a:r>
                <a:endParaRPr lang="sl-SI" sz="2400" dirty="0" smtClean="0"/>
              </a:p>
              <a:p>
                <a:endParaRPr lang="sl-SI" sz="2400" dirty="0"/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𝜀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𝜀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Times New Roman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𝑞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𝑄𝑚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r>
                  <a:rPr lang="sl-SI" sz="2400" dirty="0">
                    <a:solidFill>
                      <a:srgbClr val="FF0000"/>
                    </a:solidFill>
                    <a:ea typeface="Calibri"/>
                    <a:cs typeface="Times New Roman"/>
                  </a:rPr>
                  <a:t>t</a:t>
                </a:r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815" t="-1442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9968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2800" b="1" u="sng" dirty="0" smtClean="0"/>
              <a:t>6. Koeficient izkoristka statične nosilnosti prevoznega sredstva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</p:spPr>
            <p:txBody>
              <a:bodyPr/>
              <a:lstStyle/>
              <a:p>
                <a:r>
                  <a:rPr lang="sl-SI" sz="2400" dirty="0" smtClean="0"/>
                  <a:t>Koeficient </a:t>
                </a:r>
                <a:r>
                  <a:rPr lang="sl-SI" sz="2400" dirty="0"/>
                  <a:t>statične nosilnosti prevoznega sredstva nam pove, kako smo izkoristili tovorni prostor prevoznega sredstva. Koeficient izkoristka statične nosilnosti vozil je razmerje med prepeljanim tovorom in nosilnostjo vozila. </a:t>
                </a:r>
                <a:endParaRPr lang="sl-SI" sz="2400" dirty="0" smtClean="0"/>
              </a:p>
              <a:p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𝛾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𝛾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𝑄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𝑞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96752"/>
                <a:ext cx="8229600" cy="4929411"/>
              </a:xfrm>
              <a:blipFill rotWithShape="1">
                <a:blip r:embed="rId2"/>
                <a:stretch>
                  <a:fillRect l="-963" t="-98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2999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7. Povprečno dnevno prevožena pot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</p:spPr>
            <p:txBody>
              <a:bodyPr/>
              <a:lstStyle/>
              <a:p>
                <a:r>
                  <a:rPr lang="sl-SI" sz="2400" dirty="0" smtClean="0"/>
                  <a:t>Dobimo</a:t>
                </a:r>
                <a:r>
                  <a:rPr lang="sl-SI" sz="2400" dirty="0"/>
                  <a:t>, če prevožene km delimo s številom dni </a:t>
                </a:r>
                <a:r>
                  <a:rPr lang="sl-SI" sz="2400" dirty="0" smtClean="0"/>
                  <a:t>dela.</a:t>
                </a:r>
              </a:p>
              <a:p>
                <a:endParaRPr lang="sl-SI" sz="2400" dirty="0"/>
              </a:p>
              <a:p>
                <a:endParaRPr lang="sl-SI" sz="2400" dirty="0" smtClean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𝐾𝑝𝑑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𝐾𝑝𝑑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  <a:blipFill rotWithShape="1">
                <a:blip r:embed="rId2"/>
                <a:stretch>
                  <a:fillRect l="-963" t="-94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70593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sz="3100" b="1" u="sng" dirty="0" smtClean="0"/>
              <a:t>8. Koeficient izkoristka časa v 24 urah</a:t>
            </a: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</p:spPr>
            <p:txBody>
              <a:bodyPr>
                <a:normAutofit/>
              </a:bodyPr>
              <a:lstStyle/>
              <a:p>
                <a:r>
                  <a:rPr lang="sl-SI" sz="2400" dirty="0" smtClean="0"/>
                  <a:t>Je </a:t>
                </a:r>
                <a:r>
                  <a:rPr lang="sl-SI" sz="2400" dirty="0"/>
                  <a:t>razmerje med </a:t>
                </a:r>
                <a:r>
                  <a:rPr lang="sl-SI" sz="2400" dirty="0" err="1"/>
                  <a:t>avtourami</a:t>
                </a:r>
                <a:r>
                  <a:rPr lang="sl-SI" sz="2400" dirty="0"/>
                  <a:t> dela in možnimi </a:t>
                </a:r>
                <a:r>
                  <a:rPr lang="sl-SI" sz="2400" dirty="0" err="1"/>
                  <a:t>avtourami</a:t>
                </a:r>
                <a:r>
                  <a:rPr lang="sl-SI" sz="2400" dirty="0"/>
                  <a:t> dela, to je, če bi vsak dan, ko so delala, delala vseh 24 </a:t>
                </a:r>
                <a:r>
                  <a:rPr lang="sl-SI" sz="2400" dirty="0" smtClean="0"/>
                  <a:t>ur.</a:t>
                </a:r>
              </a:p>
              <a:p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𝜌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24∗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𝜌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24∗ </m:t>
                        </m:r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24</m:t>
                        </m:r>
                        <m:r>
                          <a:rPr lang="sl-SI" sz="2400" b="0" i="1" smtClean="0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∗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𝐴𝐻𝑑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𝐴𝐻𝑣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𝐴𝐻𝑝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𝐴𝐻𝑑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𝐴𝐻𝑣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𝐴𝐻𝑝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=+=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𝑎𝑣𝑡𝑜𝑢𝑟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24744"/>
                <a:ext cx="8229600" cy="5001419"/>
              </a:xfrm>
              <a:blipFill rotWithShape="1">
                <a:blip r:embed="rId2"/>
                <a:stretch>
                  <a:fillRect l="-963" t="-9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10153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9. Tehnična hitrost prevoznega procesa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>
                <a:normAutofit fontScale="77500" lnSpcReduction="20000"/>
              </a:bodyPr>
              <a:lstStyle/>
              <a:p>
                <a:r>
                  <a:rPr lang="sl-SI" sz="2400" dirty="0" smtClean="0"/>
                  <a:t>Tehnična </a:t>
                </a:r>
                <a:r>
                  <a:rPr lang="sl-SI" sz="2400" dirty="0"/>
                  <a:t>hitrost je razmerje med skupnimi prevoženimi kilometri in časom dejanskega premikanja vozil v prometu. Dejansko premikanje vozil dobimo tako, da od časa vožnje odštejemo krajše postanke v prometu</a:t>
                </a:r>
                <a:r>
                  <a:rPr lang="sl-SI" dirty="0"/>
                  <a:t>. </a:t>
                </a:r>
                <a:endParaRPr lang="sl-SI" dirty="0" smtClean="0"/>
              </a:p>
              <a:p>
                <a:endParaRPr lang="sl-SI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𝑉𝑡</m:t>
                    </m:r>
                    <m:r>
                      <a:rPr lang="sl-SI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𝐴𝐻𝑔𝑏</m:t>
                        </m:r>
                      </m:den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𝑉𝑡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𝐴𝐻𝑔𝑏</m:t>
                        </m:r>
                      </m:den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/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𝐴𝐻𝑔𝑏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𝐴𝐻𝑣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𝐴𝐻𝑘𝑝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𝐴𝐻𝑔𝑏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𝐴𝐻𝑣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−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𝐴𝐻𝑘𝑝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=−=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𝑢𝑟</m:t>
                    </m:r>
                  </m:oMath>
                </a14:m>
                <a:endParaRPr lang="sl-SI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1">
                <a:blip r:embed="rId2"/>
                <a:stretch>
                  <a:fillRect l="-1037" t="-151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6840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10. Prometna hitrost prevoznega procesa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</p:spPr>
            <p:txBody>
              <a:bodyPr/>
              <a:lstStyle/>
              <a:p>
                <a:r>
                  <a:rPr lang="sl-SI" sz="2400" dirty="0" smtClean="0"/>
                  <a:t>Prometna </a:t>
                </a:r>
                <a:r>
                  <a:rPr lang="sl-SI" sz="2400" dirty="0"/>
                  <a:t>hitrost prevoznega procesa je razmerje med skupnimi prevoženimi kilometri in </a:t>
                </a:r>
                <a:r>
                  <a:rPr lang="sl-SI" sz="2400" dirty="0" err="1"/>
                  <a:t>avtourami</a:t>
                </a:r>
                <a:r>
                  <a:rPr lang="sl-SI" sz="2400" dirty="0"/>
                  <a:t> vožnje. </a:t>
                </a:r>
                <a:endParaRPr lang="sl-SI" sz="2400" dirty="0" smtClean="0"/>
              </a:p>
              <a:p>
                <a:pPr marL="0" indent="0">
                  <a:buNone/>
                </a:pPr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𝑉𝑝</m:t>
                    </m:r>
                    <m:r>
                      <a:rPr lang="sl-SI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den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𝑉𝑝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</m:t>
                        </m:r>
                      </m:num>
                      <m:den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den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/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  <a:blipFill rotWithShape="1">
                <a:blip r:embed="rId2"/>
                <a:stretch>
                  <a:fillRect l="-963" t="-94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28357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11. Eksploatacijska hitrost prevoznega procesa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</p:spPr>
            <p:txBody>
              <a:bodyPr/>
              <a:lstStyle/>
              <a:p>
                <a:r>
                  <a:rPr lang="sl-SI" sz="2400" dirty="0" smtClean="0"/>
                  <a:t>Eksploatacijska </a:t>
                </a:r>
                <a:r>
                  <a:rPr lang="sl-SI" sz="2400" dirty="0"/>
                  <a:t>hitrost prevoznega procesa je razmerje med prevoženimi kilometri in </a:t>
                </a:r>
                <a:r>
                  <a:rPr lang="sl-SI" sz="2400" dirty="0" err="1"/>
                  <a:t>avtourami</a:t>
                </a:r>
                <a:r>
                  <a:rPr lang="sl-SI" sz="2400" dirty="0"/>
                  <a:t> dela. </a:t>
                </a:r>
                <a:endParaRPr lang="sl-SI" sz="2400" dirty="0" smtClean="0"/>
              </a:p>
              <a:p>
                <a:endParaRPr lang="sl-SI" sz="2400" dirty="0"/>
              </a:p>
              <a:p>
                <a:endParaRPr lang="sl-SI" sz="2400" dirty="0"/>
              </a:p>
              <a:p>
                <a14:m>
                  <m:oMath xmlns:m="http://schemas.openxmlformats.org/officeDocument/2006/math">
                    <m:r>
                      <a:rPr lang="sl-SI" smtClean="0">
                        <a:latin typeface="Cambria Math"/>
                      </a:rPr>
                      <m:t>𝑉𝑒</m:t>
                    </m:r>
                    <m:r>
                      <a:rPr lang="sl-SI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>
                            <a:latin typeface="Cambria Math"/>
                          </a:rPr>
                          <m:t>𝐴𝐾</m:t>
                        </m:r>
                      </m:num>
                      <m:den>
                        <m:r>
                          <a:rPr lang="sl-SI">
                            <a:latin typeface="Cambria Math"/>
                          </a:rPr>
                          <m:t>𝐴𝐻𝑑</m:t>
                        </m:r>
                      </m:den>
                    </m:f>
                    <m:r>
                      <a:rPr lang="sl-SI">
                        <a:latin typeface="Cambria Math"/>
                      </a:rPr>
                      <m:t>=</m:t>
                    </m:r>
                  </m:oMath>
                </a14:m>
                <a:endParaRPr lang="sl-SI" dirty="0" smtClean="0"/>
              </a:p>
              <a:p>
                <a:endParaRPr lang="sl-SI" dirty="0"/>
              </a:p>
              <a:p>
                <a14:m>
                  <m:oMath xmlns:m="http://schemas.openxmlformats.org/officeDocument/2006/math">
                    <m:r>
                      <a:rPr lang="sl-SI">
                        <a:latin typeface="Cambria Math"/>
                      </a:rPr>
                      <m:t>𝑉𝑒</m:t>
                    </m:r>
                    <m:r>
                      <a:rPr lang="sl-SI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>
                        <m:r>
                          <a:rPr lang="sl-SI">
                            <a:latin typeface="Cambria Math"/>
                          </a:rPr>
                          <m:t>𝐴𝐾</m:t>
                        </m:r>
                      </m:num>
                      <m:den>
                        <m:r>
                          <a:rPr lang="sl-SI">
                            <a:latin typeface="Cambria Math"/>
                          </a:rPr>
                          <m:t>𝐴𝐻𝑑</m:t>
                        </m:r>
                      </m:den>
                    </m:f>
                    <m:r>
                      <a:rPr lang="sl-SI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/>
                          </a:rPr>
                        </m:ctrlPr>
                      </m:fPr>
                      <m:num/>
                      <m:den/>
                    </m:f>
                    <m:r>
                      <a:rPr lang="sl-SI">
                        <a:latin typeface="Cambria Math"/>
                      </a:rPr>
                      <m:t>=</m:t>
                    </m:r>
                    <m:r>
                      <a:rPr lang="sl-SI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smtClean="0">
                        <a:solidFill>
                          <a:srgbClr val="FF0000"/>
                        </a:solidFill>
                        <a:latin typeface="Cambria Math"/>
                      </a:rPr>
                      <m:t>𝑘𝑚</m:t>
                    </m:r>
                    <m:r>
                      <a:rPr lang="sl-SI" smtClean="0">
                        <a:solidFill>
                          <a:srgbClr val="FF0000"/>
                        </a:solidFill>
                        <a:latin typeface="Cambria Math"/>
                      </a:rPr>
                      <m:t>/</m:t>
                    </m:r>
                    <m:r>
                      <a:rPr lang="sl-SI" smtClean="0">
                        <a:solidFill>
                          <a:srgbClr val="FF0000"/>
                        </a:solidFill>
                        <a:latin typeface="Cambria Math"/>
                      </a:rPr>
                      <m:t>h</m:t>
                    </m:r>
                  </m:oMath>
                </a14:m>
                <a:endParaRPr lang="sl-SI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  <a:blipFill rotWithShape="1">
                <a:blip r:embed="rId2"/>
                <a:stretch>
                  <a:fillRect l="-963" t="-94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1740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12. Koeficient izkoristka delovnega časa prevoznega sredstva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</p:spPr>
            <p:txBody>
              <a:bodyPr/>
              <a:lstStyle/>
              <a:p>
                <a:r>
                  <a:rPr lang="sl-SI" sz="2400" dirty="0" smtClean="0"/>
                  <a:t>Koeficient </a:t>
                </a:r>
                <a:r>
                  <a:rPr lang="sl-SI" sz="2400" dirty="0"/>
                  <a:t>izkoristka delovnega časa nam pove dejansko izkoriščenost prevoznega sredstva v delovnem času. Koeficient izkoristka delovnega časa je razmerje med </a:t>
                </a:r>
                <a:r>
                  <a:rPr lang="sl-SI" sz="2400" dirty="0" err="1"/>
                  <a:t>avtourami</a:t>
                </a:r>
                <a:r>
                  <a:rPr lang="sl-SI" sz="2400" dirty="0"/>
                  <a:t> vožnje in </a:t>
                </a:r>
                <a:r>
                  <a:rPr lang="sl-SI" sz="2400" dirty="0" err="1"/>
                  <a:t>avtourami</a:t>
                </a:r>
                <a:r>
                  <a:rPr lang="sl-SI" sz="2400" dirty="0"/>
                  <a:t> dela v delovnem času</a:t>
                </a:r>
                <a:r>
                  <a:rPr lang="sl-SI" sz="2400" dirty="0" smtClean="0"/>
                  <a:t>.</a:t>
                </a:r>
              </a:p>
              <a:p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𝜎</m:t>
                    </m:r>
                    <m:r>
                      <a:rPr lang="sl-SI" sz="2400" i="1" smtClean="0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𝜎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𝐴𝐻𝑣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𝐴𝐻𝑑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  <a:blipFill rotWithShape="1">
                <a:blip r:embed="rId2"/>
                <a:stretch>
                  <a:fillRect l="-963" t="-948" r="-177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77202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13. Povprečna pot ene tone tovora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/>
              <a:lstStyle/>
              <a:p>
                <a:r>
                  <a:rPr lang="sl-SI" sz="2400" dirty="0" smtClean="0"/>
                  <a:t>Je </a:t>
                </a:r>
                <a:r>
                  <a:rPr lang="sl-SI" sz="2400" dirty="0"/>
                  <a:t>razmerje med transportnim delom in količino prepeljanega </a:t>
                </a:r>
                <a:r>
                  <a:rPr lang="sl-SI" sz="2400" dirty="0" smtClean="0"/>
                  <a:t>tovora.</a:t>
                </a:r>
              </a:p>
              <a:p>
                <a:endParaRPr lang="sl-SI" sz="2400" dirty="0"/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𝐾𝑡𝑡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𝑄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𝐾𝑡𝑡</m:t>
                    </m:r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𝑈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𝑄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sz="2400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1">
                <a:blip r:embed="rId2"/>
                <a:stretch>
                  <a:fillRect l="-963" t="-935" r="-44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391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Analiza voznega parka- domača naloga</a:t>
            </a:r>
            <a:endParaRPr lang="sl-SI" sz="20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sl-SI" dirty="0" smtClean="0">
                <a:effectLst/>
                <a:latin typeface="Times New Roman"/>
                <a:ea typeface="Times New Roman"/>
              </a:rPr>
              <a:t>Transportno podjetje ima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8 vozil inventarnega park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. V obratovalnem obdobju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7 dni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 so vozila prepeljala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730 t tovora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 in ustvarila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11.350 t/km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. Pri tem je bilo uporabljeno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345 </a:t>
            </a:r>
            <a:r>
              <a:rPr lang="sl-SI" u="sng" dirty="0" err="1" smtClean="0">
                <a:effectLst/>
                <a:latin typeface="Times New Roman"/>
                <a:ea typeface="Times New Roman"/>
              </a:rPr>
              <a:t>avtour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 za vožnjo,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455 </a:t>
            </a:r>
            <a:r>
              <a:rPr lang="sl-SI" u="sng" dirty="0" err="1" smtClean="0">
                <a:effectLst/>
                <a:latin typeface="Times New Roman"/>
                <a:ea typeface="Times New Roman"/>
              </a:rPr>
              <a:t>avtour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 za pripravo in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180 ur za krajše postanke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 v prometu. </a:t>
            </a:r>
          </a:p>
          <a:p>
            <a:pPr>
              <a:spcAft>
                <a:spcPts val="0"/>
              </a:spcAft>
            </a:pPr>
            <a:r>
              <a:rPr lang="sl-SI" dirty="0" smtClean="0">
                <a:effectLst/>
                <a:latin typeface="Times New Roman"/>
                <a:ea typeface="Times New Roman"/>
              </a:rPr>
              <a:t>V tem času so skupaj prevozila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5.400 km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, od tega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1950 km prazna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. Za pot v garažo in iz garaže so opravila </a:t>
            </a:r>
            <a:r>
              <a:rPr lang="sl-SI" u="sng" dirty="0" smtClean="0">
                <a:effectLst/>
                <a:latin typeface="Times New Roman"/>
                <a:ea typeface="Times New Roman"/>
              </a:rPr>
              <a:t>150 km</a:t>
            </a:r>
            <a:r>
              <a:rPr lang="sl-SI" dirty="0" smtClean="0">
                <a:effectLst/>
                <a:latin typeface="Times New Roman"/>
                <a:ea typeface="Times New Roman"/>
              </a:rPr>
              <a:t>. S tovorom so skupaj opravila 160 voženj.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39439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14. Povprečna dolžina vožnje s tovorom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</p:spPr>
            <p:txBody>
              <a:bodyPr/>
              <a:lstStyle/>
              <a:p>
                <a:r>
                  <a:rPr lang="sl-SI" sz="2400" dirty="0" smtClean="0"/>
                  <a:t>Je </a:t>
                </a:r>
                <a:r>
                  <a:rPr lang="sl-SI" sz="2400" dirty="0"/>
                  <a:t>razmerje med prevoženimi kilometri s tovorom in številom voženj (ciklov</a:t>
                </a:r>
                <a:r>
                  <a:rPr lang="sl-SI" sz="2400" dirty="0" smtClean="0"/>
                  <a:t>).</a:t>
                </a:r>
              </a:p>
              <a:p>
                <a:endParaRPr lang="sl-SI" sz="2400" dirty="0"/>
              </a:p>
              <a:p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𝐾𝑠𝑡</m:t>
                    </m:r>
                    <m:r>
                      <a:rPr lang="sl-SI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𝐾𝑠𝑡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𝐴𝐾𝑡</m:t>
                        </m:r>
                      </m:num>
                      <m:den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𝑍</m:t>
                        </m:r>
                      </m:den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 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𝑘𝑚</m:t>
                    </m:r>
                  </m:oMath>
                </a14:m>
                <a:endParaRPr lang="sl-SI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80728"/>
                <a:ext cx="8229600" cy="5145435"/>
              </a:xfrm>
              <a:blipFill rotWithShape="1">
                <a:blip r:embed="rId2"/>
                <a:stretch>
                  <a:fillRect l="-963" t="-94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7884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Tabela aktivnosti voznega parka</a:t>
            </a:r>
            <a:endParaRPr lang="sl-SI" sz="2000" b="1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3002930"/>
              </p:ext>
            </p:extLst>
          </p:nvPr>
        </p:nvGraphicFramePr>
        <p:xfrm>
          <a:off x="467543" y="1412773"/>
          <a:ext cx="8208914" cy="288032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00652"/>
                <a:gridCol w="623485"/>
                <a:gridCol w="648072"/>
                <a:gridCol w="576064"/>
                <a:gridCol w="648072"/>
                <a:gridCol w="648072"/>
                <a:gridCol w="693735"/>
                <a:gridCol w="653487"/>
                <a:gridCol w="681295"/>
                <a:gridCol w="500544"/>
                <a:gridCol w="669246"/>
                <a:gridCol w="633095"/>
                <a:gridCol w="633095"/>
              </a:tblGrid>
              <a:tr h="288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 smtClean="0">
                          <a:effectLst/>
                          <a:latin typeface="Times New Roman"/>
                          <a:ea typeface="Times New Roman"/>
                        </a:rPr>
                        <a:t>vozilo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 err="1" smtClean="0">
                          <a:effectLst/>
                          <a:latin typeface="Times New Roman"/>
                          <a:ea typeface="Times New Roman"/>
                        </a:rPr>
                        <a:t>Nosiln</a:t>
                      </a:r>
                      <a:r>
                        <a:rPr lang="sl-SI" sz="1200" dirty="0" smtClean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pon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 smtClean="0">
                          <a:effectLst/>
                          <a:latin typeface="Times New Roman"/>
                          <a:ea typeface="Times New Roman"/>
                        </a:rPr>
                        <a:t>por</a:t>
                      </a: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sred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čet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pet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sob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effectLst/>
                          <a:latin typeface="Times New Roman"/>
                          <a:ea typeface="Times New Roman"/>
                        </a:rPr>
                        <a:t>AD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effectLst/>
                          <a:latin typeface="Times New Roman"/>
                          <a:ea typeface="Times New Roman"/>
                        </a:rPr>
                        <a:t>ADd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effectLst/>
                          <a:latin typeface="Times New Roman"/>
                          <a:ea typeface="Times New Roman"/>
                        </a:rPr>
                        <a:t>ADg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effectLst/>
                          <a:latin typeface="Times New Roman"/>
                          <a:ea typeface="Times New Roman"/>
                        </a:rPr>
                        <a:t>ADn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20t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15t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5t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5t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10t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10t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7t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8t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0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podatki</a:t>
            </a:r>
            <a:endParaRPr lang="sl-SI" sz="20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62500" lnSpcReduction="20000"/>
          </a:bodyPr>
          <a:lstStyle/>
          <a:p>
            <a:r>
              <a:rPr lang="sl-SI" b="1" u="sng" dirty="0"/>
              <a:t>IZRAČUNAJ:</a:t>
            </a:r>
            <a:endParaRPr lang="sl-SI" dirty="0"/>
          </a:p>
          <a:p>
            <a:pPr marL="0" indent="0">
              <a:buNone/>
            </a:pPr>
            <a:r>
              <a:rPr lang="sl-SI" b="1" dirty="0"/>
              <a:t> </a:t>
            </a:r>
            <a:endParaRPr lang="sl-SI" dirty="0"/>
          </a:p>
          <a:p>
            <a:r>
              <a:rPr lang="sl-SI" b="1" dirty="0"/>
              <a:t>1. koeficient delovne izkoriščenosti voznega parka</a:t>
            </a:r>
            <a:endParaRPr lang="sl-SI" dirty="0"/>
          </a:p>
          <a:p>
            <a:r>
              <a:rPr lang="sl-SI" b="1" dirty="0"/>
              <a:t>2. koeficient delovne izkoriščenosti sposobnega dela voznega parka</a:t>
            </a:r>
            <a:endParaRPr lang="sl-SI" dirty="0"/>
          </a:p>
          <a:p>
            <a:r>
              <a:rPr lang="sl-SI" b="1" dirty="0"/>
              <a:t>3. koeficient tehnične sposobnosti voznega parka</a:t>
            </a:r>
            <a:endParaRPr lang="sl-SI" dirty="0"/>
          </a:p>
          <a:p>
            <a:r>
              <a:rPr lang="sl-SI" b="1" dirty="0"/>
              <a:t>4. stopnjo izkoristka prevoženih kilometrov</a:t>
            </a:r>
            <a:endParaRPr lang="sl-SI" dirty="0"/>
          </a:p>
          <a:p>
            <a:r>
              <a:rPr lang="sl-SI" b="1" dirty="0"/>
              <a:t>5. koeficient izkoristka dinamične nosilnosti prevoznega sredstva</a:t>
            </a:r>
            <a:endParaRPr lang="sl-SI" dirty="0"/>
          </a:p>
          <a:p>
            <a:r>
              <a:rPr lang="sl-SI" b="1" dirty="0"/>
              <a:t>6. koeficient izkoristka statične nosilnosti prevoznega sredstva</a:t>
            </a:r>
            <a:endParaRPr lang="sl-SI" dirty="0"/>
          </a:p>
          <a:p>
            <a:r>
              <a:rPr lang="sl-SI" b="1" dirty="0"/>
              <a:t>7. povprečno dnevno prevoženo pot</a:t>
            </a:r>
            <a:endParaRPr lang="sl-SI" dirty="0"/>
          </a:p>
          <a:p>
            <a:r>
              <a:rPr lang="sl-SI" b="1" dirty="0"/>
              <a:t>8. koeficient izkoristka časa v 24 urah</a:t>
            </a:r>
            <a:endParaRPr lang="sl-SI" dirty="0"/>
          </a:p>
          <a:p>
            <a:r>
              <a:rPr lang="sl-SI" b="1" dirty="0"/>
              <a:t>9. tehnična hitrost prevoznega procesa</a:t>
            </a:r>
            <a:endParaRPr lang="sl-SI" dirty="0"/>
          </a:p>
          <a:p>
            <a:r>
              <a:rPr lang="sl-SI" b="1" dirty="0"/>
              <a:t>10. prometna hitrost prevoznega procesa</a:t>
            </a:r>
            <a:endParaRPr lang="sl-SI" dirty="0"/>
          </a:p>
          <a:p>
            <a:r>
              <a:rPr lang="sl-SI" b="1" dirty="0"/>
              <a:t>11. eksploatacijska hitrost prevoznega procesa</a:t>
            </a:r>
            <a:endParaRPr lang="sl-SI" dirty="0"/>
          </a:p>
          <a:p>
            <a:r>
              <a:rPr lang="sl-SI" b="1" dirty="0"/>
              <a:t>12. koeficient izkoristka delovnega časa prevoznega sredstva</a:t>
            </a:r>
            <a:endParaRPr lang="sl-SI" dirty="0"/>
          </a:p>
          <a:p>
            <a:r>
              <a:rPr lang="sl-SI" b="1" dirty="0"/>
              <a:t>13. povprečno razdaljo prevoza ene tone tovora</a:t>
            </a:r>
            <a:endParaRPr lang="sl-SI" dirty="0"/>
          </a:p>
          <a:p>
            <a:r>
              <a:rPr lang="sl-SI" b="1" dirty="0"/>
              <a:t>14. povprečno dolžino vožnje s tovorom</a:t>
            </a:r>
            <a:endParaRPr lang="sl-SI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33012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Iz podatkov</a:t>
            </a:r>
            <a:endParaRPr lang="sl-SI" sz="20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77500" lnSpcReduction="20000"/>
          </a:bodyPr>
          <a:lstStyle/>
          <a:p>
            <a:r>
              <a:rPr lang="sl-SI" dirty="0" err="1" smtClean="0"/>
              <a:t>Ai</a:t>
            </a:r>
            <a:r>
              <a:rPr lang="sl-SI" dirty="0"/>
              <a:t>= vozila inventarnega parka- 8 vozil</a:t>
            </a:r>
          </a:p>
          <a:p>
            <a:r>
              <a:rPr lang="sl-SI" dirty="0" err="1"/>
              <a:t>Dd</a:t>
            </a:r>
            <a:r>
              <a:rPr lang="sl-SI" dirty="0"/>
              <a:t>= delovni dnevi- 7 dni</a:t>
            </a:r>
          </a:p>
          <a:p>
            <a:r>
              <a:rPr lang="sl-SI" dirty="0"/>
              <a:t>Q= prepeljan tovor- 730 t</a:t>
            </a:r>
          </a:p>
          <a:p>
            <a:r>
              <a:rPr lang="sl-SI" dirty="0"/>
              <a:t>U= transportno delo- </a:t>
            </a:r>
            <a:r>
              <a:rPr lang="sl-SI" dirty="0" err="1"/>
              <a:t>1.350t/km</a:t>
            </a:r>
            <a:r>
              <a:rPr lang="sl-SI" dirty="0"/>
              <a:t> - Prevozno delo (U) zapišemo v tonskih kilometrih (</a:t>
            </a:r>
            <a:r>
              <a:rPr lang="sl-SI" dirty="0" err="1"/>
              <a:t>tkm</a:t>
            </a:r>
            <a:r>
              <a:rPr lang="sl-SI" dirty="0"/>
              <a:t>) in je zmnožek prepeljanega tovora v tonah in razdalje, ki smo jo prevozili s tovorom</a:t>
            </a:r>
            <a:r>
              <a:rPr lang="sl-SI" dirty="0" smtClean="0"/>
              <a:t>.</a:t>
            </a:r>
            <a:endParaRPr lang="sl-SI" dirty="0"/>
          </a:p>
          <a:p>
            <a:r>
              <a:rPr lang="sl-SI" dirty="0" err="1"/>
              <a:t>AHv</a:t>
            </a:r>
            <a:r>
              <a:rPr lang="sl-SI" dirty="0"/>
              <a:t>= </a:t>
            </a:r>
            <a:r>
              <a:rPr lang="sl-SI" dirty="0" err="1"/>
              <a:t>avtour</a:t>
            </a:r>
            <a:r>
              <a:rPr lang="sl-SI" dirty="0"/>
              <a:t> vožnje - 345</a:t>
            </a:r>
          </a:p>
          <a:p>
            <a:r>
              <a:rPr lang="sl-SI" dirty="0" err="1"/>
              <a:t>AHp</a:t>
            </a:r>
            <a:r>
              <a:rPr lang="sl-SI" dirty="0"/>
              <a:t>= </a:t>
            </a:r>
            <a:r>
              <a:rPr lang="sl-SI" dirty="0" err="1"/>
              <a:t>avtoure</a:t>
            </a:r>
            <a:r>
              <a:rPr lang="sl-SI" dirty="0"/>
              <a:t> priprave - 455 ur</a:t>
            </a:r>
          </a:p>
          <a:p>
            <a:r>
              <a:rPr lang="sl-SI" dirty="0" err="1"/>
              <a:t>AHkp</a:t>
            </a:r>
            <a:r>
              <a:rPr lang="sl-SI" dirty="0"/>
              <a:t>= krajši postanki v prometu - 180 ur</a:t>
            </a:r>
          </a:p>
          <a:p>
            <a:r>
              <a:rPr lang="sl-SI" dirty="0" err="1"/>
              <a:t>Ak</a:t>
            </a:r>
            <a:r>
              <a:rPr lang="sl-SI" dirty="0"/>
              <a:t>= skupaj prevoženi km - 5.400 km</a:t>
            </a:r>
          </a:p>
          <a:p>
            <a:r>
              <a:rPr lang="sl-SI" dirty="0" err="1"/>
              <a:t>Akp</a:t>
            </a:r>
            <a:r>
              <a:rPr lang="sl-SI" dirty="0"/>
              <a:t>= prevoženi km s praznimi vozili - 1950 km</a:t>
            </a:r>
          </a:p>
          <a:p>
            <a:r>
              <a:rPr lang="sl-SI" dirty="0" err="1"/>
              <a:t>Akg</a:t>
            </a:r>
            <a:r>
              <a:rPr lang="sl-SI" dirty="0"/>
              <a:t>= prevožena pot v in iz garaže - 150 km</a:t>
            </a:r>
          </a:p>
          <a:p>
            <a:r>
              <a:rPr lang="sl-SI" dirty="0"/>
              <a:t>Z= število voženj - 160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31734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sl-SI" sz="2000" b="1" dirty="0" smtClean="0"/>
              <a:t>Tabela aktivnosti voznega parka</a:t>
            </a:r>
            <a:endParaRPr lang="sl-SI" sz="2000" b="1" dirty="0"/>
          </a:p>
        </p:txBody>
      </p:sp>
      <p:graphicFrame>
        <p:nvGraphicFramePr>
          <p:cNvPr id="4" name="Ograda vsebin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5183793"/>
              </p:ext>
            </p:extLst>
          </p:nvPr>
        </p:nvGraphicFramePr>
        <p:xfrm>
          <a:off x="467543" y="1412773"/>
          <a:ext cx="8208914" cy="324036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00652"/>
                <a:gridCol w="623485"/>
                <a:gridCol w="648072"/>
                <a:gridCol w="576064"/>
                <a:gridCol w="648072"/>
                <a:gridCol w="648072"/>
                <a:gridCol w="693735"/>
                <a:gridCol w="653487"/>
                <a:gridCol w="681295"/>
                <a:gridCol w="500544"/>
                <a:gridCol w="669246"/>
                <a:gridCol w="633095"/>
                <a:gridCol w="633095"/>
              </a:tblGrid>
              <a:tr h="2880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 smtClean="0">
                          <a:effectLst/>
                          <a:latin typeface="Times New Roman"/>
                          <a:ea typeface="Times New Roman"/>
                        </a:rPr>
                        <a:t>vozilo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 dirty="0" err="1" smtClean="0">
                          <a:effectLst/>
                          <a:latin typeface="Times New Roman"/>
                          <a:ea typeface="Times New Roman"/>
                        </a:rPr>
                        <a:t>nosiln</a:t>
                      </a:r>
                      <a:r>
                        <a:rPr lang="sl-SI" sz="1200" dirty="0" smtClean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pon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 smtClean="0">
                          <a:effectLst/>
                          <a:latin typeface="Times New Roman"/>
                          <a:ea typeface="Times New Roman"/>
                        </a:rPr>
                        <a:t>por</a:t>
                      </a: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sred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čet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pet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sob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ned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Times New Roman"/>
                          <a:ea typeface="Times New Roman"/>
                        </a:rPr>
                        <a:t>AD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effectLst/>
                          <a:latin typeface="Times New Roman"/>
                          <a:ea typeface="Times New Roman"/>
                        </a:rPr>
                        <a:t>ADd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effectLst/>
                          <a:latin typeface="Times New Roman"/>
                          <a:ea typeface="Times New Roman"/>
                        </a:rPr>
                        <a:t>ADg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b="1">
                          <a:effectLst/>
                          <a:latin typeface="Times New Roman"/>
                          <a:ea typeface="Times New Roman"/>
                        </a:rPr>
                        <a:t>ADn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20t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15t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5t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3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5t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10t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10t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7t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6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0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8t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4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1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2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Times New Roman"/>
                          <a:ea typeface="Times New Roman"/>
                        </a:rPr>
                        <a:t>Q=80t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56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38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11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 smtClean="0">
                          <a:effectLst/>
                          <a:latin typeface="Times New Roman"/>
                          <a:ea typeface="Times New Roman"/>
                        </a:rPr>
                        <a:t>7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sl-SI" sz="1200" b="1" dirty="0">
                          <a:effectLst/>
                          <a:latin typeface="Times New Roman"/>
                          <a:ea typeface="Times New Roman"/>
                        </a:rPr>
                        <a:t> q=10t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200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l-SI" sz="1300" b="1" dirty="0"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  <a:endParaRPr lang="sl-SI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5618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1. Koeficient delovne izkoriščenosti voznega parka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/>
              <a:lstStyle/>
              <a:p>
                <a:r>
                  <a:rPr lang="sl-SI" sz="2400" dirty="0" smtClean="0"/>
                  <a:t>Koeficient </a:t>
                </a:r>
                <a:r>
                  <a:rPr lang="sl-SI" sz="2400" dirty="0"/>
                  <a:t>delovne izkoriščenosti voznega parka je razmerje med </a:t>
                </a:r>
                <a:r>
                  <a:rPr lang="sl-SI" sz="2400" dirty="0" err="1"/>
                  <a:t>avtodnevi</a:t>
                </a:r>
                <a:r>
                  <a:rPr lang="sl-SI" sz="2400" dirty="0"/>
                  <a:t> vozil na delu in </a:t>
                </a:r>
                <a:r>
                  <a:rPr lang="sl-SI" sz="2400" dirty="0" err="1"/>
                  <a:t>avtodnevi</a:t>
                </a:r>
                <a:r>
                  <a:rPr lang="sl-SI" sz="2400" dirty="0"/>
                  <a:t> vozili inventarnega parka. Koeficient nam pokaže procent izkoriščenosti inventarnega voznega parka</a:t>
                </a:r>
                <a:r>
                  <a:rPr lang="sl-SI" sz="2400" dirty="0" smtClean="0"/>
                  <a:t>.</a:t>
                </a:r>
              </a:p>
              <a:p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1">
                <a:blip r:embed="rId2"/>
                <a:stretch>
                  <a:fillRect l="-963" t="-935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955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2. Koeficient delovne izkoriščenosti sposobnega dela voznega parka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l-SI" sz="2400" dirty="0" smtClean="0"/>
                  <a:t>Koeficient </a:t>
                </a:r>
                <a:r>
                  <a:rPr lang="sl-SI" sz="2400" dirty="0"/>
                  <a:t>delovne izkoriščenosti sposobnega dela voznega parka je razmerje med </a:t>
                </a:r>
                <a:r>
                  <a:rPr lang="sl-SI" sz="2400" dirty="0" err="1"/>
                  <a:t>avtodnevi</a:t>
                </a:r>
                <a:r>
                  <a:rPr lang="sl-SI" sz="2400" dirty="0"/>
                  <a:t> vozil, ki so na delu in </a:t>
                </a:r>
                <a:r>
                  <a:rPr lang="sl-SI" sz="2400" dirty="0" err="1"/>
                  <a:t>avtodnevi</a:t>
                </a:r>
                <a:r>
                  <a:rPr lang="sl-SI" sz="2400" dirty="0"/>
                  <a:t> vozil, ki so sposobni za delo. Koeficient delovne izkoriščenosti nam pokaže, kakšen je procent izkoriščenosti sposobnega dela voznega parka</a:t>
                </a:r>
                <a:r>
                  <a:rPr lang="sl-SI" sz="2400" dirty="0" smtClean="0"/>
                  <a:t>.</a:t>
                </a:r>
              </a:p>
              <a:p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sz="2400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𝐴𝐷𝑠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𝛼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𝐴𝐷𝑑</m:t>
                        </m:r>
                      </m:num>
                      <m:den>
                        <m: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𝐴𝐷𝑠</m:t>
                        </m:r>
                      </m:den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sz="2400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</m:oMath>
                </a14:m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sl-SI" sz="24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𝐴𝐷𝑠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𝐴𝐷𝑔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4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𝐴𝐷𝑑</m:t>
                    </m:r>
                  </m:oMath>
                </a14:m>
                <a:endParaRPr lang="sl-SI" sz="2400" dirty="0"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𝐴𝐷𝑠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𝐴𝐷𝑔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+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𝐴𝐷𝑑</m:t>
                    </m:r>
                    <m:r>
                      <a:rPr lang="sl-SI" sz="2200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 </m:t>
                    </m:r>
                  </m:oMath>
                </a14:m>
                <a:r>
                  <a:rPr lang="sl-SI" sz="2200" dirty="0">
                    <a:solidFill>
                      <a:srgbClr val="FF0000"/>
                    </a:solidFill>
                    <a:ea typeface="Times New Roman"/>
                    <a:cs typeface="Times New Roman"/>
                  </a:rPr>
                  <a:t>vozil</a:t>
                </a:r>
                <a:endParaRPr lang="sl-SI" sz="22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sz="2400" dirty="0"/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815" t="-1442" r="-51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50965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sl-SI" sz="2800" b="1" u="sng" dirty="0" smtClean="0"/>
              <a:t>3. Koeficient tehnične sposobnosti voznega parka </a:t>
            </a:r>
            <a:r>
              <a:rPr lang="sl-SI" sz="2800" dirty="0" smtClean="0"/>
              <a:t/>
            </a:r>
            <a:br>
              <a:rPr lang="sl-SI" sz="2800" dirty="0" smtClean="0"/>
            </a:br>
            <a:endParaRPr lang="sl-SI" sz="2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sl-SI" sz="2400" dirty="0" smtClean="0"/>
                  <a:t>Tehnična </a:t>
                </a:r>
                <a:r>
                  <a:rPr lang="sl-SI" sz="2400" dirty="0"/>
                  <a:t>sposobnosti voznega parka je sposobnost prepeljati tovor ali potnike iz enega mesta na drugo. Ko govorimo o sposobnosti voznega parka imamo v mislih tehnično zmogljivost vseh prevoznih sredstev voznega parka, zmanjšano za vozila, v razmerju z vozili, ki so zaradi okvar nesposobna za delo</a:t>
                </a:r>
                <a:r>
                  <a:rPr lang="sl-SI" sz="2400" dirty="0" smtClean="0"/>
                  <a:t>.</a:t>
                </a:r>
              </a:p>
              <a:p>
                <a:endParaRPr lang="sl-SI" sz="2400" dirty="0"/>
              </a:p>
              <a:p>
                <a:endParaRPr lang="sl-SI" sz="2400" dirty="0"/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𝛼</m:t>
                    </m:r>
                    <m:r>
                      <a:rPr lang="sl-SI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𝑡</m:t>
                    </m:r>
                    <m:r>
                      <a:rPr lang="sl-SI" i="1" smtClean="0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fPr>
                      <m:num>
                        <m:r>
                          <a:rPr lang="sl-SI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𝐴𝐷𝑠</m:t>
                        </m:r>
                      </m:num>
                      <m:den>
                        <m:r>
                          <a:rPr lang="sl-SI" i="1">
                            <a:effectLst/>
                            <a:latin typeface="Cambria Math"/>
                            <a:ea typeface="Calibri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i="1">
                        <a:effectLst/>
                        <a:latin typeface="Cambria Math"/>
                        <a:ea typeface="Calibri"/>
                        <a:cs typeface="Times New Roman"/>
                      </a:rPr>
                      <m:t>=</m:t>
                    </m:r>
                  </m:oMath>
                </a14:m>
                <a:endParaRPr lang="sl-SI" dirty="0">
                  <a:ea typeface="Calibri"/>
                  <a:cs typeface="Times New Roman"/>
                </a:endParaRPr>
              </a:p>
              <a:p>
                <a:pPr marL="457200"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 xmlns:m="http://schemas.openxmlformats.org/officeDocument/2006/math"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𝛼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𝑡</m:t>
                    </m:r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𝐴𝐷𝑠</m:t>
                        </m:r>
                      </m:num>
                      <m:den>
                        <m: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𝐴𝐷𝑖</m:t>
                        </m:r>
                      </m:den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f>
                      <m:fPr>
                        <m:ctrlPr>
                          <a:rPr lang="sl-SI" i="1"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</m:ctrlPr>
                      </m:fPr>
                      <m:num/>
                      <m:den/>
                    </m:f>
                    <m:r>
                      <a:rPr lang="sl-SI" i="1">
                        <a:effectLst/>
                        <a:latin typeface="Cambria Math"/>
                        <a:ea typeface="Times New Roman"/>
                        <a:cs typeface="Times New Roman"/>
                      </a:rPr>
                      <m:t>=</m:t>
                    </m:r>
                    <m:r>
                      <a:rPr lang="sl-SI" i="1" smtClean="0">
                        <a:solidFill>
                          <a:srgbClr val="FF0000"/>
                        </a:solidFill>
                        <a:effectLst/>
                        <a:latin typeface="Cambria Math"/>
                        <a:ea typeface="Times New Roman"/>
                        <a:cs typeface="Times New Roman"/>
                      </a:rPr>
                      <m:t>0,</m:t>
                    </m:r>
                  </m:oMath>
                </a14:m>
                <a:endParaRPr lang="sl-SI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836712"/>
                <a:ext cx="8229600" cy="5289451"/>
              </a:xfrm>
              <a:blipFill rotWithShape="1">
                <a:blip r:embed="rId2"/>
                <a:stretch>
                  <a:fillRect l="-963" t="-161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51514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1169</Words>
  <Application>Microsoft Office PowerPoint</Application>
  <PresentationFormat>Diaprojekcija na zaslonu (4:3)</PresentationFormat>
  <Paragraphs>396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20</vt:i4>
      </vt:variant>
    </vt:vector>
  </HeadingPairs>
  <TitlesOfParts>
    <vt:vector size="21" baseType="lpstr">
      <vt:lpstr>Officeova tema</vt:lpstr>
      <vt:lpstr>Analiza voznega parka s komentarjem</vt:lpstr>
      <vt:lpstr>Analiza voznega parka- domača naloga</vt:lpstr>
      <vt:lpstr>Tabela aktivnosti voznega parka</vt:lpstr>
      <vt:lpstr>podatki</vt:lpstr>
      <vt:lpstr>Iz podatkov</vt:lpstr>
      <vt:lpstr>Tabela aktivnosti voznega parka</vt:lpstr>
      <vt:lpstr>1. Koeficient delovne izkoriščenosti voznega parka </vt:lpstr>
      <vt:lpstr>2. Koeficient delovne izkoriščenosti sposobnega dela voznega parka </vt:lpstr>
      <vt:lpstr>3. Koeficient tehnične sposobnosti voznega parka  </vt:lpstr>
      <vt:lpstr>4. Koeficient izkoristka prevoženih km </vt:lpstr>
      <vt:lpstr>5. Koeficient izkoristka dinamične nosilnosti prevoznega sredstva </vt:lpstr>
      <vt:lpstr>6. Koeficient izkoristka statične nosilnosti prevoznega sredstva </vt:lpstr>
      <vt:lpstr>7. Povprečno dnevno prevožena pot </vt:lpstr>
      <vt:lpstr>8. Koeficient izkoristka časa v 24 urah </vt:lpstr>
      <vt:lpstr>9. Tehnična hitrost prevoznega procesa </vt:lpstr>
      <vt:lpstr>10. Prometna hitrost prevoznega procesa </vt:lpstr>
      <vt:lpstr>11. Eksploatacijska hitrost prevoznega procesa </vt:lpstr>
      <vt:lpstr>12. Koeficient izkoristka delovnega časa prevoznega sredstva </vt:lpstr>
      <vt:lpstr>13. Povprečna pot ene tone tovora </vt:lpstr>
      <vt:lpstr>14. Povprečna dolžina vožnje s tovorom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Brane</dc:creator>
  <cp:lastModifiedBy>Brane</cp:lastModifiedBy>
  <cp:revision>9</cp:revision>
  <dcterms:created xsi:type="dcterms:W3CDTF">2016-05-01T10:05:49Z</dcterms:created>
  <dcterms:modified xsi:type="dcterms:W3CDTF">2016-05-01T11:40:28Z</dcterms:modified>
</cp:coreProperties>
</file>