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1" r:id="rId5"/>
    <p:sldId id="260" r:id="rId6"/>
    <p:sldId id="274" r:id="rId7"/>
    <p:sldId id="263" r:id="rId8"/>
    <p:sldId id="273" r:id="rId9"/>
    <p:sldId id="271" r:id="rId10"/>
    <p:sldId id="270" r:id="rId11"/>
    <p:sldId id="269" r:id="rId12"/>
    <p:sldId id="268" r:id="rId13"/>
    <p:sldId id="266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25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43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898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817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005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527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808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556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641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5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3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4955F-9294-4E05-A3E9-8A69B4CF7155}" type="datetimeFigureOut">
              <a:rPr lang="sl-SI" smtClean="0"/>
              <a:t>1.3.2016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556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Linijski prevoz tovora</a:t>
            </a:r>
            <a:br>
              <a:rPr lang="sl-SI" dirty="0" smtClean="0"/>
            </a:br>
            <a:endParaRPr lang="sl-SI" sz="1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/>
            </a:r>
            <a:br>
              <a:rPr lang="sl-SI" dirty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>3. naloga 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7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4</a:t>
            </a:r>
            <a:r>
              <a:rPr lang="sl-SI" sz="2400" b="1" u="sng" dirty="0" smtClean="0"/>
              <a:t>. Čas kroženja vozila na liniji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𝑇𝑘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latin typeface="Cambria Math"/>
                      </a:rPr>
                      <m:t>𝑡𝑣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𝑡𝑛𝑟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𝑡𝑡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</m:t>
                        </m:r>
                        <m:r>
                          <a:rPr lang="sl-SI" b="0" i="1" smtClean="0">
                            <a:latin typeface="Cambria Math"/>
                          </a:rPr>
                          <m:t>𝐿𝑖</m:t>
                        </m:r>
                        <m:r>
                          <a:rPr lang="sl-SI" b="0" i="1" smtClean="0">
                            <a:latin typeface="Cambria Math"/>
                          </a:rPr>
                          <m:t>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𝑣</m:t>
                        </m:r>
                      </m:den>
                    </m:f>
                    <m:r>
                      <a:rPr lang="sl-SI" b="0" i="0" smtClean="0">
                        <a:latin typeface="Cambria Math"/>
                      </a:rPr>
                      <m:t>+2∗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tnr</m:t>
                    </m:r>
                    <m:r>
                      <a:rPr lang="sl-SI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tt</m:t>
                    </m:r>
                    <m:r>
                      <a:rPr lang="sl-SI" b="0" i="0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2∗60∗60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sl-SI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/>
                          </a:rPr>
                          <m:t>60</m:t>
                        </m:r>
                      </m:e>
                    </m:d>
                    <m:r>
                      <a:rPr lang="sl-SI" b="0" i="1" smtClean="0">
                        <a:latin typeface="Cambria Math"/>
                      </a:rPr>
                      <m:t>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7200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+2∗60+0=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=180+120+0=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300 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𝑚𝑖𝑛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 smtClean="0">
                <a:solidFill>
                  <a:prstClr val="black"/>
                </a:solidFill>
              </a:rPr>
              <a:t>tnr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1 ura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48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=1261 t/km</a:t>
            </a: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= 300 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86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slov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l-SI" sz="2400" b="1" u="sng" dirty="0"/>
                  <a:t>5</a:t>
                </a:r>
                <a:r>
                  <a:rPr lang="sl-SI" sz="2400" b="1" u="sng" dirty="0" smtClean="0"/>
                  <a:t>. Koe</a:t>
                </a:r>
                <a14:m>
                  <m:oMath xmlns:m="http://schemas.openxmlformats.org/officeDocument/2006/math">
                    <m:r>
                      <a:rPr lang="sl-SI" sz="2400" b="1" i="1" u="sng" dirty="0" smtClean="0">
                        <a:latin typeface="Cambria Math"/>
                      </a:rPr>
                      <m:t>𝒇𝒊𝒄𝒊</m:t>
                    </m:r>
                  </m:oMath>
                </a14:m>
                <a:r>
                  <a:rPr lang="sl-SI" sz="2400" b="1" u="sng" dirty="0" smtClean="0"/>
                  <a:t>ent zasedenosti- izkoristka vozila</a:t>
                </a:r>
                <a:endParaRPr lang="sl-SI" sz="2400" b="1" u="sng" dirty="0"/>
              </a:p>
            </p:txBody>
          </p:sp>
        </mc:Choice>
        <mc:Fallback xmlns="">
          <p:sp>
            <p:nvSpPr>
              <p:cNvPr id="2" name="Naslov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690864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𝑄𝑚𝑎𝑥</m:t>
                        </m:r>
                      </m:den>
                    </m:f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165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224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0,74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endParaRPr lang="sl-SI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𝑄𝑚𝑎𝑥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𝑞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∗(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−1)=</m:t>
                      </m:r>
                    </m:oMath>
                  </m:oMathPara>
                </a14:m>
                <a:endParaRPr lang="sl-SI" b="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=28∗</m:t>
                      </m:r>
                      <m:d>
                        <m:dPr>
                          <m:ctrlP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9−1</m:t>
                          </m:r>
                        </m:e>
                      </m:d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224 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sl-SI" b="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690864" cy="4525963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228184" y="1600200"/>
            <a:ext cx="2458616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 smtClean="0">
                <a:solidFill>
                  <a:prstClr val="black"/>
                </a:solidFill>
              </a:rPr>
              <a:t>tnr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1 ura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48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=1261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300 </a:t>
            </a:r>
            <a:r>
              <a:rPr lang="sl-SI" sz="2400" dirty="0">
                <a:solidFill>
                  <a:srgbClr val="FF0000"/>
                </a:solidFill>
              </a:rPr>
              <a:t>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787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6</a:t>
            </a:r>
            <a:r>
              <a:rPr lang="sl-SI" sz="2400" b="1" u="sng" dirty="0" smtClean="0"/>
              <a:t>. Povprečna obremenitev vozila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𝑇𝑜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165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9−1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20,6 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 smtClean="0">
                <a:solidFill>
                  <a:prstClr val="black"/>
                </a:solidFill>
              </a:rPr>
              <a:t>tnr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1 ura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48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 1261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224 t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 300 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810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7</a:t>
            </a:r>
            <a:r>
              <a:rPr lang="sl-SI" sz="2400" b="1" u="sng" dirty="0" smtClean="0"/>
              <a:t>. Eksploatacijska hitrost vozila na liniji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978896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𝑉𝑒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𝑡𝑠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120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24 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m:rPr>
                        <m:sty m:val="p"/>
                      </m:rPr>
                      <a:rPr lang="sl-SI" b="0" i="0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𝑡𝑠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𝑇𝑘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300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=5</m:t>
                    </m:r>
                    <m:r>
                      <a:rPr lang="sl-SI" b="0" i="1" smtClean="0">
                        <a:latin typeface="Cambria Math"/>
                      </a:rPr>
                      <m:t>𝑢𝑟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978896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228184" y="1600200"/>
            <a:ext cx="2458616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</a:t>
            </a:r>
            <a:r>
              <a:rPr lang="sl-SI" sz="2400" dirty="0" smtClean="0">
                <a:solidFill>
                  <a:prstClr val="black"/>
                </a:solidFill>
              </a:rPr>
              <a:t>1 ura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48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 1261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r>
              <a:rPr lang="sl-SI" sz="2400" dirty="0" err="1" smtClean="0">
                <a:solidFill>
                  <a:srgbClr val="FF0000"/>
                </a:solidFill>
              </a:rPr>
              <a:t>Qmax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210 t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300 </a:t>
            </a:r>
            <a:r>
              <a:rPr lang="sl-SI" sz="2400" dirty="0">
                <a:solidFill>
                  <a:srgbClr val="FF0000"/>
                </a:solidFill>
              </a:rPr>
              <a:t>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722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Podatki za nalogo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l-SI" dirty="0">
                <a:ea typeface="Calibri"/>
                <a:cs typeface="Times New Roman"/>
              </a:rPr>
              <a:t>S tovornim vozilom, ki ima nosilnost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28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ton </a:t>
            </a:r>
            <a:r>
              <a:rPr lang="sl-SI" dirty="0">
                <a:ea typeface="Calibri"/>
                <a:cs typeface="Times New Roman"/>
              </a:rPr>
              <a:t>opravljamo prevoz tovora na liniji. Povprečna hitrost vozila je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4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0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km/h</a:t>
            </a:r>
            <a:r>
              <a:rPr lang="sl-SI" dirty="0">
                <a:ea typeface="Calibri"/>
                <a:cs typeface="Times New Roman"/>
              </a:rPr>
              <a:t>. </a:t>
            </a:r>
            <a:r>
              <a:rPr lang="sl-SI" dirty="0" smtClean="0">
                <a:ea typeface="Calibri"/>
                <a:cs typeface="Times New Roman"/>
              </a:rPr>
              <a:t>Povprečni čas za </a:t>
            </a:r>
            <a:r>
              <a:rPr lang="sl-SI" dirty="0">
                <a:ea typeface="Calibri"/>
                <a:cs typeface="Times New Roman"/>
              </a:rPr>
              <a:t>natovarjanje in za </a:t>
            </a:r>
            <a:r>
              <a:rPr lang="sl-SI" dirty="0" smtClean="0">
                <a:ea typeface="Calibri"/>
                <a:cs typeface="Times New Roman"/>
              </a:rPr>
              <a:t>raztovarjanje na polovici linije od T1 do T2 je 1 uro. </a:t>
            </a:r>
            <a:endParaRPr lang="sl-SI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56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Razdalja 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A</a:t>
            </a:r>
            <a:r>
              <a:rPr lang="sl-SI" sz="3300" dirty="0" smtClean="0">
                <a:ea typeface="Calibri"/>
                <a:cs typeface="Times New Roman"/>
              </a:rPr>
              <a:t>  </a:t>
            </a:r>
            <a:r>
              <a:rPr lang="sl-SI" sz="3300" dirty="0">
                <a:ea typeface="Calibri"/>
                <a:cs typeface="Times New Roman"/>
              </a:rPr>
              <a:t>- </a:t>
            </a:r>
            <a:r>
              <a:rPr lang="sl-SI" sz="3300" dirty="0" smtClean="0">
                <a:ea typeface="Calibri"/>
                <a:cs typeface="Times New Roman"/>
              </a:rPr>
              <a:t>10km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B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15km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C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13km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D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16km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E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12km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F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14km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 smtClean="0">
                <a:ea typeface="Calibri"/>
                <a:cs typeface="Times New Roman"/>
              </a:rPr>
              <a:t>G – </a:t>
            </a:r>
            <a:r>
              <a:rPr lang="sl-SI" sz="3300" dirty="0" smtClean="0">
                <a:ea typeface="Calibri"/>
                <a:cs typeface="Times New Roman"/>
              </a:rPr>
              <a:t>15km</a:t>
            </a:r>
            <a:r>
              <a:rPr lang="sl-SI" sz="3300" b="1" dirty="0" smtClean="0">
                <a:ea typeface="Calibri"/>
                <a:cs typeface="Times New Roman"/>
              </a:rPr>
              <a:t>  – H </a:t>
            </a:r>
            <a:endParaRPr lang="sl-SI" sz="33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655187"/>
              </p:ext>
            </p:extLst>
          </p:nvPr>
        </p:nvGraphicFramePr>
        <p:xfrm>
          <a:off x="827584" y="620688"/>
          <a:ext cx="7776863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808149"/>
                <a:gridCol w="603309"/>
                <a:gridCol w="440553"/>
                <a:gridCol w="440553"/>
                <a:gridCol w="440553"/>
                <a:gridCol w="440553"/>
                <a:gridCol w="440553"/>
                <a:gridCol w="440553"/>
                <a:gridCol w="481728"/>
                <a:gridCol w="648072"/>
                <a:gridCol w="576064"/>
                <a:gridCol w="562056"/>
                <a:gridCol w="396591"/>
                <a:gridCol w="528788"/>
                <a:gridCol w="528788"/>
              </a:tblGrid>
              <a:tr h="681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67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Izračunaj:</a:t>
            </a:r>
            <a:endParaRPr lang="sl-SI" sz="24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količino prepeljanega </a:t>
            </a:r>
            <a:r>
              <a:rPr lang="sl-SI" dirty="0" smtClean="0">
                <a:ea typeface="Calibri"/>
                <a:cs typeface="Times New Roman"/>
              </a:rPr>
              <a:t>tovora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transportno </a:t>
            </a:r>
            <a:r>
              <a:rPr lang="sl-SI" dirty="0" smtClean="0">
                <a:ea typeface="Calibri"/>
                <a:cs typeface="Times New Roman"/>
              </a:rPr>
              <a:t>delo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neenakomernosti tovornega toka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čas kroženja vozila na liniji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zasedenosti – izkoristka vozila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povprečno obremenitev </a:t>
            </a:r>
            <a:r>
              <a:rPr lang="sl-SI" dirty="0" smtClean="0">
                <a:ea typeface="Calibri"/>
                <a:cs typeface="Times New Roman"/>
              </a:rPr>
              <a:t>vozila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eksploatacijsko hitrost vozila na liniji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30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Podatki: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q = 28 t</a:t>
            </a:r>
          </a:p>
          <a:p>
            <a:r>
              <a:rPr lang="sl-SI" sz="2400" dirty="0" smtClean="0"/>
              <a:t>V = 40 km/h</a:t>
            </a:r>
          </a:p>
          <a:p>
            <a:r>
              <a:rPr lang="sl-SI" sz="2400" dirty="0" err="1" smtClean="0"/>
              <a:t>tnr</a:t>
            </a:r>
            <a:r>
              <a:rPr lang="sl-SI" sz="2400" dirty="0" smtClean="0"/>
              <a:t> = 1 ura – 60 minut</a:t>
            </a:r>
          </a:p>
          <a:p>
            <a:r>
              <a:rPr lang="sl-SI" sz="2400" dirty="0" smtClean="0"/>
              <a:t>N = 9 postaj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4863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Razdalja 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2900" b="1" dirty="0" smtClean="0">
                <a:ea typeface="Calibri"/>
                <a:cs typeface="Times New Roman"/>
              </a:rPr>
              <a:t>A</a:t>
            </a:r>
            <a:r>
              <a:rPr lang="sl-SI" sz="2900" dirty="0" smtClean="0">
                <a:ea typeface="Calibri"/>
                <a:cs typeface="Times New Roman"/>
              </a:rPr>
              <a:t>  </a:t>
            </a:r>
            <a:r>
              <a:rPr lang="sl-SI" sz="2900" dirty="0">
                <a:ea typeface="Calibri"/>
                <a:cs typeface="Times New Roman"/>
              </a:rPr>
              <a:t>- 9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B</a:t>
            </a:r>
            <a:r>
              <a:rPr lang="sl-SI" sz="2900" dirty="0">
                <a:ea typeface="Calibri"/>
                <a:cs typeface="Times New Roman"/>
              </a:rPr>
              <a:t>  - 4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C</a:t>
            </a:r>
            <a:r>
              <a:rPr lang="sl-SI" sz="2900" dirty="0">
                <a:ea typeface="Calibri"/>
                <a:cs typeface="Times New Roman"/>
              </a:rPr>
              <a:t>  - 8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D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6km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E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11km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F</a:t>
            </a:r>
            <a:r>
              <a:rPr lang="sl-SI" sz="2900" dirty="0">
                <a:ea typeface="Calibri"/>
                <a:cs typeface="Times New Roman"/>
              </a:rPr>
              <a:t>  - 7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 smtClean="0">
                <a:ea typeface="Calibri"/>
                <a:cs typeface="Times New Roman"/>
              </a:rPr>
              <a:t>G – </a:t>
            </a:r>
            <a:r>
              <a:rPr lang="sl-SI" sz="2900" dirty="0" smtClean="0">
                <a:ea typeface="Calibri"/>
                <a:cs typeface="Times New Roman"/>
              </a:rPr>
              <a:t>11km</a:t>
            </a:r>
            <a:r>
              <a:rPr lang="sl-SI" sz="2900" b="1" dirty="0" smtClean="0">
                <a:ea typeface="Calibri"/>
                <a:cs typeface="Times New Roman"/>
              </a:rPr>
              <a:t>  </a:t>
            </a:r>
            <a:r>
              <a:rPr lang="sl-SI" sz="2900" dirty="0" smtClean="0">
                <a:ea typeface="Calibri"/>
                <a:cs typeface="Times New Roman"/>
              </a:rPr>
              <a:t>–</a:t>
            </a:r>
            <a:r>
              <a:rPr lang="sl-SI" sz="2900" b="1" dirty="0" smtClean="0">
                <a:ea typeface="Calibri"/>
                <a:cs typeface="Times New Roman"/>
              </a:rPr>
              <a:t> H </a:t>
            </a:r>
            <a:r>
              <a:rPr lang="sl-SI" sz="2900" dirty="0" smtClean="0">
                <a:ea typeface="Calibri"/>
                <a:cs typeface="Times New Roman"/>
              </a:rPr>
              <a:t>– 5km - </a:t>
            </a:r>
            <a:r>
              <a:rPr lang="sl-SI" sz="2900" b="1" dirty="0" smtClean="0">
                <a:ea typeface="Calibri"/>
                <a:cs typeface="Times New Roman"/>
              </a:rPr>
              <a:t>I</a:t>
            </a:r>
            <a:endParaRPr lang="sl-SI" sz="29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772096"/>
              </p:ext>
            </p:extLst>
          </p:nvPr>
        </p:nvGraphicFramePr>
        <p:xfrm>
          <a:off x="611560" y="620688"/>
          <a:ext cx="8208912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808149"/>
                <a:gridCol w="603309"/>
                <a:gridCol w="440553"/>
                <a:gridCol w="440553"/>
                <a:gridCol w="440553"/>
                <a:gridCol w="440553"/>
                <a:gridCol w="440553"/>
                <a:gridCol w="440553"/>
                <a:gridCol w="481728"/>
                <a:gridCol w="648072"/>
                <a:gridCol w="576064"/>
                <a:gridCol w="562056"/>
                <a:gridCol w="590072"/>
                <a:gridCol w="504056"/>
                <a:gridCol w="792088"/>
              </a:tblGrid>
              <a:tr h="681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8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slov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1. Količina prepeljanega tovora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grada vsebine 1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sl-SI" b="0" dirty="0" smtClean="0"/>
                  <a:t>Q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𝑛𝑟</m:t>
                    </m:r>
                    <m:r>
                      <a:rPr lang="sl-SI" b="0" i="1" smtClean="0">
                        <a:latin typeface="Cambria Math"/>
                      </a:rPr>
                      <m:t>=48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Ograda vsebine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grada vsebine 1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 smtClean="0">
                <a:solidFill>
                  <a:prstClr val="black"/>
                </a:solidFill>
              </a:rPr>
              <a:t>tnr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1ura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= 48 t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2</a:t>
            </a:r>
            <a:r>
              <a:rPr lang="sl-SI" sz="2400" b="1" u="sng" dirty="0" smtClean="0"/>
              <a:t>. Transportno delo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𝑞</m:t>
                    </m:r>
                    <m:r>
                      <a:rPr lang="sl-SI" b="0" i="1" smtClean="0">
                        <a:latin typeface="Cambria Math"/>
                      </a:rPr>
                      <m:t>∗</m:t>
                    </m:r>
                    <m:r>
                      <a:rPr lang="sl-SI" b="0" i="1" smtClean="0">
                        <a:latin typeface="Cambria Math"/>
                      </a:rPr>
                      <m:t>𝐿𝑖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:r>
                  <a:rPr lang="sl-SI" u="sng" dirty="0"/>
                  <a:t>i</a:t>
                </a:r>
                <a:r>
                  <a:rPr lang="sl-SI" u="sng" dirty="0" smtClean="0"/>
                  <a:t>z tabele:</a:t>
                </a: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=1261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00192" y="1600200"/>
            <a:ext cx="2386608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 smtClean="0">
                <a:solidFill>
                  <a:prstClr val="black"/>
                </a:solidFill>
              </a:rPr>
              <a:t>tnr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1ura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48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=1261 t/km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43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3</a:t>
            </a:r>
            <a:r>
              <a:rPr lang="sl-SI" sz="2400" b="1" u="sng" dirty="0" smtClean="0"/>
              <a:t>. Koeficient neenakomernega tovornega toka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𝑌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𝑞𝑚𝑎𝑥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  <m:r>
                          <a:rPr lang="sl-SI" b="0" i="1" smtClean="0">
                            <a:latin typeface="Cambria Math"/>
                          </a:rPr>
                          <m:t>/(</m:t>
                        </m:r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−1)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27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165/(9−1)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latin typeface="Cambria Math"/>
                          </a:rPr>
                          <m:t>27</m:t>
                        </m:r>
                      </m:num>
                      <m:den>
                        <m:r>
                          <a:rPr lang="sl-SI" b="0" i="1" dirty="0" smtClean="0">
                            <a:latin typeface="Cambria Math"/>
                          </a:rPr>
                          <m:t>20,6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:r>
                  <a:rPr lang="sl-SI" dirty="0" smtClean="0">
                    <a:solidFill>
                      <a:srgbClr val="FF0000"/>
                    </a:solidFill>
                  </a:rPr>
                  <a:t>1,31</a:t>
                </a:r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00192" y="1600200"/>
            <a:ext cx="2386608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 smtClean="0">
                <a:solidFill>
                  <a:prstClr val="black"/>
                </a:solidFill>
              </a:rPr>
              <a:t>tnr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1 ura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48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=1261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45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683</Words>
  <Application>Microsoft Office PowerPoint</Application>
  <PresentationFormat>Diaprojekcija na zaslonu (4:3)</PresentationFormat>
  <Paragraphs>437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4" baseType="lpstr">
      <vt:lpstr>Officeova tema</vt:lpstr>
      <vt:lpstr>Linijski prevoz tovora </vt:lpstr>
      <vt:lpstr>Podatki za nalogo</vt:lpstr>
      <vt:lpstr>Matrika prevoza je sledeča: </vt:lpstr>
      <vt:lpstr>Izračunaj:</vt:lpstr>
      <vt:lpstr>Podatki:</vt:lpstr>
      <vt:lpstr>Matrika prevoza je sledeča: </vt:lpstr>
      <vt:lpstr>1. Količina prepeljanega tovora</vt:lpstr>
      <vt:lpstr>2. Transportno delo</vt:lpstr>
      <vt:lpstr>3. Koeficient neenakomernega tovornega toka</vt:lpstr>
      <vt:lpstr>4. Čas kroženja vozila na liniji</vt:lpstr>
      <vt:lpstr>5. Koeficient zasedenosti- izkoristka vozila</vt:lpstr>
      <vt:lpstr>6. Povprečna obremenitev vozila</vt:lpstr>
      <vt:lpstr>7. Eksploatacijska hitrost vozila na liniji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Linijski prevoz tovora Priprava na maturo naloga 1</dc:title>
  <dc:creator>Brane</dc:creator>
  <cp:lastModifiedBy>Brane</cp:lastModifiedBy>
  <cp:revision>24</cp:revision>
  <dcterms:created xsi:type="dcterms:W3CDTF">2015-04-28T12:47:57Z</dcterms:created>
  <dcterms:modified xsi:type="dcterms:W3CDTF">2016-03-01T17:21:22Z</dcterms:modified>
</cp:coreProperties>
</file>