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5" r:id="rId2"/>
    <p:sldId id="308" r:id="rId3"/>
    <p:sldId id="324" r:id="rId4"/>
    <p:sldId id="316" r:id="rId5"/>
    <p:sldId id="320" r:id="rId6"/>
    <p:sldId id="306" r:id="rId7"/>
    <p:sldId id="309" r:id="rId8"/>
    <p:sldId id="310" r:id="rId9"/>
    <p:sldId id="338" r:id="rId10"/>
    <p:sldId id="340" r:id="rId11"/>
  </p:sldIdLst>
  <p:sldSz cx="12192000" cy="6858000"/>
  <p:notesSz cx="6858000" cy="9144000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09FD3A71-D721-4472-BF64-03494986E9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7B45C2CA-31E4-4B8A-B871-467779E596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CF3935-8736-4526-B23D-B35AB53E68D4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4" name="Označba mesta stranske slike 3">
            <a:extLst>
              <a:ext uri="{FF2B5EF4-FFF2-40B4-BE49-F238E27FC236}">
                <a16:creationId xmlns:a16="http://schemas.microsoft.com/office/drawing/2014/main" id="{ECB4813C-CAC5-4A79-95BA-4C1BB7FB0D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značba mesta opomb 4">
            <a:extLst>
              <a:ext uri="{FF2B5EF4-FFF2-40B4-BE49-F238E27FC236}">
                <a16:creationId xmlns:a16="http://schemas.microsoft.com/office/drawing/2014/main" id="{34AAB1CF-AE0B-4339-8BE3-4106A07C7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D5A5108-9481-4164-AA77-9EC3FAEAA9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AB39C43-C16C-45E1-A11D-C898DC60C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3CBD537-9374-46AE-8BA6-2676BAFF8E0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508;p50:notes">
            <a:extLst>
              <a:ext uri="{FF2B5EF4-FFF2-40B4-BE49-F238E27FC236}">
                <a16:creationId xmlns:a16="http://schemas.microsoft.com/office/drawing/2014/main" id="{3CBE34A2-5DFC-4888-BAFD-AE646B49687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Google Shape;509;p50:notes">
            <a:extLst>
              <a:ext uri="{FF2B5EF4-FFF2-40B4-BE49-F238E27FC236}">
                <a16:creationId xmlns:a16="http://schemas.microsoft.com/office/drawing/2014/main" id="{33D35CA0-C1FE-4540-A0EC-6F22D4B13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4100" name="Google Shape;510;p50:notes">
            <a:extLst>
              <a:ext uri="{FF2B5EF4-FFF2-40B4-BE49-F238E27FC236}">
                <a16:creationId xmlns:a16="http://schemas.microsoft.com/office/drawing/2014/main" id="{9DF300A4-3A34-4301-B571-D7E53881C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33E3AA-0E1C-47FD-BD30-B5E77D3D0A3B}" type="slidenum">
              <a:rPr lang="sl-SI" alt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529;p53:notes">
            <a:extLst>
              <a:ext uri="{FF2B5EF4-FFF2-40B4-BE49-F238E27FC236}">
                <a16:creationId xmlns:a16="http://schemas.microsoft.com/office/drawing/2014/main" id="{C90EB84C-16C0-4EB0-86D8-AF34CEACFCB5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20483" name="Google Shape;530;p53:notes">
            <a:extLst>
              <a:ext uri="{FF2B5EF4-FFF2-40B4-BE49-F238E27FC236}">
                <a16:creationId xmlns:a16="http://schemas.microsoft.com/office/drawing/2014/main" id="{9B6EBD0D-6672-4C7F-874C-A6F65F0F122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515;p51:notes">
            <a:extLst>
              <a:ext uri="{FF2B5EF4-FFF2-40B4-BE49-F238E27FC236}">
                <a16:creationId xmlns:a16="http://schemas.microsoft.com/office/drawing/2014/main" id="{883BF0EC-8347-41C0-BAEC-171DD3816E67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22531" name="Google Shape;516;p51:notes">
            <a:extLst>
              <a:ext uri="{FF2B5EF4-FFF2-40B4-BE49-F238E27FC236}">
                <a16:creationId xmlns:a16="http://schemas.microsoft.com/office/drawing/2014/main" id="{C274F462-19A2-4716-8353-5C3419BEC8F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536;p54:notes">
            <a:extLst>
              <a:ext uri="{FF2B5EF4-FFF2-40B4-BE49-F238E27FC236}">
                <a16:creationId xmlns:a16="http://schemas.microsoft.com/office/drawing/2014/main" id="{C2D908D2-2B6A-441F-9AE8-C6C43898228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24579" name="Google Shape;537;p54:notes">
            <a:extLst>
              <a:ext uri="{FF2B5EF4-FFF2-40B4-BE49-F238E27FC236}">
                <a16:creationId xmlns:a16="http://schemas.microsoft.com/office/drawing/2014/main" id="{02095047-4C29-4204-9A02-53CE377876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543;p55:notes">
            <a:extLst>
              <a:ext uri="{FF2B5EF4-FFF2-40B4-BE49-F238E27FC236}">
                <a16:creationId xmlns:a16="http://schemas.microsoft.com/office/drawing/2014/main" id="{B738917E-A5C6-43F2-9A64-2C83C0540E92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26627" name="Google Shape;544;p55:notes">
            <a:extLst>
              <a:ext uri="{FF2B5EF4-FFF2-40B4-BE49-F238E27FC236}">
                <a16:creationId xmlns:a16="http://schemas.microsoft.com/office/drawing/2014/main" id="{A3A5F688-61F0-4FAE-8E3A-4EB9F8569F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912FF63-29BA-471A-AB4F-434D43EF6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DE5D476-61C6-4E88-B4F0-5D9F1F51D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784E976-1180-46F4-8A2C-D7752468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DA7D9-B957-4170-8686-241C55BDA388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87BE6C8-8838-4DC4-B831-6E5575EA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CC8EB92-F615-4506-B552-C05E376C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FECB2-6A7E-457D-A3B5-C82A6246F9E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502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116E48-A32A-4125-8D4C-F9971A6D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5BE8A23-4147-4799-BF04-7091DF7A1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0946243-2961-4B82-A34D-1E097FE6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3D39D-840F-4E24-BF04-6BE559370A70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7B8B616-17A0-4666-84FF-F3F0F26D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2E79B1A-95D5-41C9-ABA0-F313DEE1D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4A07D-1386-4637-A171-D1E9D18A650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191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720791A-64CD-4413-B756-BC0E2B0F34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2218674-A5B9-436B-A988-6725DBB06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497DF0E-EF31-478D-8161-E5E1C9C9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6370A-8998-4F5C-9C6F-E1493C1FADDD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30CF8CF-2829-4DDF-B7A8-1B289C957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A5D17DB-34A6-4060-A29B-82D326D2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97B4-C2D0-49D5-A06F-967AD997C50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076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AE5DCB-C728-43A3-938F-21E8C0C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6551FC3-84CA-4E32-A201-4D96A5065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0F0654E-4621-461B-846C-9CF9BD0E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6D678-4259-4A91-8682-C9C4868D6DB7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D555662-6D03-4F9B-9A3C-F1A28DBA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FF43DD9-3B6B-46A6-BFAE-DC35D0687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22AFC-C2D0-46A2-94BD-90B19B1F94D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702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F94B45-9FCD-4FCD-BEB0-1BAA59571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F1BAB7E-EB6A-49F1-9BA4-407FAD9E8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1594EF8-63AC-4B58-A43D-20AD746F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47F50-C812-4EAD-8D04-5AC70F730BD7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FE8C639-0AB5-4FBF-BD9A-B6BCE7B6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5FD2CB0-A2D7-4D87-8D74-86BC0A57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4C51C-46B8-4FB7-8EE7-72681C1B2AA8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76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8C455-1884-427C-944C-174C8642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43E0692-0F9F-49C4-B07F-7CFA87B64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43CFA08-B1EA-4B10-BA8F-648751080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3">
            <a:extLst>
              <a:ext uri="{FF2B5EF4-FFF2-40B4-BE49-F238E27FC236}">
                <a16:creationId xmlns:a16="http://schemas.microsoft.com/office/drawing/2014/main" id="{2F92542F-8F5C-4818-A00C-EEB52925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A67FA-A137-4645-92CC-D49E8944BA77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6" name="Označba mesta noge 4">
            <a:extLst>
              <a:ext uri="{FF2B5EF4-FFF2-40B4-BE49-F238E27FC236}">
                <a16:creationId xmlns:a16="http://schemas.microsoft.com/office/drawing/2014/main" id="{E7BE59E6-A1E5-4241-8E08-1066B976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>
            <a:extLst>
              <a:ext uri="{FF2B5EF4-FFF2-40B4-BE49-F238E27FC236}">
                <a16:creationId xmlns:a16="http://schemas.microsoft.com/office/drawing/2014/main" id="{9B422FE3-DA10-4C16-8141-51C02DCA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2E06F-60F9-41B1-95A3-EC42619478F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8005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13ED02-43A0-4424-BD58-B1BB87B6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58AB741-AC69-4582-904A-BC32E6FB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9BEB394-419C-4050-9DDA-19E07FB4F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F702F1B-BB03-4FA3-AD9E-64E66B3C86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D2C25BD-06AF-4047-8E6E-5E379A98E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3">
            <a:extLst>
              <a:ext uri="{FF2B5EF4-FFF2-40B4-BE49-F238E27FC236}">
                <a16:creationId xmlns:a16="http://schemas.microsoft.com/office/drawing/2014/main" id="{BB2B01D4-778A-4F9A-8537-7FBD6B28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8CB88-9135-4E50-ACDA-66D78F301D9E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8" name="Označba mesta noge 4">
            <a:extLst>
              <a:ext uri="{FF2B5EF4-FFF2-40B4-BE49-F238E27FC236}">
                <a16:creationId xmlns:a16="http://schemas.microsoft.com/office/drawing/2014/main" id="{1825B4DA-332B-4660-B56C-0BB71CEF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značba mesta številke diapozitiva 5">
            <a:extLst>
              <a:ext uri="{FF2B5EF4-FFF2-40B4-BE49-F238E27FC236}">
                <a16:creationId xmlns:a16="http://schemas.microsoft.com/office/drawing/2014/main" id="{7A2435D8-B9F5-4F61-AFC3-1203FC3D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C5088-1C1D-427A-8354-08DFBFE719C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6613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6BFC92-DF3C-4B95-8D11-B08097AB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3">
            <a:extLst>
              <a:ext uri="{FF2B5EF4-FFF2-40B4-BE49-F238E27FC236}">
                <a16:creationId xmlns:a16="http://schemas.microsoft.com/office/drawing/2014/main" id="{0D67E119-62C4-42D8-A6E5-673DA7EC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EFFF7-7050-4A62-8616-E2254BF08754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4" name="Označba mesta noge 4">
            <a:extLst>
              <a:ext uri="{FF2B5EF4-FFF2-40B4-BE49-F238E27FC236}">
                <a16:creationId xmlns:a16="http://schemas.microsoft.com/office/drawing/2014/main" id="{74FDF55D-0E53-463A-A772-4D8C201B9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značba mesta številke diapozitiva 5">
            <a:extLst>
              <a:ext uri="{FF2B5EF4-FFF2-40B4-BE49-F238E27FC236}">
                <a16:creationId xmlns:a16="http://schemas.microsoft.com/office/drawing/2014/main" id="{81D9169A-C42A-4706-A03C-C64BE408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8E67-BECF-45D1-BABE-CA6226A4AE2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499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3">
            <a:extLst>
              <a:ext uri="{FF2B5EF4-FFF2-40B4-BE49-F238E27FC236}">
                <a16:creationId xmlns:a16="http://schemas.microsoft.com/office/drawing/2014/main" id="{368617B1-AAC2-4132-A59B-3936B76E0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414BA-494D-4EE5-B719-1857594B0409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3" name="Označba mesta noge 4">
            <a:extLst>
              <a:ext uri="{FF2B5EF4-FFF2-40B4-BE49-F238E27FC236}">
                <a16:creationId xmlns:a16="http://schemas.microsoft.com/office/drawing/2014/main" id="{361A71EA-3467-4CE3-BF6D-CD7EAFE5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značba mesta številke diapozitiva 5">
            <a:extLst>
              <a:ext uri="{FF2B5EF4-FFF2-40B4-BE49-F238E27FC236}">
                <a16:creationId xmlns:a16="http://schemas.microsoft.com/office/drawing/2014/main" id="{6019852C-AE08-4138-9573-4C2DDCBB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B0164-8841-48B4-AE48-4F5D844803F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26B130-1A5F-4B86-9BB4-F39AE985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AFC2566-7AF1-4237-9AD1-96B114981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F55ED8C-90B1-40EE-A5F7-A2CC0EC85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3">
            <a:extLst>
              <a:ext uri="{FF2B5EF4-FFF2-40B4-BE49-F238E27FC236}">
                <a16:creationId xmlns:a16="http://schemas.microsoft.com/office/drawing/2014/main" id="{EDF060DE-CA77-4E4F-9351-9F1ABFC4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22212-56F2-4E36-BDA3-714A4C7AB8D4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6" name="Označba mesta noge 4">
            <a:extLst>
              <a:ext uri="{FF2B5EF4-FFF2-40B4-BE49-F238E27FC236}">
                <a16:creationId xmlns:a16="http://schemas.microsoft.com/office/drawing/2014/main" id="{D2E43B41-0DA4-4A74-A7F9-32956152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>
            <a:extLst>
              <a:ext uri="{FF2B5EF4-FFF2-40B4-BE49-F238E27FC236}">
                <a16:creationId xmlns:a16="http://schemas.microsoft.com/office/drawing/2014/main" id="{520877F6-9469-46AC-8B53-DF1FCF9F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82C33-B42A-4C57-ACE9-A98B26718D2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482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44E5B7-EED1-470F-9977-70D907ED4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A3CC44CA-A20A-4896-BAEB-31DD0F57D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F2E9D50-CD8B-42A4-BE0E-BD0CF2B90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3">
            <a:extLst>
              <a:ext uri="{FF2B5EF4-FFF2-40B4-BE49-F238E27FC236}">
                <a16:creationId xmlns:a16="http://schemas.microsoft.com/office/drawing/2014/main" id="{D6A73385-C62D-47A8-97F2-7AAE4167F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89474-1148-4777-8B0F-36E595E6CD9D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6" name="Označba mesta noge 4">
            <a:extLst>
              <a:ext uri="{FF2B5EF4-FFF2-40B4-BE49-F238E27FC236}">
                <a16:creationId xmlns:a16="http://schemas.microsoft.com/office/drawing/2014/main" id="{A544A24C-D6E1-4CC9-93FA-0442735A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značba mesta številke diapozitiva 5">
            <a:extLst>
              <a:ext uri="{FF2B5EF4-FFF2-40B4-BE49-F238E27FC236}">
                <a16:creationId xmlns:a16="http://schemas.microsoft.com/office/drawing/2014/main" id="{83B9FE39-5872-48E0-BCF7-808E48A5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B1D7C-39C3-4EF7-9011-DFD6B74E945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259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značba mesta naslova 1">
            <a:extLst>
              <a:ext uri="{FF2B5EF4-FFF2-40B4-BE49-F238E27FC236}">
                <a16:creationId xmlns:a16="http://schemas.microsoft.com/office/drawing/2014/main" id="{C6A38BE6-57A2-47DF-83BB-77793F1CA1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Označba mesta besedila 2">
            <a:extLst>
              <a:ext uri="{FF2B5EF4-FFF2-40B4-BE49-F238E27FC236}">
                <a16:creationId xmlns:a16="http://schemas.microsoft.com/office/drawing/2014/main" id="{F0674E21-56A6-48F6-84FC-116B7A9813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BA20754-8B30-4245-BBA6-010D245CB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08DEC7-5B40-49EA-8854-A39BCDEA51DE}" type="datetimeFigureOut">
              <a:rPr lang="sl-SI"/>
              <a:pPr>
                <a:defRPr/>
              </a:pPr>
              <a:t>10. 02. 2025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278526-C0A3-4447-B7DB-711A60246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7BC80C7-ACF5-4BDD-A327-32BD12220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9F884F-D3BD-4208-BEAE-11332BF1603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512;p50">
            <a:extLst>
              <a:ext uri="{FF2B5EF4-FFF2-40B4-BE49-F238E27FC236}">
                <a16:creationId xmlns:a16="http://schemas.microsoft.com/office/drawing/2014/main" id="{7605C0D3-2333-42BF-B476-E82F626E1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3088" y="830169"/>
            <a:ext cx="8499475" cy="1211263"/>
          </a:xfrm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6000"/>
              <a:buFont typeface="Calibri" panose="020F0502020204030204" pitchFamily="34" charset="0"/>
              <a:buNone/>
            </a:pPr>
            <a:r>
              <a:rPr lang="sl-SI" altLang="sl-SI" sz="4000" dirty="0"/>
              <a:t>Mehanika gibanja vozil</a:t>
            </a:r>
          </a:p>
        </p:txBody>
      </p:sp>
      <p:sp>
        <p:nvSpPr>
          <p:cNvPr id="3075" name="Google Shape;513;p50">
            <a:extLst>
              <a:ext uri="{FF2B5EF4-FFF2-40B4-BE49-F238E27FC236}">
                <a16:creationId xmlns:a16="http://schemas.microsoft.com/office/drawing/2014/main" id="{B96BAB19-2628-4880-A937-7D6A29689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3087" y="2398953"/>
            <a:ext cx="8499475" cy="865187"/>
          </a:xfrm>
        </p:spPr>
        <p:txBody>
          <a:bodyPr lIns="91425" tIns="45700" rIns="91425" bIns="45700"/>
          <a:lstStyle/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400"/>
            </a:pPr>
            <a:r>
              <a:rPr lang="sl-SI" altLang="sl-SI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VOŽNJA SKOZI OVINEK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DBD5C3F-E8FB-478E-8833-3E6654D4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812" y="3594740"/>
            <a:ext cx="4579844" cy="258460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F9B8F12-8640-4A54-86E5-D1046A139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036"/>
            <a:ext cx="10515600" cy="5083269"/>
          </a:xfrm>
        </p:spPr>
        <p:txBody>
          <a:bodyPr/>
          <a:lstStyle/>
          <a:p>
            <a:pPr marL="0" indent="0">
              <a:buNone/>
            </a:pPr>
            <a:r>
              <a:rPr lang="sl-SI" sz="2100" dirty="0"/>
              <a:t>Pr. 1: Vozilo z maso 1 315 kg, vozi skozi krivino polmera 41 m s hitrostjo 72 km/h. </a:t>
            </a:r>
          </a:p>
          <a:p>
            <a:pPr marL="514350" indent="-514350">
              <a:buAutoNum type="alphaLcParenR"/>
            </a:pPr>
            <a:r>
              <a:rPr lang="sl-SI" sz="2100" dirty="0"/>
              <a:t>Ali bo vozilo zdrsnilo na mokri cesti, pri tornem koeficientu </a:t>
            </a:r>
            <a:r>
              <a:rPr lang="sl-SI" sz="2100" dirty="0" err="1"/>
              <a:t>f</a:t>
            </a:r>
            <a:r>
              <a:rPr lang="sl-SI" sz="2100" baseline="-25000" dirty="0" err="1"/>
              <a:t>t</a:t>
            </a:r>
            <a:r>
              <a:rPr lang="sl-SI" sz="2100" dirty="0"/>
              <a:t> = 0,46 (izračunaj </a:t>
            </a:r>
            <a:r>
              <a:rPr lang="sl-SI" sz="2100" dirty="0" err="1"/>
              <a:t>Ft</a:t>
            </a:r>
            <a:r>
              <a:rPr lang="sl-SI" sz="2100" dirty="0"/>
              <a:t> in </a:t>
            </a:r>
            <a:r>
              <a:rPr lang="sl-SI" sz="2100" dirty="0" err="1"/>
              <a:t>Fc</a:t>
            </a:r>
            <a:r>
              <a:rPr lang="sl-SI" sz="2100" dirty="0"/>
              <a:t>)?  </a:t>
            </a:r>
          </a:p>
          <a:p>
            <a:pPr marL="514350" indent="-514350">
              <a:buAutoNum type="alphaLcParenR"/>
            </a:pPr>
            <a:r>
              <a:rPr lang="sl-SI" sz="2100" dirty="0"/>
              <a:t>Izračunaj največjo hitrost vožnje skozi to krivino ob navedenih pogojih.</a:t>
            </a:r>
          </a:p>
          <a:p>
            <a:pPr marL="514350" indent="-514350">
              <a:buAutoNum type="alphaLcParenR"/>
            </a:pPr>
            <a:r>
              <a:rPr lang="sl-SI" sz="2100" dirty="0"/>
              <a:t>Kateri znak za omejitev hitrosti je treba postaviti na cestišče v krivini da preprečimo zdrs vozila?</a:t>
            </a:r>
          </a:p>
          <a:p>
            <a:pPr marL="0" indent="0">
              <a:buNone/>
            </a:pPr>
            <a:endParaRPr lang="sl-SI" sz="2100" dirty="0"/>
          </a:p>
          <a:p>
            <a:pPr marL="0" indent="0">
              <a:buNone/>
            </a:pPr>
            <a:endParaRPr lang="sl-SI" sz="21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19C8363-D5CF-4D02-9CA0-4E0C70AF552C}"/>
              </a:ext>
            </a:extLst>
          </p:cNvPr>
          <p:cNvSpPr txBox="1"/>
          <p:nvPr/>
        </p:nvSpPr>
        <p:spPr>
          <a:xfrm>
            <a:off x="838200" y="2447305"/>
            <a:ext cx="3415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 = 1315 kg</a:t>
            </a:r>
          </a:p>
          <a:p>
            <a:r>
              <a:rPr lang="sl-SI" dirty="0"/>
              <a:t>r = 41 m</a:t>
            </a:r>
          </a:p>
          <a:p>
            <a:r>
              <a:rPr lang="sl-SI" dirty="0"/>
              <a:t>v = 72 km/h : 3,6 = 20m/s</a:t>
            </a:r>
          </a:p>
          <a:p>
            <a:r>
              <a:rPr lang="sl-SI" dirty="0" err="1"/>
              <a:t>f</a:t>
            </a:r>
            <a:r>
              <a:rPr lang="sl-SI" baseline="-25000" dirty="0" err="1"/>
              <a:t>t</a:t>
            </a:r>
            <a:r>
              <a:rPr lang="sl-SI" dirty="0"/>
              <a:t> = 0,46</a:t>
            </a:r>
          </a:p>
        </p:txBody>
      </p:sp>
      <p:pic>
        <p:nvPicPr>
          <p:cNvPr id="5" name="Google Shape;541;p54">
            <a:extLst>
              <a:ext uri="{FF2B5EF4-FFF2-40B4-BE49-F238E27FC236}">
                <a16:creationId xmlns:a16="http://schemas.microsoft.com/office/drawing/2014/main" id="{C1793901-1BAA-49E5-B54C-ADD36F0FBCC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701991" y="1987830"/>
            <a:ext cx="1887068" cy="71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49;p55">
            <a:extLst>
              <a:ext uri="{FF2B5EF4-FFF2-40B4-BE49-F238E27FC236}">
                <a16:creationId xmlns:a16="http://schemas.microsoft.com/office/drawing/2014/main" id="{CAF29E57-53DA-45A6-BFF2-1900EA872B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74" y="2984243"/>
            <a:ext cx="2034985" cy="45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PoljeZBesedilom 6">
                <a:extLst>
                  <a:ext uri="{FF2B5EF4-FFF2-40B4-BE49-F238E27FC236}">
                    <a16:creationId xmlns:a16="http://schemas.microsoft.com/office/drawing/2014/main" id="{D1A10074-58A0-46FD-9FC1-D7345DDDC5AD}"/>
                  </a:ext>
                </a:extLst>
              </p:cNvPr>
              <p:cNvSpPr txBox="1"/>
              <p:nvPr/>
            </p:nvSpPr>
            <p:spPr>
              <a:xfrm>
                <a:off x="7512426" y="2004970"/>
                <a:ext cx="6042212" cy="61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 ∙ </m:t>
                        </m:r>
                        <m:sSup>
                          <m:sSupPr>
                            <m:ctrlPr>
                              <a:rPr lang="sl-SI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2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sl-SI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sl-SI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1315 ∙ </m:t>
                        </m:r>
                        <m:sSup>
                          <m:sSupPr>
                            <m:ctrlPr>
                              <a:rPr lang="sl-SI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22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sl-SI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sl-SI" sz="2200" b="0" i="1" smtClean="0">
                            <a:latin typeface="Cambria Math" panose="02040503050406030204" pitchFamily="18" charset="0"/>
                          </a:rPr>
                          <m:t>41</m:t>
                        </m:r>
                      </m:den>
                    </m:f>
                  </m:oMath>
                </a14:m>
                <a:r>
                  <a:rPr lang="sl-SI" sz="2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sl-SI">
                    <a:latin typeface="Cambria" panose="02040503050406030204" pitchFamily="18" charset="0"/>
                    <a:ea typeface="Cambria" panose="02040503050406030204" pitchFamily="18" charset="0"/>
                  </a:rPr>
                  <a:t>12 829,27 </a:t>
                </a:r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</a:p>
            </p:txBody>
          </p:sp>
        </mc:Choice>
        <mc:Fallback>
          <p:sp>
            <p:nvSpPr>
              <p:cNvPr id="7" name="PoljeZBesedilom 6">
                <a:extLst>
                  <a:ext uri="{FF2B5EF4-FFF2-40B4-BE49-F238E27FC236}">
                    <a16:creationId xmlns:a16="http://schemas.microsoft.com/office/drawing/2014/main" id="{D1A10074-58A0-46FD-9FC1-D7345DDDC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426" y="2004970"/>
                <a:ext cx="6042212" cy="618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Pravokotnik 7">
                <a:extLst>
                  <a:ext uri="{FF2B5EF4-FFF2-40B4-BE49-F238E27FC236}">
                    <a16:creationId xmlns:a16="http://schemas.microsoft.com/office/drawing/2014/main" id="{96EA0AE3-23B4-483B-95C0-D86ED8CB48E1}"/>
                  </a:ext>
                </a:extLst>
              </p:cNvPr>
              <p:cNvSpPr/>
              <p:nvPr/>
            </p:nvSpPr>
            <p:spPr>
              <a:xfrm>
                <a:off x="7431744" y="3067358"/>
                <a:ext cx="32095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1315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 0,46 =  6 049N </a:t>
                </a:r>
              </a:p>
            </p:txBody>
          </p:sp>
        </mc:Choice>
        <mc:Fallback>
          <p:sp>
            <p:nvSpPr>
              <p:cNvPr id="8" name="Pravokotnik 7">
                <a:extLst>
                  <a:ext uri="{FF2B5EF4-FFF2-40B4-BE49-F238E27FC236}">
                    <a16:creationId xmlns:a16="http://schemas.microsoft.com/office/drawing/2014/main" id="{96EA0AE3-23B4-483B-95C0-D86ED8CB4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744" y="3067358"/>
                <a:ext cx="3209533" cy="369332"/>
              </a:xfrm>
              <a:prstGeom prst="rect">
                <a:avLst/>
              </a:prstGeom>
              <a:blipFill>
                <a:blip r:embed="rId5"/>
                <a:stretch>
                  <a:fillRect t="-9836" r="-759" b="-22951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3117F28-9C59-4E6D-B342-DB4A5B65A7B0}"/>
              </a:ext>
            </a:extLst>
          </p:cNvPr>
          <p:cNvSpPr txBox="1"/>
          <p:nvPr/>
        </p:nvSpPr>
        <p:spPr>
          <a:xfrm>
            <a:off x="3704934" y="2308108"/>
            <a:ext cx="497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a)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27E6D8D-FD37-4518-9953-CA3B338B4724}"/>
              </a:ext>
            </a:extLst>
          </p:cNvPr>
          <p:cNvSpPr txBox="1"/>
          <p:nvPr/>
        </p:nvSpPr>
        <p:spPr>
          <a:xfrm>
            <a:off x="838200" y="4559005"/>
            <a:ext cx="497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b)</a:t>
            </a: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2790837C-FDD4-4939-80CC-EBE4B3D458D2}"/>
              </a:ext>
            </a:extLst>
          </p:cNvPr>
          <p:cNvSpPr/>
          <p:nvPr/>
        </p:nvSpPr>
        <p:spPr>
          <a:xfrm>
            <a:off x="2932527" y="36528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b="1" u="sng" dirty="0"/>
              <a:t>Da vozilo ostane na cesti mora biti centrifugalna sila vedno </a:t>
            </a:r>
            <a:r>
              <a:rPr lang="sl-SI" b="1" u="sng" dirty="0">
                <a:solidFill>
                  <a:srgbClr val="FF0000"/>
                </a:solidFill>
              </a:rPr>
              <a:t>manjša</a:t>
            </a:r>
            <a:r>
              <a:rPr lang="sl-SI" b="1" u="sng" dirty="0"/>
              <a:t> od sile trenja.</a:t>
            </a:r>
            <a:endParaRPr lang="sl-S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ravokotnik 11">
                <a:extLst>
                  <a:ext uri="{FF2B5EF4-FFF2-40B4-BE49-F238E27FC236}">
                    <a16:creationId xmlns:a16="http://schemas.microsoft.com/office/drawing/2014/main" id="{3E122098-53B9-4EC3-B104-AEBF8159F20C}"/>
                  </a:ext>
                </a:extLst>
              </p:cNvPr>
              <p:cNvSpPr/>
              <p:nvPr/>
            </p:nvSpPr>
            <p:spPr>
              <a:xfrm>
                <a:off x="4217723" y="4356434"/>
                <a:ext cx="6428042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l-SI" sz="15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l-SI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sl-SI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sl-SI" sz="1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sl-SI" sz="15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sl-SI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l-SI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sl-SI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r>
                        <a:rPr lang="en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𝑐𝑒𝑛𝑡𝑟𝑖𝑓𝑢𝑔𝑎𝑙𝑛𝑎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𝑠𝑖𝑙𝑎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𝑗𝑒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𝑣𝑒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č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𝑗𝑎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𝑘𝑎𝑗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𝑝𝑜𝑚𝑒𝑛𝑖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𝑑𝑎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𝑝𝑟𝑖𝑑𝑒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𝑑𝑜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𝑧𝑑𝑟𝑠𝑎</m:t>
                      </m:r>
                      <m:r>
                        <a:rPr lang="sl-SI" sz="15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sl-SI" sz="1500" dirty="0"/>
              </a:p>
            </p:txBody>
          </p:sp>
        </mc:Choice>
        <mc:Fallback xmlns="">
          <p:sp>
            <p:nvSpPr>
              <p:cNvPr id="12" name="Pravokotnik 11">
                <a:extLst>
                  <a:ext uri="{FF2B5EF4-FFF2-40B4-BE49-F238E27FC236}">
                    <a16:creationId xmlns:a16="http://schemas.microsoft.com/office/drawing/2014/main" id="{3E122098-53B9-4EC3-B104-AEBF8159F2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723" y="4356434"/>
                <a:ext cx="6428042" cy="323165"/>
              </a:xfrm>
              <a:prstGeom prst="rect">
                <a:avLst/>
              </a:prstGeom>
              <a:blipFill>
                <a:blip r:embed="rId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oljeZBesedilom 12">
                <a:extLst>
                  <a:ext uri="{FF2B5EF4-FFF2-40B4-BE49-F238E27FC236}">
                    <a16:creationId xmlns:a16="http://schemas.microsoft.com/office/drawing/2014/main" id="{9C005455-7EF0-4D06-84B4-ED240706E282}"/>
                  </a:ext>
                </a:extLst>
              </p:cNvPr>
              <p:cNvSpPr txBox="1"/>
              <p:nvPr/>
            </p:nvSpPr>
            <p:spPr>
              <a:xfrm>
                <a:off x="1509350" y="4865425"/>
                <a:ext cx="6388556" cy="335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sl-SI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sl-SI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sl-SI" b="0" i="1" smtClean="0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41</m:t>
                        </m:r>
                        <m:r>
                          <a:rPr lang="sl-SI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sl-SI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0,46</m:t>
                        </m:r>
                      </m:e>
                    </m:rad>
                  </m:oMath>
                </a14:m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13,73 m/s</a:t>
                </a:r>
              </a:p>
            </p:txBody>
          </p:sp>
        </mc:Choice>
        <mc:Fallback>
          <p:sp>
            <p:nvSpPr>
              <p:cNvPr id="13" name="PoljeZBesedilom 12">
                <a:extLst>
                  <a:ext uri="{FF2B5EF4-FFF2-40B4-BE49-F238E27FC236}">
                    <a16:creationId xmlns:a16="http://schemas.microsoft.com/office/drawing/2014/main" id="{9C005455-7EF0-4D06-84B4-ED240706E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350" y="4865425"/>
                <a:ext cx="6388556" cy="335413"/>
              </a:xfrm>
              <a:prstGeom prst="rect">
                <a:avLst/>
              </a:prstGeom>
              <a:blipFill>
                <a:blip r:embed="rId7"/>
                <a:stretch>
                  <a:fillRect l="-954" t="-12727" b="-36364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27630138-0223-447D-840A-6AD458547853}"/>
              </a:ext>
            </a:extLst>
          </p:cNvPr>
          <p:cNvSpPr txBox="1"/>
          <p:nvPr/>
        </p:nvSpPr>
        <p:spPr>
          <a:xfrm>
            <a:off x="838200" y="5725757"/>
            <a:ext cx="497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/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oljeZBesedilom 14">
                <a:extLst>
                  <a:ext uri="{FF2B5EF4-FFF2-40B4-BE49-F238E27FC236}">
                    <a16:creationId xmlns:a16="http://schemas.microsoft.com/office/drawing/2014/main" id="{9CCB3F66-E1E3-48D3-83DF-05C1CB13F7F7}"/>
                  </a:ext>
                </a:extLst>
              </p:cNvPr>
              <p:cNvSpPr txBox="1"/>
              <p:nvPr/>
            </p:nvSpPr>
            <p:spPr>
              <a:xfrm>
                <a:off x="1219200" y="5871882"/>
                <a:ext cx="3227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V = 13,73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sl-SI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3,6 = 49, 43  km/h </a:t>
                </a:r>
              </a:p>
            </p:txBody>
          </p:sp>
        </mc:Choice>
        <mc:Fallback>
          <p:sp>
            <p:nvSpPr>
              <p:cNvPr id="15" name="PoljeZBesedilom 14">
                <a:extLst>
                  <a:ext uri="{FF2B5EF4-FFF2-40B4-BE49-F238E27FC236}">
                    <a16:creationId xmlns:a16="http://schemas.microsoft.com/office/drawing/2014/main" id="{9CCB3F66-E1E3-48D3-83DF-05C1CB13F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871882"/>
                <a:ext cx="3227294" cy="369332"/>
              </a:xfrm>
              <a:prstGeom prst="rect">
                <a:avLst/>
              </a:prstGeom>
              <a:blipFill>
                <a:blip r:embed="rId8"/>
                <a:stretch>
                  <a:fillRect l="-1512" t="-9836" b="-22951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Slika 15">
            <a:extLst>
              <a:ext uri="{FF2B5EF4-FFF2-40B4-BE49-F238E27FC236}">
                <a16:creationId xmlns:a16="http://schemas.microsoft.com/office/drawing/2014/main" id="{B4F31E98-5003-4F5E-B4DD-E71284F7D7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8054" y="5501282"/>
            <a:ext cx="1203512" cy="1203512"/>
          </a:xfrm>
          <a:prstGeom prst="rect">
            <a:avLst/>
          </a:prstGeom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79A5D7D1-730E-4B89-B030-7292A20EC084}"/>
              </a:ext>
            </a:extLst>
          </p:cNvPr>
          <p:cNvSpPr txBox="1"/>
          <p:nvPr/>
        </p:nvSpPr>
        <p:spPr>
          <a:xfrm>
            <a:off x="5571566" y="5781994"/>
            <a:ext cx="627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Pri vsaki hitrosti večji od 49 km/h pride do zdrsa, zato damo manjši znak za omejitev hitrosti. </a:t>
            </a:r>
          </a:p>
        </p:txBody>
      </p:sp>
    </p:spTree>
    <p:extLst>
      <p:ext uri="{BB962C8B-B14F-4D97-AF65-F5344CB8AC3E}">
        <p14:creationId xmlns:p14="http://schemas.microsoft.com/office/powerpoint/2010/main" val="4845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3">
            <a:extLst>
              <a:ext uri="{FF2B5EF4-FFF2-40B4-BE49-F238E27FC236}">
                <a16:creationId xmlns:a16="http://schemas.microsoft.com/office/drawing/2014/main" id="{EB578D7C-4FCF-410C-8EB0-52E1EF993E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4825" y="227013"/>
            <a:ext cx="9628188" cy="727075"/>
          </a:xfrm>
        </p:spPr>
        <p:txBody>
          <a:bodyPr spcFirstLastPara="1" lIns="91425" tIns="45700" rIns="91425" bIns="45700" rtlCol="0">
            <a:normAutofit fontScale="90000"/>
          </a:bodyPr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/>
            </a:pPr>
            <a:r>
              <a:rPr lang="sl-SI" b="1" dirty="0"/>
              <a:t>Centripetalna sila</a:t>
            </a:r>
            <a:endParaRPr b="1" dirty="0"/>
          </a:p>
        </p:txBody>
      </p:sp>
      <p:sp>
        <p:nvSpPr>
          <p:cNvPr id="533" name="Google Shape;533;p53">
            <a:extLst>
              <a:ext uri="{FF2B5EF4-FFF2-40B4-BE49-F238E27FC236}">
                <a16:creationId xmlns:a16="http://schemas.microsoft.com/office/drawing/2014/main" id="{E8A862EE-F907-4AEB-9D4A-76C3717358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4825" y="1757102"/>
            <a:ext cx="6364288" cy="4340225"/>
          </a:xfrm>
        </p:spPr>
        <p:txBody>
          <a:bodyPr spcFirstLastPara="1" lIns="91425" tIns="45700" rIns="91425" bIns="45700" rtlCol="0">
            <a:norm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defRPr/>
            </a:pPr>
            <a:r>
              <a:rPr lang="sl-SI" sz="2400" dirty="0">
                <a:latin typeface="+mj-lt"/>
              </a:rPr>
              <a:t>Centripetalna sila je sila, ki deluje pri kroženju, usmerjena pa je </a:t>
            </a:r>
            <a:r>
              <a:rPr lang="sl-SI" sz="2400" u="sng" dirty="0">
                <a:latin typeface="+mj-lt"/>
              </a:rPr>
              <a:t>proti osišču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defRPr/>
            </a:pPr>
            <a:r>
              <a:rPr lang="sl-SI" sz="2400" b="1" dirty="0">
                <a:latin typeface="+mj-lt"/>
              </a:rPr>
              <a:t>Pri kroženju je </a:t>
            </a:r>
            <a:r>
              <a:rPr lang="sl-SI" sz="2400" b="1" u="sng" dirty="0">
                <a:latin typeface="+mj-lt"/>
              </a:rPr>
              <a:t>smer hitrosti </a:t>
            </a:r>
            <a:r>
              <a:rPr lang="sl-SI" sz="2400" b="1" i="1" u="sng" dirty="0">
                <a:solidFill>
                  <a:srgbClr val="00B050"/>
                </a:solidFill>
                <a:latin typeface="+mj-lt"/>
              </a:rPr>
              <a:t>v</a:t>
            </a:r>
            <a:r>
              <a:rPr lang="sl-SI" sz="2400" b="1" u="sng" dirty="0">
                <a:latin typeface="+mj-lt"/>
              </a:rPr>
              <a:t>  vrtečega se telesa pravokotna glede na smer centripetalne sile</a:t>
            </a:r>
            <a:endParaRPr lang="sl-SI" sz="2400" b="1" dirty="0">
              <a:latin typeface="+mj-lt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defRPr/>
            </a:pPr>
            <a:r>
              <a:rPr lang="sl-SI" sz="2400" dirty="0">
                <a:latin typeface="+mj-lt"/>
              </a:rPr>
              <a:t>odvisna je od </a:t>
            </a:r>
            <a:r>
              <a:rPr lang="sl-SI" sz="2400" b="1" u="sng" dirty="0">
                <a:latin typeface="+mj-lt"/>
              </a:rPr>
              <a:t>mase telesa, hitrosti kroženja in radija krožnice, po kateri kroži telo</a:t>
            </a:r>
            <a:endParaRPr lang="sl-SI" sz="2400" b="1" dirty="0">
              <a:latin typeface="+mj-lt"/>
            </a:endParaRPr>
          </a:p>
        </p:txBody>
      </p:sp>
      <p:pic>
        <p:nvPicPr>
          <p:cNvPr id="19460" name="Google Shape;534;p53" descr="(centripetalna_sila_01.1.jpg)">
            <a:extLst>
              <a:ext uri="{FF2B5EF4-FFF2-40B4-BE49-F238E27FC236}">
                <a16:creationId xmlns:a16="http://schemas.microsoft.com/office/drawing/2014/main" id="{6C7C48E8-B9DD-4286-940A-BB1058C015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228" y="1127219"/>
            <a:ext cx="5237162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ovezovalnik: ukrivljeno 2">
            <a:extLst>
              <a:ext uri="{FF2B5EF4-FFF2-40B4-BE49-F238E27FC236}">
                <a16:creationId xmlns:a16="http://schemas.microsoft.com/office/drawing/2014/main" id="{D1B9A763-FCC4-4584-9C65-1FF669D7687E}"/>
              </a:ext>
            </a:extLst>
          </p:cNvPr>
          <p:cNvCxnSpPr>
            <a:cxnSpLocks/>
          </p:cNvCxnSpPr>
          <p:nvPr/>
        </p:nvCxnSpPr>
        <p:spPr>
          <a:xfrm flipV="1">
            <a:off x="6660776" y="1344706"/>
            <a:ext cx="3639671" cy="1488141"/>
          </a:xfrm>
          <a:prstGeom prst="curvedConnector3">
            <a:avLst>
              <a:gd name="adj1" fmla="val 16010"/>
            </a:avLst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Pravokotnik 11">
            <a:extLst>
              <a:ext uri="{FF2B5EF4-FFF2-40B4-BE49-F238E27FC236}">
                <a16:creationId xmlns:a16="http://schemas.microsoft.com/office/drawing/2014/main" id="{2D3F2633-96DC-4A69-9BEF-4994A6C001C6}"/>
              </a:ext>
            </a:extLst>
          </p:cNvPr>
          <p:cNvSpPr/>
          <p:nvPr/>
        </p:nvSpPr>
        <p:spPr>
          <a:xfrm>
            <a:off x="11283667" y="1442445"/>
            <a:ext cx="807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u="sng" dirty="0"/>
              <a:t>Masa</a:t>
            </a:r>
          </a:p>
          <a:p>
            <a:r>
              <a:rPr lang="sl-SI" b="1" u="sng" dirty="0"/>
              <a:t> telesa</a:t>
            </a:r>
            <a:endParaRPr lang="sl-SI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F4C1E1D9-989F-4C10-AB83-B80481CD15F1}"/>
              </a:ext>
            </a:extLst>
          </p:cNvPr>
          <p:cNvSpPr/>
          <p:nvPr/>
        </p:nvSpPr>
        <p:spPr>
          <a:xfrm>
            <a:off x="10760062" y="630922"/>
            <a:ext cx="1047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u="sng" dirty="0"/>
              <a:t>Hitrost </a:t>
            </a:r>
          </a:p>
          <a:p>
            <a:r>
              <a:rPr lang="sl-SI" b="1" u="sng" dirty="0"/>
              <a:t>kroženja </a:t>
            </a:r>
            <a:endParaRPr lang="sl-SI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FFD90EE8-9154-4A12-AA72-089B3C866A92}"/>
              </a:ext>
            </a:extLst>
          </p:cNvPr>
          <p:cNvSpPr/>
          <p:nvPr/>
        </p:nvSpPr>
        <p:spPr>
          <a:xfrm>
            <a:off x="10305899" y="2545849"/>
            <a:ext cx="977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u="sng" dirty="0"/>
              <a:t>Radij</a:t>
            </a:r>
          </a:p>
          <a:p>
            <a:r>
              <a:rPr lang="sl-SI" b="1" u="sng" dirty="0"/>
              <a:t>krožnice</a:t>
            </a:r>
            <a:endParaRPr lang="sl-SI" dirty="0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The diagram shows an illustration of a car driving clockwise around a circle with a radius r and an arrow pointing in the direction of the car labeled v and an arrow pointing opposite toward the radius labeled ac (centripetal acceleration). The point at the center of the circle and start of radius is labeled Center of rotation.">
            <a:extLst>
              <a:ext uri="{FF2B5EF4-FFF2-40B4-BE49-F238E27FC236}">
                <a16:creationId xmlns:a16="http://schemas.microsoft.com/office/drawing/2014/main" id="{F640DED2-B6DB-4CF0-B60A-B4234A96CB6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2464" y="703263"/>
            <a:ext cx="4483100" cy="5268912"/>
          </a:xfrm>
          <a:noFill/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-model 1" descr="Sedan car">
                <a:extLst>
                  <a:ext uri="{FF2B5EF4-FFF2-40B4-BE49-F238E27FC236}">
                    <a16:creationId xmlns:a16="http://schemas.microsoft.com/office/drawing/2014/main" id="{E4B36E84-8843-4E11-8F75-B2FA60DA95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4910348"/>
                  </p:ext>
                </p:extLst>
              </p:nvPr>
            </p:nvGraphicFramePr>
            <p:xfrm rot="21047875">
              <a:off x="1263657" y="2833000"/>
              <a:ext cx="3475302" cy="1837626"/>
            </p:xfrm>
            <a:graphic>
              <a:graphicData uri="http://schemas.microsoft.com/office/drawing/2017/model3d">
                <am3d:model3d r:embed="rId3">
                  <am3d:spPr>
                    <a:xfrm rot="21047875">
                      <a:off x="0" y="0"/>
                      <a:ext cx="3475302" cy="1837626"/>
                    </a:xfrm>
                    <a:prstGeom prst="rect">
                      <a:avLst/>
                    </a:prstGeom>
                  </am3d:spPr>
                  <am3d:camera>
                    <am3d:pos x="0" y="0" z="525428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5" d="1000000"/>
                    <am3d:preTrans dx="110" dy="-5067017" dz="123538"/>
                    <am3d:scale>
                      <am3d:sx n="1000000" d="1000000"/>
                      <am3d:sy n="1000000" d="1000000"/>
                      <am3d:sz n="1000000" d="1000000"/>
                    </am3d:scale>
                    <am3d:rot ax="10672274" ay="-490134" az="-1078182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5128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-model 1" descr="Sedan car">
                <a:extLst>
                  <a:ext uri="{FF2B5EF4-FFF2-40B4-BE49-F238E27FC236}">
                    <a16:creationId xmlns:a16="http://schemas.microsoft.com/office/drawing/2014/main" id="{E4B36E84-8843-4E11-8F75-B2FA60DA95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047875">
                <a:off x="1263657" y="2833000"/>
                <a:ext cx="3475302" cy="1837626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Raven povezovalnik 5">
            <a:extLst>
              <a:ext uri="{FF2B5EF4-FFF2-40B4-BE49-F238E27FC236}">
                <a16:creationId xmlns:a16="http://schemas.microsoft.com/office/drawing/2014/main" id="{EDEC3445-843A-4181-9A21-77E4C0AF9346}"/>
              </a:ext>
            </a:extLst>
          </p:cNvPr>
          <p:cNvCxnSpPr>
            <a:cxnSpLocks/>
          </p:cNvCxnSpPr>
          <p:nvPr/>
        </p:nvCxnSpPr>
        <p:spPr>
          <a:xfrm flipH="1">
            <a:off x="672356" y="4213412"/>
            <a:ext cx="4536138" cy="905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ovezovalnik 7">
            <a:extLst>
              <a:ext uri="{FF2B5EF4-FFF2-40B4-BE49-F238E27FC236}">
                <a16:creationId xmlns:a16="http://schemas.microsoft.com/office/drawing/2014/main" id="{47A2D0D9-10B8-4F57-8812-ADB40D1D4A9D}"/>
              </a:ext>
            </a:extLst>
          </p:cNvPr>
          <p:cNvCxnSpPr>
            <a:cxnSpLocks/>
          </p:cNvCxnSpPr>
          <p:nvPr/>
        </p:nvCxnSpPr>
        <p:spPr>
          <a:xfrm flipV="1">
            <a:off x="681318" y="5022907"/>
            <a:ext cx="4639983" cy="869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ok 17">
            <a:extLst>
              <a:ext uri="{FF2B5EF4-FFF2-40B4-BE49-F238E27FC236}">
                <a16:creationId xmlns:a16="http://schemas.microsoft.com/office/drawing/2014/main" id="{64BF5B38-5359-492F-B53D-485C095A41EA}"/>
              </a:ext>
            </a:extLst>
          </p:cNvPr>
          <p:cNvSpPr/>
          <p:nvPr/>
        </p:nvSpPr>
        <p:spPr>
          <a:xfrm>
            <a:off x="1747192" y="4892031"/>
            <a:ext cx="114675" cy="36933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8A66BE34-B640-4F96-995B-FBE84BB90FB4}"/>
              </a:ext>
            </a:extLst>
          </p:cNvPr>
          <p:cNvSpPr txBox="1"/>
          <p:nvPr/>
        </p:nvSpPr>
        <p:spPr>
          <a:xfrm>
            <a:off x="1412693" y="4802382"/>
            <a:ext cx="23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α</a:t>
            </a:r>
          </a:p>
        </p:txBody>
      </p:sp>
      <p:cxnSp>
        <p:nvCxnSpPr>
          <p:cNvPr id="23" name="Raven puščični povezovalnik 22">
            <a:extLst>
              <a:ext uri="{FF2B5EF4-FFF2-40B4-BE49-F238E27FC236}">
                <a16:creationId xmlns:a16="http://schemas.microsoft.com/office/drawing/2014/main" id="{E7B4F418-A649-4792-ACAC-3BF41AC89AF5}"/>
              </a:ext>
            </a:extLst>
          </p:cNvPr>
          <p:cNvCxnSpPr/>
          <p:nvPr/>
        </p:nvCxnSpPr>
        <p:spPr>
          <a:xfrm flipH="1" flipV="1">
            <a:off x="4232853" y="4434199"/>
            <a:ext cx="250686" cy="11474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43929D9-3E87-4FD7-95A9-80541C37F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906" y="893763"/>
            <a:ext cx="5181600" cy="49422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2000" dirty="0"/>
              <a:t>v ovinku prihaja do pravega boja med silami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000" dirty="0"/>
              <a:t>sila, ki vozilo </a:t>
            </a:r>
            <a:r>
              <a:rPr lang="sl-SI" sz="2000" u="sng" dirty="0"/>
              <a:t>med zavijanjem </a:t>
            </a:r>
            <a:r>
              <a:rPr lang="sl-SI" sz="2000" b="1" u="sng" dirty="0">
                <a:solidFill>
                  <a:srgbClr val="FF0000"/>
                </a:solidFill>
              </a:rPr>
              <a:t>vleče</a:t>
            </a:r>
            <a:r>
              <a:rPr lang="sl-SI" sz="2000" u="sng" dirty="0"/>
              <a:t> iz ovinka</a:t>
            </a:r>
            <a:r>
              <a:rPr lang="sl-SI" sz="2000" dirty="0"/>
              <a:t>, je </a:t>
            </a:r>
            <a:r>
              <a:rPr lang="sl-SI" sz="2000" dirty="0">
                <a:solidFill>
                  <a:srgbClr val="FF0000"/>
                </a:solidFill>
              </a:rPr>
              <a:t>centrifugalna sila </a:t>
            </a:r>
            <a:r>
              <a:rPr lang="sl-SI" sz="2000" dirty="0"/>
              <a:t>in deluje </a:t>
            </a:r>
            <a:r>
              <a:rPr lang="sl-SI" sz="2000" b="1" u="sng" dirty="0"/>
              <a:t>na težišče</a:t>
            </a:r>
            <a:r>
              <a:rPr lang="sl-SI" sz="2000" b="1" dirty="0"/>
              <a:t>:</a:t>
            </a:r>
            <a:r>
              <a:rPr lang="sl-SI" sz="2000" dirty="0"/>
              <a:t> </a:t>
            </a:r>
            <a:r>
              <a:rPr lang="sl-SI" sz="2000" i="1" dirty="0"/>
              <a:t>oseba, ki sedi v vozilu, se ji poskuša upreti in se zato nagne proti notranjosti ovinka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000" dirty="0"/>
              <a:t> med pnevmatiko in cesto pa deluje </a:t>
            </a:r>
            <a:r>
              <a:rPr lang="sl-SI" sz="2000" b="1" dirty="0"/>
              <a:t>sila lepenja</a:t>
            </a:r>
            <a:r>
              <a:rPr lang="sl-SI" sz="2000" dirty="0"/>
              <a:t>, ki je pravzaprav </a:t>
            </a:r>
            <a:r>
              <a:rPr lang="sl-SI" sz="2000" b="1" u="sng" dirty="0"/>
              <a:t>oprijem med pnevmatiko in cesto</a:t>
            </a:r>
            <a:endParaRPr lang="sl-SI" sz="2000" b="1" dirty="0"/>
          </a:p>
          <a:p>
            <a:pPr fontAlgn="auto">
              <a:spcAft>
                <a:spcPts val="0"/>
              </a:spcAft>
              <a:defRPr/>
            </a:pPr>
            <a:r>
              <a:rPr lang="sl-SI" sz="2000" dirty="0"/>
              <a:t>Ko premagamo silo </a:t>
            </a:r>
            <a:r>
              <a:rPr lang="sl-SI" sz="2000" i="1" dirty="0"/>
              <a:t>lepenja</a:t>
            </a:r>
            <a:r>
              <a:rPr lang="sl-SI" sz="2000" dirty="0"/>
              <a:t> in se telo začne gibati, začne na telo (polega vlečne </a:t>
            </a:r>
            <a:r>
              <a:rPr lang="sl-SI" sz="2000" i="1" dirty="0"/>
              <a:t>sile</a:t>
            </a:r>
            <a:r>
              <a:rPr lang="sl-SI" sz="2000" dirty="0"/>
              <a:t>) namesto </a:t>
            </a:r>
            <a:r>
              <a:rPr lang="sl-SI" sz="2000" i="1" dirty="0"/>
              <a:t>sile lepenja </a:t>
            </a:r>
            <a:r>
              <a:rPr lang="sl-SI" sz="2000" dirty="0"/>
              <a:t>delovati </a:t>
            </a:r>
            <a:r>
              <a:rPr lang="sl-SI" sz="2000" i="1" dirty="0">
                <a:solidFill>
                  <a:srgbClr val="00B050"/>
                </a:solidFill>
              </a:rPr>
              <a:t>sila trenja</a:t>
            </a:r>
            <a:endParaRPr lang="sl-SI" sz="2000" dirty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sl-SI" sz="2000" dirty="0">
                <a:solidFill>
                  <a:srgbClr val="FF0000"/>
                </a:solidFill>
              </a:rPr>
              <a:t>dokler je sila trenja, ki drži vozilo na cesti, večja od centrifugalne sile, avto lepo sledi ukazom volana in ovinek gladko spelje</a:t>
            </a:r>
          </a:p>
        </p:txBody>
      </p:sp>
      <p:pic>
        <p:nvPicPr>
          <p:cNvPr id="11267" name="Označba mesta vsebine 5">
            <a:extLst>
              <a:ext uri="{FF2B5EF4-FFF2-40B4-BE49-F238E27FC236}">
                <a16:creationId xmlns:a16="http://schemas.microsoft.com/office/drawing/2014/main" id="{00EC8FDA-1588-482A-BE28-EF5B6378F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500935"/>
            <a:ext cx="5954713" cy="3354387"/>
          </a:xfrm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8D9578BF-24FC-4B78-AC20-9A4C8B301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6092825"/>
            <a:ext cx="5018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l-SI" altLang="sl-SI">
                <a:solidFill>
                  <a:srgbClr val="FF0000"/>
                </a:solidFill>
                <a:latin typeface="Open Sans"/>
              </a:rPr>
              <a:t>S hitrostjo vozila se veča tudi centrifugalna sila.</a:t>
            </a:r>
            <a:endParaRPr lang="sl-SI" altLang="sl-SI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značba mesta vsebine 2">
            <a:extLst>
              <a:ext uri="{FF2B5EF4-FFF2-40B4-BE49-F238E27FC236}">
                <a16:creationId xmlns:a16="http://schemas.microsoft.com/office/drawing/2014/main" id="{EBE1410F-46F7-4E0F-9B29-DD555CC34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175" y="933450"/>
            <a:ext cx="5181600" cy="2487613"/>
          </a:xfrm>
        </p:spPr>
        <p:txBody>
          <a:bodyPr/>
          <a:lstStyle/>
          <a:p>
            <a:pPr algn="just"/>
            <a:r>
              <a:rPr lang="sl-SI" altLang="sl-SI" sz="2000" dirty="0"/>
              <a:t>S hitrostjo vozila se veča tudi centrifugalna sila. In </a:t>
            </a:r>
            <a:r>
              <a:rPr lang="sl-SI" altLang="sl-SI" sz="2000" u="sng" dirty="0">
                <a:solidFill>
                  <a:srgbClr val="FF0000"/>
                </a:solidFill>
              </a:rPr>
              <a:t>ko centrifugalna sila postane večja od sile lepenja, začne vozilo drseti proti zunanjemu robu ceste</a:t>
            </a:r>
            <a:r>
              <a:rPr lang="sl-SI" altLang="sl-SI" sz="2000" dirty="0"/>
              <a:t>. Sila lepenja takrat ne nasprotuje več centrifugalni sili, saj avto drsi. Namesto nje se pojavi manjša sila trenja. To je že zelo kritičen trenutek, saj takrat nad </a:t>
            </a:r>
            <a:r>
              <a:rPr lang="sl-SI" altLang="sl-SI" sz="2000" u="sng" dirty="0"/>
              <a:t>vozilom nimate več nadzora</a:t>
            </a:r>
            <a:r>
              <a:rPr lang="sl-SI" altLang="sl-SI" sz="2000" dirty="0"/>
              <a:t>.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669A7EF-127F-4062-8657-8B85857486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3" b="65359"/>
          <a:stretch>
            <a:fillRect/>
          </a:stretch>
        </p:blipFill>
        <p:spPr>
          <a:xfrm>
            <a:off x="5438775" y="933450"/>
            <a:ext cx="6399213" cy="2122488"/>
          </a:xfrm>
        </p:spPr>
      </p:pic>
      <p:pic>
        <p:nvPicPr>
          <p:cNvPr id="6" name="Označba mesta vsebine 4">
            <a:extLst>
              <a:ext uri="{FF2B5EF4-FFF2-40B4-BE49-F238E27FC236}">
                <a16:creationId xmlns:a16="http://schemas.microsoft.com/office/drawing/2014/main" id="{9897DE32-9EF2-48A6-AA44-0BD7A00EC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56737" r="29787" b="1939"/>
          <a:stretch>
            <a:fillRect/>
          </a:stretch>
        </p:blipFill>
        <p:spPr bwMode="auto">
          <a:xfrm>
            <a:off x="5570538" y="3616325"/>
            <a:ext cx="55038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402B5FC8-64D5-4333-9765-2D9F2B8A7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02063"/>
            <a:ext cx="5503863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l-SI" altLang="sl-SI" sz="2000"/>
              <a:t>Če voznik poskusi zavirati, to ne bo imelo učinka. Nesrečno situacijo bi lahko rešilo le </a:t>
            </a:r>
            <a:r>
              <a:rPr lang="sl-SI" altLang="sl-SI" sz="2000" u="sng"/>
              <a:t>manj ostro zavijanje</a:t>
            </a:r>
            <a:r>
              <a:rPr lang="sl-SI" altLang="sl-SI" sz="2000"/>
              <a:t>, saj bi to zmanjšalo krivino in s tem tudi centrifugalno silo. Pogoj je seveda dovolj široka in prosta cesta.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1">
            <a:extLst>
              <a:ext uri="{FF2B5EF4-FFF2-40B4-BE49-F238E27FC236}">
                <a16:creationId xmlns:a16="http://schemas.microsoft.com/office/drawing/2014/main" id="{BAD4D7A8-7B8B-46DB-8B76-5ADB4A730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2915" y="1379538"/>
            <a:ext cx="10186025" cy="4594225"/>
          </a:xfrm>
        </p:spPr>
        <p:txBody>
          <a:bodyPr lIns="91425" tIns="45700" rIns="91425" bIns="45700"/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sl-SI" altLang="sl-SI" sz="2400" dirty="0"/>
              <a:t>Pri vožnji vozila skozi ovinek, za razliko od vožnje po ravni cesti, deluje na vozilo tudi </a:t>
            </a:r>
            <a:r>
              <a:rPr lang="sl-SI" altLang="sl-SI" sz="2400" b="1" u="sng" dirty="0"/>
              <a:t>radialna sila (centrifugalna).</a:t>
            </a:r>
            <a:r>
              <a:rPr lang="sl-SI" altLang="sl-SI" sz="2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sl-SI" altLang="sl-SI" sz="2400" dirty="0"/>
              <a:t>Ta sila lahko povzroči </a:t>
            </a:r>
            <a:r>
              <a:rPr lang="sl-SI" altLang="sl-SI" sz="2400" b="1" u="sng" dirty="0">
                <a:solidFill>
                  <a:srgbClr val="FF0000"/>
                </a:solidFill>
              </a:rPr>
              <a:t>zdrs</a:t>
            </a:r>
            <a:r>
              <a:rPr lang="sl-SI" altLang="sl-SI" sz="2400" b="1" u="sng" dirty="0"/>
              <a:t> ali </a:t>
            </a:r>
            <a:r>
              <a:rPr lang="sl-SI" altLang="sl-SI" sz="2400" b="1" u="sng" dirty="0">
                <a:solidFill>
                  <a:srgbClr val="FF0000"/>
                </a:solidFill>
              </a:rPr>
              <a:t>prevrnitev</a:t>
            </a:r>
            <a:r>
              <a:rPr lang="sl-SI" altLang="sl-SI" sz="2400" b="1" u="sng" dirty="0"/>
              <a:t> vozila</a:t>
            </a:r>
            <a:r>
              <a:rPr lang="sl-SI" altLang="sl-SI" sz="2400" u="sng" dirty="0"/>
              <a:t>.</a:t>
            </a:r>
            <a:r>
              <a:rPr lang="sl-SI" altLang="sl-SI" sz="2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sl-SI" altLang="sl-SI" sz="2400" dirty="0"/>
              <a:t>Ta problem se bistveno zmanjša </a:t>
            </a:r>
            <a:r>
              <a:rPr lang="sl-SI" altLang="sl-SI" sz="2400" dirty="0">
                <a:solidFill>
                  <a:srgbClr val="FF0000"/>
                </a:solidFill>
              </a:rPr>
              <a:t>s prečnim nagibom vozišča proti središču polmera ovinka</a:t>
            </a:r>
            <a:r>
              <a:rPr lang="sl-SI" altLang="sl-SI" sz="2400" dirty="0"/>
              <a:t> (</a:t>
            </a:r>
            <a:r>
              <a:rPr lang="sl-SI" altLang="sl-SI" sz="2400" u="sng" dirty="0"/>
              <a:t>na notranjo stran ovinka</a:t>
            </a:r>
            <a:r>
              <a:rPr lang="sl-SI" altLang="sl-SI" sz="2400" dirty="0"/>
              <a:t>).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sl-SI" altLang="sl-SI" sz="2400" dirty="0"/>
          </a:p>
          <a:p>
            <a:pPr marL="0" indent="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sl-SI" altLang="sl-SI" sz="2400" dirty="0"/>
          </a:p>
          <a:p>
            <a:pPr marL="0" indent="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sl-SI" altLang="sl-SI" sz="2400" b="1" dirty="0"/>
              <a:t>Nagib vozišča je odvisen od polmera ovinka 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r>
              <a:rPr lang="sl-SI" altLang="sl-SI" sz="2400" b="1" dirty="0"/>
              <a:t>in predvidene hitrosti  vožnje.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Clr>
                <a:srgbClr val="000000"/>
              </a:buClr>
              <a:buSzPts val="2200"/>
              <a:buFont typeface="Arial" panose="020B0604020202020204" pitchFamily="34" charset="0"/>
              <a:buNone/>
            </a:pPr>
            <a:endParaRPr lang="sl-SI" altLang="sl-SI" sz="2400" dirty="0"/>
          </a:p>
        </p:txBody>
      </p:sp>
      <p:pic>
        <p:nvPicPr>
          <p:cNvPr id="2050" name="Picture 2" descr="What is Road Camber - Types of Camber">
            <a:extLst>
              <a:ext uri="{FF2B5EF4-FFF2-40B4-BE49-F238E27FC236}">
                <a16:creationId xmlns:a16="http://schemas.microsoft.com/office/drawing/2014/main" id="{5DD50E0B-0CDF-4433-980D-71BAE1E9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1" r="14110" b="63945"/>
          <a:stretch>
            <a:fillRect/>
          </a:stretch>
        </p:blipFill>
        <p:spPr bwMode="auto">
          <a:xfrm>
            <a:off x="1686550" y="3875089"/>
            <a:ext cx="4729162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407FC94-E625-4E95-B22A-74BAEFB10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13712" y="3233631"/>
            <a:ext cx="3362499" cy="2464396"/>
          </a:xfrm>
          <a:prstGeom prst="rect">
            <a:avLst/>
          </a:prstGeom>
        </p:spPr>
      </p:pic>
      <p:sp>
        <p:nvSpPr>
          <p:cNvPr id="5" name="Google Shape;539;p54">
            <a:extLst>
              <a:ext uri="{FF2B5EF4-FFF2-40B4-BE49-F238E27FC236}">
                <a16:creationId xmlns:a16="http://schemas.microsoft.com/office/drawing/2014/main" id="{DAE2EE4B-225E-4404-AB2A-D67AB2AB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525" y="466725"/>
            <a:ext cx="9629775" cy="912813"/>
          </a:xfrm>
        </p:spPr>
        <p:txBody>
          <a:bodyPr lIns="91425" tIns="45700" rIns="91425" bIns="45700"/>
          <a:lstStyle/>
          <a:p>
            <a:pPr>
              <a:lnSpc>
                <a:spcPct val="95000"/>
              </a:lnSpc>
              <a:buClr>
                <a:srgbClr val="FFFFFF"/>
              </a:buClr>
              <a:buSzPts val="3000"/>
              <a:buFont typeface="Calibri" panose="020F0502020204030204" pitchFamily="34" charset="0"/>
              <a:buNone/>
            </a:pPr>
            <a:r>
              <a:rPr lang="sl-SI" altLang="sl-SI" dirty="0"/>
              <a:t>Zdrs vozila v  ovinku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A7C0577A-E048-4F6F-B569-7F486A256C92}"/>
              </a:ext>
            </a:extLst>
          </p:cNvPr>
          <p:cNvSpPr/>
          <p:nvPr/>
        </p:nvSpPr>
        <p:spPr>
          <a:xfrm>
            <a:off x="8013713" y="5696594"/>
            <a:ext cx="3565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i="1" dirty="0"/>
              <a:t>Sila, ki vozilo </a:t>
            </a:r>
            <a:r>
              <a:rPr lang="sl-SI" i="1" u="sng" dirty="0"/>
              <a:t>med zavijanjem </a:t>
            </a:r>
            <a:r>
              <a:rPr lang="sl-SI" b="1" i="1" u="sng" dirty="0"/>
              <a:t>vleče</a:t>
            </a:r>
            <a:r>
              <a:rPr lang="sl-SI" i="1" u="sng" dirty="0"/>
              <a:t> iz ovinka</a:t>
            </a:r>
            <a:r>
              <a:rPr lang="sl-SI" i="1" dirty="0"/>
              <a:t>, je centrifugalna sila.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4">
            <a:extLst>
              <a:ext uri="{FF2B5EF4-FFF2-40B4-BE49-F238E27FC236}">
                <a16:creationId xmlns:a16="http://schemas.microsoft.com/office/drawing/2014/main" id="{CEF8A167-0ACF-4153-9848-44846FE81E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928553" y="1968500"/>
            <a:ext cx="8980747" cy="4208463"/>
          </a:xfrm>
        </p:spPr>
        <p:txBody>
          <a:bodyPr spcFirstLastPara="1" lIns="91425" tIns="45700" rIns="91425" bIns="45700" rtlCol="0">
            <a:normAutofit fontScale="92500" lnSpcReduction="20000"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dirty="0"/>
              <a:t>Do zdrsa vozila v ovinku pride v primeru, ko je centrifugalna sila (F</a:t>
            </a:r>
            <a:r>
              <a:rPr lang="sl-SI" baseline="-25000" dirty="0"/>
              <a:t>C</a:t>
            </a:r>
            <a:r>
              <a:rPr lang="sl-SI" dirty="0"/>
              <a:t>) </a:t>
            </a:r>
            <a:r>
              <a:rPr lang="sl-SI" b="1" i="1" u="sng" dirty="0">
                <a:solidFill>
                  <a:srgbClr val="FF0000"/>
                </a:solidFill>
              </a:rPr>
              <a:t>večja</a:t>
            </a:r>
            <a:r>
              <a:rPr lang="sl-SI" dirty="0"/>
              <a:t> od sile trenja (F</a:t>
            </a:r>
            <a:r>
              <a:rPr lang="sl-SI" baseline="-25000" dirty="0"/>
              <a:t>T</a:t>
            </a:r>
            <a:r>
              <a:rPr lang="sl-SI" dirty="0"/>
              <a:t>) med kolesi in cesto. </a:t>
            </a:r>
            <a:r>
              <a:rPr lang="sl-SI" b="1" u="sng" dirty="0"/>
              <a:t>Da vozilo ostane na cesti mora biti centrifugalna sila vedno manjša od sile trenja.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u="sng" dirty="0"/>
              <a:t>Centrifugalna sila: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dirty="0"/>
              <a:t>			FC – centrifugalna sila     	(N)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dirty="0"/>
              <a:t>			m – masa vozila             	(kg)    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dirty="0"/>
              <a:t>			v – hitrost vozila              	(m/s)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dirty="0"/>
              <a:t>			r – polmer ovinka             	(m)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dirty="0"/>
              <a:t> 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8890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endParaRPr dirty="0"/>
          </a:p>
        </p:txBody>
      </p:sp>
      <p:pic>
        <p:nvPicPr>
          <p:cNvPr id="541" name="Google Shape;541;p54">
            <a:extLst>
              <a:ext uri="{FF2B5EF4-FFF2-40B4-BE49-F238E27FC236}">
                <a16:creationId xmlns:a16="http://schemas.microsoft.com/office/drawing/2014/main" id="{77D6A25A-97E2-48E3-AAB0-AFE72133E12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928553" y="3917847"/>
            <a:ext cx="2304462" cy="1022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5">
            <a:extLst>
              <a:ext uri="{FF2B5EF4-FFF2-40B4-BE49-F238E27FC236}">
                <a16:creationId xmlns:a16="http://schemas.microsoft.com/office/drawing/2014/main" id="{C88B490C-C67A-4BA0-B4F5-77FD152F1A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79525" y="2190750"/>
            <a:ext cx="9629775" cy="3986213"/>
          </a:xfrm>
        </p:spPr>
        <p:txBody>
          <a:bodyPr spcFirstLastPara="1" lIns="91425" tIns="45700" rIns="91425" bIns="45700" rtlCol="0">
            <a:normAutofit/>
          </a:bodyPr>
          <a:lstStyle/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u="sng" dirty="0"/>
              <a:t>Sila trenja: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endParaRPr u="sng"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endParaRPr u="sng"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dirty="0"/>
              <a:t> </a:t>
            </a:r>
            <a:endParaRPr dirty="0"/>
          </a:p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endParaRPr dirty="0"/>
          </a:p>
          <a:p>
            <a:pPr indent="-8890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endParaRPr dirty="0"/>
          </a:p>
        </p:txBody>
      </p:sp>
      <p:sp>
        <p:nvSpPr>
          <p:cNvPr id="25606" name="Google Shape;550;p55">
            <a:extLst>
              <a:ext uri="{FF2B5EF4-FFF2-40B4-BE49-F238E27FC236}">
                <a16:creationId xmlns:a16="http://schemas.microsoft.com/office/drawing/2014/main" id="{867D28CD-0081-4A1F-B52A-FC040B325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2759075"/>
            <a:ext cx="6483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sl-SI" altLang="sl-SI" sz="2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F</a:t>
            </a:r>
            <a:r>
              <a:rPr lang="sl-SI" altLang="sl-SI" sz="2000" baseline="-25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T</a:t>
            </a:r>
            <a:r>
              <a:rPr lang="sl-SI" altLang="sl-SI" sz="2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 – sila trenja                       	(N)</a:t>
            </a:r>
            <a:endParaRPr lang="sl-SI" altLang="sl-SI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/>
            <a:r>
              <a:rPr lang="sl-SI" altLang="sl-SI" sz="2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g – gravitacijski pospešek	(m/s</a:t>
            </a:r>
            <a:r>
              <a:rPr lang="sl-SI" altLang="sl-SI" sz="2000" baseline="30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2</a:t>
            </a:r>
            <a:r>
              <a:rPr lang="sl-SI" altLang="sl-SI" sz="2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)</a:t>
            </a:r>
            <a:endParaRPr lang="sl-SI" altLang="sl-SI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/>
            <a:r>
              <a:rPr lang="sl-SI" altLang="sl-SI" sz="2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f</a:t>
            </a:r>
            <a:r>
              <a:rPr lang="sl-SI" altLang="sl-SI" sz="2000" baseline="-25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T</a:t>
            </a:r>
            <a:r>
              <a:rPr lang="sl-SI" altLang="sl-SI" sz="2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 – koeficient trenja		</a:t>
            </a:r>
            <a:endParaRPr lang="sl-SI" altLang="sl-SI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/>
            <a:r>
              <a:rPr lang="sl-SI" altLang="sl-SI" sz="20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Fg – sila teže vozila		(N)</a:t>
            </a:r>
            <a:endParaRPr lang="sl-SI" altLang="sl-SI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jeZBesedilom 1"/>
              <p:cNvSpPr txBox="1"/>
              <p:nvPr/>
            </p:nvSpPr>
            <p:spPr>
              <a:xfrm>
                <a:off x="1500447" y="3007925"/>
                <a:ext cx="11814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sl-SI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I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sl-SI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I" dirty="0"/>
                  <a:t>⦁</a:t>
                </a:r>
                <a:r>
                  <a:rPr lang="sl-SI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sl-SI" dirty="0"/>
              </a:p>
            </p:txBody>
          </p:sp>
        </mc:Choice>
        <mc:Fallback xmlns="">
          <p:sp>
            <p:nvSpPr>
              <p:cNvPr id="2" name="PoljeZBesedilom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447" y="3007925"/>
                <a:ext cx="1181477" cy="276999"/>
              </a:xfrm>
              <a:prstGeom prst="rect">
                <a:avLst/>
              </a:prstGeom>
              <a:blipFill>
                <a:blip r:embed="rId5"/>
                <a:stretch>
                  <a:fillRect l="-6701" t="-32609" r="-2577" b="-50000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jeZBesedilom 9"/>
              <p:cNvSpPr txBox="1"/>
              <p:nvPr/>
            </p:nvSpPr>
            <p:spPr>
              <a:xfrm>
                <a:off x="1500446" y="3475038"/>
                <a:ext cx="15793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sl-SI" dirty="0"/>
                  <a:t> = </a:t>
                </a:r>
                <a:r>
                  <a:rPr lang="sl-SI" dirty="0">
                    <a:solidFill>
                      <a:srgbClr val="00B050"/>
                    </a:solidFill>
                  </a:rPr>
                  <a:t>(m </a:t>
                </a:r>
                <a:r>
                  <a:rPr lang="en-SI" dirty="0">
                    <a:solidFill>
                      <a:srgbClr val="00B050"/>
                    </a:solidFill>
                  </a:rPr>
                  <a:t>⦁</a:t>
                </a:r>
                <a:r>
                  <a:rPr lang="sl-SI" dirty="0">
                    <a:solidFill>
                      <a:srgbClr val="00B050"/>
                    </a:solidFill>
                  </a:rPr>
                  <a:t> g) </a:t>
                </a:r>
                <a:r>
                  <a:rPr lang="en-SI" dirty="0"/>
                  <a:t>⦁</a:t>
                </a:r>
                <a:r>
                  <a:rPr lang="sl-SI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sl-SI" dirty="0"/>
              </a:p>
            </p:txBody>
          </p:sp>
        </mc:Choice>
        <mc:Fallback xmlns="">
          <p:sp>
            <p:nvSpPr>
              <p:cNvPr id="10" name="PoljeZBesedilom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446" y="3475038"/>
                <a:ext cx="1579343" cy="276999"/>
              </a:xfrm>
              <a:prstGeom prst="rect">
                <a:avLst/>
              </a:prstGeom>
              <a:blipFill>
                <a:blip r:embed="rId6"/>
                <a:stretch>
                  <a:fillRect l="-5019" t="-33333" r="-1931" b="-53333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590D11DA-FED7-4CBA-93D2-B2BC1751E5DD}"/>
              </a:ext>
            </a:extLst>
          </p:cNvPr>
          <p:cNvSpPr/>
          <p:nvPr/>
        </p:nvSpPr>
        <p:spPr>
          <a:xfrm>
            <a:off x="1721224" y="66035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fontAlgn="auto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 pitchFamily="34" charset="0"/>
              <a:buNone/>
              <a:defRPr/>
            </a:pPr>
            <a:r>
              <a:rPr lang="sl-SI" sz="2200" u="sng" dirty="0"/>
              <a:t>Mejni pogoj zdrsa, iz katerega lahko  izračunamo največjo hitrost vožnje:</a:t>
            </a:r>
            <a:endParaRPr lang="sl-SI" sz="2200" dirty="0"/>
          </a:p>
        </p:txBody>
      </p:sp>
      <p:pic>
        <p:nvPicPr>
          <p:cNvPr id="5" name="Google Shape;551;p55">
            <a:extLst>
              <a:ext uri="{FF2B5EF4-FFF2-40B4-BE49-F238E27FC236}">
                <a16:creationId xmlns:a16="http://schemas.microsoft.com/office/drawing/2014/main" id="{2210FB81-D09D-422C-A85E-1D833797CC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24" y="3429000"/>
            <a:ext cx="321151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552;p55">
            <a:extLst>
              <a:ext uri="{FF2B5EF4-FFF2-40B4-BE49-F238E27FC236}">
                <a16:creationId xmlns:a16="http://schemas.microsoft.com/office/drawing/2014/main" id="{4D5923D7-6FD8-4F53-912C-9E17A9F34CA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24" y="3429000"/>
            <a:ext cx="350678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Pravokotnik 6">
                <a:extLst>
                  <a:ext uri="{FF2B5EF4-FFF2-40B4-BE49-F238E27FC236}">
                    <a16:creationId xmlns:a16="http://schemas.microsoft.com/office/drawing/2014/main" id="{8FEC3BD3-1E70-4668-9538-6634F5612B63}"/>
                  </a:ext>
                </a:extLst>
              </p:cNvPr>
              <p:cNvSpPr/>
              <p:nvPr/>
            </p:nvSpPr>
            <p:spPr>
              <a:xfrm>
                <a:off x="4851758" y="1798455"/>
                <a:ext cx="1562672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SI" sz="3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sl-SI" sz="3500" dirty="0">
                    <a:solidFill>
                      <a:srgbClr val="FF0000"/>
                    </a:solidFill>
                  </a:rPr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I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sz="3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sl-SI" sz="3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sl-SI" sz="35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Pravokotnik 6">
                <a:extLst>
                  <a:ext uri="{FF2B5EF4-FFF2-40B4-BE49-F238E27FC236}">
                    <a16:creationId xmlns:a16="http://schemas.microsoft.com/office/drawing/2014/main" id="{8FEC3BD3-1E70-4668-9538-6634F5612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758" y="1798455"/>
                <a:ext cx="1562672" cy="630942"/>
              </a:xfrm>
              <a:prstGeom prst="rect">
                <a:avLst/>
              </a:prstGeom>
              <a:blipFill>
                <a:blip r:embed="rId4"/>
                <a:stretch>
                  <a:fillRect t="-14423" b="-34615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408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724</Words>
  <Application>Microsoft Office PowerPoint</Application>
  <PresentationFormat>Širokozaslonsko</PresentationFormat>
  <Paragraphs>69</Paragraphs>
  <Slides>10</Slides>
  <Notes>5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</vt:lpstr>
      <vt:lpstr>Cambria Math</vt:lpstr>
      <vt:lpstr>Open Sans</vt:lpstr>
      <vt:lpstr>Officeova tema</vt:lpstr>
      <vt:lpstr>Mehanika gibanja vozil</vt:lpstr>
      <vt:lpstr>Centripetalna sila</vt:lpstr>
      <vt:lpstr>PowerPointova predstavitev</vt:lpstr>
      <vt:lpstr>PowerPointova predstavitev</vt:lpstr>
      <vt:lpstr>PowerPointova predstavitev</vt:lpstr>
      <vt:lpstr>Zdrs vozila v  ovinku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Mehanika gibanja vozil</dc:title>
  <dc:creator>SIC Ljubljana</dc:creator>
  <cp:lastModifiedBy>Mateja Vlašić</cp:lastModifiedBy>
  <cp:revision>68</cp:revision>
  <dcterms:created xsi:type="dcterms:W3CDTF">2022-11-08T08:43:38Z</dcterms:created>
  <dcterms:modified xsi:type="dcterms:W3CDTF">2025-02-10T08:42:59Z</dcterms:modified>
</cp:coreProperties>
</file>