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8B195F-32C6-5F18-9AD3-F41B261DAB0C}" v="557" dt="2023-09-10T09:20:09.0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9/10/2023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734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9/10/2023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4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9/10/2023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365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9/10/2023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198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9/10/2023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276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9/10/2023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870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9/10/2023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500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9/10/2023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9/10/2023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332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9/10/2023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990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9/10/2023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119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9/10/2023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046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>
                <a:cs typeface="Calibri Light"/>
              </a:rPr>
              <a:t>PRAVNA REGULATIVA PROMETNE VARNOSTI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sl-SI" dirty="0">
                <a:cs typeface="Calibri"/>
              </a:rPr>
              <a:t>Matej Ž.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18452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CD92E7-B4DC-F277-7575-2E0F13B5B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cs typeface="Calibri Light"/>
              </a:rPr>
              <a:t>XIV. Varnostni ukrepi, pooblastila in druga posebna določila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A91BAA6-15A4-FEF3-0B57-FABDC5F1D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l-SI" sz="2400" b="1" dirty="0">
                <a:solidFill>
                  <a:srgbClr val="FF0000"/>
                </a:solidFill>
                <a:cs typeface="Calibri"/>
              </a:rPr>
              <a:t>233. Člen - Odgovornost lastnika vozila</a:t>
            </a:r>
            <a:endParaRPr lang="sl-SI" sz="2400">
              <a:solidFill>
                <a:srgbClr val="FF0000"/>
              </a:solidFill>
              <a:cs typeface="Calibri"/>
            </a:endParaRPr>
          </a:p>
          <a:p>
            <a:r>
              <a:rPr lang="sl-SI" sz="2400" dirty="0">
                <a:cs typeface="Calibri"/>
              </a:rPr>
              <a:t>234. - 251. Člen - Povzročitev prometne nesreče, odvzem prostosti, kazenske točke, zbiranje osebnih podatkov, prepoved vožnje,...</a:t>
            </a:r>
            <a:endParaRPr lang="sl-SI" sz="2400" b="1" dirty="0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963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0FBB09-C297-869A-0A02-5E6B49F61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cs typeface="Calibri Light"/>
              </a:rPr>
              <a:t>Pravo in zakonodaja</a:t>
            </a:r>
            <a:endParaRPr lang="sl-SI" dirty="0"/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A0177FD8-A57E-D9A6-7F85-ED412FA46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l-SI" sz="2400" dirty="0">
                <a:cs typeface="Calibri"/>
              </a:rPr>
              <a:t>Sprejme jih državni zbor!</a:t>
            </a:r>
          </a:p>
          <a:p>
            <a:r>
              <a:rPr lang="sl-SI" sz="2400" dirty="0">
                <a:cs typeface="Calibri"/>
              </a:rPr>
              <a:t>Državni zbor je najvišji predstavniški in zakonodajni organ v RS!</a:t>
            </a:r>
          </a:p>
          <a:p>
            <a:r>
              <a:rPr lang="sl-SI" sz="2400" err="1">
                <a:cs typeface="Calibri"/>
              </a:rPr>
              <a:t>Temida</a:t>
            </a:r>
            <a:r>
              <a:rPr lang="sl-SI" sz="2400" dirty="0">
                <a:cs typeface="Calibri"/>
              </a:rPr>
              <a:t> = pravica</a:t>
            </a:r>
          </a:p>
        </p:txBody>
      </p:sp>
      <p:pic>
        <p:nvPicPr>
          <p:cNvPr id="8" name="Slika 7" descr="Slika, ki vsebuje besede nebo, na prostem, skulptura, kip&#10;&#10;Opis je samodejno ustvarjen">
            <a:extLst>
              <a:ext uri="{FF2B5EF4-FFF2-40B4-BE49-F238E27FC236}">
                <a16:creationId xmlns:a16="http://schemas.microsoft.com/office/drawing/2014/main" id="{014BDE9E-7762-6AE6-BC49-95C52CE33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400" y="2788842"/>
            <a:ext cx="4951046" cy="331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9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19FC4B-DC27-1B3D-B6C4-44E1D2751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cs typeface="Calibri Light"/>
              </a:rPr>
              <a:t>Zakon o varnosti cestnega prometa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2C2157B-9220-A319-1E8A-D2E238884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l-SI" sz="2400" dirty="0">
                <a:cs typeface="Calibri"/>
              </a:rPr>
              <a:t>ZVCP-1</a:t>
            </a:r>
          </a:p>
          <a:p>
            <a:r>
              <a:rPr lang="sl-SI" sz="2400" dirty="0">
                <a:cs typeface="Calibri"/>
              </a:rPr>
              <a:t>Deli se na več poglavji, te pa na več členov.</a:t>
            </a:r>
          </a:p>
          <a:p>
            <a:r>
              <a:rPr lang="sl-SI" sz="2400" dirty="0">
                <a:solidFill>
                  <a:srgbClr val="FF0000"/>
                </a:solidFill>
                <a:cs typeface="Calibri"/>
              </a:rPr>
              <a:t>270 členov in 15 poglavji!</a:t>
            </a:r>
          </a:p>
          <a:p>
            <a:pPr marL="0" indent="0">
              <a:buNone/>
            </a:pPr>
            <a:endParaRPr lang="sl-SI" dirty="0">
              <a:cs typeface="Calibri"/>
            </a:endParaRPr>
          </a:p>
          <a:p>
            <a:pPr marL="514350" indent="-514350">
              <a:buAutoNum type="arabicPeriod"/>
            </a:pPr>
            <a:endParaRPr lang="sl-S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2237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0D67F40-DDF2-37F7-3C3A-23CC0E8D3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sl-SI" sz="3600">
                <a:solidFill>
                  <a:srgbClr val="FFFFFF"/>
                </a:solidFill>
                <a:cs typeface="Calibri Light"/>
              </a:rPr>
              <a:t>Poglavja ZVCP-1</a:t>
            </a:r>
            <a:endParaRPr lang="sl-SI" sz="360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45344E5-0B4A-79C0-07FE-B188E0C62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14350" indent="-514350">
              <a:buAutoNum type="arabicPeriod"/>
            </a:pPr>
            <a:r>
              <a:rPr lang="sl-SI" sz="1600" dirty="0">
                <a:cs typeface="Calibri"/>
              </a:rPr>
              <a:t>UVODNE DOLOČBE</a:t>
            </a:r>
          </a:p>
          <a:p>
            <a:pPr marL="514350" indent="-514350">
              <a:buAutoNum type="arabicPeriod"/>
            </a:pPr>
            <a:r>
              <a:rPr lang="sl-SI" sz="1600" b="1" dirty="0">
                <a:highlight>
                  <a:srgbClr val="FF0000"/>
                </a:highlight>
                <a:cs typeface="Calibri"/>
              </a:rPr>
              <a:t>PRAVILA CESTNEGA PROMETA</a:t>
            </a:r>
          </a:p>
          <a:p>
            <a:pPr marL="514350" indent="-514350">
              <a:buAutoNum type="arabicPeriod"/>
            </a:pPr>
            <a:r>
              <a:rPr lang="sl-SI" sz="1600" b="1" dirty="0">
                <a:highlight>
                  <a:srgbClr val="FF0000"/>
                </a:highlight>
                <a:cs typeface="Calibri"/>
              </a:rPr>
              <a:t>VOZILA V CESTNEM PROMETU</a:t>
            </a:r>
          </a:p>
          <a:p>
            <a:pPr marL="514350" indent="-514350">
              <a:buAutoNum type="arabicPeriod"/>
            </a:pPr>
            <a:r>
              <a:rPr lang="sl-SI" sz="1600" dirty="0">
                <a:cs typeface="Calibri"/>
              </a:rPr>
              <a:t>POSEBNE OBVEZNOSTI VOZNIKOV</a:t>
            </a:r>
          </a:p>
          <a:p>
            <a:pPr marL="514350" indent="-514350">
              <a:buAutoNum type="arabicPeriod"/>
            </a:pPr>
            <a:r>
              <a:rPr lang="sl-SI" sz="1600" b="1" dirty="0">
                <a:highlight>
                  <a:srgbClr val="FF0000"/>
                </a:highlight>
                <a:cs typeface="Calibri"/>
              </a:rPr>
              <a:t>VARSTVO UDELEŽENCEV CESTNEGA PROMETA</a:t>
            </a:r>
          </a:p>
          <a:p>
            <a:pPr marL="514350" indent="-514350">
              <a:buAutoNum type="arabicPeriod"/>
            </a:pPr>
            <a:r>
              <a:rPr lang="sl-SI" sz="1600" b="1" dirty="0">
                <a:highlight>
                  <a:srgbClr val="FF0000"/>
                </a:highlight>
                <a:cs typeface="Calibri"/>
              </a:rPr>
              <a:t>NAPRAVE ZA UREJANJE PROMETA</a:t>
            </a:r>
          </a:p>
          <a:p>
            <a:pPr marL="514350" indent="-514350">
              <a:buAutoNum type="arabicPeriod"/>
            </a:pPr>
            <a:r>
              <a:rPr lang="sl-SI" sz="1600" dirty="0">
                <a:cs typeface="Calibri"/>
              </a:rPr>
              <a:t>OVIRE IN DRUGE POSEBNOSTI V CESTNEM PROMETU</a:t>
            </a:r>
          </a:p>
          <a:p>
            <a:pPr marL="514350" indent="-514350">
              <a:buAutoNum type="arabicPeriod"/>
            </a:pPr>
            <a:r>
              <a:rPr lang="sl-SI" sz="1600" b="1" dirty="0">
                <a:highlight>
                  <a:srgbClr val="FF0000"/>
                </a:highlight>
                <a:cs typeface="Calibri"/>
              </a:rPr>
              <a:t>PSIHOFIZIČNO STANJE UDELEŽENCEV CESTNEGA PROMETA</a:t>
            </a:r>
          </a:p>
          <a:p>
            <a:pPr marL="514350" indent="-514350">
              <a:buAutoNum type="arabicPeriod"/>
            </a:pPr>
            <a:r>
              <a:rPr lang="sl-SI" sz="1600" dirty="0">
                <a:cs typeface="Calibri"/>
              </a:rPr>
              <a:t>PROMETNA NESREČA</a:t>
            </a:r>
          </a:p>
          <a:p>
            <a:pPr marL="514350" indent="-514350">
              <a:buAutoNum type="arabicPeriod"/>
            </a:pPr>
            <a:r>
              <a:rPr lang="sl-SI" sz="1600" b="1" dirty="0">
                <a:highlight>
                  <a:srgbClr val="FF0000"/>
                </a:highlight>
                <a:cs typeface="Calibri"/>
              </a:rPr>
              <a:t>VOZNIKI</a:t>
            </a:r>
          </a:p>
          <a:p>
            <a:pPr marL="514350" indent="-514350">
              <a:buAutoNum type="arabicPeriod"/>
            </a:pPr>
            <a:r>
              <a:rPr lang="sl-SI" sz="1600" b="1" dirty="0">
                <a:highlight>
                  <a:srgbClr val="FF0000"/>
                </a:highlight>
                <a:cs typeface="Calibri"/>
              </a:rPr>
              <a:t>VOZILA</a:t>
            </a:r>
          </a:p>
          <a:p>
            <a:pPr marL="514350" indent="-514350">
              <a:buAutoNum type="arabicPeriod"/>
            </a:pPr>
            <a:r>
              <a:rPr lang="sl-SI" sz="1600" dirty="0">
                <a:cs typeface="Calibri"/>
              </a:rPr>
              <a:t>JAVNE PRIREDITVE NA CESTI</a:t>
            </a:r>
          </a:p>
          <a:p>
            <a:pPr marL="514350" indent="-514350">
              <a:buAutoNum type="arabicPeriod"/>
            </a:pPr>
            <a:r>
              <a:rPr lang="sl-SI" sz="1600" dirty="0">
                <a:cs typeface="Calibri"/>
              </a:rPr>
              <a:t>STROKOVNI IN INŠPEKCIJSKI NADZOR</a:t>
            </a:r>
          </a:p>
          <a:p>
            <a:pPr marL="514350" indent="-514350">
              <a:buAutoNum type="arabicPeriod"/>
            </a:pPr>
            <a:r>
              <a:rPr lang="sl-SI" sz="1600" dirty="0">
                <a:cs typeface="Calibri"/>
              </a:rPr>
              <a:t>VARNOSTNI UKREPI, POOBLASTILA IN DRUGA POSEBNA DOLOČILA</a:t>
            </a:r>
          </a:p>
        </p:txBody>
      </p:sp>
    </p:spTree>
    <p:extLst>
      <p:ext uri="{BB962C8B-B14F-4D97-AF65-F5344CB8AC3E}">
        <p14:creationId xmlns:p14="http://schemas.microsoft.com/office/powerpoint/2010/main" val="3315619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A4AD25-1F78-BEEA-4719-E093F9627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cs typeface="Calibri Light"/>
              </a:rPr>
              <a:t>IV. Posebne obveznosti voznikov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D0F6357-83D3-696C-3037-09A60F572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l-SI" sz="2400" dirty="0">
                <a:cs typeface="Calibri"/>
              </a:rPr>
              <a:t>72. Člen - Prepoved uporabe določenih naprav ali opreme</a:t>
            </a:r>
          </a:p>
          <a:p>
            <a:r>
              <a:rPr lang="sl-SI" sz="2400" dirty="0">
                <a:cs typeface="Calibri"/>
              </a:rPr>
              <a:t>73. - 77. Člen - Trajanje vožnje, počitki (dnevni, tedenski),…</a:t>
            </a:r>
          </a:p>
          <a:p>
            <a:r>
              <a:rPr lang="sl-SI" sz="2400" dirty="0">
                <a:cs typeface="Calibri"/>
              </a:rPr>
              <a:t>79. Člen - Tahograf</a:t>
            </a:r>
          </a:p>
          <a:p>
            <a:endParaRPr lang="sl-S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562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D92602-F39D-AB54-593D-599BE87A8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cs typeface="Calibri Light"/>
              </a:rPr>
              <a:t>VII. Ovire in druge posebnosti v cestnem prometu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7FFD3B6-9CDD-9CCC-C831-30FB6BFF6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l-SI" sz="2400" dirty="0">
                <a:cs typeface="Calibri"/>
              </a:rPr>
              <a:t>126. In 127. Člen - Vozila s prednostjo in vozila za spremstvo</a:t>
            </a:r>
          </a:p>
          <a:p>
            <a:r>
              <a:rPr lang="sl-SI" sz="2400" dirty="0">
                <a:cs typeface="Calibri"/>
              </a:rPr>
              <a:t>128. In 128.a Člen - Rumena utripajoča luč na vozilu, Posebni svetlobni znaki vozil za izredne prevoze</a:t>
            </a:r>
            <a:endParaRPr lang="sl-SI" sz="2400" dirty="0"/>
          </a:p>
          <a:p>
            <a:endParaRPr lang="sl-S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415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D0512D-831A-D7D1-AC6A-1EBCECE59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cs typeface="Calibri Light"/>
              </a:rPr>
              <a:t>IX. Prometna nesreča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29FEF5C-55B9-1E80-18D6-7257E8712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l-SI" sz="2400" dirty="0">
                <a:cs typeface="Calibri"/>
              </a:rPr>
              <a:t>134. - 136. Člen - </a:t>
            </a:r>
            <a:r>
              <a:rPr lang="sl-SI" sz="2400" b="1" dirty="0">
                <a:solidFill>
                  <a:srgbClr val="FF0000"/>
                </a:solidFill>
                <a:cs typeface="Calibri"/>
              </a:rPr>
              <a:t>Kategorije prometnih nesreč</a:t>
            </a:r>
            <a:r>
              <a:rPr lang="sl-SI" sz="2400" dirty="0">
                <a:cs typeface="Calibri"/>
              </a:rPr>
              <a:t>,...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92645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6B9EF6-7941-9771-0887-C0F12BDB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cs typeface="Calibri Light"/>
              </a:rPr>
              <a:t>XII. Javne prireditve na cesti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42C2AD7-9CDB-DD4A-09AE-97EE5CEC8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l-SI" sz="2400" dirty="0">
                <a:cs typeface="Calibri"/>
              </a:rPr>
              <a:t>216. Člen - Izdaja dovoljenja</a:t>
            </a:r>
          </a:p>
          <a:p>
            <a:r>
              <a:rPr lang="sl-SI" sz="2400" dirty="0">
                <a:cs typeface="Calibri"/>
              </a:rPr>
              <a:t>218. Člen - Vloga za izdajo dovoljenja za javno prireditev</a:t>
            </a:r>
          </a:p>
          <a:p>
            <a:r>
              <a:rPr lang="sl-SI" sz="2400" dirty="0">
                <a:cs typeface="Calibri"/>
              </a:rPr>
              <a:t>220. Člen - Stroški sodelovanja policistov</a:t>
            </a:r>
          </a:p>
          <a:p>
            <a:endParaRPr lang="sl-S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89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5BBDF7-0E76-0219-9BC7-7F569AD60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cs typeface="Calibri Light"/>
              </a:rPr>
              <a:t>XIII. Strokovni in inšpekcijski nadzor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5DFCD05-354E-3EA8-BCDB-07E41E640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l-SI" sz="2400" dirty="0">
                <a:cs typeface="Calibri"/>
              </a:rPr>
              <a:t>222. Člen - Strokovni nadzor</a:t>
            </a:r>
          </a:p>
          <a:p>
            <a:r>
              <a:rPr lang="sl-SI" sz="2400" dirty="0">
                <a:cs typeface="Calibri"/>
              </a:rPr>
              <a:t>223. Člen - Inšpekcijski nadzor</a:t>
            </a:r>
          </a:p>
        </p:txBody>
      </p:sp>
    </p:spTree>
    <p:extLst>
      <p:ext uri="{BB962C8B-B14F-4D97-AF65-F5344CB8AC3E}">
        <p14:creationId xmlns:p14="http://schemas.microsoft.com/office/powerpoint/2010/main" val="136003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Širokozaslonsko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1" baseType="lpstr">
      <vt:lpstr>Retrospect</vt:lpstr>
      <vt:lpstr>PRAVNA REGULATIVA PROMETNE VARNOSTI</vt:lpstr>
      <vt:lpstr>Pravo in zakonodaja</vt:lpstr>
      <vt:lpstr>Zakon o varnosti cestnega prometa</vt:lpstr>
      <vt:lpstr>Poglavja ZVCP-1</vt:lpstr>
      <vt:lpstr>IV. Posebne obveznosti voznikov</vt:lpstr>
      <vt:lpstr>VII. Ovire in druge posebnosti v cestnem prometu</vt:lpstr>
      <vt:lpstr>IX. Prometna nesreča</vt:lpstr>
      <vt:lpstr>XII. Javne prireditve na cesti</vt:lpstr>
      <vt:lpstr>XIII. Strokovni in inšpekcijski nadzor</vt:lpstr>
      <vt:lpstr>XIV. Varnostni ukrepi, pooblastila in druga posebna določila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/>
  <cp:lastModifiedBy/>
  <cp:revision>180</cp:revision>
  <dcterms:created xsi:type="dcterms:W3CDTF">2023-09-10T08:31:19Z</dcterms:created>
  <dcterms:modified xsi:type="dcterms:W3CDTF">2023-09-10T09:20:45Z</dcterms:modified>
</cp:coreProperties>
</file>