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j1CESBSRjs/bqfqKP3T6kuvoF0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diapozitiv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1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5A2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56A9F3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3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13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napis">
  <p:cSld name="Naslov in napi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z napisom">
  <p:cSld name="Citat z napisom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03" name="Google Shape;103;p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l-SI" sz="80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l-SI" sz="80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56A9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z imenom">
  <p:cSld name="Kartica z imenom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kartice z imenom">
  <p:cSld name="Citat kartice z imenom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2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18" name="Google Shape;118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l-SI" sz="80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l-SI" sz="8000" u="none" cap="none" strike="noStrike">
                <a:solidFill>
                  <a:srgbClr val="56A9F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nično ali neresnično">
  <p:cSld name="Resnično ali neresničn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26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navpično besedilo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pični naslov in besedilo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vsebina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lava odseka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e vsebini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16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merjava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17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17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en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ebina z naslovom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slika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5A2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56A9F3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sl-SI"/>
              <a:t>ALUMINIJ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Aluminijeve zlitine za gnetenje </a:t>
            </a:r>
            <a:endParaRPr/>
          </a:p>
        </p:txBody>
      </p:sp>
      <p:sp>
        <p:nvSpPr>
          <p:cNvPr id="217" name="Google Shape;217;p10"/>
          <p:cNvSpPr txBox="1"/>
          <p:nvPr>
            <p:ph idx="1" type="body"/>
          </p:nvPr>
        </p:nvSpPr>
        <p:spPr>
          <a:xfrm>
            <a:off x="677334" y="2160589"/>
            <a:ext cx="5826016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sl-SI"/>
              <a:t>Dodajanje magnezija, bakra, cinka, kositra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sl-SI"/>
              <a:t>Uporabljajo se v splošni strojegradnji, avtomobilski industriji (ojnice, motorne gredi),..odporne so tudi proti koroziji v morski vodi.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Aluminijeve zlitine za litje</a:t>
            </a:r>
            <a:endParaRPr/>
          </a:p>
        </p:txBody>
      </p:sp>
      <p:sp>
        <p:nvSpPr>
          <p:cNvPr id="223" name="Google Shape;223;p11"/>
          <p:cNvSpPr txBox="1"/>
          <p:nvPr>
            <p:ph idx="1" type="body"/>
          </p:nvPr>
        </p:nvSpPr>
        <p:spPr>
          <a:xfrm>
            <a:off x="677335" y="2160589"/>
            <a:ext cx="4578330" cy="3633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sl-SI"/>
              <a:t>V večini so to zlitine aluminija in silicija –Si  imenujemo jih SILUMINI, poleg Si pa so v njih lahko še Mg ,Cu, Ni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Imajo zelo dobro livnost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Se dobro obdelujejo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Imajo dobro toplotno prevodnost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Imajo dobre mehanske lastnosti in odpornost proti obrabi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BMW M3 E90 E93 E92 V8 S65 Engine Motor PARTING OUT FOR PARTS ONLY BLOCK OIL  PAN | eBay" id="224" name="Google Shape;2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9346" y="1353463"/>
            <a:ext cx="5105319" cy="28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9346" y="2408475"/>
            <a:ext cx="4946279" cy="363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5">
            <a:alphaModFix/>
          </a:blip>
          <a:srcRect b="8889" l="9397" r="29464" t="28147"/>
          <a:stretch/>
        </p:blipFill>
        <p:spPr>
          <a:xfrm>
            <a:off x="5528261" y="1478185"/>
            <a:ext cx="6708448" cy="43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/>
          <p:nvPr>
            <p:ph type="title"/>
          </p:nvPr>
        </p:nvSpPr>
        <p:spPr>
          <a:xfrm>
            <a:off x="677334" y="609600"/>
            <a:ext cx="4866830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Kaj je aluminij?</a:t>
            </a:r>
            <a:endParaRPr/>
          </a:p>
        </p:txBody>
      </p:sp>
      <p:sp>
        <p:nvSpPr>
          <p:cNvPr id="149" name="Google Shape;149;p2"/>
          <p:cNvSpPr txBox="1"/>
          <p:nvPr>
            <p:ph idx="1" type="body"/>
          </p:nvPr>
        </p:nvSpPr>
        <p:spPr>
          <a:xfrm>
            <a:off x="677334" y="2160589"/>
            <a:ext cx="4612513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Je lahka kovina srebrno bele barve.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V naravi ga kot kovine ne najdemo, saj je nastajanje čistega aluminija zapleten kemični proces.</a:t>
            </a:r>
            <a:endParaRPr/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0331" y="2943554"/>
            <a:ext cx="5871669" cy="39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4">
            <a:alphaModFix/>
          </a:blip>
          <a:srcRect b="0" l="0" r="0" t="32095"/>
          <a:stretch/>
        </p:blipFill>
        <p:spPr>
          <a:xfrm>
            <a:off x="677334" y="4100975"/>
            <a:ext cx="4866830" cy="247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/>
          <p:cNvPicPr preferRelativeResize="0"/>
          <p:nvPr/>
        </p:nvPicPr>
        <p:blipFill rotWithShape="1">
          <a:blip r:embed="rId5">
            <a:alphaModFix/>
          </a:blip>
          <a:srcRect b="15420" l="5587" r="7985" t="19240"/>
          <a:stretch/>
        </p:blipFill>
        <p:spPr>
          <a:xfrm>
            <a:off x="7409204" y="333285"/>
            <a:ext cx="3888591" cy="2204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Pridobivanje aluminija</a:t>
            </a:r>
            <a:endParaRPr/>
          </a:p>
        </p:txBody>
      </p:sp>
      <p:sp>
        <p:nvSpPr>
          <p:cNvPr id="158" name="Google Shape;158;p3"/>
          <p:cNvSpPr txBox="1"/>
          <p:nvPr>
            <p:ph idx="1" type="body"/>
          </p:nvPr>
        </p:nvSpPr>
        <p:spPr>
          <a:xfrm>
            <a:off x="677334" y="2160589"/>
            <a:ext cx="5979840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Tretji najpogostejši element v zemeljski skorji (8%)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Zelo zahtevna predelava, zato je bil dražji od zlata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1200$/kg v 1852  -&gt;  1$/kg v začetku 20 stoletja</a:t>
            </a:r>
            <a:endParaRPr/>
          </a:p>
        </p:txBody>
      </p:sp>
      <p:pic>
        <p:nvPicPr>
          <p:cNvPr id="159" name="Google Shape;15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7659" y="3075411"/>
            <a:ext cx="4871750" cy="370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2311" y="3429000"/>
            <a:ext cx="4381042" cy="3093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/>
          <p:nvPr>
            <p:ph idx="1" type="body"/>
          </p:nvPr>
        </p:nvSpPr>
        <p:spPr>
          <a:xfrm>
            <a:off x="634605" y="2063559"/>
            <a:ext cx="4064828" cy="2952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sl-SI"/>
              <a:t>Ker je aluminij aktivna kovina se veže z ostalimi elementi, zato v naravi ne bomo nikoli našli čistega aluminija.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Pridobimo ga iz boksita,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sl-SI" sz="1800">
                <a:latin typeface="Arial"/>
                <a:ea typeface="Arial"/>
                <a:cs typeface="Arial"/>
                <a:sym typeface="Arial"/>
              </a:rPr>
              <a:t>azni dragi kamni (safirji, rubini) so aluminijeve spojine,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Granit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6341" y="1608722"/>
            <a:ext cx="2637801" cy="19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94553" y="1608722"/>
            <a:ext cx="2973937" cy="19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8137" y="4417428"/>
            <a:ext cx="19050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0045" y="4215369"/>
            <a:ext cx="3513251" cy="2258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 txBox="1"/>
          <p:nvPr>
            <p:ph type="title"/>
          </p:nvPr>
        </p:nvSpPr>
        <p:spPr>
          <a:xfrm>
            <a:off x="634605" y="287922"/>
            <a:ext cx="8596668" cy="1626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Kje ga najdemo?</a:t>
            </a:r>
            <a:endParaRPr/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90273" y="4541253"/>
            <a:ext cx="2281746" cy="228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Alumina ali glinica</a:t>
            </a:r>
            <a:endParaRPr/>
          </a:p>
        </p:txBody>
      </p:sp>
      <p:sp>
        <p:nvSpPr>
          <p:cNvPr id="177" name="Google Shape;177;p5"/>
          <p:cNvSpPr txBox="1"/>
          <p:nvPr>
            <p:ph idx="1" type="body"/>
          </p:nvPr>
        </p:nvSpPr>
        <p:spPr>
          <a:xfrm>
            <a:off x="677334" y="1852941"/>
            <a:ext cx="5253447" cy="22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►"/>
            </a:pPr>
            <a:r>
              <a:rPr lang="sl-SI" sz="1800">
                <a:latin typeface="Arial"/>
                <a:ea typeface="Arial"/>
                <a:cs typeface="Arial"/>
                <a:sym typeface="Arial"/>
              </a:rPr>
              <a:t>Boksit se drobi in zmelje v mok</a:t>
            </a:r>
            <a:r>
              <a:rPr lang="sl-SI">
                <a:latin typeface="Arial"/>
                <a:ea typeface="Arial"/>
                <a:cs typeface="Arial"/>
                <a:sym typeface="Arial"/>
              </a:rPr>
              <a:t>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►"/>
            </a:pPr>
            <a:r>
              <a:rPr lang="sl-SI" sz="1800">
                <a:latin typeface="Arial"/>
                <a:ea typeface="Arial"/>
                <a:cs typeface="Arial"/>
                <a:sym typeface="Arial"/>
              </a:rPr>
              <a:t>Bayerjev postop</a:t>
            </a:r>
            <a:r>
              <a:rPr lang="sl-SI">
                <a:latin typeface="Arial"/>
                <a:ea typeface="Arial"/>
                <a:cs typeface="Arial"/>
                <a:sym typeface="Arial"/>
              </a:rPr>
              <a:t>ek - čiščenje nečistoč (</a:t>
            </a:r>
            <a:r>
              <a:rPr lang="sl-SI" sz="1800">
                <a:latin typeface="Arial"/>
                <a:ea typeface="Arial"/>
                <a:cs typeface="Arial"/>
                <a:sym typeface="Arial"/>
              </a:rPr>
              <a:t> železov oksid, silikon in titanov oksid</a:t>
            </a:r>
            <a:r>
              <a:rPr lang="sl-SI">
                <a:latin typeface="Arial"/>
                <a:ea typeface="Arial"/>
                <a:cs typeface="Arial"/>
                <a:sym typeface="Arial"/>
              </a:rPr>
              <a:t>)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►"/>
            </a:pPr>
            <a:r>
              <a:rPr lang="sl-SI" sz="1800">
                <a:latin typeface="Arial"/>
                <a:ea typeface="Arial"/>
                <a:cs typeface="Arial"/>
                <a:sym typeface="Arial"/>
              </a:rPr>
              <a:t>Očiščena snov se ohladi in polni v posebne komore, v katerih se izloči aluminijev hidroksid.</a:t>
            </a:r>
            <a:endParaRPr/>
          </a:p>
        </p:txBody>
      </p:sp>
      <p:pic>
        <p:nvPicPr>
          <p:cNvPr id="178" name="Google Shape;1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1458" y="953035"/>
            <a:ext cx="5809628" cy="302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334" y="4095916"/>
            <a:ext cx="5879684" cy="249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3953" y="4308670"/>
            <a:ext cx="3420098" cy="228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Predelava glinice</a:t>
            </a:r>
            <a:endParaRPr/>
          </a:p>
        </p:txBody>
      </p:sp>
      <p:sp>
        <p:nvSpPr>
          <p:cNvPr id="186" name="Google Shape;186;p6"/>
          <p:cNvSpPr txBox="1"/>
          <p:nvPr>
            <p:ph idx="1" type="body"/>
          </p:nvPr>
        </p:nvSpPr>
        <p:spPr>
          <a:xfrm>
            <a:off x="564740" y="1666982"/>
            <a:ext cx="4706400" cy="388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solidFill>
                  <a:srgbClr val="FF00FF"/>
                </a:solidFill>
              </a:rPr>
              <a:t>Elektroliza glinice v elektrolitskih pečeh, ki so sestavljene iz ogljikovih elektrod</a:t>
            </a:r>
            <a:r>
              <a:rPr lang="sl-SI"/>
              <a:t>: anode in katode.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Anode vstavljajo od zgoraj, katoda pa je grafitno dno.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V posode vstavljajo aluminijev oksid, ki se pod vplivom električnega toka razcepi v aluminij in kisik.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Na dnu se zbira aluminij, ki ga izlijejo in takoj dodajo nov aluminijev oksid, da elektroliza nepretrgoma poteka.</a:t>
            </a:r>
            <a:endParaRPr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9" y="1666973"/>
            <a:ext cx="5680105" cy="424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6661" y="5656751"/>
            <a:ext cx="4017612" cy="12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Lastnosti aluminija </a:t>
            </a:r>
            <a:endParaRPr/>
          </a:p>
        </p:txBody>
      </p:sp>
      <p:sp>
        <p:nvSpPr>
          <p:cNvPr id="194" name="Google Shape;194;p7"/>
          <p:cNvSpPr txBox="1"/>
          <p:nvPr>
            <p:ph idx="1" type="body"/>
          </p:nvPr>
        </p:nvSpPr>
        <p:spPr>
          <a:xfrm>
            <a:off x="677333" y="2160589"/>
            <a:ext cx="4347593" cy="2317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majhna specifična teža,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dobra toplotna prevodnost,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dobra električna prevodnost,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odpornost pred korozijo,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/>
              <a:t>nestrupenost. 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95" name="Google Shape;1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4094" y="4324820"/>
            <a:ext cx="3944863" cy="224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2975" y="1153682"/>
            <a:ext cx="4084412" cy="301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Uporaba</a:t>
            </a:r>
            <a:endParaRPr/>
          </a:p>
        </p:txBody>
      </p:sp>
      <p:sp>
        <p:nvSpPr>
          <p:cNvPr id="202" name="Google Shape;202;p8"/>
          <p:cNvSpPr txBox="1"/>
          <p:nvPr>
            <p:ph idx="1" type="body"/>
          </p:nvPr>
        </p:nvSpPr>
        <p:spPr>
          <a:xfrm>
            <a:off x="677334" y="2160589"/>
            <a:ext cx="3305006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sl-SI"/>
              <a:t>Začeli so jo uporabljati za izdelavo zrakoplovov, še posebej nemških Zeppelinov</a:t>
            </a:r>
            <a:r>
              <a:rPr lang="sl-SI"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Letalska industrija,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Avtomobilska industrija,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9966" y="763593"/>
            <a:ext cx="4598217" cy="266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9536" y="4589536"/>
            <a:ext cx="3190430" cy="205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4555" y="4093435"/>
            <a:ext cx="5930214" cy="236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sl-SI"/>
              <a:t>ALUMINIJEVE ZLITINE</a:t>
            </a:r>
            <a:endParaRPr/>
          </a:p>
        </p:txBody>
      </p:sp>
      <p:sp>
        <p:nvSpPr>
          <p:cNvPr id="211" name="Google Shape;211;p9"/>
          <p:cNvSpPr txBox="1"/>
          <p:nvPr>
            <p:ph idx="1" type="body"/>
          </p:nvPr>
        </p:nvSpPr>
        <p:spPr>
          <a:xfrm>
            <a:off x="677334" y="2035543"/>
            <a:ext cx="6261851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sl-SI" sz="1800">
                <a:latin typeface="Arial"/>
                <a:ea typeface="Arial"/>
                <a:cs typeface="Arial"/>
                <a:sym typeface="Arial"/>
              </a:rPr>
              <a:t>Aluminijeve zlitine imajo glede na čisti Al veliko boljše mehanske lastnosti, mehanske lastnosti nekaterih zlitin dosegajo celo lastnosti jekel, njihova obdelovalnost pa je v večini zelo dobra.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ladko">
  <a:themeElements>
    <a:clrScheme name="Modra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2022-10-31T09:40:14Z</dcterms:created>
  <dc:creator>Adam Pikl</dc:creator>
</cp:coreProperties>
</file>