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61" r:id="rId5"/>
    <p:sldId id="260" r:id="rId6"/>
    <p:sldId id="275" r:id="rId7"/>
    <p:sldId id="263" r:id="rId8"/>
    <p:sldId id="273" r:id="rId9"/>
    <p:sldId id="271" r:id="rId10"/>
    <p:sldId id="270" r:id="rId11"/>
    <p:sldId id="269" r:id="rId12"/>
    <p:sldId id="268" r:id="rId13"/>
    <p:sldId id="266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25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4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98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1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5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0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5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641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5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Linijski prevoz tovora</a:t>
            </a:r>
            <a:br>
              <a:rPr lang="sl-SI" dirty="0" smtClean="0"/>
            </a:br>
            <a:r>
              <a:rPr lang="sl-SI" sz="1800" dirty="0" smtClean="0"/>
              <a:t/>
            </a:r>
            <a:br>
              <a:rPr lang="sl-SI" sz="1800" dirty="0" smtClean="0"/>
            </a:br>
            <a:r>
              <a:rPr lang="sl-SI" sz="1800" dirty="0" smtClean="0"/>
              <a:t>naloga 3</a:t>
            </a: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97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4</a:t>
            </a:r>
            <a:r>
              <a:rPr lang="sl-SI" sz="2400" b="1" u="sng" dirty="0" smtClean="0"/>
              <a:t>. Čas kroženja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𝑇𝑘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/>
                      </a:rPr>
                      <m:t>𝑡𝑣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𝑡𝑛𝑟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𝑡𝑡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</m:t>
                        </m:r>
                        <m:r>
                          <a:rPr lang="sl-SI" b="0" i="1" smtClean="0">
                            <a:latin typeface="Cambria Math"/>
                          </a:rPr>
                          <m:t>𝐿𝑖</m:t>
                        </m:r>
                        <m:r>
                          <a:rPr lang="sl-SI" b="0" i="1" smtClean="0">
                            <a:latin typeface="Cambria Math"/>
                          </a:rPr>
                          <m:t>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sl-SI" b="0" i="0" smtClean="0">
                        <a:latin typeface="Cambria Math"/>
                      </a:rPr>
                      <m:t>+2∗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tnr</m:t>
                    </m:r>
                    <m:r>
                      <a:rPr lang="sl-SI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tt</m:t>
                    </m:r>
                    <m:r>
                      <a:rPr lang="sl-SI" b="0" i="0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2∗100∗60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sl-S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/>
                          </a:rPr>
                          <m:t>70</m:t>
                        </m:r>
                      </m:e>
                    </m:d>
                    <m:r>
                      <a:rPr lang="sl-SI" b="0" i="1" smtClean="0">
                        <a:latin typeface="Cambria Math"/>
                      </a:rPr>
                      <m:t>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12000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+2∗70+0=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=324,3+140+0=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464,3 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𝑚𝑖𝑛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 2235t/km</a:t>
            </a:r>
            <a:endParaRPr lang="sl-SI" sz="2400" dirty="0" smtClean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464,3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86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slov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sz="2400" b="1" u="sng" dirty="0"/>
                  <a:t>5</a:t>
                </a:r>
                <a:r>
                  <a:rPr lang="sl-SI" sz="2400" b="1" u="sng" dirty="0" smtClean="0"/>
                  <a:t>. Koe</a:t>
                </a:r>
                <a14:m>
                  <m:oMath xmlns:m="http://schemas.openxmlformats.org/officeDocument/2006/math">
                    <m:r>
                      <a:rPr lang="sl-SI" sz="2400" b="1" i="1" u="sng" dirty="0" smtClean="0">
                        <a:latin typeface="Cambria Math"/>
                      </a:rPr>
                      <m:t>𝒇𝒊𝒄𝒊</m:t>
                    </m:r>
                  </m:oMath>
                </a14:m>
                <a:r>
                  <a:rPr lang="sl-SI" sz="2400" b="1" u="sng" dirty="0" smtClean="0"/>
                  <a:t>ent zasedenosti- izkoristka vozila</a:t>
                </a:r>
                <a:endParaRPr lang="sl-SI" sz="2400" b="1" u="sng" dirty="0"/>
              </a:p>
            </p:txBody>
          </p:sp>
        </mc:Choice>
        <mc:Fallback xmlns="">
          <p:sp>
            <p:nvSpPr>
              <p:cNvPr id="2" name="Naslov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𝑄𝑚𝑎𝑥</m:t>
                        </m:r>
                      </m:den>
                    </m:f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174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320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0,54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𝑄𝑚𝑎𝑥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𝑞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∗(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−1)=</m:t>
                      </m:r>
                    </m:oMath>
                  </m:oMathPara>
                </a14:m>
                <a:endParaRPr lang="sl-SI" b="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=40∗</m:t>
                      </m:r>
                      <m:d>
                        <m:dPr>
                          <m:ctrlP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9−1</m:t>
                          </m:r>
                        </m:e>
                      </m:d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320 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2235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=464,3min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87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6</a:t>
            </a:r>
            <a:r>
              <a:rPr lang="sl-SI" sz="2400" b="1" u="sng" dirty="0" smtClean="0"/>
              <a:t>. Povprečna obremenitev vozila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𝑇𝑜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174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9−1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21,8 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652120" y="1600200"/>
            <a:ext cx="3034680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</a:t>
            </a:r>
            <a:r>
              <a:rPr lang="sl-SI" sz="2400" dirty="0" smtClean="0">
                <a:solidFill>
                  <a:srgbClr val="FF0000"/>
                </a:solidFill>
              </a:rPr>
              <a:t>2235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320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464,3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81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7</a:t>
            </a:r>
            <a:r>
              <a:rPr lang="sl-SI" sz="2400" b="1" u="sng" dirty="0" smtClean="0"/>
              <a:t>. Eksploatacijska hitrost vozila na liniji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67544" y="1628800"/>
                <a:ext cx="4978896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𝑉𝑒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𝑡𝑠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2∗100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7,7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7,7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25,9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7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sl-SI" b="0" i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𝑡𝑠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𝑇𝑘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464,3</m:t>
                        </m:r>
                      </m:num>
                      <m:den>
                        <m:r>
                          <a:rPr lang="sl-SI" i="1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i="1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7,7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𝑢𝑟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:pPr marL="0" indent="0">
                  <a:buNone/>
                </a:pPr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67544" y="1628800"/>
                <a:ext cx="497889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652120" y="1600200"/>
            <a:ext cx="3034680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</a:t>
            </a:r>
            <a:r>
              <a:rPr lang="sl-SI" sz="2400" dirty="0" smtClean="0">
                <a:solidFill>
                  <a:srgbClr val="FF0000"/>
                </a:solidFill>
              </a:rPr>
              <a:t>2235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320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464,3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22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Podatki za nalogo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l-SI" dirty="0">
                <a:ea typeface="Calibri"/>
                <a:cs typeface="Times New Roman"/>
              </a:rPr>
              <a:t>S tovornim vozilom, ki ima nosilnost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40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ton </a:t>
            </a:r>
            <a:r>
              <a:rPr lang="sl-SI" dirty="0">
                <a:ea typeface="Calibri"/>
                <a:cs typeface="Times New Roman"/>
              </a:rPr>
              <a:t>opravljamo prevoz tovora na liniji. Povprečna hitrost vozila 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37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km/h</a:t>
            </a:r>
            <a:r>
              <a:rPr lang="sl-SI" dirty="0">
                <a:ea typeface="Calibri"/>
                <a:cs typeface="Times New Roman"/>
              </a:rPr>
              <a:t>. </a:t>
            </a:r>
            <a:r>
              <a:rPr lang="sl-SI" dirty="0" smtClean="0">
                <a:ea typeface="Calibri"/>
                <a:cs typeface="Times New Roman"/>
              </a:rPr>
              <a:t>Povprečni čas za </a:t>
            </a:r>
            <a:r>
              <a:rPr lang="sl-SI" dirty="0">
                <a:ea typeface="Calibri"/>
                <a:cs typeface="Times New Roman"/>
              </a:rPr>
              <a:t>natovarjanje in za </a:t>
            </a:r>
            <a:r>
              <a:rPr lang="sl-SI" dirty="0" smtClean="0">
                <a:ea typeface="Calibri"/>
                <a:cs typeface="Times New Roman"/>
              </a:rPr>
              <a:t>raztovarjanje na polovici linije od T1 do T2 je 1 uro in 10 minut. </a:t>
            </a:r>
            <a:endParaRPr lang="sl-SI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6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33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</a:t>
            </a:r>
            <a:r>
              <a:rPr lang="sl-SI" sz="3300" b="1" dirty="0" smtClean="0">
                <a:ea typeface="Calibri"/>
                <a:cs typeface="Times New Roman"/>
              </a:rPr>
              <a:t>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</a:t>
            </a:r>
            <a:r>
              <a:rPr lang="sl-SI" sz="2900" dirty="0" smtClean="0">
                <a:ea typeface="Calibri"/>
                <a:cs typeface="Times New Roman"/>
              </a:rPr>
              <a:t>10km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15km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13km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16km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12km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14km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15km</a:t>
            </a:r>
            <a:r>
              <a:rPr lang="sl-SI" sz="2900" b="1" dirty="0" smtClean="0">
                <a:ea typeface="Calibri"/>
                <a:cs typeface="Times New Roman"/>
              </a:rPr>
              <a:t>  </a:t>
            </a:r>
            <a:r>
              <a:rPr lang="sl-SI" sz="2900" dirty="0" smtClean="0">
                <a:ea typeface="Calibri"/>
                <a:cs typeface="Times New Roman"/>
              </a:rPr>
              <a:t>–</a:t>
            </a:r>
            <a:r>
              <a:rPr lang="sl-SI" sz="2900" b="1" dirty="0" smtClean="0">
                <a:ea typeface="Calibri"/>
                <a:cs typeface="Times New Roman"/>
              </a:rPr>
              <a:t> H </a:t>
            </a:r>
            <a:r>
              <a:rPr lang="sl-SI" sz="2900" dirty="0" smtClean="0">
                <a:ea typeface="Calibri"/>
                <a:cs typeface="Times New Roman"/>
              </a:rPr>
              <a:t>– 5km - </a:t>
            </a:r>
            <a:r>
              <a:rPr lang="sl-SI" sz="2900" b="1" dirty="0" smtClean="0">
                <a:ea typeface="Calibri"/>
                <a:cs typeface="Times New Roman"/>
              </a:rPr>
              <a:t>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626267"/>
              </p:ext>
            </p:extLst>
          </p:nvPr>
        </p:nvGraphicFramePr>
        <p:xfrm>
          <a:off x="323528" y="836712"/>
          <a:ext cx="8532442" cy="4320479"/>
        </p:xfrm>
        <a:graphic>
          <a:graphicData uri="http://schemas.openxmlformats.org/drawingml/2006/table">
            <a:tbl>
              <a:tblPr firstRow="1" firstCol="1" bandRow="1"/>
              <a:tblGrid>
                <a:gridCol w="840000"/>
                <a:gridCol w="627086"/>
                <a:gridCol w="457916"/>
                <a:gridCol w="457916"/>
                <a:gridCol w="457916"/>
                <a:gridCol w="457916"/>
                <a:gridCol w="457916"/>
                <a:gridCol w="457916"/>
                <a:gridCol w="500714"/>
                <a:gridCol w="673614"/>
                <a:gridCol w="598768"/>
                <a:gridCol w="584208"/>
                <a:gridCol w="613328"/>
                <a:gridCol w="523922"/>
                <a:gridCol w="823306"/>
              </a:tblGrid>
              <a:tr h="637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6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5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l-SI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Izračunaj:</a:t>
            </a:r>
            <a:endParaRPr lang="sl-SI" sz="24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količino prepeljanega </a:t>
            </a:r>
            <a:r>
              <a:rPr lang="sl-SI" dirty="0" smtClean="0">
                <a:ea typeface="Calibri"/>
                <a:cs typeface="Times New Roman"/>
              </a:rPr>
              <a:t>tovora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transportno </a:t>
            </a:r>
            <a:r>
              <a:rPr lang="sl-SI" dirty="0" smtClean="0">
                <a:ea typeface="Calibri"/>
                <a:cs typeface="Times New Roman"/>
              </a:rPr>
              <a:t>delo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neenakomernosti tovornega toka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čas kroženja vozila na liniji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zasedenosti – izkoristka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povprečno obremenitev </a:t>
            </a:r>
            <a:r>
              <a:rPr lang="sl-SI" dirty="0" smtClean="0">
                <a:ea typeface="Calibri"/>
                <a:cs typeface="Times New Roman"/>
              </a:rPr>
              <a:t>vozila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eksploatacijsko hitrost vozila na liniji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0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Podatki: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q = 40 t</a:t>
            </a:r>
          </a:p>
          <a:p>
            <a:r>
              <a:rPr lang="sl-SI" sz="2400" dirty="0"/>
              <a:t>v</a:t>
            </a:r>
            <a:r>
              <a:rPr lang="sl-SI" sz="2400" dirty="0" smtClean="0"/>
              <a:t> = 37 km/h</a:t>
            </a:r>
          </a:p>
          <a:p>
            <a:r>
              <a:rPr lang="sl-SI" sz="2400" dirty="0" err="1" smtClean="0"/>
              <a:t>tnr</a:t>
            </a:r>
            <a:r>
              <a:rPr lang="sl-SI" sz="2400" dirty="0" smtClean="0"/>
              <a:t> = 1 ura + 10 min – 70 minut</a:t>
            </a:r>
          </a:p>
          <a:p>
            <a:r>
              <a:rPr lang="sl-SI" sz="2400" dirty="0" smtClean="0"/>
              <a:t>N = 9 postaj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863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33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</a:t>
            </a:r>
            <a:r>
              <a:rPr lang="sl-SI" sz="3300" b="1" dirty="0" smtClean="0">
                <a:ea typeface="Calibri"/>
                <a:cs typeface="Times New Roman"/>
              </a:rPr>
              <a:t>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</a:t>
            </a:r>
            <a:r>
              <a:rPr lang="sl-SI" sz="2900" dirty="0" smtClean="0">
                <a:ea typeface="Calibri"/>
                <a:cs typeface="Times New Roman"/>
              </a:rPr>
              <a:t>10km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15km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13km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16km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12km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14km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15km</a:t>
            </a:r>
            <a:r>
              <a:rPr lang="sl-SI" sz="2900" b="1" dirty="0" smtClean="0">
                <a:ea typeface="Calibri"/>
                <a:cs typeface="Times New Roman"/>
              </a:rPr>
              <a:t>  </a:t>
            </a:r>
            <a:r>
              <a:rPr lang="sl-SI" sz="2900" dirty="0" smtClean="0">
                <a:ea typeface="Calibri"/>
                <a:cs typeface="Times New Roman"/>
              </a:rPr>
              <a:t>–</a:t>
            </a:r>
            <a:r>
              <a:rPr lang="sl-SI" sz="2900" b="1" dirty="0" smtClean="0">
                <a:ea typeface="Calibri"/>
                <a:cs typeface="Times New Roman"/>
              </a:rPr>
              <a:t> H </a:t>
            </a:r>
            <a:r>
              <a:rPr lang="sl-SI" sz="2900" dirty="0" smtClean="0">
                <a:ea typeface="Calibri"/>
                <a:cs typeface="Times New Roman"/>
              </a:rPr>
              <a:t>– 5km - </a:t>
            </a:r>
            <a:r>
              <a:rPr lang="sl-SI" sz="2900" b="1" dirty="0" smtClean="0">
                <a:ea typeface="Calibri"/>
                <a:cs typeface="Times New Roman"/>
              </a:rPr>
              <a:t>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08918"/>
              </p:ext>
            </p:extLst>
          </p:nvPr>
        </p:nvGraphicFramePr>
        <p:xfrm>
          <a:off x="323528" y="836712"/>
          <a:ext cx="8532442" cy="4405030"/>
        </p:xfrm>
        <a:graphic>
          <a:graphicData uri="http://schemas.openxmlformats.org/drawingml/2006/table">
            <a:tbl>
              <a:tblPr firstRow="1" firstCol="1" bandRow="1"/>
              <a:tblGrid>
                <a:gridCol w="840000"/>
                <a:gridCol w="627086"/>
                <a:gridCol w="457916"/>
                <a:gridCol w="457916"/>
                <a:gridCol w="457916"/>
                <a:gridCol w="457916"/>
                <a:gridCol w="457916"/>
                <a:gridCol w="457916"/>
                <a:gridCol w="500714"/>
                <a:gridCol w="673614"/>
                <a:gridCol w="598768"/>
                <a:gridCol w="584208"/>
                <a:gridCol w="613328"/>
                <a:gridCol w="523922"/>
                <a:gridCol w="823306"/>
              </a:tblGrid>
              <a:tr h="637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6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378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5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l-SI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2235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38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1. Količina prepeljanega tovora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grada vsebine 1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l-SI" b="0" dirty="0" smtClean="0"/>
                  <a:t>Q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𝑛𝑟</m:t>
                    </m:r>
                    <m:r>
                      <a:rPr lang="sl-SI" b="0" i="1" smtClean="0">
                        <a:latin typeface="Cambria Math"/>
                      </a:rPr>
                      <m:t>=57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Ograda vsebin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grada vsebine 1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37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1ura + 10 min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= 57 t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2</a:t>
            </a:r>
            <a:r>
              <a:rPr lang="sl-SI" sz="2400" b="1" u="sng" dirty="0" smtClean="0"/>
              <a:t>. Transportno delo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𝑞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1" smtClean="0">
                        <a:latin typeface="Cambria Math"/>
                      </a:rPr>
                      <m:t>𝐿𝑖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:r>
                  <a:rPr lang="sl-SI" u="sng" dirty="0"/>
                  <a:t>i</a:t>
                </a:r>
                <a:r>
                  <a:rPr lang="sl-SI" u="sng" dirty="0" smtClean="0"/>
                  <a:t>z tabele: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=2235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580112" y="1600200"/>
            <a:ext cx="310668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2235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t/km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3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3</a:t>
            </a:r>
            <a:r>
              <a:rPr lang="sl-SI" sz="2400" b="1" u="sng" dirty="0" smtClean="0"/>
              <a:t>. Koeficient neenakomernega tovornega toka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186808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𝑌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𝑞𝑚𝑎𝑥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  <m:r>
                          <a:rPr lang="sl-SI" b="0" i="1" smtClean="0">
                            <a:latin typeface="Cambria Math"/>
                          </a:rPr>
                          <m:t>/(</m:t>
                        </m:r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174/(9−1)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sl-SI" b="0" i="1" dirty="0" smtClean="0">
                            <a:latin typeface="Cambria Math"/>
                          </a:rPr>
                          <m:t>21,75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1,38</a:t>
                </a: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18680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96136" y="1600200"/>
            <a:ext cx="289066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2237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45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725</Words>
  <Application>Microsoft Office PowerPoint</Application>
  <PresentationFormat>Diaprojekcija na zaslonu (4:3)</PresentationFormat>
  <Paragraphs>392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Officeova tema</vt:lpstr>
      <vt:lpstr>Linijski prevoz tovora  naloga 3</vt:lpstr>
      <vt:lpstr>Podatki za nalogo</vt:lpstr>
      <vt:lpstr>Matrika prevoza je sledeča: </vt:lpstr>
      <vt:lpstr>Izračunaj:</vt:lpstr>
      <vt:lpstr>Podatki:</vt:lpstr>
      <vt:lpstr>Matrika prevoza je sledeča: </vt:lpstr>
      <vt:lpstr>1. Količina prepeljanega tovora</vt:lpstr>
      <vt:lpstr>2. Transportno delo</vt:lpstr>
      <vt:lpstr>3. Koeficient neenakomernega tovornega toka</vt:lpstr>
      <vt:lpstr>4. Čas kroženja vozila na liniji</vt:lpstr>
      <vt:lpstr>5. Koeficient zasedenosti- izkoristka vozila</vt:lpstr>
      <vt:lpstr>6. Povprečna obremenitev vozila</vt:lpstr>
      <vt:lpstr>7. Eksploatacijska hitrost vozila na liniji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Linijski prevoz tovora Priprava na maturo naloga 1</dc:title>
  <dc:creator>Brane</dc:creator>
  <cp:lastModifiedBy>Brane Vršnik</cp:lastModifiedBy>
  <cp:revision>34</cp:revision>
  <dcterms:created xsi:type="dcterms:W3CDTF">2015-04-28T12:47:57Z</dcterms:created>
  <dcterms:modified xsi:type="dcterms:W3CDTF">2017-03-28T10:49:06Z</dcterms:modified>
</cp:coreProperties>
</file>