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4" r:id="rId4"/>
    <p:sldId id="261" r:id="rId5"/>
    <p:sldId id="260" r:id="rId6"/>
    <p:sldId id="275" r:id="rId7"/>
    <p:sldId id="263" r:id="rId8"/>
    <p:sldId id="273" r:id="rId9"/>
    <p:sldId id="271" r:id="rId10"/>
    <p:sldId id="270" r:id="rId11"/>
    <p:sldId id="269" r:id="rId12"/>
    <p:sldId id="268" r:id="rId13"/>
    <p:sldId id="266" r:id="rId14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7254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543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48983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8171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0058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527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8088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5562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6419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5403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236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556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Linijski prevoz tovora</a:t>
            </a:r>
            <a:br>
              <a:rPr lang="sl-SI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>naloga 3</a:t>
            </a:r>
            <a:endParaRPr lang="sl-SI" sz="18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2978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/>
              <a:t>4</a:t>
            </a:r>
            <a:r>
              <a:rPr lang="sl-SI" sz="2400" b="1" u="sng" dirty="0" smtClean="0"/>
              <a:t>. Čas kroženja vozila na liniji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5410944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𝑇𝑘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latin typeface="Cambria Math"/>
                      </a:rPr>
                      <m:t>𝑡𝑣</m:t>
                    </m:r>
                    <m:r>
                      <a:rPr lang="sl-SI" b="0" i="1" smtClean="0">
                        <a:latin typeface="Cambria Math"/>
                      </a:rPr>
                      <m:t>+</m:t>
                    </m:r>
                    <m:r>
                      <a:rPr lang="sl-SI" b="0" i="1" smtClean="0">
                        <a:latin typeface="Cambria Math"/>
                      </a:rPr>
                      <m:t>𝑡𝑛𝑟</m:t>
                    </m:r>
                    <m:r>
                      <a:rPr lang="sl-SI" b="0" i="1" smtClean="0">
                        <a:latin typeface="Cambria Math"/>
                      </a:rPr>
                      <m:t>+</m:t>
                    </m:r>
                    <m:r>
                      <a:rPr lang="sl-SI" b="0" i="1" smtClean="0">
                        <a:latin typeface="Cambria Math"/>
                      </a:rPr>
                      <m:t>𝑡𝑡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:endParaRPr lang="sl-SI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2∗</m:t>
                        </m:r>
                        <m:r>
                          <a:rPr lang="sl-SI" b="0" i="1" smtClean="0">
                            <a:latin typeface="Cambria Math"/>
                          </a:rPr>
                          <m:t>𝐿𝑖</m:t>
                        </m:r>
                        <m:r>
                          <a:rPr lang="sl-SI" b="0" i="1" smtClean="0">
                            <a:latin typeface="Cambria Math"/>
                          </a:rPr>
                          <m:t>∗60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𝑣</m:t>
                        </m:r>
                      </m:den>
                    </m:f>
                    <m:r>
                      <a:rPr lang="sl-SI" b="0" i="0" smtClean="0">
                        <a:latin typeface="Cambria Math"/>
                      </a:rPr>
                      <m:t>+2∗</m:t>
                    </m:r>
                    <m:r>
                      <m:rPr>
                        <m:sty m:val="p"/>
                      </m:rPr>
                      <a:rPr lang="sl-SI" b="0" i="0" smtClean="0">
                        <a:latin typeface="Cambria Math"/>
                      </a:rPr>
                      <m:t>tnr</m:t>
                    </m:r>
                    <m:r>
                      <a:rPr lang="sl-SI" b="0" i="0" smtClean="0"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sl-SI" b="0" i="0" smtClean="0">
                        <a:latin typeface="Cambria Math"/>
                      </a:rPr>
                      <m:t>tt</m:t>
                    </m:r>
                    <m:r>
                      <a:rPr lang="sl-SI" b="0" i="0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2∗60∗60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37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+2</m:t>
                    </m:r>
                    <m:d>
                      <m:dPr>
                        <m:ctrlPr>
                          <a:rPr lang="sl-SI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l-SI" b="0" i="1" smtClean="0">
                            <a:latin typeface="Cambria Math"/>
                          </a:rPr>
                          <m:t>70</m:t>
                        </m:r>
                      </m:e>
                    </m:d>
                    <m:r>
                      <a:rPr lang="sl-SI" b="0" i="1" smtClean="0">
                        <a:latin typeface="Cambria Math"/>
                      </a:rPr>
                      <m:t>+0=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7200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37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+2∗70+0=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=195+140+0=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335 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𝑚𝑖𝑛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5410944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5724128" y="1600200"/>
            <a:ext cx="2962672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40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37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tnr</a:t>
            </a:r>
            <a:r>
              <a:rPr lang="sl-SI" sz="2400" dirty="0">
                <a:solidFill>
                  <a:prstClr val="black"/>
                </a:solidFill>
              </a:rPr>
              <a:t> = 1ura + 10 min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57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=1309 t/km</a:t>
            </a:r>
          </a:p>
          <a:p>
            <a:pPr lvl="0"/>
            <a:r>
              <a:rPr lang="sl-SI" sz="2400" dirty="0" err="1" smtClean="0">
                <a:solidFill>
                  <a:srgbClr val="FF0000"/>
                </a:solidFill>
              </a:rPr>
              <a:t>Tk</a:t>
            </a:r>
            <a:r>
              <a:rPr lang="sl-SI" sz="2400" dirty="0" smtClean="0">
                <a:solidFill>
                  <a:srgbClr val="FF0000"/>
                </a:solidFill>
              </a:rPr>
              <a:t> = 335 min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5864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Naslov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l-SI" sz="2400" b="1" u="sng" dirty="0"/>
                  <a:t>5</a:t>
                </a:r>
                <a:r>
                  <a:rPr lang="sl-SI" sz="2400" b="1" u="sng" dirty="0" smtClean="0"/>
                  <a:t>. Koe</a:t>
                </a:r>
                <a14:m>
                  <m:oMath xmlns:m="http://schemas.openxmlformats.org/officeDocument/2006/math">
                    <m:r>
                      <a:rPr lang="sl-SI" sz="2400" b="1" i="1" u="sng" dirty="0" smtClean="0">
                        <a:latin typeface="Cambria Math"/>
                      </a:rPr>
                      <m:t>𝒇𝒊𝒄𝒊</m:t>
                    </m:r>
                  </m:oMath>
                </a14:m>
                <a:r>
                  <a:rPr lang="sl-SI" sz="2400" b="1" u="sng" dirty="0" smtClean="0"/>
                  <a:t>ent zasedenosti- izkoristka vozila</a:t>
                </a:r>
                <a:endParaRPr lang="sl-SI" sz="2400" b="1" u="sng" dirty="0"/>
              </a:p>
            </p:txBody>
          </p:sp>
        </mc:Choice>
        <mc:Fallback xmlns="">
          <p:sp>
            <p:nvSpPr>
              <p:cNvPr id="2" name="Naslov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4690864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i="1" smtClean="0">
                        <a:latin typeface="Cambria Math"/>
                        <a:ea typeface="Cambria Math"/>
                      </a:rPr>
                      <m:t>𝜎</m:t>
                    </m:r>
                    <m:r>
                      <a:rPr lang="sl-SI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Ʃ</m:t>
                        </m:r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𝑄𝑚𝑎𝑥</m:t>
                        </m:r>
                      </m:den>
                    </m:f>
                    <m:r>
                      <a:rPr lang="sl-SI" b="0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sl-SI" dirty="0" smtClean="0"/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174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320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0,54</m:t>
                    </m:r>
                  </m:oMath>
                </a14:m>
                <a:endParaRPr lang="sl-SI" dirty="0" smtClean="0">
                  <a:solidFill>
                    <a:srgbClr val="FF0000"/>
                  </a:solidFill>
                </a:endParaRPr>
              </a:p>
              <a:p>
                <a:endParaRPr lang="sl-SI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𝑄𝑚𝑎𝑥</m:t>
                      </m:r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𝑞</m:t>
                      </m:r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∗(</m:t>
                      </m:r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−1)=</m:t>
                      </m:r>
                    </m:oMath>
                  </m:oMathPara>
                </a14:m>
                <a:endParaRPr lang="sl-SI" b="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=40∗</m:t>
                      </m:r>
                      <m:d>
                        <m:dPr>
                          <m:ctrlPr>
                            <a:rPr lang="sl-SI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sl-SI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9−1</m:t>
                          </m:r>
                        </m:e>
                      </m:d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320 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sl-SI" b="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sl-SI" b="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4690864" cy="4525963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5724128" y="1600200"/>
            <a:ext cx="2962672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40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37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tnr</a:t>
            </a:r>
            <a:r>
              <a:rPr lang="sl-SI" sz="2400" dirty="0">
                <a:solidFill>
                  <a:prstClr val="black"/>
                </a:solidFill>
              </a:rPr>
              <a:t> = 1ura + 10 min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57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=1309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Tk</a:t>
            </a:r>
            <a:r>
              <a:rPr lang="sl-SI" sz="2400" dirty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335 </a:t>
            </a:r>
            <a:r>
              <a:rPr lang="sl-SI" sz="2400" dirty="0">
                <a:solidFill>
                  <a:srgbClr val="FF0000"/>
                </a:solidFill>
              </a:rPr>
              <a:t>min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7875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/>
              <a:t>6</a:t>
            </a:r>
            <a:r>
              <a:rPr lang="sl-SI" sz="2400" b="1" u="sng" dirty="0" smtClean="0"/>
              <a:t>. Povprečna obremenitev vozila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𝑇𝑜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Ʃ</m:t>
                        </m:r>
                        <m:r>
                          <a:rPr lang="sl-SI" b="0" i="1" smtClean="0"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𝑁</m:t>
                        </m:r>
                        <m:r>
                          <a:rPr lang="sl-SI" b="0" i="1" smtClean="0"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sl-SI" dirty="0" smtClean="0"/>
                  <a:t>=</a:t>
                </a:r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174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9−1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21,8 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5652120" y="1600200"/>
            <a:ext cx="3034680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40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37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tnr</a:t>
            </a:r>
            <a:r>
              <a:rPr lang="sl-SI" sz="2400" dirty="0">
                <a:solidFill>
                  <a:prstClr val="black"/>
                </a:solidFill>
              </a:rPr>
              <a:t> = 1ura + 10 min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57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= 1309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320 t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r>
              <a:rPr lang="sl-SI" sz="2400" dirty="0" err="1" smtClean="0">
                <a:solidFill>
                  <a:srgbClr val="FF0000"/>
                </a:solidFill>
              </a:rPr>
              <a:t>Tk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 335 min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5810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/>
              <a:t>7</a:t>
            </a:r>
            <a:r>
              <a:rPr lang="sl-SI" sz="2400" b="1" u="sng" dirty="0" smtClean="0"/>
              <a:t>. Eksploatacijska hitrost vozila na liniji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4978896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𝑉𝑒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𝑘𝑚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𝑡𝑠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2∗60</m:t>
                        </m:r>
                      </m:num>
                      <m:den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5,6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120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5,6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21,4 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𝑘𝑚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m:rPr>
                        <m:sty m:val="p"/>
                      </m:rPr>
                      <a:rPr lang="sl-SI" b="0" i="0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</m:oMath>
                </a14:m>
                <a:endParaRPr lang="sl-SI" b="0" dirty="0" smtClean="0">
                  <a:solidFill>
                    <a:srgbClr val="FF0000"/>
                  </a:solidFill>
                </a:endParaRPr>
              </a:p>
              <a:p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𝑡𝑠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𝑇𝑘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60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3</m:t>
                        </m:r>
                        <m:r>
                          <a:rPr lang="sl-SI" b="0" i="1" smtClean="0">
                            <a:latin typeface="Cambria Math"/>
                          </a:rPr>
                          <m:t>35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60</m:t>
                        </m:r>
                      </m:den>
                    </m:f>
                    <m:r>
                      <a:rPr lang="sl-SI" i="1">
                        <a:latin typeface="Cambria Math"/>
                      </a:rPr>
                      <m:t>=</m:t>
                    </m:r>
                    <m:r>
                      <a:rPr lang="sl-SI" i="1" smtClean="0">
                        <a:solidFill>
                          <a:srgbClr val="FF0000"/>
                        </a:solidFill>
                        <a:latin typeface="Cambria Math"/>
                      </a:rPr>
                      <m:t>5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,6</m:t>
                    </m:r>
                    <m:r>
                      <a:rPr lang="sl-SI" i="1" smtClean="0">
                        <a:solidFill>
                          <a:srgbClr val="FF0000"/>
                        </a:solidFill>
                        <a:latin typeface="Cambria Math"/>
                      </a:rPr>
                      <m:t>𝑢𝑟</m:t>
                    </m:r>
                    <m:r>
                      <a:rPr lang="sl-SI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sl-SI" b="0" dirty="0" smtClean="0">
                  <a:solidFill>
                    <a:srgbClr val="FF0000"/>
                  </a:solidFill>
                </a:endParaRPr>
              </a:p>
              <a:p>
                <a:endParaRPr lang="sl-SI" b="0" dirty="0" smtClean="0"/>
              </a:p>
              <a:p>
                <a:pPr marL="0" indent="0">
                  <a:buNone/>
                </a:pPr>
                <a:endParaRPr lang="sl-SI" dirty="0" smtClean="0">
                  <a:solidFill>
                    <a:srgbClr val="FF0000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4978896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5652120" y="1600200"/>
            <a:ext cx="3034680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40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37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tnr</a:t>
            </a:r>
            <a:r>
              <a:rPr lang="sl-SI" sz="2400" dirty="0">
                <a:solidFill>
                  <a:prstClr val="black"/>
                </a:solidFill>
              </a:rPr>
              <a:t> = 1ura + 10 min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57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= 1309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r>
              <a:rPr lang="sl-SI" sz="2400" dirty="0" err="1" smtClean="0">
                <a:solidFill>
                  <a:srgbClr val="FF0000"/>
                </a:solidFill>
              </a:rPr>
              <a:t>Qmax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320 t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r>
              <a:rPr lang="sl-SI" sz="2400" dirty="0" err="1" smtClean="0">
                <a:solidFill>
                  <a:srgbClr val="FF0000"/>
                </a:solidFill>
              </a:rPr>
              <a:t>Tk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335 </a:t>
            </a:r>
            <a:r>
              <a:rPr lang="sl-SI" sz="2400" dirty="0">
                <a:solidFill>
                  <a:srgbClr val="FF0000"/>
                </a:solidFill>
              </a:rPr>
              <a:t>min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7226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b="1" dirty="0" smtClean="0"/>
              <a:t>Podatki za nalogo</a:t>
            </a:r>
            <a:endParaRPr lang="sl-SI" sz="32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sl-SI" dirty="0">
                <a:ea typeface="Calibri"/>
                <a:cs typeface="Times New Roman"/>
              </a:rPr>
              <a:t>S tovornim vozilom, ki ima nosilnost </a:t>
            </a:r>
            <a:r>
              <a:rPr lang="sl-SI" dirty="0" smtClean="0">
                <a:solidFill>
                  <a:srgbClr val="FF0000"/>
                </a:solidFill>
                <a:ea typeface="Calibri"/>
                <a:cs typeface="Times New Roman"/>
              </a:rPr>
              <a:t>40 </a:t>
            </a:r>
            <a:r>
              <a:rPr lang="sl-SI" dirty="0">
                <a:solidFill>
                  <a:srgbClr val="FF0000"/>
                </a:solidFill>
                <a:ea typeface="Calibri"/>
                <a:cs typeface="Times New Roman"/>
              </a:rPr>
              <a:t>ton </a:t>
            </a:r>
            <a:r>
              <a:rPr lang="sl-SI" dirty="0">
                <a:ea typeface="Calibri"/>
                <a:cs typeface="Times New Roman"/>
              </a:rPr>
              <a:t>opravljamo prevoz tovora na liniji. Povprečna hitrost vozila je </a:t>
            </a:r>
            <a:r>
              <a:rPr lang="sl-SI" dirty="0" smtClean="0">
                <a:solidFill>
                  <a:srgbClr val="FF0000"/>
                </a:solidFill>
                <a:ea typeface="Calibri"/>
                <a:cs typeface="Times New Roman"/>
              </a:rPr>
              <a:t>37 </a:t>
            </a:r>
            <a:r>
              <a:rPr lang="sl-SI" dirty="0">
                <a:solidFill>
                  <a:srgbClr val="FF0000"/>
                </a:solidFill>
                <a:ea typeface="Calibri"/>
                <a:cs typeface="Times New Roman"/>
              </a:rPr>
              <a:t>km/h</a:t>
            </a:r>
            <a:r>
              <a:rPr lang="sl-SI" dirty="0">
                <a:ea typeface="Calibri"/>
                <a:cs typeface="Times New Roman"/>
              </a:rPr>
              <a:t>. </a:t>
            </a:r>
            <a:r>
              <a:rPr lang="sl-SI" dirty="0" smtClean="0">
                <a:ea typeface="Calibri"/>
                <a:cs typeface="Times New Roman"/>
              </a:rPr>
              <a:t>Povprečni čas za </a:t>
            </a:r>
            <a:r>
              <a:rPr lang="sl-SI" dirty="0">
                <a:ea typeface="Calibri"/>
                <a:cs typeface="Times New Roman"/>
              </a:rPr>
              <a:t>natovarjanje in za </a:t>
            </a:r>
            <a:r>
              <a:rPr lang="sl-SI" dirty="0" smtClean="0">
                <a:ea typeface="Calibri"/>
                <a:cs typeface="Times New Roman"/>
              </a:rPr>
              <a:t>raztovarjanje na polovici linije od T1 do T2 je </a:t>
            </a:r>
            <a:r>
              <a:rPr lang="sl-SI" dirty="0" smtClean="0">
                <a:solidFill>
                  <a:srgbClr val="FF0000"/>
                </a:solidFill>
                <a:ea typeface="Calibri"/>
                <a:cs typeface="Times New Roman"/>
              </a:rPr>
              <a:t>1 uro in 10 minut</a:t>
            </a:r>
            <a:r>
              <a:rPr lang="sl-SI" dirty="0" smtClean="0">
                <a:ea typeface="Calibri"/>
                <a:cs typeface="Times New Roman"/>
              </a:rPr>
              <a:t>. </a:t>
            </a:r>
            <a:endParaRPr lang="sl-SI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9567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lvl="0"/>
            <a:r>
              <a:rPr lang="sl-SI" sz="2000" b="1" dirty="0">
                <a:solidFill>
                  <a:prstClr val="black"/>
                </a:solidFill>
                <a:ea typeface="Calibri"/>
                <a:cs typeface="Times New Roman"/>
              </a:rPr>
              <a:t>Matrika prevoza je sledeča:</a:t>
            </a:r>
            <a: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sl-SI" sz="1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583264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3300" b="1" dirty="0" smtClean="0">
                <a:ea typeface="Calibri"/>
                <a:cs typeface="Times New Roman"/>
              </a:rPr>
              <a:t>Razdalja med terminali: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2900" b="1" dirty="0" smtClean="0">
                <a:ea typeface="Calibri"/>
                <a:cs typeface="Times New Roman"/>
              </a:rPr>
              <a:t>A</a:t>
            </a:r>
            <a:r>
              <a:rPr lang="sl-SI" sz="2900" dirty="0" smtClean="0">
                <a:ea typeface="Calibri"/>
                <a:cs typeface="Times New Roman"/>
              </a:rPr>
              <a:t>  </a:t>
            </a:r>
            <a:r>
              <a:rPr lang="sl-SI" sz="2900" dirty="0">
                <a:ea typeface="Calibri"/>
                <a:cs typeface="Times New Roman"/>
              </a:rPr>
              <a:t>- 9</a:t>
            </a:r>
            <a:r>
              <a:rPr lang="sl-SI" sz="2900" dirty="0" smtClean="0">
                <a:ea typeface="Calibri"/>
                <a:cs typeface="Times New Roman"/>
              </a:rPr>
              <a:t>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B</a:t>
            </a:r>
            <a:r>
              <a:rPr lang="sl-SI" sz="2900" dirty="0">
                <a:ea typeface="Calibri"/>
                <a:cs typeface="Times New Roman"/>
              </a:rPr>
              <a:t>  - 4</a:t>
            </a:r>
            <a:r>
              <a:rPr lang="sl-SI" sz="2900" dirty="0" smtClean="0">
                <a:ea typeface="Calibri"/>
                <a:cs typeface="Times New Roman"/>
              </a:rPr>
              <a:t>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C</a:t>
            </a:r>
            <a:r>
              <a:rPr lang="sl-SI" sz="2900" dirty="0">
                <a:ea typeface="Calibri"/>
                <a:cs typeface="Times New Roman"/>
              </a:rPr>
              <a:t>  - 8</a:t>
            </a:r>
            <a:r>
              <a:rPr lang="sl-SI" sz="2900" dirty="0" smtClean="0">
                <a:ea typeface="Calibri"/>
                <a:cs typeface="Times New Roman"/>
              </a:rPr>
              <a:t>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D</a:t>
            </a:r>
            <a:r>
              <a:rPr lang="sl-SI" sz="2900" dirty="0">
                <a:ea typeface="Calibri"/>
                <a:cs typeface="Times New Roman"/>
              </a:rPr>
              <a:t>  - </a:t>
            </a:r>
            <a:r>
              <a:rPr lang="sl-SI" sz="2900" dirty="0" smtClean="0">
                <a:ea typeface="Calibri"/>
                <a:cs typeface="Times New Roman"/>
              </a:rPr>
              <a:t>6km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E</a:t>
            </a:r>
            <a:r>
              <a:rPr lang="sl-SI" sz="2900" dirty="0">
                <a:ea typeface="Calibri"/>
                <a:cs typeface="Times New Roman"/>
              </a:rPr>
              <a:t>  - </a:t>
            </a:r>
            <a:r>
              <a:rPr lang="sl-SI" sz="2900" dirty="0" smtClean="0">
                <a:ea typeface="Calibri"/>
                <a:cs typeface="Times New Roman"/>
              </a:rPr>
              <a:t>11km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F</a:t>
            </a:r>
            <a:r>
              <a:rPr lang="sl-SI" sz="2900" dirty="0">
                <a:ea typeface="Calibri"/>
                <a:cs typeface="Times New Roman"/>
              </a:rPr>
              <a:t>  - 7</a:t>
            </a:r>
            <a:r>
              <a:rPr lang="sl-SI" sz="2900" dirty="0" smtClean="0">
                <a:ea typeface="Calibri"/>
                <a:cs typeface="Times New Roman"/>
              </a:rPr>
              <a:t>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 smtClean="0">
                <a:ea typeface="Calibri"/>
                <a:cs typeface="Times New Roman"/>
              </a:rPr>
              <a:t>G – </a:t>
            </a:r>
            <a:r>
              <a:rPr lang="sl-SI" sz="2900" dirty="0" smtClean="0">
                <a:ea typeface="Calibri"/>
                <a:cs typeface="Times New Roman"/>
              </a:rPr>
              <a:t>11km</a:t>
            </a:r>
            <a:r>
              <a:rPr lang="sl-SI" sz="2900" b="1" dirty="0" smtClean="0">
                <a:ea typeface="Calibri"/>
                <a:cs typeface="Times New Roman"/>
              </a:rPr>
              <a:t>  </a:t>
            </a:r>
            <a:r>
              <a:rPr lang="sl-SI" sz="2900" dirty="0" smtClean="0">
                <a:ea typeface="Calibri"/>
                <a:cs typeface="Times New Roman"/>
              </a:rPr>
              <a:t>–</a:t>
            </a:r>
            <a:r>
              <a:rPr lang="sl-SI" sz="2900" b="1" dirty="0" smtClean="0">
                <a:ea typeface="Calibri"/>
                <a:cs typeface="Times New Roman"/>
              </a:rPr>
              <a:t> H </a:t>
            </a:r>
            <a:r>
              <a:rPr lang="sl-SI" sz="2900" dirty="0" smtClean="0">
                <a:ea typeface="Calibri"/>
                <a:cs typeface="Times New Roman"/>
              </a:rPr>
              <a:t>– 5km - </a:t>
            </a:r>
            <a:r>
              <a:rPr lang="sl-SI" sz="2900" b="1" dirty="0" smtClean="0">
                <a:ea typeface="Calibri"/>
                <a:cs typeface="Times New Roman"/>
              </a:rPr>
              <a:t>I</a:t>
            </a:r>
            <a:endParaRPr lang="sl-SI" sz="2900" dirty="0">
              <a:ea typeface="Calibri"/>
              <a:cs typeface="Times New Roman"/>
            </a:endParaRPr>
          </a:p>
          <a:p>
            <a:endParaRPr lang="sl-SI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561385"/>
              </p:ext>
            </p:extLst>
          </p:nvPr>
        </p:nvGraphicFramePr>
        <p:xfrm>
          <a:off x="611560" y="620688"/>
          <a:ext cx="8208912" cy="4352501"/>
        </p:xfrm>
        <a:graphic>
          <a:graphicData uri="http://schemas.openxmlformats.org/drawingml/2006/table">
            <a:tbl>
              <a:tblPr firstRow="1" firstCol="1" bandRow="1"/>
              <a:tblGrid>
                <a:gridCol w="808149"/>
                <a:gridCol w="603309"/>
                <a:gridCol w="440553"/>
                <a:gridCol w="440553"/>
                <a:gridCol w="440553"/>
                <a:gridCol w="440553"/>
                <a:gridCol w="440553"/>
                <a:gridCol w="440553"/>
                <a:gridCol w="481728"/>
                <a:gridCol w="648072"/>
                <a:gridCol w="576064"/>
                <a:gridCol w="562056"/>
                <a:gridCol w="590072"/>
                <a:gridCol w="504056"/>
                <a:gridCol w="792088"/>
              </a:tblGrid>
              <a:tr h="6814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terminal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natovor</a:t>
                      </a:r>
                      <a:endParaRPr lang="sl-SI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raztovor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180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dirty="0" smtClean="0"/>
              <a:t>Izračunaj:</a:t>
            </a:r>
            <a:endParaRPr lang="sl-SI" sz="24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količino prepeljanega </a:t>
            </a:r>
            <a:r>
              <a:rPr lang="sl-SI" dirty="0" smtClean="0">
                <a:ea typeface="Calibri"/>
                <a:cs typeface="Times New Roman"/>
              </a:rPr>
              <a:t>tovora</a:t>
            </a:r>
            <a:endParaRPr lang="sl-SI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transportno </a:t>
            </a:r>
            <a:r>
              <a:rPr lang="sl-SI" dirty="0" smtClean="0">
                <a:ea typeface="Calibri"/>
                <a:cs typeface="Times New Roman"/>
              </a:rPr>
              <a:t>delo</a:t>
            </a:r>
            <a:endParaRPr lang="sl-SI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koeficient neenakomernosti tovornega toka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čas kroženja vozila na liniji 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koeficient zasedenosti – izkoristka vozila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povprečno obremenitev </a:t>
            </a:r>
            <a:r>
              <a:rPr lang="sl-SI" dirty="0" smtClean="0">
                <a:ea typeface="Calibri"/>
                <a:cs typeface="Times New Roman"/>
              </a:rPr>
              <a:t>vozila</a:t>
            </a:r>
            <a:endParaRPr lang="sl-SI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eksploatacijsko hitrost vozila na liniji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303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Podatki: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q = 40 t</a:t>
            </a:r>
          </a:p>
          <a:p>
            <a:r>
              <a:rPr lang="sl-SI" sz="2400" dirty="0"/>
              <a:t>v</a:t>
            </a:r>
            <a:r>
              <a:rPr lang="sl-SI" sz="2400" dirty="0" smtClean="0"/>
              <a:t> = 37 km/h</a:t>
            </a:r>
          </a:p>
          <a:p>
            <a:r>
              <a:rPr lang="sl-SI" sz="2400" dirty="0" err="1" smtClean="0"/>
              <a:t>tnr</a:t>
            </a:r>
            <a:r>
              <a:rPr lang="sl-SI" sz="2400" dirty="0" smtClean="0"/>
              <a:t> = 1 ura + 10 min – 70 minut</a:t>
            </a:r>
          </a:p>
          <a:p>
            <a:r>
              <a:rPr lang="sl-SI" sz="2400" dirty="0" smtClean="0"/>
              <a:t>N = 9 postaj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48635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lvl="0"/>
            <a:r>
              <a:rPr lang="sl-SI" sz="2000" b="1" dirty="0">
                <a:solidFill>
                  <a:prstClr val="black"/>
                </a:solidFill>
                <a:ea typeface="Calibri"/>
                <a:cs typeface="Times New Roman"/>
              </a:rPr>
              <a:t>Matrika prevoza je sledeča:</a:t>
            </a:r>
            <a: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sl-SI" sz="1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583264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3300" b="1" dirty="0" smtClean="0">
                <a:ea typeface="Calibri"/>
                <a:cs typeface="Times New Roman"/>
              </a:rPr>
              <a:t>Razdalja med terminali: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2900" b="1" dirty="0" smtClean="0">
                <a:ea typeface="Calibri"/>
                <a:cs typeface="Times New Roman"/>
              </a:rPr>
              <a:t>A</a:t>
            </a:r>
            <a:r>
              <a:rPr lang="sl-SI" sz="2900" dirty="0" smtClean="0">
                <a:ea typeface="Calibri"/>
                <a:cs typeface="Times New Roman"/>
              </a:rPr>
              <a:t>  </a:t>
            </a:r>
            <a:r>
              <a:rPr lang="sl-SI" sz="2900" dirty="0">
                <a:ea typeface="Calibri"/>
                <a:cs typeface="Times New Roman"/>
              </a:rPr>
              <a:t>- 9</a:t>
            </a:r>
            <a:r>
              <a:rPr lang="sl-SI" sz="2900" dirty="0" smtClean="0">
                <a:ea typeface="Calibri"/>
                <a:cs typeface="Times New Roman"/>
              </a:rPr>
              <a:t>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B</a:t>
            </a:r>
            <a:r>
              <a:rPr lang="sl-SI" sz="2900" dirty="0">
                <a:ea typeface="Calibri"/>
                <a:cs typeface="Times New Roman"/>
              </a:rPr>
              <a:t>  - 4</a:t>
            </a:r>
            <a:r>
              <a:rPr lang="sl-SI" sz="2900" dirty="0" smtClean="0">
                <a:ea typeface="Calibri"/>
                <a:cs typeface="Times New Roman"/>
              </a:rPr>
              <a:t>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C</a:t>
            </a:r>
            <a:r>
              <a:rPr lang="sl-SI" sz="2900" dirty="0">
                <a:ea typeface="Calibri"/>
                <a:cs typeface="Times New Roman"/>
              </a:rPr>
              <a:t>  - 8</a:t>
            </a:r>
            <a:r>
              <a:rPr lang="sl-SI" sz="2900" dirty="0" smtClean="0">
                <a:ea typeface="Calibri"/>
                <a:cs typeface="Times New Roman"/>
              </a:rPr>
              <a:t>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D</a:t>
            </a:r>
            <a:r>
              <a:rPr lang="sl-SI" sz="2900" dirty="0">
                <a:ea typeface="Calibri"/>
                <a:cs typeface="Times New Roman"/>
              </a:rPr>
              <a:t>  - </a:t>
            </a:r>
            <a:r>
              <a:rPr lang="sl-SI" sz="2900" dirty="0" smtClean="0">
                <a:ea typeface="Calibri"/>
                <a:cs typeface="Times New Roman"/>
              </a:rPr>
              <a:t>6km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E</a:t>
            </a:r>
            <a:r>
              <a:rPr lang="sl-SI" sz="2900" dirty="0">
                <a:ea typeface="Calibri"/>
                <a:cs typeface="Times New Roman"/>
              </a:rPr>
              <a:t>  - </a:t>
            </a:r>
            <a:r>
              <a:rPr lang="sl-SI" sz="2900" dirty="0" smtClean="0">
                <a:ea typeface="Calibri"/>
                <a:cs typeface="Times New Roman"/>
              </a:rPr>
              <a:t>11km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F</a:t>
            </a:r>
            <a:r>
              <a:rPr lang="sl-SI" sz="2900" dirty="0">
                <a:ea typeface="Calibri"/>
                <a:cs typeface="Times New Roman"/>
              </a:rPr>
              <a:t>  - 7</a:t>
            </a:r>
            <a:r>
              <a:rPr lang="sl-SI" sz="2900" dirty="0" smtClean="0">
                <a:ea typeface="Calibri"/>
                <a:cs typeface="Times New Roman"/>
              </a:rPr>
              <a:t>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 smtClean="0">
                <a:ea typeface="Calibri"/>
                <a:cs typeface="Times New Roman"/>
              </a:rPr>
              <a:t>G – </a:t>
            </a:r>
            <a:r>
              <a:rPr lang="sl-SI" sz="2900" dirty="0" smtClean="0">
                <a:ea typeface="Calibri"/>
                <a:cs typeface="Times New Roman"/>
              </a:rPr>
              <a:t>11km</a:t>
            </a:r>
            <a:r>
              <a:rPr lang="sl-SI" sz="2900" b="1" dirty="0" smtClean="0">
                <a:ea typeface="Calibri"/>
                <a:cs typeface="Times New Roman"/>
              </a:rPr>
              <a:t>  </a:t>
            </a:r>
            <a:r>
              <a:rPr lang="sl-SI" sz="2900" dirty="0" smtClean="0">
                <a:ea typeface="Calibri"/>
                <a:cs typeface="Times New Roman"/>
              </a:rPr>
              <a:t>–</a:t>
            </a:r>
            <a:r>
              <a:rPr lang="sl-SI" sz="2900" b="1" dirty="0" smtClean="0">
                <a:ea typeface="Calibri"/>
                <a:cs typeface="Times New Roman"/>
              </a:rPr>
              <a:t> H </a:t>
            </a:r>
            <a:r>
              <a:rPr lang="sl-SI" sz="2900" dirty="0" smtClean="0">
                <a:ea typeface="Calibri"/>
                <a:cs typeface="Times New Roman"/>
              </a:rPr>
              <a:t>– 5km - </a:t>
            </a:r>
            <a:r>
              <a:rPr lang="sl-SI" sz="2900" b="1" dirty="0" smtClean="0">
                <a:ea typeface="Calibri"/>
                <a:cs typeface="Times New Roman"/>
              </a:rPr>
              <a:t>I</a:t>
            </a:r>
            <a:endParaRPr lang="sl-SI" sz="2900" dirty="0">
              <a:ea typeface="Calibri"/>
              <a:cs typeface="Times New Roman"/>
            </a:endParaRPr>
          </a:p>
          <a:p>
            <a:endParaRPr lang="sl-SI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305165"/>
              </p:ext>
            </p:extLst>
          </p:nvPr>
        </p:nvGraphicFramePr>
        <p:xfrm>
          <a:off x="611560" y="620688"/>
          <a:ext cx="8208912" cy="4377202"/>
        </p:xfrm>
        <a:graphic>
          <a:graphicData uri="http://schemas.openxmlformats.org/drawingml/2006/table">
            <a:tbl>
              <a:tblPr firstRow="1" firstCol="1" bandRow="1"/>
              <a:tblGrid>
                <a:gridCol w="808149"/>
                <a:gridCol w="603309"/>
                <a:gridCol w="440553"/>
                <a:gridCol w="440553"/>
                <a:gridCol w="440553"/>
                <a:gridCol w="440553"/>
                <a:gridCol w="440553"/>
                <a:gridCol w="440553"/>
                <a:gridCol w="481728"/>
                <a:gridCol w="648072"/>
                <a:gridCol w="576064"/>
                <a:gridCol w="562056"/>
                <a:gridCol w="590072"/>
                <a:gridCol w="504056"/>
                <a:gridCol w="792088"/>
              </a:tblGrid>
              <a:tr h="6814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terminal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natovor</a:t>
                      </a:r>
                      <a:endParaRPr lang="sl-SI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raztovor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64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  <a:endParaRPr lang="sl-SI" sz="2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286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189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174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1309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63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slov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1. Količina prepeljanega tovora</a:t>
            </a:r>
            <a:endParaRPr lang="sl-SI" sz="24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Ograda vsebine 1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sl-SI" b="0" dirty="0" smtClean="0"/>
                  <a:t>Q </a:t>
                </a:r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=Ʃ</m:t>
                    </m:r>
                    <m:r>
                      <a:rPr lang="sl-SI" b="0" i="1" smtClean="0">
                        <a:latin typeface="Cambria Math"/>
                      </a:rPr>
                      <m:t>𝑛𝑟</m:t>
                    </m:r>
                    <m:r>
                      <a:rPr lang="sl-SI" b="0" i="1" smtClean="0">
                        <a:latin typeface="Cambria Math"/>
                      </a:rPr>
                      <m:t>=57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Ograda vsebine 1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2564" t="-121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grada vsebine 13"/>
          <p:cNvSpPr>
            <a:spLocks noGrp="1"/>
          </p:cNvSpPr>
          <p:nvPr>
            <p:ph sz="half" idx="2"/>
          </p:nvPr>
        </p:nvSpPr>
        <p:spPr>
          <a:xfrm>
            <a:off x="5724128" y="1600200"/>
            <a:ext cx="2962672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</a:t>
            </a:r>
            <a:r>
              <a:rPr lang="sl-SI" sz="2400" dirty="0" smtClean="0">
                <a:solidFill>
                  <a:prstClr val="black"/>
                </a:solidFill>
              </a:rPr>
              <a:t>40 </a:t>
            </a:r>
            <a:r>
              <a:rPr lang="sl-SI" sz="2400" dirty="0">
                <a:solidFill>
                  <a:prstClr val="black"/>
                </a:solidFill>
              </a:rPr>
              <a:t>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</a:t>
            </a:r>
            <a:r>
              <a:rPr lang="sl-SI" sz="2400" dirty="0" smtClean="0">
                <a:solidFill>
                  <a:prstClr val="black"/>
                </a:solidFill>
              </a:rPr>
              <a:t> </a:t>
            </a:r>
            <a:r>
              <a:rPr lang="sl-SI" sz="2400" dirty="0">
                <a:solidFill>
                  <a:prstClr val="black"/>
                </a:solidFill>
              </a:rPr>
              <a:t>= </a:t>
            </a:r>
            <a:r>
              <a:rPr lang="sl-SI" sz="2400" dirty="0" smtClean="0">
                <a:solidFill>
                  <a:prstClr val="black"/>
                </a:solidFill>
              </a:rPr>
              <a:t>37 </a:t>
            </a:r>
            <a:r>
              <a:rPr lang="sl-SI" sz="2400" dirty="0">
                <a:solidFill>
                  <a:prstClr val="black"/>
                </a:solidFill>
              </a:rPr>
              <a:t>km/h</a:t>
            </a:r>
          </a:p>
          <a:p>
            <a:pPr lvl="0"/>
            <a:r>
              <a:rPr lang="sl-SI" sz="2400" dirty="0" err="1" smtClean="0">
                <a:solidFill>
                  <a:prstClr val="black"/>
                </a:solidFill>
              </a:rPr>
              <a:t>tnr</a:t>
            </a:r>
            <a:r>
              <a:rPr lang="sl-SI" sz="2400" dirty="0" smtClean="0">
                <a:solidFill>
                  <a:prstClr val="black"/>
                </a:solidFill>
              </a:rPr>
              <a:t> </a:t>
            </a:r>
            <a:r>
              <a:rPr lang="sl-SI" sz="2400" dirty="0">
                <a:solidFill>
                  <a:prstClr val="black"/>
                </a:solidFill>
              </a:rPr>
              <a:t>= </a:t>
            </a:r>
            <a:r>
              <a:rPr lang="sl-SI" sz="2400" dirty="0" smtClean="0">
                <a:solidFill>
                  <a:prstClr val="black"/>
                </a:solidFill>
              </a:rPr>
              <a:t>1ura + 10 min</a:t>
            </a:r>
            <a:endParaRPr lang="sl-SI" sz="2400" dirty="0">
              <a:solidFill>
                <a:prstClr val="black"/>
              </a:solidFill>
            </a:endParaRP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= 57 t</a:t>
            </a:r>
            <a:endParaRPr lang="sl-S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39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/>
              <a:t>2</a:t>
            </a:r>
            <a:r>
              <a:rPr lang="sl-SI" sz="2400" b="1" u="sng" dirty="0" smtClean="0"/>
              <a:t>. Transportno delo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𝑈</m:t>
                    </m:r>
                    <m:r>
                      <a:rPr lang="sl-SI" b="0" i="1" smtClean="0">
                        <a:latin typeface="Cambria Math"/>
                      </a:rPr>
                      <m:t>=Ʃ</m:t>
                    </m:r>
                    <m:r>
                      <a:rPr lang="sl-SI" b="0" i="1" smtClean="0">
                        <a:latin typeface="Cambria Math"/>
                      </a:rPr>
                      <m:t>𝑞</m:t>
                    </m:r>
                    <m:r>
                      <a:rPr lang="sl-SI" b="0" i="1" smtClean="0">
                        <a:latin typeface="Cambria Math"/>
                      </a:rPr>
                      <m:t>∗</m:t>
                    </m:r>
                    <m:r>
                      <a:rPr lang="sl-SI" b="0" i="1" smtClean="0">
                        <a:latin typeface="Cambria Math"/>
                      </a:rPr>
                      <m:t>𝐿𝑖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:endParaRPr lang="sl-SI" b="0" dirty="0" smtClean="0"/>
              </a:p>
              <a:p>
                <a:r>
                  <a:rPr lang="sl-SI" u="sng" dirty="0"/>
                  <a:t>i</a:t>
                </a:r>
                <a:r>
                  <a:rPr lang="sl-SI" u="sng" dirty="0" smtClean="0"/>
                  <a:t>z tabele:</a:t>
                </a:r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𝑈</m:t>
                    </m:r>
                    <m:r>
                      <a:rPr lang="sl-SI" b="0" i="1" smtClean="0">
                        <a:latin typeface="Cambria Math"/>
                      </a:rPr>
                      <m:t>=1309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𝑘𝑚</m:t>
                    </m:r>
                  </m:oMath>
                </a14:m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5580112" y="1600200"/>
            <a:ext cx="3106688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40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37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tnr</a:t>
            </a:r>
            <a:r>
              <a:rPr lang="sl-SI" sz="2400" dirty="0">
                <a:solidFill>
                  <a:prstClr val="black"/>
                </a:solidFill>
              </a:rPr>
              <a:t> = 1ura + 10 min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57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=1309 t/km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6436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/>
              <a:t>3</a:t>
            </a:r>
            <a:r>
              <a:rPr lang="sl-SI" sz="2400" b="1" u="sng" dirty="0" smtClean="0"/>
              <a:t>. Koeficient neenakomernega tovornega toka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4186808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𝑌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𝑞𝑚𝑎𝑥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Ʃ</m:t>
                        </m:r>
                        <m:r>
                          <a:rPr lang="sl-SI" b="0" i="1" smtClean="0">
                            <a:latin typeface="Cambria Math"/>
                          </a:rPr>
                          <m:t>𝑞</m:t>
                        </m:r>
                        <m:r>
                          <a:rPr lang="sl-SI" b="0" i="1" smtClean="0">
                            <a:latin typeface="Cambria Math"/>
                          </a:rPr>
                          <m:t>/(</m:t>
                        </m:r>
                        <m:r>
                          <a:rPr lang="sl-SI" b="0" i="1" smtClean="0">
                            <a:latin typeface="Cambria Math"/>
                          </a:rPr>
                          <m:t>𝑁</m:t>
                        </m:r>
                        <m:r>
                          <a:rPr lang="sl-SI" b="0" i="1" smtClean="0">
                            <a:latin typeface="Cambria Math"/>
                          </a:rPr>
                          <m:t>−1)</m:t>
                        </m:r>
                      </m:den>
                    </m:f>
                  </m:oMath>
                </a14:m>
                <a:r>
                  <a:rPr lang="sl-SI" dirty="0" smtClean="0"/>
                  <a:t>=</a:t>
                </a:r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30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174/(9−1)</m:t>
                        </m:r>
                      </m:den>
                    </m:f>
                  </m:oMath>
                </a14:m>
                <a:r>
                  <a:rPr lang="sl-SI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dirty="0" smtClean="0">
                            <a:latin typeface="Cambria Math"/>
                          </a:rPr>
                          <m:t>30</m:t>
                        </m:r>
                      </m:num>
                      <m:den>
                        <m:r>
                          <a:rPr lang="sl-SI" b="0" i="1" dirty="0" smtClean="0">
                            <a:latin typeface="Cambria Math"/>
                          </a:rPr>
                          <m:t>21,75</m:t>
                        </m:r>
                      </m:den>
                    </m:f>
                  </m:oMath>
                </a14:m>
                <a:r>
                  <a:rPr lang="sl-SI" dirty="0" smtClean="0"/>
                  <a:t>= </a:t>
                </a:r>
                <a:r>
                  <a:rPr lang="sl-SI" dirty="0" smtClean="0">
                    <a:solidFill>
                      <a:srgbClr val="FF0000"/>
                    </a:solidFill>
                  </a:rPr>
                  <a:t>1,38</a:t>
                </a:r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4186808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5796136" y="1600200"/>
            <a:ext cx="2890664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40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37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tnr</a:t>
            </a:r>
            <a:r>
              <a:rPr lang="sl-SI" sz="2400" dirty="0">
                <a:solidFill>
                  <a:prstClr val="black"/>
                </a:solidFill>
              </a:rPr>
              <a:t> = 1ura + 10 min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57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=1309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2450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709</Words>
  <Application>Microsoft Office PowerPoint</Application>
  <PresentationFormat>Diaprojekcija na zaslonu (4:3)</PresentationFormat>
  <Paragraphs>390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4" baseType="lpstr">
      <vt:lpstr>Officeova tema</vt:lpstr>
      <vt:lpstr>Linijski prevoz tovora  naloga 3</vt:lpstr>
      <vt:lpstr>Podatki za nalogo</vt:lpstr>
      <vt:lpstr>Matrika prevoza je sledeča: </vt:lpstr>
      <vt:lpstr>Izračunaj:</vt:lpstr>
      <vt:lpstr>Podatki:</vt:lpstr>
      <vt:lpstr>Matrika prevoza je sledeča: </vt:lpstr>
      <vt:lpstr>1. Količina prepeljanega tovora</vt:lpstr>
      <vt:lpstr>2. Transportno delo</vt:lpstr>
      <vt:lpstr>3. Koeficient neenakomernega tovornega toka</vt:lpstr>
      <vt:lpstr>4. Čas kroženja vozila na liniji</vt:lpstr>
      <vt:lpstr>5. Koeficient zasedenosti- izkoristka vozila</vt:lpstr>
      <vt:lpstr>6. Povprečna obremenitev vozila</vt:lpstr>
      <vt:lpstr>7. Eksploatacijska hitrost vozila na liniji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Linijski prevoz tovora Priprava na maturo naloga 1</dc:title>
  <dc:creator>Brane</dc:creator>
  <cp:lastModifiedBy>Brane Vršnik</cp:lastModifiedBy>
  <cp:revision>31</cp:revision>
  <dcterms:created xsi:type="dcterms:W3CDTF">2015-04-28T12:47:57Z</dcterms:created>
  <dcterms:modified xsi:type="dcterms:W3CDTF">2017-03-28T10:54:44Z</dcterms:modified>
</cp:coreProperties>
</file>