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2" r:id="rId7"/>
    <p:sldId id="263" r:id="rId8"/>
    <p:sldId id="264" r:id="rId9"/>
    <p:sldId id="265" r:id="rId10"/>
    <p:sldId id="266" r:id="rId11"/>
    <p:sldId id="267" r:id="rId12"/>
    <p:sldId id="276" r:id="rId13"/>
    <p:sldId id="277" r:id="rId14"/>
    <p:sldId id="278" r:id="rId15"/>
    <p:sldId id="268" r:id="rId16"/>
    <p:sldId id="269" r:id="rId17"/>
    <p:sldId id="270" r:id="rId18"/>
    <p:sldId id="274" r:id="rId19"/>
    <p:sldId id="271" r:id="rId20"/>
    <p:sldId id="272" r:id="rId21"/>
    <p:sldId id="273" r:id="rId22"/>
    <p:sldId id="275" r:id="rId23"/>
  </p:sldIdLst>
  <p:sldSz cx="9144000" cy="6858000" type="screen4x3"/>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8" d="100"/>
          <a:sy n="88" d="100"/>
        </p:scale>
        <p:origin x="-146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3.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Naslovni diapozitiv">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sl-SI" smtClean="0"/>
              <a:t>Uredite slog naslova matrice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l-SI" smtClean="0"/>
              <a:t>Uredite slog podnaslova matrice</a:t>
            </a:r>
            <a:endParaRPr lang="en-US" dirty="0"/>
          </a:p>
        </p:txBody>
      </p:sp>
      <p:sp>
        <p:nvSpPr>
          <p:cNvPr id="4" name="Date Placeholder 3"/>
          <p:cNvSpPr>
            <a:spLocks noGrp="1"/>
          </p:cNvSpPr>
          <p:nvPr>
            <p:ph type="dt" sz="half" idx="10"/>
          </p:nvPr>
        </p:nvSpPr>
        <p:spPr/>
        <p:txBody>
          <a:bodyPr/>
          <a:lstStyle/>
          <a:p>
            <a:fld id="{BB0271C1-E5B3-48AC-9BDF-A9A64ED7C3DA}" type="datetimeFigureOut">
              <a:rPr lang="sl-SI" smtClean="0"/>
              <a:pPr/>
              <a:t>24.1.2017</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FCD24880-B650-4C87-9B91-4C3B809AECEB}" type="slidenum">
              <a:rPr lang="sl-SI" smtClean="0"/>
              <a:pPr/>
              <a:t>‹#›</a:t>
            </a:fld>
            <a:endParaRPr lang="sl-SI"/>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a:p>
        </p:txBody>
      </p:sp>
      <p:sp>
        <p:nvSpPr>
          <p:cNvPr id="3" name="Content Placeholder 2"/>
          <p:cNvSpPr>
            <a:spLocks noGrp="1"/>
          </p:cNvSpPr>
          <p:nvPr>
            <p:ph idx="1"/>
          </p:nvPr>
        </p:nvSpPr>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4" name="Date Placeholder 3"/>
          <p:cNvSpPr>
            <a:spLocks noGrp="1"/>
          </p:cNvSpPr>
          <p:nvPr>
            <p:ph type="dt" sz="half" idx="10"/>
          </p:nvPr>
        </p:nvSpPr>
        <p:spPr/>
        <p:txBody>
          <a:bodyPr/>
          <a:lstStyle/>
          <a:p>
            <a:fld id="{BB0271C1-E5B3-48AC-9BDF-A9A64ED7C3DA}" type="datetimeFigureOut">
              <a:rPr lang="sl-SI" smtClean="0"/>
              <a:pPr/>
              <a:t>24.1.2017</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FCD24880-B650-4C87-9B91-4C3B809AECEB}" type="slidenum">
              <a:rPr lang="sl-SI" smtClean="0"/>
              <a:pPr/>
              <a:t>‹#›</a:t>
            </a:fld>
            <a:endParaRPr lang="sl-SI"/>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Glava odseka">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sl-SI" smtClean="0"/>
              <a:t>Uredite slog naslova matrice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smtClean="0"/>
              <a:t>Uredite sloge besedila matrice</a:t>
            </a:r>
          </a:p>
        </p:txBody>
      </p:sp>
      <p:sp>
        <p:nvSpPr>
          <p:cNvPr id="4" name="Date Placeholder 3"/>
          <p:cNvSpPr>
            <a:spLocks noGrp="1"/>
          </p:cNvSpPr>
          <p:nvPr>
            <p:ph type="dt" sz="half" idx="10"/>
          </p:nvPr>
        </p:nvSpPr>
        <p:spPr/>
        <p:txBody>
          <a:bodyPr/>
          <a:lstStyle/>
          <a:p>
            <a:fld id="{BB0271C1-E5B3-48AC-9BDF-A9A64ED7C3DA}" type="datetimeFigureOut">
              <a:rPr lang="sl-SI" smtClean="0"/>
              <a:pPr/>
              <a:t>24.1.2017</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FCD24880-B650-4C87-9B91-4C3B809AECEB}" type="slidenum">
              <a:rPr lang="sl-SI" smtClean="0"/>
              <a:pPr/>
              <a:t>‹#›</a:t>
            </a:fld>
            <a:endParaRPr lang="sl-SI"/>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5" name="Date Placeholder 4"/>
          <p:cNvSpPr>
            <a:spLocks noGrp="1"/>
          </p:cNvSpPr>
          <p:nvPr>
            <p:ph type="dt" sz="half" idx="10"/>
          </p:nvPr>
        </p:nvSpPr>
        <p:spPr/>
        <p:txBody>
          <a:bodyPr/>
          <a:lstStyle/>
          <a:p>
            <a:fld id="{BB0271C1-E5B3-48AC-9BDF-A9A64ED7C3DA}" type="datetimeFigureOut">
              <a:rPr lang="sl-SI" smtClean="0"/>
              <a:pPr/>
              <a:t>24.1.2017</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FCD24880-B650-4C87-9B91-4C3B809AECEB}" type="slidenum">
              <a:rPr lang="sl-SI" smtClean="0"/>
              <a:pPr/>
              <a:t>‹#›</a:t>
            </a:fld>
            <a:endParaRPr lang="sl-SI"/>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l-SI" smtClean="0"/>
              <a:t>Uredite slog naslova matrice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7" name="Date Placeholder 6"/>
          <p:cNvSpPr>
            <a:spLocks noGrp="1"/>
          </p:cNvSpPr>
          <p:nvPr>
            <p:ph type="dt" sz="half" idx="10"/>
          </p:nvPr>
        </p:nvSpPr>
        <p:spPr/>
        <p:txBody>
          <a:bodyPr/>
          <a:lstStyle/>
          <a:p>
            <a:fld id="{BB0271C1-E5B3-48AC-9BDF-A9A64ED7C3DA}" type="datetimeFigureOut">
              <a:rPr lang="sl-SI" smtClean="0"/>
              <a:pPr/>
              <a:t>24.1.2017</a:t>
            </a:fld>
            <a:endParaRPr lang="sl-SI"/>
          </a:p>
        </p:txBody>
      </p:sp>
      <p:sp>
        <p:nvSpPr>
          <p:cNvPr id="8" name="Footer Placeholder 7"/>
          <p:cNvSpPr>
            <a:spLocks noGrp="1"/>
          </p:cNvSpPr>
          <p:nvPr>
            <p:ph type="ftr" sz="quarter" idx="11"/>
          </p:nvPr>
        </p:nvSpPr>
        <p:spPr/>
        <p:txBody>
          <a:bodyPr/>
          <a:lstStyle/>
          <a:p>
            <a:endParaRPr lang="sl-SI"/>
          </a:p>
        </p:txBody>
      </p:sp>
      <p:sp>
        <p:nvSpPr>
          <p:cNvPr id="9" name="Slide Number Placeholder 8"/>
          <p:cNvSpPr>
            <a:spLocks noGrp="1"/>
          </p:cNvSpPr>
          <p:nvPr>
            <p:ph type="sldNum" sz="quarter" idx="12"/>
          </p:nvPr>
        </p:nvSpPr>
        <p:spPr/>
        <p:txBody>
          <a:bodyPr/>
          <a:lstStyle/>
          <a:p>
            <a:fld id="{FCD24880-B650-4C87-9B91-4C3B809AECEB}" type="slidenum">
              <a:rPr lang="sl-SI" smtClean="0"/>
              <a:pPr/>
              <a:t>‹#›</a:t>
            </a:fld>
            <a:endParaRPr lang="sl-SI"/>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dirty="0"/>
          </a:p>
        </p:txBody>
      </p:sp>
      <p:sp>
        <p:nvSpPr>
          <p:cNvPr id="3" name="Date Placeholder 2"/>
          <p:cNvSpPr>
            <a:spLocks noGrp="1"/>
          </p:cNvSpPr>
          <p:nvPr>
            <p:ph type="dt" sz="half" idx="10"/>
          </p:nvPr>
        </p:nvSpPr>
        <p:spPr/>
        <p:txBody>
          <a:bodyPr/>
          <a:lstStyle/>
          <a:p>
            <a:fld id="{BB0271C1-E5B3-48AC-9BDF-A9A64ED7C3DA}" type="datetimeFigureOut">
              <a:rPr lang="sl-SI" smtClean="0"/>
              <a:pPr/>
              <a:t>24.1.2017</a:t>
            </a:fld>
            <a:endParaRPr lang="sl-SI"/>
          </a:p>
        </p:txBody>
      </p:sp>
      <p:sp>
        <p:nvSpPr>
          <p:cNvPr id="4" name="Footer Placeholder 3"/>
          <p:cNvSpPr>
            <a:spLocks noGrp="1"/>
          </p:cNvSpPr>
          <p:nvPr>
            <p:ph type="ftr" sz="quarter" idx="11"/>
          </p:nvPr>
        </p:nvSpPr>
        <p:spPr/>
        <p:txBody>
          <a:bodyPr/>
          <a:lstStyle/>
          <a:p>
            <a:endParaRPr lang="sl-SI"/>
          </a:p>
        </p:txBody>
      </p:sp>
      <p:sp>
        <p:nvSpPr>
          <p:cNvPr id="5" name="Slide Number Placeholder 4"/>
          <p:cNvSpPr>
            <a:spLocks noGrp="1"/>
          </p:cNvSpPr>
          <p:nvPr>
            <p:ph type="sldNum" sz="quarter" idx="12"/>
          </p:nvPr>
        </p:nvSpPr>
        <p:spPr/>
        <p:txBody>
          <a:bodyPr/>
          <a:lstStyle/>
          <a:p>
            <a:fld id="{FCD24880-B650-4C87-9B91-4C3B809AECEB}" type="slidenum">
              <a:rPr lang="sl-SI" smtClean="0"/>
              <a:pPr/>
              <a:t>‹#›</a:t>
            </a:fld>
            <a:endParaRPr lang="sl-SI"/>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271C1-E5B3-48AC-9BDF-A9A64ED7C3DA}" type="datetimeFigureOut">
              <a:rPr lang="sl-SI" smtClean="0"/>
              <a:pPr/>
              <a:t>24.1.2017</a:t>
            </a:fld>
            <a:endParaRPr lang="sl-SI"/>
          </a:p>
        </p:txBody>
      </p:sp>
      <p:sp>
        <p:nvSpPr>
          <p:cNvPr id="3" name="Footer Placeholder 2"/>
          <p:cNvSpPr>
            <a:spLocks noGrp="1"/>
          </p:cNvSpPr>
          <p:nvPr>
            <p:ph type="ftr" sz="quarter" idx="11"/>
          </p:nvPr>
        </p:nvSpPr>
        <p:spPr/>
        <p:txBody>
          <a:bodyPr/>
          <a:lstStyle/>
          <a:p>
            <a:endParaRPr lang="sl-SI"/>
          </a:p>
        </p:txBody>
      </p:sp>
      <p:sp>
        <p:nvSpPr>
          <p:cNvPr id="4" name="Slide Number Placeholder 3"/>
          <p:cNvSpPr>
            <a:spLocks noGrp="1"/>
          </p:cNvSpPr>
          <p:nvPr>
            <p:ph type="sldNum" sz="quarter" idx="12"/>
          </p:nvPr>
        </p:nvSpPr>
        <p:spPr/>
        <p:txBody>
          <a:bodyPr/>
          <a:lstStyle/>
          <a:p>
            <a:fld id="{FCD24880-B650-4C87-9B91-4C3B809AECEB}" type="slidenum">
              <a:rPr lang="sl-SI" smtClean="0"/>
              <a:pPr/>
              <a:t>‹#›</a:t>
            </a:fld>
            <a:endParaRPr lang="sl-S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1_Naslov in vsebina">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sl-SI" smtClean="0"/>
              <a:t>Uredite slog naslova matrice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Date Placeholder 4"/>
          <p:cNvSpPr>
            <a:spLocks noGrp="1"/>
          </p:cNvSpPr>
          <p:nvPr>
            <p:ph type="dt" sz="half" idx="10"/>
          </p:nvPr>
        </p:nvSpPr>
        <p:spPr/>
        <p:txBody>
          <a:bodyPr/>
          <a:lstStyle/>
          <a:p>
            <a:fld id="{BB0271C1-E5B3-48AC-9BDF-A9A64ED7C3DA}" type="datetimeFigureOut">
              <a:rPr lang="sl-SI" smtClean="0"/>
              <a:pPr/>
              <a:t>24.1.2017</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FCD24880-B650-4C87-9B91-4C3B809AECEB}" type="slidenum">
              <a:rPr lang="sl-SI" smtClean="0"/>
              <a:pPr/>
              <a:t>‹#›</a:t>
            </a:fld>
            <a:endParaRPr lang="sl-SI"/>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sl-SI" smtClean="0"/>
              <a:t>Uredite slog naslova matrice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l-SI" smtClean="0"/>
              <a:t>Kliknite ikono, če želite dodati sliko</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Date Placeholder 4"/>
          <p:cNvSpPr>
            <a:spLocks noGrp="1"/>
          </p:cNvSpPr>
          <p:nvPr>
            <p:ph type="dt" sz="half" idx="10"/>
          </p:nvPr>
        </p:nvSpPr>
        <p:spPr/>
        <p:txBody>
          <a:bodyPr/>
          <a:lstStyle/>
          <a:p>
            <a:fld id="{BB0271C1-E5B3-48AC-9BDF-A9A64ED7C3DA}" type="datetimeFigureOut">
              <a:rPr lang="sl-SI" smtClean="0"/>
              <a:pPr/>
              <a:t>24.1.2017</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FCD24880-B650-4C87-9B91-4C3B809AECEB}" type="slidenum">
              <a:rPr lang="sl-SI" smtClean="0"/>
              <a:pPr/>
              <a:t>‹#›</a:t>
            </a:fld>
            <a:endParaRPr lang="sl-SI"/>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4" name="Date Placeholder 3"/>
          <p:cNvSpPr>
            <a:spLocks noGrp="1"/>
          </p:cNvSpPr>
          <p:nvPr>
            <p:ph type="dt" sz="half" idx="10"/>
          </p:nvPr>
        </p:nvSpPr>
        <p:spPr/>
        <p:txBody>
          <a:bodyPr/>
          <a:lstStyle/>
          <a:p>
            <a:fld id="{BB0271C1-E5B3-48AC-9BDF-A9A64ED7C3DA}" type="datetimeFigureOut">
              <a:rPr lang="sl-SI" smtClean="0"/>
              <a:pPr/>
              <a:t>24.1.2017</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FCD24880-B650-4C87-9B91-4C3B809AECEB}" type="slidenum">
              <a:rPr lang="sl-SI" smtClean="0"/>
              <a:pPr/>
              <a:t>‹#›</a:t>
            </a:fld>
            <a:endParaRPr lang="sl-S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sl-SI" smtClean="0"/>
              <a:t>Uredite slog naslova matrice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4" name="Date Placeholder 3"/>
          <p:cNvSpPr>
            <a:spLocks noGrp="1"/>
          </p:cNvSpPr>
          <p:nvPr>
            <p:ph type="dt" sz="half" idx="10"/>
          </p:nvPr>
        </p:nvSpPr>
        <p:spPr/>
        <p:txBody>
          <a:bodyPr/>
          <a:lstStyle/>
          <a:p>
            <a:fld id="{BB0271C1-E5B3-48AC-9BDF-A9A64ED7C3DA}" type="datetimeFigureOut">
              <a:rPr lang="sl-SI" smtClean="0"/>
              <a:pPr/>
              <a:t>24.1.2017</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FCD24880-B650-4C87-9B91-4C3B809AECEB}" type="slidenum">
              <a:rPr lang="sl-SI" smtClean="0"/>
              <a:pPr/>
              <a:t>‹#›</a:t>
            </a:fld>
            <a:endParaRPr lang="sl-SI"/>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sl-SI" smtClean="0"/>
              <a:t>Uredite slog naslova matrice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BB0271C1-E5B3-48AC-9BDF-A9A64ED7C3DA}" type="datetimeFigureOut">
              <a:rPr lang="sl-SI" smtClean="0"/>
              <a:pPr/>
              <a:t>24.1.2017</a:t>
            </a:fld>
            <a:endParaRPr lang="sl-SI"/>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sl-SI"/>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FCD24880-B650-4C87-9B91-4C3B809AECEB}" type="slidenum">
              <a:rPr lang="sl-SI" smtClean="0"/>
              <a:pPr/>
              <a:t>‹#›</a:t>
            </a:fld>
            <a:endParaRPr lang="sl-SI"/>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3.wmf"/></Relationships>
</file>

<file path=ppt/slides/_rels/slide11.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20.wmf"/><Relationship Id="rId5" Type="http://schemas.openxmlformats.org/officeDocument/2006/relationships/oleObject" Target="../embeddings/oleObject3.bin"/><Relationship Id="rId4" Type="http://schemas.openxmlformats.org/officeDocument/2006/relationships/image" Target="../media/image19.wmf"/></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23.wmf"/></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5" Type="http://schemas.openxmlformats.org/officeDocument/2006/relationships/hyperlink" Target="https://www.youtube.com/watch?v=PmlTk_3NN_g" TargetMode="External"/><Relationship Id="rId4" Type="http://schemas.openxmlformats.org/officeDocument/2006/relationships/image" Target="../media/image3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a:xfrm>
            <a:off x="755576" y="1700808"/>
            <a:ext cx="7543800" cy="1524000"/>
          </a:xfrm>
        </p:spPr>
        <p:txBody>
          <a:bodyPr/>
          <a:lstStyle/>
          <a:p>
            <a:r>
              <a:rPr lang="sl-SI" dirty="0" smtClean="0"/>
              <a:t>OSNOVNI POJMI</a:t>
            </a:r>
            <a:endParaRPr lang="sl-SI" dirty="0"/>
          </a:p>
        </p:txBody>
      </p:sp>
      <p:sp>
        <p:nvSpPr>
          <p:cNvPr id="3" name="Podnaslov 2"/>
          <p:cNvSpPr>
            <a:spLocks noGrp="1"/>
          </p:cNvSpPr>
          <p:nvPr>
            <p:ph type="subTitle" idx="1"/>
          </p:nvPr>
        </p:nvSpPr>
        <p:spPr>
          <a:xfrm>
            <a:off x="1907704" y="5589240"/>
            <a:ext cx="5328592" cy="990600"/>
          </a:xfrm>
        </p:spPr>
        <p:txBody>
          <a:bodyPr/>
          <a:lstStyle/>
          <a:p>
            <a:r>
              <a:rPr lang="sl-SI" dirty="0" smtClean="0"/>
              <a:t>Osnovne terminološke razmejitve</a:t>
            </a:r>
            <a:endParaRPr lang="sl-SI" dirty="0"/>
          </a:p>
        </p:txBody>
      </p:sp>
    </p:spTree>
    <p:extLst>
      <p:ext uri="{BB962C8B-B14F-4D97-AF65-F5344CB8AC3E}">
        <p14:creationId xmlns:p14="http://schemas.microsoft.com/office/powerpoint/2010/main" val="2433441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234672" y="620688"/>
            <a:ext cx="8568952" cy="2585323"/>
          </a:xfrm>
          <a:prstGeom prst="rect">
            <a:avLst/>
          </a:prstGeom>
        </p:spPr>
        <p:txBody>
          <a:bodyPr wrap="square">
            <a:spAutoFit/>
          </a:bodyPr>
          <a:lstStyle/>
          <a:p>
            <a:r>
              <a:rPr lang="sl-SI" b="1" u="sng" dirty="0" smtClean="0">
                <a:solidFill>
                  <a:schemeClr val="accent1"/>
                </a:solidFill>
              </a:rPr>
              <a:t>PRISTANIŠČE</a:t>
            </a:r>
            <a:r>
              <a:rPr lang="sl-SI" dirty="0" smtClean="0">
                <a:solidFill>
                  <a:schemeClr val="accent1"/>
                </a:solidFill>
              </a:rPr>
              <a:t> </a:t>
            </a:r>
          </a:p>
          <a:p>
            <a:r>
              <a:rPr lang="sl-SI" dirty="0" smtClean="0"/>
              <a:t>je naravno ali umetno zaščiten morski, rečni, kanalski ali jezerski bazen, kjer se ladje lahko umaknejo pred slabim vremenom, pred sovražnikovimi napadi, je pa tudi mesto, kjer si ladja lahko nabavi gorivo, vodo in hrano za posadko, kjer lahko opravi popravila na motorjih in ostalih napravah, kjer si posadka lahko po dolgi poti odpočije.</a:t>
            </a:r>
          </a:p>
          <a:p>
            <a:r>
              <a:rPr lang="sl-SI" dirty="0" smtClean="0"/>
              <a:t>V ožjem smislu pa je pristanišče opremljeni vodni prostor, kjer se opravljajo </a:t>
            </a:r>
            <a:r>
              <a:rPr lang="sl-SI" dirty="0" err="1" smtClean="0"/>
              <a:t>pretovorne</a:t>
            </a:r>
            <a:r>
              <a:rPr lang="sl-SI" dirty="0" smtClean="0"/>
              <a:t> operacije s tovorom in kjer se lahko vkrcajo in izkrcajo potniki. Sodobna pristanišča omogočajo opravljanje vseh aktivnosti, ki jih zahtevajo sodobna tehnologija in ekonomika pomorskega prometa.</a:t>
            </a:r>
            <a:endParaRPr lang="sl-SI" dirty="0"/>
          </a:p>
        </p:txBody>
      </p:sp>
      <p:pic>
        <p:nvPicPr>
          <p:cNvPr id="1026" name="Picture 2" descr="https://upload.wikimedia.org/wikipedia/commons/8/85/CruiseShipsStThoma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3848" y="2996952"/>
            <a:ext cx="4654963" cy="310330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3559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179512" y="764704"/>
            <a:ext cx="8640960" cy="1200329"/>
          </a:xfrm>
          <a:prstGeom prst="rect">
            <a:avLst/>
          </a:prstGeom>
        </p:spPr>
        <p:txBody>
          <a:bodyPr wrap="square">
            <a:spAutoFit/>
          </a:bodyPr>
          <a:lstStyle/>
          <a:p>
            <a:r>
              <a:rPr lang="sl-SI" b="1" u="sng" dirty="0" smtClean="0">
                <a:solidFill>
                  <a:schemeClr val="accent1"/>
                </a:solidFill>
              </a:rPr>
              <a:t>TERMINAL </a:t>
            </a:r>
          </a:p>
          <a:p>
            <a:r>
              <a:rPr lang="sl-SI" dirty="0" smtClean="0"/>
              <a:t>je mesto na koncu transportne poti, kjer se sprejemajo in odpravljajo potniki in kjer se opravlja rokovanje s tovorom in z njegovo dostavo. Opremljen mora biti z vso potrebno opremo za nemoteno odvijanje transporta.</a:t>
            </a:r>
            <a:endParaRPr lang="sl-SI"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2708920"/>
            <a:ext cx="4320480" cy="28803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descr="http://arabiansupplychain.com/pictures/Jebel%20Ali%20Container%20Terminal%201%20DP%20World%20201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2684980"/>
            <a:ext cx="4350694" cy="29042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912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223100" y="836712"/>
            <a:ext cx="8712968" cy="4524315"/>
          </a:xfrm>
          <a:prstGeom prst="rect">
            <a:avLst/>
          </a:prstGeom>
        </p:spPr>
        <p:txBody>
          <a:bodyPr wrap="square">
            <a:spAutoFit/>
          </a:bodyPr>
          <a:lstStyle/>
          <a:p>
            <a:r>
              <a:rPr lang="sl-SI" b="1" u="sng" dirty="0" smtClean="0">
                <a:solidFill>
                  <a:schemeClr val="accent1"/>
                </a:solidFill>
              </a:rPr>
              <a:t>PRISTANIŠKI SISTEM </a:t>
            </a:r>
          </a:p>
          <a:p>
            <a:r>
              <a:rPr lang="sl-SI" dirty="0" smtClean="0"/>
              <a:t>je del svetovnega pomorskega tržišča kjer se odvijajo menjave med osnovnimi nosilci pomorskega in kopenskega transporta. To je kompleksen in dinamičen sistem s svojimi tehničnimi in organizacijskimi elementi, ki nam omogočajo, da se odvijajo najugodnejši </a:t>
            </a:r>
            <a:r>
              <a:rPr lang="sl-SI" dirty="0" err="1" smtClean="0"/>
              <a:t>pretovorni</a:t>
            </a:r>
            <a:r>
              <a:rPr lang="sl-SI" dirty="0" smtClean="0"/>
              <a:t> procesi.</a:t>
            </a:r>
          </a:p>
          <a:p>
            <a:endParaRPr lang="sl-SI" dirty="0"/>
          </a:p>
          <a:p>
            <a:r>
              <a:rPr lang="sl-SI" b="1" u="sng" dirty="0">
                <a:solidFill>
                  <a:schemeClr val="accent1"/>
                </a:solidFill>
              </a:rPr>
              <a:t>POMORSKO TRŽIŠČE</a:t>
            </a:r>
          </a:p>
          <a:p>
            <a:r>
              <a:rPr lang="sl-SI" dirty="0"/>
              <a:t>Pomorsko tržišče lahko definiramo kot skupek vseh ladjarjev in koristnikov ladijskih storitev, ki v določenem času ponujajo oz. potrebujejo ladijski prostor, z namenom prevoza blaga po morju, v skladu s pogodbami in vozninami, ki se formirajo na osnovi tržnih zakonitosti ponudbe in povpraševanja : </a:t>
            </a:r>
            <a:endParaRPr lang="sl-SI" dirty="0" smtClean="0"/>
          </a:p>
          <a:p>
            <a:pPr marL="285750" indent="-285750">
              <a:buFont typeface="Arial" pitchFamily="34" charset="0"/>
              <a:buChar char="•"/>
            </a:pPr>
            <a:r>
              <a:rPr lang="sl-SI" dirty="0" smtClean="0"/>
              <a:t>tržišče </a:t>
            </a:r>
            <a:r>
              <a:rPr lang="sl-SI" dirty="0"/>
              <a:t>ladijskega prostora</a:t>
            </a:r>
          </a:p>
          <a:p>
            <a:pPr marL="285750" indent="-285750">
              <a:buFont typeface="Arial" pitchFamily="34" charset="0"/>
              <a:buChar char="•"/>
            </a:pPr>
            <a:r>
              <a:rPr lang="sl-SI" dirty="0" smtClean="0"/>
              <a:t>tržišče </a:t>
            </a:r>
            <a:r>
              <a:rPr lang="sl-SI" dirty="0"/>
              <a:t>novih ladij</a:t>
            </a:r>
          </a:p>
          <a:p>
            <a:pPr marL="285750" indent="-285750">
              <a:buFont typeface="Arial" pitchFamily="34" charset="0"/>
              <a:buChar char="•"/>
            </a:pPr>
            <a:r>
              <a:rPr lang="sl-SI" dirty="0" smtClean="0"/>
              <a:t>tržišče </a:t>
            </a:r>
            <a:r>
              <a:rPr lang="sl-SI" dirty="0"/>
              <a:t>rabljenih ladij</a:t>
            </a:r>
          </a:p>
          <a:p>
            <a:pPr marL="285750" indent="-285750">
              <a:buFont typeface="Arial" pitchFamily="34" charset="0"/>
              <a:buChar char="•"/>
            </a:pPr>
            <a:r>
              <a:rPr lang="sl-SI" dirty="0" smtClean="0"/>
              <a:t>tržišče </a:t>
            </a:r>
            <a:r>
              <a:rPr lang="sl-SI" dirty="0"/>
              <a:t>ladij za razrez</a:t>
            </a:r>
          </a:p>
          <a:p>
            <a:endParaRPr lang="sl-SI" dirty="0"/>
          </a:p>
        </p:txBody>
      </p:sp>
    </p:spTree>
    <p:extLst>
      <p:ext uri="{BB962C8B-B14F-4D97-AF65-F5344CB8AC3E}">
        <p14:creationId xmlns:p14="http://schemas.microsoft.com/office/powerpoint/2010/main" val="2854484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179512" y="620688"/>
            <a:ext cx="3744416" cy="369332"/>
          </a:xfrm>
          <a:prstGeom prst="rect">
            <a:avLst/>
          </a:prstGeom>
        </p:spPr>
        <p:txBody>
          <a:bodyPr wrap="square">
            <a:spAutoFit/>
          </a:bodyPr>
          <a:lstStyle/>
          <a:p>
            <a:r>
              <a:rPr lang="sl-SI" b="1" u="sng" dirty="0" smtClean="0">
                <a:solidFill>
                  <a:schemeClr val="accent1"/>
                </a:solidFill>
              </a:rPr>
              <a:t>Pojmi iz slovenske zakonodaje</a:t>
            </a:r>
            <a:endParaRPr lang="sl-SI" b="1" u="sng" dirty="0">
              <a:solidFill>
                <a:schemeClr val="accent1"/>
              </a:solidFill>
            </a:endParaRPr>
          </a:p>
        </p:txBody>
      </p:sp>
      <p:sp>
        <p:nvSpPr>
          <p:cNvPr id="3" name="Pravokotnik 2"/>
          <p:cNvSpPr/>
          <p:nvPr/>
        </p:nvSpPr>
        <p:spPr>
          <a:xfrm>
            <a:off x="179512" y="1268760"/>
            <a:ext cx="8939846" cy="4801314"/>
          </a:xfrm>
          <a:prstGeom prst="rect">
            <a:avLst/>
          </a:prstGeom>
        </p:spPr>
        <p:txBody>
          <a:bodyPr wrap="square">
            <a:spAutoFit/>
          </a:bodyPr>
          <a:lstStyle/>
          <a:p>
            <a:r>
              <a:rPr lang="sl-SI" dirty="0" smtClean="0"/>
              <a:t>Plovilo je stvar namenjena za plovbo po morju. </a:t>
            </a:r>
          </a:p>
          <a:p>
            <a:endParaRPr lang="sl-SI" dirty="0"/>
          </a:p>
          <a:p>
            <a:r>
              <a:rPr lang="sl-SI" dirty="0" smtClean="0"/>
              <a:t>Plavajoča naprava je stvar, ki je stalno privezana oziroma zasidrana ali položena na morsko dno in ni namenjena za plovbo (plavajoči hoteli, restavracije, delavnice, skladišča, pontonski mostovi, plavajoče ploščadi, </a:t>
            </a:r>
            <a:r>
              <a:rPr lang="sl-SI" dirty="0" err="1" smtClean="0"/>
              <a:t>kopališčne</a:t>
            </a:r>
            <a:r>
              <a:rPr lang="sl-SI" dirty="0" smtClean="0"/>
              <a:t> ploščadi, privezne in signalne boje, školjčišča in druge naprave za izkoriščanje morja).</a:t>
            </a:r>
          </a:p>
          <a:p>
            <a:endParaRPr lang="sl-SI" dirty="0"/>
          </a:p>
          <a:p>
            <a:r>
              <a:rPr lang="sl-SI" dirty="0" smtClean="0"/>
              <a:t>Ladja, razen vojne ladje, je plovilo, ki je usposobljeno za plovbo po morju, in meri v dolžino 24 metrov ali več.</a:t>
            </a:r>
          </a:p>
          <a:p>
            <a:endParaRPr lang="sl-SI" dirty="0"/>
          </a:p>
          <a:p>
            <a:r>
              <a:rPr lang="sl-SI" dirty="0" smtClean="0"/>
              <a:t>Trgovska ladja je ladja, ki se uporablja za gospodarske namene. </a:t>
            </a:r>
          </a:p>
          <a:p>
            <a:endParaRPr lang="sl-SI" dirty="0" smtClean="0"/>
          </a:p>
          <a:p>
            <a:r>
              <a:rPr lang="sl-SI" dirty="0" smtClean="0"/>
              <a:t>Potniška ladja je ladja, s katero se sme prevažati več kot 12 potnikov.</a:t>
            </a:r>
          </a:p>
          <a:p>
            <a:endParaRPr lang="sl-SI" dirty="0"/>
          </a:p>
          <a:p>
            <a:r>
              <a:rPr lang="sl-SI" dirty="0" smtClean="0"/>
              <a:t>Tovorna </a:t>
            </a:r>
            <a:r>
              <a:rPr lang="sl-SI" dirty="0"/>
              <a:t>ladja je trgovska ladja, ki je namenjena prevozu tovorov.</a:t>
            </a:r>
          </a:p>
          <a:p>
            <a:endParaRPr lang="sl-SI" dirty="0" smtClean="0"/>
          </a:p>
          <a:p>
            <a:r>
              <a:rPr lang="sl-SI" dirty="0" smtClean="0"/>
              <a:t>Tanker </a:t>
            </a:r>
            <a:r>
              <a:rPr lang="sl-SI" dirty="0"/>
              <a:t>je ladja, namenjena prevozu tekočin in plinov. </a:t>
            </a:r>
            <a:r>
              <a:rPr lang="sl-SI" dirty="0" smtClean="0"/>
              <a:t> </a:t>
            </a:r>
            <a:endParaRPr lang="sl-SI" dirty="0"/>
          </a:p>
        </p:txBody>
      </p:sp>
    </p:spTree>
    <p:extLst>
      <p:ext uri="{BB962C8B-B14F-4D97-AF65-F5344CB8AC3E}">
        <p14:creationId xmlns:p14="http://schemas.microsoft.com/office/powerpoint/2010/main" val="221080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avokotnik 2"/>
          <p:cNvSpPr/>
          <p:nvPr/>
        </p:nvSpPr>
        <p:spPr>
          <a:xfrm>
            <a:off x="179512" y="332656"/>
            <a:ext cx="8856984" cy="4468916"/>
          </a:xfrm>
          <a:prstGeom prst="rect">
            <a:avLst/>
          </a:prstGeom>
        </p:spPr>
        <p:txBody>
          <a:bodyPr wrap="square">
            <a:spAutoFit/>
          </a:bodyPr>
          <a:lstStyle/>
          <a:p>
            <a:pPr>
              <a:lnSpc>
                <a:spcPct val="115000"/>
              </a:lnSpc>
              <a:spcAft>
                <a:spcPts val="1000"/>
              </a:spcAft>
            </a:pPr>
            <a:r>
              <a:rPr lang="sl-SI" sz="2800" b="1" u="sng" dirty="0">
                <a:solidFill>
                  <a:schemeClr val="accent1"/>
                </a:solidFill>
                <a:ea typeface="Times New Roman"/>
                <a:cs typeface="Times New Roman"/>
              </a:rPr>
              <a:t>Razvrstitev ladij</a:t>
            </a:r>
            <a:endParaRPr lang="sl-SI" sz="1600" b="1" u="sng" dirty="0">
              <a:solidFill>
                <a:schemeClr val="accent1"/>
              </a:solidFill>
              <a:ea typeface="Calibri"/>
              <a:cs typeface="Times New Roman"/>
            </a:endParaRPr>
          </a:p>
          <a:p>
            <a:pPr marL="457200" indent="-457200">
              <a:lnSpc>
                <a:spcPct val="115000"/>
              </a:lnSpc>
              <a:spcAft>
                <a:spcPts val="1000"/>
              </a:spcAft>
              <a:buFont typeface="+mj-lt"/>
              <a:buAutoNum type="arabicPeriod"/>
            </a:pPr>
            <a:r>
              <a:rPr lang="sl-SI" b="1" dirty="0">
                <a:ea typeface="Times New Roman"/>
                <a:cs typeface="Times New Roman"/>
              </a:rPr>
              <a:t>Po </a:t>
            </a:r>
            <a:r>
              <a:rPr lang="sl-SI" b="1" dirty="0" smtClean="0">
                <a:ea typeface="Times New Roman"/>
                <a:cs typeface="Times New Roman"/>
              </a:rPr>
              <a:t>velikosti</a:t>
            </a:r>
            <a:endParaRPr lang="sl-SI" sz="1400" b="1" dirty="0">
              <a:ea typeface="Times New Roman"/>
              <a:cs typeface="Times New Roman"/>
            </a:endParaRPr>
          </a:p>
          <a:p>
            <a:pPr marL="742950" lvl="1" indent="-285750">
              <a:lnSpc>
                <a:spcPct val="115000"/>
              </a:lnSpc>
              <a:buFont typeface="Courier New" pitchFamily="49" charset="0"/>
              <a:buChar char="o"/>
            </a:pPr>
            <a:r>
              <a:rPr lang="sl-SI" dirty="0" smtClean="0">
                <a:ea typeface="Times New Roman"/>
                <a:cs typeface="Times New Roman"/>
              </a:rPr>
              <a:t>čoln (manj kot 24 m)</a:t>
            </a:r>
          </a:p>
          <a:p>
            <a:pPr marL="742950" lvl="1" indent="-285750">
              <a:lnSpc>
                <a:spcPct val="115000"/>
              </a:lnSpc>
              <a:buFont typeface="Courier New" pitchFamily="49" charset="0"/>
              <a:buChar char="o"/>
            </a:pPr>
            <a:r>
              <a:rPr lang="sl-SI" dirty="0" smtClean="0">
                <a:ea typeface="Times New Roman"/>
                <a:cs typeface="Times New Roman"/>
              </a:rPr>
              <a:t>ladja (več kot 24 m)</a:t>
            </a:r>
          </a:p>
          <a:p>
            <a:pPr lvl="1">
              <a:lnSpc>
                <a:spcPct val="115000"/>
              </a:lnSpc>
              <a:spcAft>
                <a:spcPts val="1000"/>
              </a:spcAft>
            </a:pPr>
            <a:endParaRPr lang="sl-SI" sz="1600" dirty="0">
              <a:ea typeface="Times New Roman"/>
              <a:cs typeface="Times New Roman"/>
            </a:endParaRPr>
          </a:p>
          <a:p>
            <a:pPr marL="342900" indent="-342900">
              <a:buFont typeface="+mj-lt"/>
              <a:buAutoNum type="arabicPeriod"/>
            </a:pPr>
            <a:r>
              <a:rPr lang="sl-SI" b="1" dirty="0" smtClean="0"/>
              <a:t>  Po materialu</a:t>
            </a:r>
          </a:p>
          <a:p>
            <a:endParaRPr lang="sl-SI" b="1" dirty="0"/>
          </a:p>
          <a:p>
            <a:pPr marL="742950" lvl="1" indent="-285750">
              <a:buFont typeface="Courier New" pitchFamily="49" charset="0"/>
              <a:buChar char="o"/>
            </a:pPr>
            <a:r>
              <a:rPr lang="sl-SI" dirty="0" smtClean="0"/>
              <a:t>lesene</a:t>
            </a:r>
            <a:endParaRPr lang="sl-SI" dirty="0"/>
          </a:p>
          <a:p>
            <a:pPr marL="742950" lvl="1" indent="-285750">
              <a:buFont typeface="Courier New" pitchFamily="49" charset="0"/>
              <a:buChar char="o"/>
            </a:pPr>
            <a:r>
              <a:rPr lang="sl-SI" dirty="0" smtClean="0"/>
              <a:t>železne</a:t>
            </a:r>
            <a:endParaRPr lang="sl-SI" dirty="0"/>
          </a:p>
          <a:p>
            <a:pPr marL="742950" lvl="1" indent="-285750">
              <a:buFont typeface="Courier New" pitchFamily="49" charset="0"/>
              <a:buChar char="o"/>
            </a:pPr>
            <a:r>
              <a:rPr lang="sl-SI" dirty="0" smtClean="0"/>
              <a:t>armiranobetonske</a:t>
            </a:r>
            <a:endParaRPr lang="sl-SI" dirty="0"/>
          </a:p>
          <a:p>
            <a:pPr marL="742950" lvl="1" indent="-285750">
              <a:buFont typeface="Courier New" pitchFamily="49" charset="0"/>
              <a:buChar char="o"/>
            </a:pPr>
            <a:r>
              <a:rPr lang="sl-SI" dirty="0" smtClean="0"/>
              <a:t>aluminijaste</a:t>
            </a:r>
            <a:endParaRPr lang="sl-SI" dirty="0"/>
          </a:p>
          <a:p>
            <a:pPr marL="742950" lvl="1" indent="-285750">
              <a:buFont typeface="Courier New" pitchFamily="49" charset="0"/>
              <a:buChar char="o"/>
            </a:pPr>
            <a:r>
              <a:rPr lang="sl-SI" dirty="0" smtClean="0"/>
              <a:t>mešani </a:t>
            </a:r>
            <a:r>
              <a:rPr lang="sl-SI" dirty="0"/>
              <a:t>materiali</a:t>
            </a:r>
          </a:p>
          <a:p>
            <a:pPr marL="1200150" lvl="2" indent="-285750">
              <a:lnSpc>
                <a:spcPct val="115000"/>
              </a:lnSpc>
              <a:spcAft>
                <a:spcPts val="1000"/>
              </a:spcAft>
              <a:buSzPts val="1000"/>
              <a:buFont typeface="Courier New" pitchFamily="49" charset="0"/>
              <a:buChar char="o"/>
              <a:tabLst>
                <a:tab pos="457200" algn="l"/>
              </a:tabLst>
            </a:pPr>
            <a:endParaRPr lang="sl-SI" dirty="0" smtClean="0">
              <a:latin typeface="Times New Roman"/>
              <a:ea typeface="Times New Roman"/>
              <a:cs typeface="Times New Roman"/>
            </a:endParaRPr>
          </a:p>
        </p:txBody>
      </p:sp>
      <p:pic>
        <p:nvPicPr>
          <p:cNvPr id="32770" name="Picture 2" descr="Rezultat iskanja slik za boat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944" y="1196752"/>
            <a:ext cx="3899818" cy="185509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2772" name="Picture 4" descr="Rezultat iskanja slik za aluminium boa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944" y="3637252"/>
            <a:ext cx="3899818" cy="23286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6562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169198" y="548680"/>
            <a:ext cx="8856984" cy="5632311"/>
          </a:xfrm>
          <a:prstGeom prst="rect">
            <a:avLst/>
          </a:prstGeom>
        </p:spPr>
        <p:txBody>
          <a:bodyPr wrap="square">
            <a:spAutoFit/>
          </a:bodyPr>
          <a:lstStyle/>
          <a:p>
            <a:pPr marL="342900" indent="-342900">
              <a:buFont typeface="+mj-lt"/>
              <a:buAutoNum type="arabicPeriod" startAt="3"/>
            </a:pPr>
            <a:r>
              <a:rPr lang="sl-SI" b="1" dirty="0"/>
              <a:t>Po </a:t>
            </a:r>
            <a:r>
              <a:rPr lang="sl-SI" b="1" dirty="0" smtClean="0"/>
              <a:t>pogonu</a:t>
            </a:r>
          </a:p>
          <a:p>
            <a:endParaRPr lang="sl-SI" b="1" dirty="0"/>
          </a:p>
          <a:p>
            <a:pPr marL="285750" indent="-285750">
              <a:buFont typeface="Courier New" pitchFamily="49" charset="0"/>
              <a:buChar char="o"/>
            </a:pPr>
            <a:r>
              <a:rPr lang="sl-SI" dirty="0" smtClean="0"/>
              <a:t>na </a:t>
            </a:r>
            <a:r>
              <a:rPr lang="sl-SI" dirty="0"/>
              <a:t>vesla</a:t>
            </a:r>
          </a:p>
          <a:p>
            <a:pPr marL="285750" indent="-285750">
              <a:buFont typeface="Courier New" pitchFamily="49" charset="0"/>
              <a:buChar char="o"/>
            </a:pPr>
            <a:r>
              <a:rPr lang="sl-SI" dirty="0" smtClean="0"/>
              <a:t>jadrnica</a:t>
            </a:r>
            <a:endParaRPr lang="sl-SI" dirty="0"/>
          </a:p>
          <a:p>
            <a:pPr marL="285750" indent="-285750">
              <a:buFont typeface="Courier New" pitchFamily="49" charset="0"/>
              <a:buChar char="o"/>
            </a:pPr>
            <a:r>
              <a:rPr lang="sl-SI" dirty="0" smtClean="0"/>
              <a:t>mehanski pogon</a:t>
            </a:r>
            <a:endParaRPr lang="sl-SI" dirty="0"/>
          </a:p>
          <a:p>
            <a:pPr marL="1200150" lvl="2" indent="-285750">
              <a:buFont typeface="Arial" pitchFamily="34" charset="0"/>
              <a:buChar char="•"/>
            </a:pPr>
            <a:r>
              <a:rPr lang="sl-SI" dirty="0" smtClean="0"/>
              <a:t>parni </a:t>
            </a:r>
            <a:r>
              <a:rPr lang="sl-SI" dirty="0"/>
              <a:t>pogon</a:t>
            </a:r>
          </a:p>
          <a:p>
            <a:pPr marL="1200150" lvl="2" indent="-285750">
              <a:buFont typeface="Arial" pitchFamily="34" charset="0"/>
              <a:buChar char="•"/>
            </a:pPr>
            <a:r>
              <a:rPr lang="sl-SI" dirty="0" smtClean="0"/>
              <a:t>motorni </a:t>
            </a:r>
            <a:r>
              <a:rPr lang="sl-SI" dirty="0"/>
              <a:t>pogon</a:t>
            </a:r>
          </a:p>
          <a:p>
            <a:pPr marL="1200150" lvl="2" indent="-285750">
              <a:buFont typeface="Arial" pitchFamily="34" charset="0"/>
              <a:buChar char="•"/>
            </a:pPr>
            <a:r>
              <a:rPr lang="sl-SI" dirty="0" smtClean="0"/>
              <a:t>električni </a:t>
            </a:r>
            <a:r>
              <a:rPr lang="sl-SI" dirty="0"/>
              <a:t>pogon</a:t>
            </a:r>
          </a:p>
          <a:p>
            <a:pPr marL="1200150" lvl="2" indent="-285750">
              <a:buFont typeface="Arial" pitchFamily="34" charset="0"/>
              <a:buChar char="•"/>
            </a:pPr>
            <a:r>
              <a:rPr lang="sl-SI" dirty="0" smtClean="0"/>
              <a:t>kombinirani </a:t>
            </a:r>
            <a:r>
              <a:rPr lang="sl-SI" dirty="0"/>
              <a:t>pogon</a:t>
            </a:r>
          </a:p>
          <a:p>
            <a:pPr marL="1200150" lvl="2" indent="-285750">
              <a:buFont typeface="Arial" pitchFamily="34" charset="0"/>
              <a:buChar char="•"/>
            </a:pPr>
            <a:r>
              <a:rPr lang="sl-SI" dirty="0" smtClean="0"/>
              <a:t>jedrski pogon</a:t>
            </a:r>
            <a:endParaRPr lang="sl-SI" dirty="0"/>
          </a:p>
          <a:p>
            <a:endParaRPr lang="sl-SI" dirty="0" smtClean="0"/>
          </a:p>
          <a:p>
            <a:pPr marL="342900" indent="-342900">
              <a:buFont typeface="+mj-lt"/>
              <a:buAutoNum type="arabicPeriod" startAt="4"/>
            </a:pPr>
            <a:r>
              <a:rPr lang="sl-SI" b="1" dirty="0"/>
              <a:t>Po </a:t>
            </a:r>
            <a:r>
              <a:rPr lang="sl-SI" b="1" dirty="0" smtClean="0"/>
              <a:t>plovbi</a:t>
            </a:r>
          </a:p>
          <a:p>
            <a:endParaRPr lang="sl-SI" b="1" dirty="0"/>
          </a:p>
          <a:p>
            <a:pPr marL="285750" indent="-285750">
              <a:buFont typeface="Courier New" pitchFamily="49" charset="0"/>
              <a:buChar char="o"/>
            </a:pPr>
            <a:r>
              <a:rPr lang="sl-SI" dirty="0" smtClean="0"/>
              <a:t>pomorske</a:t>
            </a:r>
            <a:endParaRPr lang="sl-SI" dirty="0"/>
          </a:p>
          <a:p>
            <a:pPr marL="285750" indent="-285750">
              <a:buFont typeface="Courier New" pitchFamily="49" charset="0"/>
              <a:buChar char="o"/>
            </a:pPr>
            <a:r>
              <a:rPr lang="sl-SI" dirty="0" smtClean="0"/>
              <a:t>pomorsko-rečne</a:t>
            </a:r>
            <a:endParaRPr lang="sl-SI" dirty="0"/>
          </a:p>
          <a:p>
            <a:pPr marL="285750" indent="-285750">
              <a:buFont typeface="Courier New" pitchFamily="49" charset="0"/>
              <a:buChar char="o"/>
            </a:pPr>
            <a:r>
              <a:rPr lang="sl-SI" dirty="0" smtClean="0"/>
              <a:t>ladje </a:t>
            </a:r>
            <a:r>
              <a:rPr lang="sl-SI" dirty="0"/>
              <a:t>notranje plovbe</a:t>
            </a:r>
          </a:p>
          <a:p>
            <a:pPr marL="285750" indent="-285750">
              <a:buFont typeface="Courier New" pitchFamily="49" charset="0"/>
              <a:buChar char="o"/>
            </a:pPr>
            <a:r>
              <a:rPr lang="sl-SI" dirty="0" smtClean="0"/>
              <a:t>rečne</a:t>
            </a:r>
            <a:endParaRPr lang="sl-SI" dirty="0"/>
          </a:p>
          <a:p>
            <a:pPr marL="285750" indent="-285750">
              <a:buFont typeface="Courier New" pitchFamily="49" charset="0"/>
              <a:buChar char="o"/>
            </a:pPr>
            <a:r>
              <a:rPr lang="sl-SI" dirty="0" smtClean="0"/>
              <a:t>jezerske</a:t>
            </a:r>
            <a:endParaRPr lang="sl-SI" dirty="0"/>
          </a:p>
          <a:p>
            <a:pPr marL="285750" indent="-285750">
              <a:buFont typeface="Courier New" pitchFamily="49" charset="0"/>
              <a:buChar char="o"/>
            </a:pPr>
            <a:r>
              <a:rPr lang="sl-SI" dirty="0" smtClean="0"/>
              <a:t>kanalske</a:t>
            </a:r>
            <a:endParaRPr lang="sl-SI" dirty="0"/>
          </a:p>
          <a:p>
            <a:endParaRPr lang="sl-SI" dirty="0" smtClean="0"/>
          </a:p>
        </p:txBody>
      </p:sp>
      <p:pic>
        <p:nvPicPr>
          <p:cNvPr id="33794" name="Picture 2" descr="Rezultat iskanja slik za canal ship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3933056"/>
            <a:ext cx="2743200" cy="19716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4" name="AutoShape 4" descr="Rezultat iskanja slik za row boa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l-SI"/>
          </a:p>
        </p:txBody>
      </p:sp>
      <p:sp>
        <p:nvSpPr>
          <p:cNvPr id="5" name="AutoShape 6" descr="Rezultat iskanja slik za row boa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l-SI"/>
          </a:p>
        </p:txBody>
      </p:sp>
      <p:sp>
        <p:nvSpPr>
          <p:cNvPr id="6" name="AutoShape 8" descr="Rezultat iskanja slik za row boa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l-SI"/>
          </a:p>
        </p:txBody>
      </p:sp>
      <p:pic>
        <p:nvPicPr>
          <p:cNvPr id="33802" name="Picture 10" descr="Rezultat iskanja slik za row boa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920" y="1030795"/>
            <a:ext cx="3781687" cy="238410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1218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395536" y="548680"/>
            <a:ext cx="8136904" cy="5355312"/>
          </a:xfrm>
          <a:prstGeom prst="rect">
            <a:avLst/>
          </a:prstGeom>
        </p:spPr>
        <p:txBody>
          <a:bodyPr wrap="square">
            <a:spAutoFit/>
          </a:bodyPr>
          <a:lstStyle/>
          <a:p>
            <a:r>
              <a:rPr lang="sl-SI" b="1" dirty="0"/>
              <a:t>Po namenu</a:t>
            </a:r>
          </a:p>
          <a:p>
            <a:pPr marL="285750" indent="-285750">
              <a:buFont typeface="Courier New" pitchFamily="49" charset="0"/>
              <a:buChar char="o"/>
            </a:pPr>
            <a:r>
              <a:rPr lang="sl-SI" dirty="0" smtClean="0"/>
              <a:t>vojaške</a:t>
            </a:r>
            <a:endParaRPr lang="sl-SI" dirty="0"/>
          </a:p>
          <a:p>
            <a:pPr marL="285750" indent="-285750">
              <a:buFont typeface="Courier New" pitchFamily="49" charset="0"/>
              <a:buChar char="o"/>
            </a:pPr>
            <a:r>
              <a:rPr lang="sl-SI" dirty="0" smtClean="0"/>
              <a:t>vojne </a:t>
            </a:r>
            <a:r>
              <a:rPr lang="sl-SI" dirty="0"/>
              <a:t>ladje</a:t>
            </a:r>
          </a:p>
          <a:p>
            <a:pPr marL="285750" indent="-285750">
              <a:buFont typeface="Courier New" pitchFamily="49" charset="0"/>
              <a:buChar char="o"/>
            </a:pPr>
            <a:r>
              <a:rPr lang="sl-SI" dirty="0" smtClean="0"/>
              <a:t>pomožne </a:t>
            </a:r>
            <a:r>
              <a:rPr lang="sl-SI" dirty="0"/>
              <a:t>vojaške ladje</a:t>
            </a:r>
          </a:p>
          <a:p>
            <a:pPr marL="285750" indent="-285750">
              <a:buFont typeface="Courier New" pitchFamily="49" charset="0"/>
              <a:buChar char="o"/>
            </a:pPr>
            <a:r>
              <a:rPr lang="sl-SI" dirty="0" smtClean="0"/>
              <a:t>transportne</a:t>
            </a:r>
            <a:endParaRPr lang="sl-SI" dirty="0"/>
          </a:p>
          <a:p>
            <a:pPr marL="285750" indent="-285750">
              <a:buFont typeface="Courier New" pitchFamily="49" charset="0"/>
              <a:buChar char="o"/>
            </a:pPr>
            <a:r>
              <a:rPr lang="sl-SI" dirty="0" smtClean="0"/>
              <a:t>potniška </a:t>
            </a:r>
            <a:r>
              <a:rPr lang="sl-SI" dirty="0"/>
              <a:t>ladja</a:t>
            </a:r>
          </a:p>
          <a:p>
            <a:pPr marL="285750" indent="-285750">
              <a:buFont typeface="Courier New" pitchFamily="49" charset="0"/>
              <a:buChar char="o"/>
            </a:pPr>
            <a:r>
              <a:rPr lang="sl-SI" dirty="0" smtClean="0"/>
              <a:t>tovorna </a:t>
            </a:r>
            <a:r>
              <a:rPr lang="sl-SI" dirty="0"/>
              <a:t>ladja</a:t>
            </a:r>
          </a:p>
          <a:p>
            <a:pPr marL="285750" indent="-285750">
              <a:buFont typeface="Courier New" pitchFamily="49" charset="0"/>
              <a:buChar char="o"/>
            </a:pPr>
            <a:r>
              <a:rPr lang="sl-SI" dirty="0" smtClean="0"/>
              <a:t>potniško-tovorna </a:t>
            </a:r>
            <a:r>
              <a:rPr lang="sl-SI" dirty="0"/>
              <a:t>ladja</a:t>
            </a:r>
          </a:p>
          <a:p>
            <a:pPr marL="285750" indent="-285750">
              <a:buFont typeface="Courier New" pitchFamily="49" charset="0"/>
              <a:buChar char="o"/>
            </a:pPr>
            <a:r>
              <a:rPr lang="sl-SI" dirty="0" smtClean="0"/>
              <a:t>ribiške</a:t>
            </a:r>
            <a:endParaRPr lang="sl-SI" dirty="0"/>
          </a:p>
          <a:p>
            <a:pPr marL="285750" indent="-285750">
              <a:buFont typeface="Courier New" pitchFamily="49" charset="0"/>
              <a:buChar char="o"/>
            </a:pPr>
            <a:r>
              <a:rPr lang="sl-SI" dirty="0" smtClean="0"/>
              <a:t>posebne </a:t>
            </a:r>
            <a:r>
              <a:rPr lang="sl-SI" dirty="0"/>
              <a:t>ladje</a:t>
            </a:r>
          </a:p>
          <a:p>
            <a:pPr marL="285750" indent="-285750">
              <a:buFont typeface="Courier New" pitchFamily="49" charset="0"/>
              <a:buChar char="o"/>
            </a:pPr>
            <a:r>
              <a:rPr lang="sl-SI" dirty="0" smtClean="0"/>
              <a:t>gasilska </a:t>
            </a:r>
            <a:r>
              <a:rPr lang="sl-SI" dirty="0"/>
              <a:t>ladja</a:t>
            </a:r>
          </a:p>
          <a:p>
            <a:pPr marL="285750" indent="-285750">
              <a:buFont typeface="Courier New" pitchFamily="49" charset="0"/>
              <a:buChar char="o"/>
            </a:pPr>
            <a:r>
              <a:rPr lang="sl-SI" dirty="0" smtClean="0"/>
              <a:t>ledolomilec</a:t>
            </a:r>
            <a:endParaRPr lang="sl-SI" dirty="0"/>
          </a:p>
          <a:p>
            <a:pPr marL="285750" indent="-285750">
              <a:buFont typeface="Courier New" pitchFamily="49" charset="0"/>
              <a:buChar char="o"/>
            </a:pPr>
            <a:r>
              <a:rPr lang="sl-SI" dirty="0" smtClean="0"/>
              <a:t>vlačilec </a:t>
            </a:r>
            <a:r>
              <a:rPr lang="sl-SI" dirty="0"/>
              <a:t>(</a:t>
            </a:r>
            <a:r>
              <a:rPr lang="sl-SI" dirty="0" err="1"/>
              <a:t>remorker</a:t>
            </a:r>
            <a:r>
              <a:rPr lang="sl-SI" dirty="0"/>
              <a:t>)</a:t>
            </a:r>
          </a:p>
          <a:p>
            <a:pPr marL="285750" indent="-285750">
              <a:buFont typeface="Courier New" pitchFamily="49" charset="0"/>
              <a:buChar char="o"/>
            </a:pPr>
            <a:r>
              <a:rPr lang="sl-SI" dirty="0" smtClean="0"/>
              <a:t>ladja </a:t>
            </a:r>
            <a:r>
              <a:rPr lang="sl-SI" dirty="0"/>
              <a:t>svetilnik</a:t>
            </a:r>
          </a:p>
          <a:p>
            <a:pPr marL="285750" indent="-285750">
              <a:buFont typeface="Courier New" pitchFamily="49" charset="0"/>
              <a:buChar char="o"/>
            </a:pPr>
            <a:r>
              <a:rPr lang="sl-SI" dirty="0" smtClean="0"/>
              <a:t>carinska </a:t>
            </a:r>
            <a:r>
              <a:rPr lang="sl-SI" dirty="0"/>
              <a:t>ladja</a:t>
            </a:r>
          </a:p>
          <a:p>
            <a:pPr marL="285750" indent="-285750">
              <a:buFont typeface="Courier New" pitchFamily="49" charset="0"/>
              <a:buChar char="o"/>
            </a:pPr>
            <a:r>
              <a:rPr lang="sl-SI" dirty="0" smtClean="0"/>
              <a:t>šolska </a:t>
            </a:r>
            <a:r>
              <a:rPr lang="sl-SI" dirty="0"/>
              <a:t>ladja</a:t>
            </a:r>
          </a:p>
          <a:p>
            <a:pPr marL="285750" indent="-285750">
              <a:buFont typeface="Courier New" pitchFamily="49" charset="0"/>
              <a:buChar char="o"/>
            </a:pPr>
            <a:r>
              <a:rPr lang="sl-SI" dirty="0" smtClean="0"/>
              <a:t>hidrografska </a:t>
            </a:r>
            <a:r>
              <a:rPr lang="sl-SI" dirty="0"/>
              <a:t>ladja</a:t>
            </a:r>
          </a:p>
          <a:p>
            <a:pPr marL="285750" indent="-285750">
              <a:buFont typeface="Courier New" pitchFamily="49" charset="0"/>
              <a:buChar char="o"/>
            </a:pPr>
            <a:r>
              <a:rPr lang="sl-SI" dirty="0" smtClean="0"/>
              <a:t>meteorološka </a:t>
            </a:r>
            <a:r>
              <a:rPr lang="sl-SI" dirty="0"/>
              <a:t>ladja</a:t>
            </a:r>
          </a:p>
          <a:p>
            <a:pPr marL="285750" indent="-285750">
              <a:buFont typeface="Courier New" pitchFamily="49" charset="0"/>
              <a:buChar char="o"/>
            </a:pPr>
            <a:r>
              <a:rPr lang="sl-SI" dirty="0" smtClean="0"/>
              <a:t>ladja </a:t>
            </a:r>
            <a:r>
              <a:rPr lang="sl-SI" dirty="0"/>
              <a:t>delavnica</a:t>
            </a:r>
          </a:p>
        </p:txBody>
      </p:sp>
      <p:pic>
        <p:nvPicPr>
          <p:cNvPr id="34818" name="Picture 2" descr="Rezultat iskanja slik za customs shi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11960" y="828362"/>
            <a:ext cx="3132348" cy="20882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4820" name="Picture 4" descr="Rezultat iskanja slik za icebreaker shi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960" y="3226336"/>
            <a:ext cx="3132348" cy="214579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1430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323528" y="692696"/>
            <a:ext cx="8352928" cy="1015663"/>
          </a:xfrm>
          <a:prstGeom prst="rect">
            <a:avLst/>
          </a:prstGeom>
        </p:spPr>
        <p:txBody>
          <a:bodyPr wrap="square">
            <a:spAutoFit/>
          </a:bodyPr>
          <a:lstStyle/>
          <a:p>
            <a:pPr algn="just"/>
            <a:r>
              <a:rPr lang="sl-SI" sz="2000" dirty="0"/>
              <a:t>Ladje imajo na bokih barvni luči, ki posadkam drugih ladij ponoči omogočata določiti njihovo lego in smer plovbe. Na levi strani imajo rdečo luč, na desni pa zeleno.</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7624" y="1988840"/>
            <a:ext cx="2428875" cy="35909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1988840"/>
            <a:ext cx="2906940" cy="35909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49573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141242" y="404664"/>
            <a:ext cx="4572000" cy="646331"/>
          </a:xfrm>
          <a:prstGeom prst="rect">
            <a:avLst/>
          </a:prstGeom>
        </p:spPr>
        <p:txBody>
          <a:bodyPr>
            <a:spAutoFit/>
          </a:bodyPr>
          <a:lstStyle/>
          <a:p>
            <a:r>
              <a:rPr lang="sl-SI" b="1" u="sng" dirty="0">
                <a:solidFill>
                  <a:schemeClr val="accent1"/>
                </a:solidFill>
              </a:rPr>
              <a:t>VAŽNEJŠI POJMI IN NAZIVI</a:t>
            </a:r>
          </a:p>
          <a:p>
            <a:endParaRPr lang="sl-SI" u="sng" dirty="0">
              <a:solidFill>
                <a:schemeClr val="accent1"/>
              </a:solidFill>
            </a:endParaRPr>
          </a:p>
        </p:txBody>
      </p:sp>
      <p:sp>
        <p:nvSpPr>
          <p:cNvPr id="3" name="Pravokotnik 2"/>
          <p:cNvSpPr/>
          <p:nvPr/>
        </p:nvSpPr>
        <p:spPr>
          <a:xfrm>
            <a:off x="107504" y="834971"/>
            <a:ext cx="8928992" cy="2031325"/>
          </a:xfrm>
          <a:prstGeom prst="rect">
            <a:avLst/>
          </a:prstGeom>
        </p:spPr>
        <p:txBody>
          <a:bodyPr wrap="square">
            <a:spAutoFit/>
          </a:bodyPr>
          <a:lstStyle/>
          <a:p>
            <a:r>
              <a:rPr lang="sl-SI" b="1" dirty="0" err="1"/>
              <a:t>Vzdolžnica</a:t>
            </a:r>
            <a:r>
              <a:rPr lang="sl-SI" b="1" dirty="0"/>
              <a:t> ladje </a:t>
            </a:r>
            <a:r>
              <a:rPr lang="sl-SI" dirty="0"/>
              <a:t>je zamišljena vertikalna ravnina, ki poteka skozi sredino ladje in deli njeno zunanje </a:t>
            </a:r>
            <a:r>
              <a:rPr lang="sl-SI" dirty="0" err="1"/>
              <a:t>opločje</a:t>
            </a:r>
            <a:r>
              <a:rPr lang="sl-SI" dirty="0"/>
              <a:t> na dva enaka dela.</a:t>
            </a:r>
          </a:p>
          <a:p>
            <a:endParaRPr lang="sl-SI" dirty="0"/>
          </a:p>
          <a:p>
            <a:r>
              <a:rPr lang="sl-SI" b="1" dirty="0"/>
              <a:t>Vodna linija </a:t>
            </a:r>
            <a:r>
              <a:rPr lang="sl-SI" dirty="0"/>
              <a:t>(</a:t>
            </a:r>
            <a:r>
              <a:rPr lang="sl-SI" dirty="0" err="1"/>
              <a:t>water</a:t>
            </a:r>
            <a:r>
              <a:rPr lang="sl-SI" dirty="0"/>
              <a:t> line) - WL - je obris mirnega nivoja vode na </a:t>
            </a:r>
            <a:r>
              <a:rPr lang="sl-SI" dirty="0" smtClean="0"/>
              <a:t>zunanji stranici ladje</a:t>
            </a:r>
            <a:r>
              <a:rPr lang="sl-SI" dirty="0"/>
              <a:t>.</a:t>
            </a:r>
          </a:p>
          <a:p>
            <a:endParaRPr lang="sl-SI" dirty="0"/>
          </a:p>
          <a:p>
            <a:r>
              <a:rPr lang="sl-SI" b="1" dirty="0"/>
              <a:t>Lahka vodna linije </a:t>
            </a:r>
            <a:r>
              <a:rPr lang="sl-SI" dirty="0"/>
              <a:t>(</a:t>
            </a:r>
            <a:r>
              <a:rPr lang="sl-SI" dirty="0" err="1"/>
              <a:t>light</a:t>
            </a:r>
            <a:r>
              <a:rPr lang="sl-SI" dirty="0"/>
              <a:t> </a:t>
            </a:r>
            <a:r>
              <a:rPr lang="sl-SI" dirty="0" err="1"/>
              <a:t>water</a:t>
            </a:r>
            <a:r>
              <a:rPr lang="sl-SI" dirty="0"/>
              <a:t> line) - LWL - je tista </a:t>
            </a:r>
            <a:r>
              <a:rPr lang="sl-SI" dirty="0" smtClean="0"/>
              <a:t>vodna </a:t>
            </a:r>
            <a:r>
              <a:rPr lang="sl-SI" dirty="0"/>
              <a:t>linija, do katere se pogrezne prazna, a popolno opremljena ladja brez zalog.</a:t>
            </a:r>
          </a:p>
        </p:txBody>
      </p:sp>
      <p:sp>
        <p:nvSpPr>
          <p:cNvPr id="4" name="Pravokotnik 3"/>
          <p:cNvSpPr/>
          <p:nvPr/>
        </p:nvSpPr>
        <p:spPr>
          <a:xfrm>
            <a:off x="141242" y="4549676"/>
            <a:ext cx="8895254" cy="1477328"/>
          </a:xfrm>
          <a:prstGeom prst="rect">
            <a:avLst/>
          </a:prstGeom>
        </p:spPr>
        <p:txBody>
          <a:bodyPr wrap="square">
            <a:spAutoFit/>
          </a:bodyPr>
          <a:lstStyle/>
          <a:p>
            <a:r>
              <a:rPr lang="sl-SI" b="1" dirty="0"/>
              <a:t>Tovorna vodna linija </a:t>
            </a:r>
            <a:r>
              <a:rPr lang="sl-SI" dirty="0"/>
              <a:t>(</a:t>
            </a:r>
            <a:r>
              <a:rPr lang="sl-SI" dirty="0" err="1"/>
              <a:t>heavy</a:t>
            </a:r>
            <a:r>
              <a:rPr lang="sl-SI" dirty="0"/>
              <a:t> </a:t>
            </a:r>
            <a:r>
              <a:rPr lang="sl-SI" dirty="0" err="1"/>
              <a:t>water</a:t>
            </a:r>
            <a:r>
              <a:rPr lang="sl-SI" dirty="0"/>
              <a:t> line) - HWL - je vodna linija katero izrisuje popolnoma natovorjena in opremljena ladja oziroma drugače povedano, vodna linija, do katere se lahko ladja maksimalno varno potopi.</a:t>
            </a:r>
          </a:p>
          <a:p>
            <a:endParaRPr lang="sl-SI" dirty="0"/>
          </a:p>
          <a:p>
            <a:r>
              <a:rPr lang="sl-SI" b="1" dirty="0"/>
              <a:t>Pas ugreza </a:t>
            </a:r>
            <a:r>
              <a:rPr lang="sl-SI" dirty="0"/>
              <a:t>je področje med lahko in tovorno vodno linijo. </a:t>
            </a:r>
          </a:p>
        </p:txBody>
      </p:sp>
      <p:sp>
        <p:nvSpPr>
          <p:cNvPr id="40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sl-SI"/>
          </a:p>
        </p:txBody>
      </p:sp>
      <p:graphicFrame>
        <p:nvGraphicFramePr>
          <p:cNvPr id="4097" name="Object 1"/>
          <p:cNvGraphicFramePr>
            <a:graphicFrameLocks noChangeAspect="1"/>
          </p:cNvGraphicFramePr>
          <p:nvPr/>
        </p:nvGraphicFramePr>
        <p:xfrm>
          <a:off x="4788024" y="2564904"/>
          <a:ext cx="3708412" cy="2016224"/>
        </p:xfrm>
        <a:graphic>
          <a:graphicData uri="http://schemas.openxmlformats.org/presentationml/2006/ole">
            <mc:AlternateContent xmlns:mc="http://schemas.openxmlformats.org/markup-compatibility/2006">
              <mc:Choice xmlns:v="urn:schemas-microsoft-com:vml" Requires="v">
                <p:oleObj spid="_x0000_s4127" r:id="rId3" imgW="2943225" imgH="1600200" progId="">
                  <p:embed/>
                </p:oleObj>
              </mc:Choice>
              <mc:Fallback>
                <p:oleObj r:id="rId3" imgW="2943225" imgH="1600200" progId="">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4" y="2564904"/>
                        <a:ext cx="3708412" cy="201622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319431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107504" y="476672"/>
            <a:ext cx="8928992" cy="3970318"/>
          </a:xfrm>
          <a:prstGeom prst="rect">
            <a:avLst/>
          </a:prstGeom>
        </p:spPr>
        <p:txBody>
          <a:bodyPr wrap="square">
            <a:spAutoFit/>
          </a:bodyPr>
          <a:lstStyle/>
          <a:p>
            <a:r>
              <a:rPr lang="sl-SI" b="1" dirty="0"/>
              <a:t>Dolžina preko vsega </a:t>
            </a:r>
            <a:r>
              <a:rPr lang="sl-SI" dirty="0"/>
              <a:t>(</a:t>
            </a:r>
            <a:r>
              <a:rPr lang="sl-SI" dirty="0" err="1" smtClean="0"/>
              <a:t>Length</a:t>
            </a:r>
            <a:r>
              <a:rPr lang="sl-SI" dirty="0" smtClean="0"/>
              <a:t> </a:t>
            </a:r>
            <a:r>
              <a:rPr lang="sl-SI" dirty="0" err="1"/>
              <a:t>over</a:t>
            </a:r>
            <a:r>
              <a:rPr lang="sl-SI" dirty="0"/>
              <a:t> </a:t>
            </a:r>
            <a:r>
              <a:rPr lang="sl-SI" dirty="0" err="1"/>
              <a:t>all</a:t>
            </a:r>
            <a:r>
              <a:rPr lang="sl-SI" dirty="0"/>
              <a:t>) - LOA - Dolžina preko vsega je največja dolžina ladje, ki se meri med skrajnima točkama čvrstega ladijskega trupa na premcu in krmi. Pomembna je pri manevriranju ladje in pri določanju operativnega priveza v lukah</a:t>
            </a:r>
            <a:r>
              <a:rPr lang="sl-SI" dirty="0" smtClean="0"/>
              <a:t>.</a:t>
            </a:r>
          </a:p>
          <a:p>
            <a:endParaRPr lang="sl-SI" dirty="0"/>
          </a:p>
          <a:p>
            <a:r>
              <a:rPr lang="sl-SI" b="1" dirty="0"/>
              <a:t>Glavno rebro </a:t>
            </a:r>
            <a:r>
              <a:rPr lang="sl-SI" dirty="0"/>
              <a:t>(</a:t>
            </a:r>
            <a:r>
              <a:rPr lang="sl-SI" dirty="0" err="1"/>
              <a:t>Main</a:t>
            </a:r>
            <a:r>
              <a:rPr lang="sl-SI" dirty="0"/>
              <a:t> </a:t>
            </a:r>
            <a:r>
              <a:rPr lang="sl-SI" dirty="0" err="1"/>
              <a:t>frame</a:t>
            </a:r>
            <a:r>
              <a:rPr lang="sl-SI" dirty="0"/>
              <a:t>) - je tisto rebro, ki se nahaja na polovici dolžine ladje. Običajno je tam ladja najširša</a:t>
            </a:r>
            <a:r>
              <a:rPr lang="sl-SI" dirty="0" smtClean="0"/>
              <a:t>.</a:t>
            </a:r>
          </a:p>
          <a:p>
            <a:endParaRPr lang="sl-SI" dirty="0"/>
          </a:p>
          <a:p>
            <a:r>
              <a:rPr lang="sl-SI" b="1" dirty="0"/>
              <a:t>Širina ladje </a:t>
            </a:r>
            <a:r>
              <a:rPr lang="sl-SI" dirty="0"/>
              <a:t>(</a:t>
            </a:r>
            <a:r>
              <a:rPr lang="sl-SI" dirty="0" err="1"/>
              <a:t>Breadth</a:t>
            </a:r>
            <a:r>
              <a:rPr lang="sl-SI" dirty="0"/>
              <a:t>) – B – je širina na glavnem rebru merjena med zunanjimi deli glavnega rebra.</a:t>
            </a:r>
          </a:p>
          <a:p>
            <a:endParaRPr lang="sl-SI" dirty="0"/>
          </a:p>
          <a:p>
            <a:r>
              <a:rPr lang="sl-SI" b="1" dirty="0"/>
              <a:t>Največja širina ladje  </a:t>
            </a:r>
            <a:r>
              <a:rPr lang="sl-SI" dirty="0"/>
              <a:t>(</a:t>
            </a:r>
            <a:r>
              <a:rPr lang="sl-SI" dirty="0" err="1"/>
              <a:t>Maximum</a:t>
            </a:r>
            <a:r>
              <a:rPr lang="sl-SI" dirty="0"/>
              <a:t> </a:t>
            </a:r>
            <a:r>
              <a:rPr lang="sl-SI" dirty="0" err="1"/>
              <a:t>breadth</a:t>
            </a:r>
            <a:r>
              <a:rPr lang="sl-SI" dirty="0"/>
              <a:t>) – </a:t>
            </a:r>
            <a:r>
              <a:rPr lang="sl-SI" dirty="0" err="1"/>
              <a:t>Bmax</a:t>
            </a:r>
            <a:r>
              <a:rPr lang="sl-SI" dirty="0"/>
              <a:t> – se meri na najširšem delu ladje, upoštevajoč vse izbokline. Njeno poznavanje je pomembno pri manevriranju z ladjo.</a:t>
            </a:r>
          </a:p>
          <a:p>
            <a:endParaRPr lang="sl-SI" dirty="0"/>
          </a:p>
          <a:p>
            <a:endParaRPr lang="sl-SI" dirty="0"/>
          </a:p>
        </p:txBody>
      </p:sp>
      <p:pic>
        <p:nvPicPr>
          <p:cNvPr id="35842" name="Picture 2" descr="Rezultat iskanja slik za length over 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3891947"/>
            <a:ext cx="4833883" cy="22139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92638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avokotnik 2"/>
          <p:cNvSpPr/>
          <p:nvPr/>
        </p:nvSpPr>
        <p:spPr>
          <a:xfrm>
            <a:off x="161702" y="692696"/>
            <a:ext cx="8802785" cy="5016758"/>
          </a:xfrm>
          <a:prstGeom prst="rect">
            <a:avLst/>
          </a:prstGeom>
        </p:spPr>
        <p:txBody>
          <a:bodyPr wrap="square">
            <a:spAutoFit/>
          </a:bodyPr>
          <a:lstStyle/>
          <a:p>
            <a:r>
              <a:rPr lang="sl-SI" sz="2000" b="1" u="sng" dirty="0">
                <a:solidFill>
                  <a:schemeClr val="accent1"/>
                </a:solidFill>
              </a:rPr>
              <a:t>Izpodriv </a:t>
            </a:r>
            <a:r>
              <a:rPr lang="sl-SI" sz="2000" b="1" u="sng" dirty="0" smtClean="0">
                <a:solidFill>
                  <a:schemeClr val="accent1"/>
                </a:solidFill>
              </a:rPr>
              <a:t>(</a:t>
            </a:r>
            <a:r>
              <a:rPr lang="sl-SI" sz="2000" b="1" u="sng" dirty="0" err="1" smtClean="0">
                <a:solidFill>
                  <a:schemeClr val="accent1"/>
                </a:solidFill>
              </a:rPr>
              <a:t>Displacement</a:t>
            </a:r>
            <a:r>
              <a:rPr lang="sl-SI" sz="2000" b="1" u="sng" dirty="0">
                <a:solidFill>
                  <a:schemeClr val="accent1"/>
                </a:solidFill>
              </a:rPr>
              <a:t>) </a:t>
            </a:r>
            <a:r>
              <a:rPr lang="sl-SI" sz="2000" b="1" u="sng" dirty="0">
                <a:solidFill>
                  <a:schemeClr val="accent1"/>
                </a:solidFill>
              </a:rPr>
              <a:t>-</a:t>
            </a:r>
            <a:r>
              <a:rPr lang="sl-SI" sz="2000" b="1" u="sng" dirty="0" smtClean="0">
                <a:solidFill>
                  <a:schemeClr val="accent1"/>
                </a:solidFill>
              </a:rPr>
              <a:t> </a:t>
            </a:r>
            <a:r>
              <a:rPr lang="sl-SI" sz="2000" b="1" u="sng" dirty="0">
                <a:solidFill>
                  <a:schemeClr val="accent1"/>
                </a:solidFill>
              </a:rPr>
              <a:t>D </a:t>
            </a:r>
            <a:r>
              <a:rPr lang="sl-SI" sz="2000" b="1" u="sng" dirty="0">
                <a:solidFill>
                  <a:schemeClr val="accent1"/>
                </a:solidFill>
              </a:rPr>
              <a:t>-</a:t>
            </a:r>
            <a:r>
              <a:rPr lang="sl-SI" sz="2000" b="1" u="sng" dirty="0" smtClean="0">
                <a:solidFill>
                  <a:schemeClr val="accent1"/>
                </a:solidFill>
              </a:rPr>
              <a:t> </a:t>
            </a:r>
          </a:p>
          <a:p>
            <a:r>
              <a:rPr lang="sl-SI" sz="2000" dirty="0" smtClean="0"/>
              <a:t>nam </a:t>
            </a:r>
            <a:r>
              <a:rPr lang="sl-SI" sz="2000" dirty="0"/>
              <a:t>pove maso izpodrinjene tekočine oziroma z drugimi besedami celotno težo ladje</a:t>
            </a:r>
            <a:r>
              <a:rPr lang="sl-SI" sz="2000" dirty="0" smtClean="0"/>
              <a:t>.</a:t>
            </a:r>
          </a:p>
          <a:p>
            <a:endParaRPr lang="sl-SI" sz="2000" dirty="0"/>
          </a:p>
          <a:p>
            <a:r>
              <a:rPr lang="sl-SI" sz="2000" b="1" dirty="0" smtClean="0"/>
              <a:t>Arhimedov zakon </a:t>
            </a:r>
            <a:r>
              <a:rPr lang="sl-SI" sz="2000" dirty="0"/>
              <a:t>govori o hidrostatičnem vzgonu:</a:t>
            </a:r>
          </a:p>
          <a:p>
            <a:r>
              <a:rPr lang="sl-SI" sz="2000" b="1" i="1" dirty="0"/>
              <a:t>Vzgon je enak teži izpodrinjene tekočine.</a:t>
            </a:r>
          </a:p>
          <a:p>
            <a:endParaRPr lang="sl-SI" sz="2000" dirty="0" smtClean="0"/>
          </a:p>
          <a:p>
            <a:endParaRPr lang="sl-SI" sz="2000" dirty="0" smtClean="0"/>
          </a:p>
          <a:p>
            <a:endParaRPr lang="sl-SI" sz="2000" dirty="0"/>
          </a:p>
          <a:p>
            <a:endParaRPr lang="sl-SI" sz="2000" dirty="0" smtClean="0"/>
          </a:p>
          <a:p>
            <a:endParaRPr lang="sl-SI" sz="2000" dirty="0"/>
          </a:p>
          <a:p>
            <a:endParaRPr lang="sl-SI" sz="2000" dirty="0" smtClean="0"/>
          </a:p>
          <a:p>
            <a:endParaRPr lang="sl-SI" sz="2000" dirty="0"/>
          </a:p>
          <a:p>
            <a:endParaRPr lang="sl-SI" sz="2000" dirty="0" smtClean="0"/>
          </a:p>
          <a:p>
            <a:r>
              <a:rPr lang="sl-SI" sz="2000" dirty="0" smtClean="0"/>
              <a:t>Izpodriv </a:t>
            </a:r>
            <a:r>
              <a:rPr lang="sl-SI" sz="2000" dirty="0"/>
              <a:t>izračunamo s pomočjo ladijskih tablic, diagramov, oziroma krivulj, kamor gremo z odčitanim </a:t>
            </a:r>
            <a:r>
              <a:rPr lang="sl-SI" sz="2000" dirty="0" smtClean="0"/>
              <a:t>ugrezom</a:t>
            </a:r>
            <a:r>
              <a:rPr lang="sl-SI" sz="2000" dirty="0"/>
              <a:t>.</a:t>
            </a:r>
          </a:p>
        </p:txBody>
      </p:sp>
      <p:pic>
        <p:nvPicPr>
          <p:cNvPr id="32770" name="Picture 2" descr="https://upload.wikimedia.org/wikipedia/commons/thumb/b/b4/Arhimed%27s_law.png/1280px-Arhimed%27s_law.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2852936"/>
            <a:ext cx="3215144" cy="1994394"/>
          </a:xfrm>
          <a:prstGeom prst="rect">
            <a:avLst/>
          </a:prstGeom>
          <a:noFill/>
          <a:extLst>
            <a:ext uri="{909E8E84-426E-40DD-AFC4-6F175D3DCCD1}">
              <a14:hiddenFill xmlns:a14="http://schemas.microsoft.com/office/drawing/2010/main">
                <a:solidFill>
                  <a:srgbClr val="FFFFFF"/>
                </a:solidFill>
              </a14:hiddenFill>
            </a:ext>
          </a:extLst>
        </p:spPr>
      </p:pic>
      <p:pic>
        <p:nvPicPr>
          <p:cNvPr id="32772" name="Picture 4" descr="Rezultat iskanja slik za Eurek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2492896"/>
            <a:ext cx="2701924" cy="212488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0661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107504" y="476672"/>
            <a:ext cx="9036496" cy="4278094"/>
          </a:xfrm>
          <a:prstGeom prst="rect">
            <a:avLst/>
          </a:prstGeom>
        </p:spPr>
        <p:txBody>
          <a:bodyPr wrap="square">
            <a:spAutoFit/>
          </a:bodyPr>
          <a:lstStyle/>
          <a:p>
            <a:r>
              <a:rPr lang="sl-SI" sz="2000" dirty="0" smtClean="0"/>
              <a:t>Tablice</a:t>
            </a:r>
            <a:r>
              <a:rPr lang="sl-SI" sz="2000" dirty="0"/>
              <a:t>, diagrame in krivulje izdela ladjedelnica in nam povejo kakšen je volumen potopljenega dela </a:t>
            </a:r>
            <a:r>
              <a:rPr lang="sl-SI" sz="2000" dirty="0" smtClean="0"/>
              <a:t>ladje (hidrostatične tablice</a:t>
            </a:r>
            <a:r>
              <a:rPr lang="sl-SI" sz="2000" dirty="0" smtClean="0"/>
              <a:t>).</a:t>
            </a:r>
          </a:p>
          <a:p>
            <a:endParaRPr lang="sl-SI" sz="2000" dirty="0"/>
          </a:p>
          <a:p>
            <a:r>
              <a:rPr lang="sl-SI" sz="2000" dirty="0"/>
              <a:t>Izpodriv je odvisen tudi od gostote vode. Zato je le ta običajno v ladijski tehnični dokumentaciji podana za gostoti 1,025 kg/dm</a:t>
            </a:r>
            <a:r>
              <a:rPr lang="sl-SI" sz="2000" baseline="30000" dirty="0"/>
              <a:t>3</a:t>
            </a:r>
            <a:r>
              <a:rPr lang="sl-SI" sz="2000" dirty="0"/>
              <a:t> (tipična morska voda) in večkrat tudi 1,000 kg/dm</a:t>
            </a:r>
            <a:r>
              <a:rPr lang="sl-SI" sz="2000" baseline="30000" dirty="0"/>
              <a:t>3</a:t>
            </a:r>
            <a:r>
              <a:rPr lang="sl-SI" sz="2000" dirty="0"/>
              <a:t> (sladka voda). Na gostoto vpliva tudi temperatura</a:t>
            </a:r>
            <a:r>
              <a:rPr lang="sl-SI" sz="2000" dirty="0" smtClean="0"/>
              <a:t>.</a:t>
            </a:r>
          </a:p>
          <a:p>
            <a:endParaRPr lang="sl-SI" sz="2000" dirty="0"/>
          </a:p>
          <a:p>
            <a:r>
              <a:rPr lang="sl-SI" sz="2000" dirty="0"/>
              <a:t>Mase izpodriva lahko razdelimo na dve vrsti: stalne in spremenljive. Stalna masa, ki vpliva na izpodriv je teža prazne ladje, spremenljive mase pa imenujemo nosilnost ladje. </a:t>
            </a:r>
          </a:p>
          <a:p>
            <a:endParaRPr lang="sl-SI" sz="2400" dirty="0"/>
          </a:p>
          <a:p>
            <a:endParaRPr lang="sl-SI" sz="2400" dirty="0" smtClean="0"/>
          </a:p>
          <a:p>
            <a:endParaRPr lang="sl-SI" sz="2400" dirty="0"/>
          </a:p>
        </p:txBody>
      </p:sp>
      <p:sp>
        <p:nvSpPr>
          <p:cNvPr id="5" name="Pravokotnik 4"/>
          <p:cNvSpPr/>
          <p:nvPr/>
        </p:nvSpPr>
        <p:spPr>
          <a:xfrm>
            <a:off x="683568" y="6221401"/>
            <a:ext cx="4896544" cy="307777"/>
          </a:xfrm>
          <a:prstGeom prst="rect">
            <a:avLst/>
          </a:prstGeom>
        </p:spPr>
        <p:txBody>
          <a:bodyPr wrap="square">
            <a:spAutoFit/>
          </a:bodyPr>
          <a:lstStyle/>
          <a:p>
            <a:r>
              <a:rPr lang="sl-SI" sz="1400" dirty="0"/>
              <a:t>https://www.youtube.com/watch?v=cc9Bs5oViIE</a:t>
            </a:r>
          </a:p>
        </p:txBody>
      </p:sp>
      <p:sp>
        <p:nvSpPr>
          <p:cNvPr id="6" name="Pravokotnik 5"/>
          <p:cNvSpPr/>
          <p:nvPr/>
        </p:nvSpPr>
        <p:spPr>
          <a:xfrm>
            <a:off x="4629065" y="6221401"/>
            <a:ext cx="4734272" cy="307777"/>
          </a:xfrm>
          <a:prstGeom prst="rect">
            <a:avLst/>
          </a:prstGeom>
        </p:spPr>
        <p:txBody>
          <a:bodyPr wrap="square">
            <a:spAutoFit/>
          </a:bodyPr>
          <a:lstStyle/>
          <a:p>
            <a:r>
              <a:rPr lang="sl-SI" sz="1400" dirty="0"/>
              <a:t>https://www.youtube.com/watch?v=yb3e4IegeJ0</a:t>
            </a:r>
          </a:p>
        </p:txBody>
      </p:sp>
      <p:pic>
        <p:nvPicPr>
          <p:cNvPr id="33794" name="Picture 2" descr="Rezultat iskanja slik za ships Displace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2725" y="3460621"/>
            <a:ext cx="3438550" cy="2588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01655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avokotnik 3"/>
          <p:cNvSpPr/>
          <p:nvPr/>
        </p:nvSpPr>
        <p:spPr>
          <a:xfrm>
            <a:off x="16848" y="332656"/>
            <a:ext cx="9091656" cy="3847207"/>
          </a:xfrm>
          <a:prstGeom prst="rect">
            <a:avLst/>
          </a:prstGeom>
        </p:spPr>
        <p:txBody>
          <a:bodyPr wrap="square">
            <a:spAutoFit/>
          </a:bodyPr>
          <a:lstStyle/>
          <a:p>
            <a:r>
              <a:rPr lang="sl-SI" sz="2000" b="1" u="sng" dirty="0">
                <a:solidFill>
                  <a:schemeClr val="accent1"/>
                </a:solidFill>
              </a:rPr>
              <a:t>Nosilnost (</a:t>
            </a:r>
            <a:r>
              <a:rPr lang="sl-SI" sz="2000" b="1" u="sng" dirty="0" err="1">
                <a:solidFill>
                  <a:schemeClr val="accent1"/>
                </a:solidFill>
              </a:rPr>
              <a:t>Deadweight</a:t>
            </a:r>
            <a:r>
              <a:rPr lang="sl-SI" sz="2000" b="1" u="sng" dirty="0">
                <a:solidFill>
                  <a:schemeClr val="accent1"/>
                </a:solidFill>
              </a:rPr>
              <a:t>) - DWT </a:t>
            </a:r>
            <a:r>
              <a:rPr lang="sl-SI" sz="2000" b="1" u="sng" dirty="0" smtClean="0">
                <a:solidFill>
                  <a:schemeClr val="accent1"/>
                </a:solidFill>
              </a:rPr>
              <a:t>– </a:t>
            </a:r>
          </a:p>
          <a:p>
            <a:r>
              <a:rPr lang="sl-SI" sz="2000" dirty="0" smtClean="0"/>
              <a:t>je mera za označevanje mase, ki jo ladja še lahko varno prevaža.</a:t>
            </a:r>
          </a:p>
          <a:p>
            <a:endParaRPr lang="sl-SI" sz="2000" dirty="0"/>
          </a:p>
          <a:p>
            <a:r>
              <a:rPr lang="sl-SI" sz="2000" dirty="0" smtClean="0"/>
              <a:t>Obsega </a:t>
            </a:r>
            <a:r>
              <a:rPr lang="sl-SI" sz="2000" dirty="0"/>
              <a:t>vse ostale teže na ladji kot: tovor, posadka in potniki s prtljago, zaloge hrane, pitne vode in ostale potrebščine za bivanje posadke in potnikov, potrošni material, </a:t>
            </a:r>
            <a:r>
              <a:rPr lang="sl-SI" sz="2000" dirty="0" err="1"/>
              <a:t>pojna</a:t>
            </a:r>
            <a:r>
              <a:rPr lang="sl-SI" sz="2000" dirty="0"/>
              <a:t> voda za stroje, pogonsko gorivo in mazivo za stroje, balast ter še ostale neugotovljene teže</a:t>
            </a:r>
            <a:r>
              <a:rPr lang="sl-SI" sz="2000" dirty="0" smtClean="0"/>
              <a:t>.</a:t>
            </a:r>
          </a:p>
          <a:p>
            <a:endParaRPr lang="sl-SI" sz="2000" dirty="0"/>
          </a:p>
          <a:p>
            <a:r>
              <a:rPr lang="sl-SI" sz="2000" dirty="0"/>
              <a:t>Nosilnost lahko razdelimo na  posredno – </a:t>
            </a:r>
            <a:r>
              <a:rPr lang="sl-SI" sz="2000" dirty="0" err="1"/>
              <a:t>DWT</a:t>
            </a:r>
            <a:r>
              <a:rPr lang="sl-SI" sz="2000" baseline="-25000" dirty="0" err="1"/>
              <a:t>p</a:t>
            </a:r>
            <a:r>
              <a:rPr lang="sl-SI" sz="2000" dirty="0"/>
              <a:t> - in koristno - </a:t>
            </a:r>
            <a:r>
              <a:rPr lang="sl-SI" sz="2000" dirty="0" err="1"/>
              <a:t>DWT</a:t>
            </a:r>
            <a:r>
              <a:rPr lang="sl-SI" sz="2000" baseline="-25000" dirty="0" err="1"/>
              <a:t>k</a:t>
            </a:r>
            <a:r>
              <a:rPr lang="sl-SI" sz="2000" dirty="0"/>
              <a:t>. Pod koristno nosilnost smatramo tisto, s katero ladja prinaša prihodek, torej tovor in potniki. Pod posredno nosilnost pa vse ostale teže na ladji. </a:t>
            </a:r>
          </a:p>
          <a:p>
            <a:endParaRPr lang="sl-SI" sz="2000" dirty="0"/>
          </a:p>
        </p:txBody>
      </p:sp>
      <p:pic>
        <p:nvPicPr>
          <p:cNvPr id="34818" name="Picture 2" descr="Rezultat iskanja slik za ships deadweight tonnage"/>
          <p:cNvPicPr>
            <a:picLocks noChangeAspect="1" noChangeArrowheads="1"/>
          </p:cNvPicPr>
          <p:nvPr/>
        </p:nvPicPr>
        <p:blipFill rotWithShape="1">
          <a:blip r:embed="rId2">
            <a:extLst>
              <a:ext uri="{28A0092B-C50C-407E-A947-70E740481C1C}">
                <a14:useLocalDpi xmlns:a14="http://schemas.microsoft.com/office/drawing/2010/main" val="0"/>
              </a:ext>
            </a:extLst>
          </a:blip>
          <a:srcRect t="20948" b="22153"/>
          <a:stretch/>
        </p:blipFill>
        <p:spPr bwMode="auto">
          <a:xfrm>
            <a:off x="1459023" y="3861048"/>
            <a:ext cx="6467872" cy="2208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21941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251520" y="476672"/>
            <a:ext cx="8496944" cy="4801314"/>
          </a:xfrm>
          <a:prstGeom prst="rect">
            <a:avLst/>
          </a:prstGeom>
        </p:spPr>
        <p:txBody>
          <a:bodyPr wrap="square">
            <a:spAutoFit/>
          </a:bodyPr>
          <a:lstStyle/>
          <a:p>
            <a:r>
              <a:rPr lang="sl-SI" sz="2000" b="1" u="sng" dirty="0">
                <a:solidFill>
                  <a:schemeClr val="accent1"/>
                </a:solidFill>
              </a:rPr>
              <a:t>Ugrez </a:t>
            </a:r>
            <a:r>
              <a:rPr lang="sl-SI" sz="2000" b="1" u="sng" dirty="0" smtClean="0">
                <a:solidFill>
                  <a:schemeClr val="accent1"/>
                </a:solidFill>
              </a:rPr>
              <a:t>(</a:t>
            </a:r>
            <a:r>
              <a:rPr lang="sl-SI" sz="2000" b="1" u="sng" dirty="0" err="1" smtClean="0">
                <a:solidFill>
                  <a:schemeClr val="accent1"/>
                </a:solidFill>
              </a:rPr>
              <a:t>draft</a:t>
            </a:r>
            <a:r>
              <a:rPr lang="sl-SI" sz="2000" b="1" u="sng" dirty="0">
                <a:solidFill>
                  <a:schemeClr val="accent1"/>
                </a:solidFill>
              </a:rPr>
              <a:t>) –T – </a:t>
            </a:r>
            <a:endParaRPr lang="sl-SI" sz="2000" b="1" u="sng" dirty="0" smtClean="0">
              <a:solidFill>
                <a:schemeClr val="accent1"/>
              </a:solidFill>
            </a:endParaRPr>
          </a:p>
          <a:p>
            <a:r>
              <a:rPr lang="sl-SI" dirty="0" smtClean="0"/>
              <a:t>je </a:t>
            </a:r>
            <a:r>
              <a:rPr lang="sl-SI" dirty="0"/>
              <a:t>razdalja med najnižjim delom ladje in vodno linijo na kateremkoli delu ladje. </a:t>
            </a:r>
            <a:endParaRPr lang="sl-SI" dirty="0" smtClean="0"/>
          </a:p>
          <a:p>
            <a:pPr algn="just"/>
            <a:r>
              <a:rPr lang="sl-SI" dirty="0" smtClean="0"/>
              <a:t>Za </a:t>
            </a:r>
            <a:r>
              <a:rPr lang="sl-SI" dirty="0"/>
              <a:t>odčitavanje ugreza uporabljamo dve vrsti oznak, od </a:t>
            </a:r>
            <a:r>
              <a:rPr lang="sl-SI" dirty="0" smtClean="0"/>
              <a:t>katerih </a:t>
            </a:r>
            <a:r>
              <a:rPr lang="sl-SI" dirty="0"/>
              <a:t>ena je metrična, druga pa anglosaksonska. Nekoč je večina ladij imela anglosaksonski način označevanja, medtem ko imajo skoraj vse sodobne ladje metrične oznake. Do te spremembe je prišlo predvsem zaradi lažjega preračunavanja ugrezov in posledično tudi ostalih kalkulacij (ladijske hidrostatične tablice z anglosaksonskim ugrezom imajo mase podane v </a:t>
            </a:r>
            <a:r>
              <a:rPr lang="sl-SI" dirty="0" err="1"/>
              <a:t>long</a:t>
            </a:r>
            <a:r>
              <a:rPr lang="sl-SI" dirty="0"/>
              <a:t> tonah</a:t>
            </a:r>
            <a:r>
              <a:rPr lang="sl-SI" dirty="0" smtClean="0"/>
              <a:t>).</a:t>
            </a:r>
          </a:p>
          <a:p>
            <a:pPr algn="just"/>
            <a:endParaRPr lang="sl-SI" dirty="0"/>
          </a:p>
          <a:p>
            <a:pPr algn="just"/>
            <a:r>
              <a:rPr lang="sl-SI" u="sng" dirty="0">
                <a:ea typeface="Times New Roman"/>
              </a:rPr>
              <a:t>Pri metričnih oznakah</a:t>
            </a:r>
            <a:r>
              <a:rPr lang="sl-SI" dirty="0">
                <a:ea typeface="Times New Roman"/>
              </a:rPr>
              <a:t> so številke na velike 10 cm, </a:t>
            </a:r>
            <a:r>
              <a:rPr lang="sl-SI" dirty="0" err="1">
                <a:ea typeface="Times New Roman"/>
              </a:rPr>
              <a:t>nakar</a:t>
            </a:r>
            <a:r>
              <a:rPr lang="sl-SI" dirty="0">
                <a:ea typeface="Times New Roman"/>
              </a:rPr>
              <a:t> sledi 10 cm praznine. </a:t>
            </a:r>
            <a:endParaRPr lang="sl-SI" dirty="0"/>
          </a:p>
          <a:p>
            <a:pPr algn="just"/>
            <a:endParaRPr lang="sl-SI" dirty="0" smtClean="0"/>
          </a:p>
          <a:p>
            <a:pPr algn="just"/>
            <a:r>
              <a:rPr lang="sl-SI" dirty="0">
                <a:ea typeface="Times New Roman"/>
              </a:rPr>
              <a:t>Ugrez odčitavamo na centimeter </a:t>
            </a:r>
            <a:r>
              <a:rPr lang="sl-SI" dirty="0" smtClean="0">
                <a:ea typeface="Times New Roman"/>
              </a:rPr>
              <a:t>natančno.</a:t>
            </a:r>
          </a:p>
          <a:p>
            <a:pPr algn="just"/>
            <a:endParaRPr lang="sl-SI" dirty="0"/>
          </a:p>
          <a:p>
            <a:pPr algn="just"/>
            <a:r>
              <a:rPr lang="sl-SI" u="sng" dirty="0">
                <a:ea typeface="Times New Roman"/>
              </a:rPr>
              <a:t>Anglosaksonske oznake</a:t>
            </a:r>
            <a:r>
              <a:rPr lang="sl-SI" dirty="0">
                <a:ea typeface="Times New Roman"/>
              </a:rPr>
              <a:t> so velike pol čevlja (6 palcev), praznina med dvema oznakama pa je ravno tako pol čevlja. Tudi tukaj se pojavljata dva načina označevanja. Prvi način je z rimskimi številkami (…XIII, XIV, XV, XVI,…), drugi pa z arabskimi številkami (…13,14,15,16,…). </a:t>
            </a:r>
            <a:endParaRPr lang="sl-SI" dirty="0"/>
          </a:p>
          <a:p>
            <a:endParaRPr lang="sl-SI" dirty="0"/>
          </a:p>
        </p:txBody>
      </p:sp>
    </p:spTree>
    <p:extLst>
      <p:ext uri="{BB962C8B-B14F-4D97-AF65-F5344CB8AC3E}">
        <p14:creationId xmlns:p14="http://schemas.microsoft.com/office/powerpoint/2010/main" val="7887736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l-SI"/>
          </a:p>
        </p:txBody>
      </p:sp>
      <p:graphicFrame>
        <p:nvGraphicFramePr>
          <p:cNvPr id="3" name="Predmet 2"/>
          <p:cNvGraphicFramePr>
            <a:graphicFrameLocks noChangeAspect="1"/>
          </p:cNvGraphicFramePr>
          <p:nvPr>
            <p:extLst>
              <p:ext uri="{D42A27DB-BD31-4B8C-83A1-F6EECF244321}">
                <p14:modId xmlns:p14="http://schemas.microsoft.com/office/powerpoint/2010/main" val="2083506568"/>
              </p:ext>
            </p:extLst>
          </p:nvPr>
        </p:nvGraphicFramePr>
        <p:xfrm>
          <a:off x="539552" y="1196752"/>
          <a:ext cx="3456384" cy="3057992"/>
        </p:xfrm>
        <a:graphic>
          <a:graphicData uri="http://schemas.openxmlformats.org/presentationml/2006/ole">
            <mc:AlternateContent xmlns:mc="http://schemas.openxmlformats.org/markup-compatibility/2006">
              <mc:Choice xmlns:v="urn:schemas-microsoft-com:vml" Requires="v">
                <p:oleObj spid="_x0000_s1107" r:id="rId3" imgW="4788000" imgH="4240080" progId="">
                  <p:embed/>
                </p:oleObj>
              </mc:Choice>
              <mc:Fallback>
                <p:oleObj r:id="rId3" imgW="4788000" imgH="4240080" progId="">
                  <p:embed/>
                  <p:pic>
                    <p:nvPicPr>
                      <p:cNvPr id="0" name="Picture 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1196752"/>
                        <a:ext cx="3456384" cy="305799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l-SI"/>
          </a:p>
        </p:txBody>
      </p:sp>
      <p:graphicFrame>
        <p:nvGraphicFramePr>
          <p:cNvPr id="5" name="Predmet 4"/>
          <p:cNvGraphicFramePr>
            <a:graphicFrameLocks noChangeAspect="1"/>
          </p:cNvGraphicFramePr>
          <p:nvPr>
            <p:extLst>
              <p:ext uri="{D42A27DB-BD31-4B8C-83A1-F6EECF244321}">
                <p14:modId xmlns:p14="http://schemas.microsoft.com/office/powerpoint/2010/main" val="1738044458"/>
              </p:ext>
            </p:extLst>
          </p:nvPr>
        </p:nvGraphicFramePr>
        <p:xfrm>
          <a:off x="5004048" y="1268760"/>
          <a:ext cx="3201282" cy="2880320"/>
        </p:xfrm>
        <a:graphic>
          <a:graphicData uri="http://schemas.openxmlformats.org/presentationml/2006/ole">
            <mc:AlternateContent xmlns:mc="http://schemas.openxmlformats.org/markup-compatibility/2006">
              <mc:Choice xmlns:v="urn:schemas-microsoft-com:vml" Requires="v">
                <p:oleObj spid="_x0000_s1108" r:id="rId5" imgW="4759200" imgH="3419640" progId="">
                  <p:embed/>
                </p:oleObj>
              </mc:Choice>
              <mc:Fallback>
                <p:oleObj r:id="rId5" imgW="4759200" imgH="3419640" progId="">
                  <p:embed/>
                  <p:pic>
                    <p:nvPicPr>
                      <p:cNvPr id="0" name="Picture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04048" y="1268760"/>
                        <a:ext cx="3201282" cy="288032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Pravokotnik 5"/>
          <p:cNvSpPr/>
          <p:nvPr/>
        </p:nvSpPr>
        <p:spPr>
          <a:xfrm>
            <a:off x="971600" y="4828510"/>
            <a:ext cx="2668166" cy="369332"/>
          </a:xfrm>
          <a:prstGeom prst="rect">
            <a:avLst/>
          </a:prstGeom>
        </p:spPr>
        <p:txBody>
          <a:bodyPr wrap="none">
            <a:spAutoFit/>
          </a:bodyPr>
          <a:lstStyle/>
          <a:p>
            <a:r>
              <a:rPr lang="sl-SI" dirty="0"/>
              <a:t>Metrične </a:t>
            </a:r>
            <a:r>
              <a:rPr lang="sl-SI" dirty="0" smtClean="0"/>
              <a:t>označbe ugreza</a:t>
            </a:r>
            <a:endParaRPr lang="sl-SI" dirty="0"/>
          </a:p>
        </p:txBody>
      </p:sp>
      <p:sp>
        <p:nvSpPr>
          <p:cNvPr id="7" name="Pravokotnik 6"/>
          <p:cNvSpPr/>
          <p:nvPr/>
        </p:nvSpPr>
        <p:spPr>
          <a:xfrm>
            <a:off x="4932040" y="4832339"/>
            <a:ext cx="3082895" cy="369332"/>
          </a:xfrm>
          <a:prstGeom prst="rect">
            <a:avLst/>
          </a:prstGeom>
        </p:spPr>
        <p:txBody>
          <a:bodyPr wrap="none">
            <a:spAutoFit/>
          </a:bodyPr>
          <a:lstStyle/>
          <a:p>
            <a:r>
              <a:rPr lang="sl-SI" dirty="0">
                <a:latin typeface="Times New Roman"/>
                <a:ea typeface="Times New Roman"/>
              </a:rPr>
              <a:t>Anglosaksonske </a:t>
            </a:r>
            <a:r>
              <a:rPr lang="sl-SI" dirty="0" smtClean="0">
                <a:latin typeface="Times New Roman"/>
                <a:ea typeface="Times New Roman"/>
              </a:rPr>
              <a:t>oznake ugreza</a:t>
            </a:r>
            <a:endParaRPr lang="sl-SI" dirty="0"/>
          </a:p>
        </p:txBody>
      </p:sp>
    </p:spTree>
    <p:extLst>
      <p:ext uri="{BB962C8B-B14F-4D97-AF65-F5344CB8AC3E}">
        <p14:creationId xmlns:p14="http://schemas.microsoft.com/office/powerpoint/2010/main" val="5466781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4015" y="799134"/>
            <a:ext cx="3845016" cy="28837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70760" y="764704"/>
            <a:ext cx="3890923" cy="291819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Pravokotnik 1"/>
          <p:cNvSpPr/>
          <p:nvPr/>
        </p:nvSpPr>
        <p:spPr>
          <a:xfrm>
            <a:off x="107504" y="4005064"/>
            <a:ext cx="8496944" cy="2585323"/>
          </a:xfrm>
          <a:prstGeom prst="rect">
            <a:avLst/>
          </a:prstGeom>
        </p:spPr>
        <p:txBody>
          <a:bodyPr wrap="square">
            <a:spAutoFit/>
          </a:bodyPr>
          <a:lstStyle/>
          <a:p>
            <a:r>
              <a:rPr lang="sl-SI" u="sng" dirty="0" smtClean="0"/>
              <a:t>Poznamo različne ugreze:</a:t>
            </a:r>
          </a:p>
          <a:p>
            <a:r>
              <a:rPr lang="sl-SI" b="1" dirty="0" smtClean="0"/>
              <a:t>Premčni </a:t>
            </a:r>
            <a:r>
              <a:rPr lang="sl-SI" b="1" dirty="0"/>
              <a:t>ugrez (</a:t>
            </a:r>
            <a:r>
              <a:rPr lang="sl-SI" b="1" dirty="0" err="1"/>
              <a:t>Forward</a:t>
            </a:r>
            <a:r>
              <a:rPr lang="sl-SI" b="1" dirty="0"/>
              <a:t> </a:t>
            </a:r>
            <a:r>
              <a:rPr lang="sl-SI" b="1" dirty="0" err="1"/>
              <a:t>draft</a:t>
            </a:r>
            <a:r>
              <a:rPr lang="sl-SI" b="1" dirty="0"/>
              <a:t>) - </a:t>
            </a:r>
            <a:r>
              <a:rPr lang="sl-SI" b="1" dirty="0" err="1"/>
              <a:t>T</a:t>
            </a:r>
            <a:r>
              <a:rPr lang="sl-SI" b="1" baseline="-25000" dirty="0" err="1"/>
              <a:t>f</a:t>
            </a:r>
            <a:r>
              <a:rPr lang="sl-SI" b="1" baseline="-25000" dirty="0"/>
              <a:t> </a:t>
            </a:r>
            <a:endParaRPr lang="sl-SI" b="1" baseline="-25000" dirty="0" smtClean="0"/>
          </a:p>
          <a:p>
            <a:r>
              <a:rPr lang="sl-SI" b="1" dirty="0"/>
              <a:t>Ugrez na sredini (</a:t>
            </a:r>
            <a:r>
              <a:rPr lang="sl-SI" b="1" dirty="0" err="1"/>
              <a:t>Middle</a:t>
            </a:r>
            <a:r>
              <a:rPr lang="sl-SI" b="1" dirty="0"/>
              <a:t> </a:t>
            </a:r>
            <a:r>
              <a:rPr lang="sl-SI" b="1" dirty="0" err="1"/>
              <a:t>draft</a:t>
            </a:r>
            <a:r>
              <a:rPr lang="sl-SI" b="1" dirty="0"/>
              <a:t>) </a:t>
            </a:r>
            <a:r>
              <a:rPr lang="sl-SI" b="1" dirty="0" smtClean="0"/>
              <a:t>– </a:t>
            </a:r>
            <a:r>
              <a:rPr lang="sl-SI" b="1" dirty="0" err="1" smtClean="0"/>
              <a:t>T</a:t>
            </a:r>
            <a:r>
              <a:rPr lang="sl-SI" b="1" baseline="-25000" dirty="0" err="1" smtClean="0"/>
              <a:t>mid</a:t>
            </a:r>
            <a:endParaRPr lang="sl-SI" b="1" baseline="-25000" dirty="0" smtClean="0"/>
          </a:p>
          <a:p>
            <a:r>
              <a:rPr lang="sl-SI" b="1" dirty="0"/>
              <a:t>Krmni ugrez (Aft </a:t>
            </a:r>
            <a:r>
              <a:rPr lang="sl-SI" b="1" dirty="0" err="1"/>
              <a:t>draft</a:t>
            </a:r>
            <a:r>
              <a:rPr lang="sl-SI" b="1" dirty="0"/>
              <a:t>) – </a:t>
            </a:r>
            <a:r>
              <a:rPr lang="sl-SI" b="1" dirty="0" smtClean="0"/>
              <a:t>T</a:t>
            </a:r>
            <a:r>
              <a:rPr lang="sl-SI" b="1" baseline="-25000" dirty="0" smtClean="0"/>
              <a:t>a</a:t>
            </a:r>
            <a:endParaRPr lang="sl-SI" b="1" dirty="0" smtClean="0"/>
          </a:p>
          <a:p>
            <a:endParaRPr lang="sl-SI" dirty="0"/>
          </a:p>
          <a:p>
            <a:r>
              <a:rPr lang="sl-SI" u="sng" dirty="0"/>
              <a:t>Največji ugrez</a:t>
            </a:r>
            <a:r>
              <a:rPr lang="sl-SI" dirty="0"/>
              <a:t> (</a:t>
            </a:r>
            <a:r>
              <a:rPr lang="sl-SI" dirty="0" err="1"/>
              <a:t>Maximum</a:t>
            </a:r>
            <a:r>
              <a:rPr lang="sl-SI" dirty="0"/>
              <a:t> </a:t>
            </a:r>
            <a:r>
              <a:rPr lang="sl-SI" dirty="0" err="1"/>
              <a:t>draft</a:t>
            </a:r>
            <a:r>
              <a:rPr lang="sl-SI" dirty="0"/>
              <a:t>) –</a:t>
            </a:r>
            <a:r>
              <a:rPr lang="sl-SI" dirty="0" err="1"/>
              <a:t>T</a:t>
            </a:r>
            <a:r>
              <a:rPr lang="sl-SI" baseline="-25000" dirty="0" err="1"/>
              <a:t>max</a:t>
            </a:r>
            <a:r>
              <a:rPr lang="sl-SI" dirty="0"/>
              <a:t> – je največji ugrez na kateremkoli delu ladje. Pomemben je pri manevriranju ladje v omejenih globinah</a:t>
            </a:r>
          </a:p>
          <a:p>
            <a:r>
              <a:rPr lang="sl-SI" dirty="0" smtClean="0"/>
              <a:t> </a:t>
            </a:r>
            <a:endParaRPr lang="sl-SI" dirty="0"/>
          </a:p>
          <a:p>
            <a:endParaRPr lang="sl-SI" dirty="0"/>
          </a:p>
        </p:txBody>
      </p:sp>
    </p:spTree>
    <p:extLst>
      <p:ext uri="{BB962C8B-B14F-4D97-AF65-F5344CB8AC3E}">
        <p14:creationId xmlns:p14="http://schemas.microsoft.com/office/powerpoint/2010/main" val="11147011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sl-SI"/>
          </a:p>
        </p:txBody>
      </p:sp>
      <p:graphicFrame>
        <p:nvGraphicFramePr>
          <p:cNvPr id="31745" name="Object 1"/>
          <p:cNvGraphicFramePr>
            <a:graphicFrameLocks noChangeAspect="1"/>
          </p:cNvGraphicFramePr>
          <p:nvPr>
            <p:extLst>
              <p:ext uri="{D42A27DB-BD31-4B8C-83A1-F6EECF244321}">
                <p14:modId xmlns:p14="http://schemas.microsoft.com/office/powerpoint/2010/main" val="517257981"/>
              </p:ext>
            </p:extLst>
          </p:nvPr>
        </p:nvGraphicFramePr>
        <p:xfrm>
          <a:off x="448483" y="1556792"/>
          <a:ext cx="8247034" cy="4320480"/>
        </p:xfrm>
        <a:graphic>
          <a:graphicData uri="http://schemas.openxmlformats.org/presentationml/2006/ole">
            <mc:AlternateContent xmlns:mc="http://schemas.openxmlformats.org/markup-compatibility/2006">
              <mc:Choice xmlns:v="urn:schemas-microsoft-com:vml" Requires="v">
                <p:oleObj spid="_x0000_s31775" r:id="rId3" imgW="5991225" imgH="3524250" progId="">
                  <p:embed/>
                </p:oleObj>
              </mc:Choice>
              <mc:Fallback>
                <p:oleObj r:id="rId3" imgW="5991225" imgH="3524250" progId="">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483" y="1556792"/>
                        <a:ext cx="8247034" cy="43204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1747" name="Rectangle 3"/>
          <p:cNvSpPr>
            <a:spLocks noChangeArrowheads="1"/>
          </p:cNvSpPr>
          <p:nvPr/>
        </p:nvSpPr>
        <p:spPr bwMode="auto">
          <a:xfrm>
            <a:off x="323528" y="764704"/>
            <a:ext cx="3997889"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l-SI" b="1" i="0" u="sng" strike="noStrike" cap="none" normalizeH="0" baseline="0" dirty="0" smtClean="0">
                <a:ln>
                  <a:noFill/>
                </a:ln>
                <a:solidFill>
                  <a:schemeClr val="accent1"/>
                </a:solidFill>
                <a:effectLst/>
                <a:ea typeface="Times New Roman" pitchFamily="18" charset="0"/>
              </a:rPr>
              <a:t>Odčitavanje ugreza na ugreznih črtah:</a:t>
            </a:r>
            <a:endParaRPr kumimoji="0" lang="sl-SI" b="1" i="0" u="none" strike="noStrike" cap="none" normalizeH="0" baseline="0" dirty="0" smtClean="0">
              <a:ln>
                <a:noFill/>
              </a:ln>
              <a:solidFill>
                <a:schemeClr val="accent1"/>
              </a:solidFill>
              <a:effectLs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92" y="764703"/>
            <a:ext cx="9073008" cy="1833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79607" y="2708920"/>
            <a:ext cx="5984787" cy="315229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75829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179512" y="332656"/>
            <a:ext cx="8856984" cy="2308324"/>
          </a:xfrm>
          <a:prstGeom prst="rect">
            <a:avLst/>
          </a:prstGeom>
        </p:spPr>
        <p:txBody>
          <a:bodyPr wrap="square">
            <a:spAutoFit/>
          </a:bodyPr>
          <a:lstStyle/>
          <a:p>
            <a:r>
              <a:rPr lang="sl-SI" u="sng" dirty="0"/>
              <a:t>Nadvodje (</a:t>
            </a:r>
            <a:r>
              <a:rPr lang="sl-SI" dirty="0" err="1"/>
              <a:t>freeboard</a:t>
            </a:r>
            <a:r>
              <a:rPr lang="sl-SI" dirty="0"/>
              <a:t>) – </a:t>
            </a:r>
            <a:r>
              <a:rPr lang="sl-SI" dirty="0" err="1"/>
              <a:t>Fb</a:t>
            </a:r>
            <a:r>
              <a:rPr lang="sl-SI" dirty="0"/>
              <a:t> – je oddaljenost od vodne linije do linije glavne palube.</a:t>
            </a:r>
          </a:p>
          <a:p>
            <a:r>
              <a:rPr lang="sl-SI" dirty="0"/>
              <a:t> </a:t>
            </a:r>
          </a:p>
          <a:p>
            <a:r>
              <a:rPr lang="sl-SI" u="sng" dirty="0"/>
              <a:t>Višina</a:t>
            </a:r>
            <a:r>
              <a:rPr lang="sl-SI" dirty="0"/>
              <a:t> (</a:t>
            </a:r>
            <a:r>
              <a:rPr lang="sl-SI" dirty="0" err="1"/>
              <a:t>height</a:t>
            </a:r>
            <a:r>
              <a:rPr lang="sl-SI" dirty="0"/>
              <a:t>) – h – je oddaljenost od spodnjega dela kobilice do najvišjega dela ladje</a:t>
            </a:r>
          </a:p>
          <a:p>
            <a:r>
              <a:rPr lang="sl-SI" dirty="0"/>
              <a:t> </a:t>
            </a:r>
          </a:p>
          <a:p>
            <a:r>
              <a:rPr lang="sl-SI" u="sng" dirty="0"/>
              <a:t>Prosta višina</a:t>
            </a:r>
            <a:r>
              <a:rPr lang="sl-SI" dirty="0"/>
              <a:t> (</a:t>
            </a:r>
            <a:r>
              <a:rPr lang="sl-SI" dirty="0" err="1"/>
              <a:t>Air</a:t>
            </a:r>
            <a:r>
              <a:rPr lang="sl-SI" dirty="0"/>
              <a:t> </a:t>
            </a:r>
            <a:r>
              <a:rPr lang="sl-SI" dirty="0" err="1"/>
              <a:t>draft</a:t>
            </a:r>
            <a:r>
              <a:rPr lang="sl-SI" dirty="0"/>
              <a:t>) – Ad - je oddaljenost od vodne linije do najvišjega dela ladje. Podatek je važen pri prehodu ladje pod ovirami kot so spuščena mostna luška dvigala, mostovi itd. Izračuna se jo tako, da od višine odštejemo ugrez na tistem delu ladje (če je </a:t>
            </a:r>
            <a:r>
              <a:rPr lang="sl-SI" dirty="0" smtClean="0"/>
              <a:t>na primer </a:t>
            </a:r>
            <a:r>
              <a:rPr lang="sl-SI" dirty="0"/>
              <a:t>ladja najvišja na krmi se pogleda krmni ugrez</a:t>
            </a:r>
            <a:r>
              <a:rPr lang="sl-SI" dirty="0" smtClean="0"/>
              <a:t>), kjer je ugrez največji.</a:t>
            </a:r>
            <a:endParaRPr lang="sl-SI" dirty="0"/>
          </a:p>
        </p:txBody>
      </p:sp>
      <p:sp>
        <p:nvSpPr>
          <p:cNvPr id="3" name="Pravokotnik 2"/>
          <p:cNvSpPr/>
          <p:nvPr/>
        </p:nvSpPr>
        <p:spPr>
          <a:xfrm>
            <a:off x="179512" y="2852936"/>
            <a:ext cx="8640960" cy="923330"/>
          </a:xfrm>
          <a:prstGeom prst="rect">
            <a:avLst/>
          </a:prstGeom>
        </p:spPr>
        <p:txBody>
          <a:bodyPr wrap="square">
            <a:spAutoFit/>
          </a:bodyPr>
          <a:lstStyle/>
          <a:p>
            <a:r>
              <a:rPr lang="sl-SI" u="sng" dirty="0"/>
              <a:t>Prečni nagib </a:t>
            </a:r>
            <a:r>
              <a:rPr lang="sl-SI" dirty="0"/>
              <a:t>(List) - </a:t>
            </a:r>
            <a:r>
              <a:rPr lang="sl-SI" dirty="0">
                <a:sym typeface="Symbol"/>
              </a:rPr>
              <a:t></a:t>
            </a:r>
            <a:r>
              <a:rPr lang="sl-SI" dirty="0"/>
              <a:t> - je podatek v ločnih enotah, ki nam pove, koliko je ladja prečno nagnjena. Podatek je zelo važen, saj predstavlja prečna nagnjenost ladje precejšnje probleme predvsem pri tovornih operacijah na ladji</a:t>
            </a:r>
            <a:r>
              <a:rPr lang="sl-SI" dirty="0" smtClean="0"/>
              <a:t>.</a:t>
            </a:r>
            <a:endParaRPr lang="sl-SI"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4420" y="4221088"/>
            <a:ext cx="3812948" cy="1584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4048" y="3776266"/>
            <a:ext cx="3096344" cy="2066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94821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75420" y="404664"/>
            <a:ext cx="8712968" cy="1477328"/>
          </a:xfrm>
          <a:prstGeom prst="rect">
            <a:avLst/>
          </a:prstGeom>
        </p:spPr>
        <p:txBody>
          <a:bodyPr wrap="square">
            <a:spAutoFit/>
          </a:bodyPr>
          <a:lstStyle/>
          <a:p>
            <a:r>
              <a:rPr lang="sl-SI" u="sng" dirty="0"/>
              <a:t>Upogib ali ukrivljenost ladje </a:t>
            </a:r>
            <a:r>
              <a:rPr lang="sl-SI" dirty="0"/>
              <a:t>(</a:t>
            </a:r>
            <a:r>
              <a:rPr lang="sl-SI" dirty="0" err="1"/>
              <a:t>Deflection</a:t>
            </a:r>
            <a:r>
              <a:rPr lang="sl-SI" dirty="0"/>
              <a:t>, </a:t>
            </a:r>
            <a:r>
              <a:rPr lang="sl-SI" dirty="0" err="1"/>
              <a:t>deformation</a:t>
            </a:r>
            <a:r>
              <a:rPr lang="sl-SI" dirty="0"/>
              <a:t>) – </a:t>
            </a:r>
            <a:r>
              <a:rPr lang="sl-SI" dirty="0" err="1"/>
              <a:t>def</a:t>
            </a:r>
            <a:r>
              <a:rPr lang="sl-SI" dirty="0"/>
              <a:t> - nastane zaradi delovanja zunanjih sil na ladjo. Najpogostejše zunanje sile so valovi in ladijski tovor oziroma njuno skupno delovanje. Upogib izračunamo tako, da primerjamo srednji ugrez z ugrezom na </a:t>
            </a:r>
            <a:r>
              <a:rPr lang="sl-SI" dirty="0" smtClean="0"/>
              <a:t>koncih. </a:t>
            </a:r>
            <a:r>
              <a:rPr lang="sl-SI" dirty="0"/>
              <a:t>Če je srednji ugrez večji od ugreza na </a:t>
            </a:r>
            <a:r>
              <a:rPr lang="sl-SI" dirty="0" smtClean="0"/>
              <a:t>koncih </a:t>
            </a:r>
            <a:r>
              <a:rPr lang="sl-SI" dirty="0"/>
              <a:t>(</a:t>
            </a:r>
            <a:r>
              <a:rPr lang="sl-SI" dirty="0" err="1"/>
              <a:t>T</a:t>
            </a:r>
            <a:r>
              <a:rPr lang="sl-SI" baseline="-25000" dirty="0" err="1"/>
              <a:t>m</a:t>
            </a:r>
            <a:r>
              <a:rPr lang="sl-SI" dirty="0"/>
              <a:t>&gt; </a:t>
            </a:r>
            <a:r>
              <a:rPr lang="sl-SI" dirty="0" err="1"/>
              <a:t>T</a:t>
            </a:r>
            <a:r>
              <a:rPr lang="sl-SI" baseline="-25000" dirty="0" err="1"/>
              <a:t>mid</a:t>
            </a:r>
            <a:r>
              <a:rPr lang="sl-SI" dirty="0"/>
              <a:t>) govorimo o »</a:t>
            </a:r>
            <a:r>
              <a:rPr lang="sl-SI" dirty="0" err="1"/>
              <a:t>Sagging</a:t>
            </a:r>
            <a:r>
              <a:rPr lang="sl-SI" dirty="0"/>
              <a:t>-u«, obratna situacije (</a:t>
            </a:r>
            <a:r>
              <a:rPr lang="sl-SI" dirty="0" err="1"/>
              <a:t>T</a:t>
            </a:r>
            <a:r>
              <a:rPr lang="sl-SI" baseline="-25000" dirty="0" err="1"/>
              <a:t>m</a:t>
            </a:r>
            <a:r>
              <a:rPr lang="sl-SI" dirty="0"/>
              <a:t>&lt; </a:t>
            </a:r>
            <a:r>
              <a:rPr lang="sl-SI" dirty="0" err="1"/>
              <a:t>T</a:t>
            </a:r>
            <a:r>
              <a:rPr lang="sl-SI" baseline="-25000" dirty="0" err="1"/>
              <a:t>mid</a:t>
            </a:r>
            <a:r>
              <a:rPr lang="sl-SI" dirty="0"/>
              <a:t>) je pa »</a:t>
            </a:r>
            <a:r>
              <a:rPr lang="sl-SI" dirty="0" err="1"/>
              <a:t>Hogging</a:t>
            </a:r>
            <a:r>
              <a:rPr lang="sl-SI" dirty="0"/>
              <a:t>«.</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632" y="2828306"/>
            <a:ext cx="5400600" cy="3224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PoljeZBesedilom 2"/>
          <p:cNvSpPr txBox="1"/>
          <p:nvPr/>
        </p:nvSpPr>
        <p:spPr>
          <a:xfrm>
            <a:off x="7038197" y="3573016"/>
            <a:ext cx="939681" cy="369332"/>
          </a:xfrm>
          <a:prstGeom prst="rect">
            <a:avLst/>
          </a:prstGeom>
          <a:noFill/>
        </p:spPr>
        <p:txBody>
          <a:bodyPr wrap="none" rtlCol="0">
            <a:spAutoFit/>
          </a:bodyPr>
          <a:lstStyle/>
          <a:p>
            <a:r>
              <a:rPr lang="sl-SI" dirty="0" err="1" smtClean="0"/>
              <a:t>sagging</a:t>
            </a:r>
            <a:endParaRPr lang="sl-SI" dirty="0"/>
          </a:p>
        </p:txBody>
      </p:sp>
      <p:sp>
        <p:nvSpPr>
          <p:cNvPr id="4" name="PoljeZBesedilom 3"/>
          <p:cNvSpPr txBox="1"/>
          <p:nvPr/>
        </p:nvSpPr>
        <p:spPr>
          <a:xfrm>
            <a:off x="7038197" y="5229200"/>
            <a:ext cx="994183" cy="369332"/>
          </a:xfrm>
          <a:prstGeom prst="rect">
            <a:avLst/>
          </a:prstGeom>
          <a:noFill/>
        </p:spPr>
        <p:txBody>
          <a:bodyPr wrap="none" rtlCol="0">
            <a:spAutoFit/>
          </a:bodyPr>
          <a:lstStyle/>
          <a:p>
            <a:r>
              <a:rPr lang="sl-SI" dirty="0" err="1" smtClean="0"/>
              <a:t>hogging</a:t>
            </a:r>
            <a:endParaRPr lang="sl-SI" dirty="0"/>
          </a:p>
        </p:txBody>
      </p:sp>
      <p:sp>
        <p:nvSpPr>
          <p:cNvPr id="27649" name="Rectangle 1"/>
          <p:cNvSpPr>
            <a:spLocks noChangeArrowheads="1"/>
          </p:cNvSpPr>
          <p:nvPr/>
        </p:nvSpPr>
        <p:spPr bwMode="auto">
          <a:xfrm>
            <a:off x="179512" y="2010906"/>
            <a:ext cx="7056784" cy="7386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676275" algn="l"/>
              </a:tabLst>
            </a:pPr>
            <a:r>
              <a:rPr kumimoji="0" lang="sl-SI" sz="1400" b="0" i="0" u="none" strike="noStrike" cap="none" normalizeH="0" baseline="0" dirty="0" smtClean="0">
                <a:ln>
                  <a:noFill/>
                </a:ln>
                <a:solidFill>
                  <a:schemeClr val="tx1"/>
                </a:solidFill>
                <a:effectLst/>
                <a:latin typeface="Charter BT" charset="0"/>
                <a:ea typeface="Times New Roman" pitchFamily="18" charset="0"/>
              </a:rPr>
              <a:t>Cca. 80% ladij ima trim pozitiven po krmi, kar pomeni:</a:t>
            </a:r>
            <a:endParaRPr kumimoji="0" lang="sl-SI"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676275" algn="l"/>
              </a:tabLst>
            </a:pPr>
            <a:r>
              <a:rPr kumimoji="0" lang="sl-SI" sz="1400" b="0" i="0" u="none" strike="noStrike" cap="none" normalizeH="0" baseline="0" dirty="0" smtClean="0">
                <a:ln>
                  <a:noFill/>
                </a:ln>
                <a:solidFill>
                  <a:schemeClr val="tx1"/>
                </a:solidFill>
                <a:effectLst/>
                <a:latin typeface="Charter BT" charset="0"/>
                <a:ea typeface="Times New Roman" pitchFamily="18" charset="0"/>
              </a:rPr>
              <a:t> pozitivni trim (+), ko je ladja nagnjena nazaj</a:t>
            </a:r>
            <a:endParaRPr kumimoji="0" lang="sl-SI" sz="1400" b="0" i="0" u="none" strike="noStrike" cap="none" normalizeH="0" baseline="0" dirty="0" smtClean="0">
              <a:ln>
                <a:noFill/>
              </a:ln>
              <a:solidFill>
                <a:schemeClr val="tx1"/>
              </a:solidFill>
              <a:effectLst/>
              <a:latin typeface="Charter BT"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676275" algn="l"/>
              </a:tabLst>
            </a:pPr>
            <a:r>
              <a:rPr kumimoji="0" lang="sl-SI" sz="1400" b="0" i="0" u="none" strike="noStrike" cap="none" normalizeH="0" baseline="0" dirty="0" smtClean="0">
                <a:ln>
                  <a:noFill/>
                </a:ln>
                <a:solidFill>
                  <a:schemeClr val="tx1"/>
                </a:solidFill>
                <a:effectLst/>
                <a:latin typeface="Charter BT" charset="0"/>
                <a:ea typeface="Times New Roman" pitchFamily="18" charset="0"/>
                <a:cs typeface="Times New Roman" pitchFamily="18" charset="0"/>
              </a:rPr>
              <a:t> negativni trim (-), ko je ladja nagnjena naprej</a:t>
            </a:r>
            <a:r>
              <a:rPr kumimoji="0" lang="sl-SI" sz="1400" b="0" i="0" u="none" strike="noStrike" cap="none" normalizeH="0" baseline="0" dirty="0" smtClean="0">
                <a:ln>
                  <a:noFill/>
                </a:ln>
                <a:solidFill>
                  <a:schemeClr val="tx1"/>
                </a:solidFill>
                <a:effectLst/>
                <a:latin typeface="Arial" pitchFamily="34" charset="0"/>
              </a:rPr>
              <a:t> </a:t>
            </a:r>
          </a:p>
        </p:txBody>
      </p:sp>
    </p:spTree>
    <p:extLst>
      <p:ext uri="{BB962C8B-B14F-4D97-AF65-F5344CB8AC3E}">
        <p14:creationId xmlns:p14="http://schemas.microsoft.com/office/powerpoint/2010/main" val="957401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s://rturpin.files.wordpress.com/2013/07/molcomfort.jpg"/>
          <p:cNvPicPr>
            <a:picLocks noChangeAspect="1" noChangeArrowheads="1"/>
          </p:cNvPicPr>
          <p:nvPr/>
        </p:nvPicPr>
        <p:blipFill>
          <a:blip r:embed="rId2" cstate="print"/>
          <a:srcRect/>
          <a:stretch>
            <a:fillRect/>
          </a:stretch>
        </p:blipFill>
        <p:spPr bwMode="auto">
          <a:xfrm>
            <a:off x="2650408" y="620688"/>
            <a:ext cx="3843184" cy="23316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3798" name="Picture 6" descr="http://3.bp.blogspot.com/-bByUlNaETEY/U8EEn4ylUwI/AAAAAAAAAhA/pXA4lOqiAR8/s1600/fowariet.jpg"/>
          <p:cNvPicPr>
            <a:picLocks noChangeAspect="1" noChangeArrowheads="1"/>
          </p:cNvPicPr>
          <p:nvPr/>
        </p:nvPicPr>
        <p:blipFill>
          <a:blip r:embed="rId3" cstate="print"/>
          <a:srcRect/>
          <a:stretch>
            <a:fillRect/>
          </a:stretch>
        </p:blipFill>
        <p:spPr bwMode="auto">
          <a:xfrm>
            <a:off x="4499992" y="3284984"/>
            <a:ext cx="4477005" cy="335775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3802" name="Picture 10" descr="https://officerofthewatch.files.wordpress.com/2013/06/2013-06-18-mol-comfort-containership-sinks-after-breaking-in-two-figure-2.jpg"/>
          <p:cNvPicPr>
            <a:picLocks noChangeAspect="1" noChangeArrowheads="1"/>
          </p:cNvPicPr>
          <p:nvPr/>
        </p:nvPicPr>
        <p:blipFill>
          <a:blip r:embed="rId4" cstate="print"/>
          <a:srcRect/>
          <a:stretch>
            <a:fillRect/>
          </a:stretch>
        </p:blipFill>
        <p:spPr bwMode="auto">
          <a:xfrm>
            <a:off x="179511" y="3284984"/>
            <a:ext cx="4176463" cy="33526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Pravokotnik 1"/>
          <p:cNvSpPr/>
          <p:nvPr/>
        </p:nvSpPr>
        <p:spPr>
          <a:xfrm>
            <a:off x="2636912" y="2967335"/>
            <a:ext cx="3870176" cy="307777"/>
          </a:xfrm>
          <a:prstGeom prst="rect">
            <a:avLst/>
          </a:prstGeom>
        </p:spPr>
        <p:txBody>
          <a:bodyPr wrap="square">
            <a:spAutoFit/>
          </a:bodyPr>
          <a:lstStyle/>
          <a:p>
            <a:r>
              <a:rPr lang="sl-SI" sz="1400" dirty="0">
                <a:hlinkClick r:id="rId5"/>
              </a:rPr>
              <a:t>https://</a:t>
            </a:r>
            <a:r>
              <a:rPr lang="sl-SI" sz="1400" dirty="0" smtClean="0">
                <a:hlinkClick r:id="rId5"/>
              </a:rPr>
              <a:t>www.youtube.com/watch?v=PmlTk_3NN_g</a:t>
            </a:r>
            <a:endParaRPr lang="sl-SI" sz="14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391</TotalTime>
  <Words>1431</Words>
  <Application>Microsoft Office PowerPoint</Application>
  <PresentationFormat>Diaprojekcija na zaslonu (4:3)</PresentationFormat>
  <Paragraphs>157</Paragraphs>
  <Slides>22</Slides>
  <Notes>0</Notes>
  <HiddenSlides>0</HiddenSlides>
  <MMClips>0</MMClips>
  <ScaleCrop>false</ScaleCrop>
  <HeadingPairs>
    <vt:vector size="6" baseType="variant">
      <vt:variant>
        <vt:lpstr>Tema</vt:lpstr>
      </vt:variant>
      <vt:variant>
        <vt:i4>1</vt:i4>
      </vt:variant>
      <vt:variant>
        <vt:lpstr>Vdelani OLE strežniki</vt:lpstr>
      </vt:variant>
      <vt:variant>
        <vt:i4>0</vt:i4>
      </vt:variant>
      <vt:variant>
        <vt:lpstr>Naslovi diapozitivov</vt:lpstr>
      </vt:variant>
      <vt:variant>
        <vt:i4>22</vt:i4>
      </vt:variant>
    </vt:vector>
  </HeadingPairs>
  <TitlesOfParts>
    <vt:vector size="23" baseType="lpstr">
      <vt:lpstr>NewsPrint</vt:lpstr>
      <vt:lpstr>OSNOVNI POJMI</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OSNOVNI POJMI</dc:title>
  <dc:creator>Roman</dc:creator>
  <cp:lastModifiedBy>Haris</cp:lastModifiedBy>
  <cp:revision>54</cp:revision>
  <dcterms:created xsi:type="dcterms:W3CDTF">2015-09-09T03:17:16Z</dcterms:created>
  <dcterms:modified xsi:type="dcterms:W3CDTF">2017-01-24T19:34:26Z</dcterms:modified>
</cp:coreProperties>
</file>