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27" roundtripDataSignature="AMtx7mg10yaG2jJxWkvxtDqGJiCbfPh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Google Shape;18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slovni diapozitiv" showMasterSp="0" type="title">
  <p:cSld name="TITLE">
    <p:spTree>
      <p:nvGrpSpPr>
        <p:cNvPr id="13" name="Shape 13"/>
        <p:cNvGrpSpPr/>
        <p:nvPr/>
      </p:nvGrpSpPr>
      <p:grpSpPr>
        <a:xfrm>
          <a:off x="0" y="0"/>
          <a:ext cx="0" cy="0"/>
          <a:chOff x="0" y="0"/>
          <a:chExt cx="0" cy="0"/>
        </a:xfrm>
      </p:grpSpPr>
      <p:sp>
        <p:nvSpPr>
          <p:cNvPr id="14" name="Google Shape;14;p23"/>
          <p:cNvSpPr/>
          <p:nvPr/>
        </p:nvSpPr>
        <p:spPr>
          <a:xfrm>
            <a:off x="777240" y="0"/>
            <a:ext cx="7543800" cy="304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5" name="Google Shape;15;p23"/>
          <p:cNvSpPr txBox="1"/>
          <p:nvPr>
            <p:ph type="ctrTitle"/>
          </p:nvPr>
        </p:nvSpPr>
        <p:spPr>
          <a:xfrm>
            <a:off x="762000" y="3200400"/>
            <a:ext cx="7543800" cy="15240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8000"/>
              <a:buFont typeface="Impact"/>
              <a:buNone/>
              <a:defRPr sz="8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3"/>
          <p:cNvSpPr txBox="1"/>
          <p:nvPr>
            <p:ph idx="1" type="subTitle"/>
          </p:nvPr>
        </p:nvSpPr>
        <p:spPr>
          <a:xfrm>
            <a:off x="762000" y="4724400"/>
            <a:ext cx="6858000" cy="990600"/>
          </a:xfrm>
          <a:prstGeom prst="rect">
            <a:avLst/>
          </a:prstGeom>
          <a:noFill/>
          <a:ln>
            <a:noFill/>
          </a:ln>
        </p:spPr>
        <p:txBody>
          <a:bodyPr anchorCtr="0" anchor="t" bIns="45700" lIns="91425" spcFirstLastPara="1" rIns="91425" wrap="square" tIns="45700">
            <a:normAutofit/>
          </a:bodyPr>
          <a:lstStyle>
            <a:lvl1pPr lvl="0" algn="l">
              <a:spcBef>
                <a:spcPts val="560"/>
              </a:spcBef>
              <a:spcAft>
                <a:spcPts val="0"/>
              </a:spcAft>
              <a:buSzPts val="2800"/>
              <a:buNone/>
              <a:defRPr sz="2800">
                <a:solidFill>
                  <a:schemeClr val="dk2"/>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60"/>
              </a:spcBef>
              <a:spcAft>
                <a:spcPts val="0"/>
              </a:spcAft>
              <a:buSzPts val="1800"/>
              <a:buNone/>
              <a:defRPr>
                <a:solidFill>
                  <a:srgbClr val="888888"/>
                </a:solidFill>
              </a:defRPr>
            </a:lvl5pPr>
            <a:lvl6pPr lvl="5" algn="ctr">
              <a:spcBef>
                <a:spcPts val="320"/>
              </a:spcBef>
              <a:spcAft>
                <a:spcPts val="0"/>
              </a:spcAft>
              <a:buSzPts val="1600"/>
              <a:buNone/>
              <a:defRPr>
                <a:solidFill>
                  <a:srgbClr val="888888"/>
                </a:solidFill>
              </a:defRPr>
            </a:lvl6pPr>
            <a:lvl7pPr lvl="6" algn="ctr">
              <a:spcBef>
                <a:spcPts val="320"/>
              </a:spcBef>
              <a:spcAft>
                <a:spcPts val="0"/>
              </a:spcAft>
              <a:buSzPts val="1600"/>
              <a:buNone/>
              <a:defRPr>
                <a:solidFill>
                  <a:srgbClr val="888888"/>
                </a:solidFill>
              </a:defRPr>
            </a:lvl7pPr>
            <a:lvl8pPr lvl="7" algn="ctr">
              <a:spcBef>
                <a:spcPts val="320"/>
              </a:spcBef>
              <a:spcAft>
                <a:spcPts val="0"/>
              </a:spcAft>
              <a:buSzPts val="1600"/>
              <a:buNone/>
              <a:defRPr>
                <a:solidFill>
                  <a:srgbClr val="888888"/>
                </a:solidFill>
              </a:defRPr>
            </a:lvl8pPr>
            <a:lvl9pPr lvl="8" algn="ctr">
              <a:spcBef>
                <a:spcPts val="320"/>
              </a:spcBef>
              <a:spcAft>
                <a:spcPts val="0"/>
              </a:spcAft>
              <a:buSzPts val="1600"/>
              <a:buNone/>
              <a:defRPr>
                <a:solidFill>
                  <a:srgbClr val="888888"/>
                </a:solidFill>
              </a:defRPr>
            </a:lvl9pPr>
          </a:lstStyle>
          <a:p/>
        </p:txBody>
      </p:sp>
      <p:sp>
        <p:nvSpPr>
          <p:cNvPr id="17" name="Google Shape;17;p23"/>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3"/>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3"/>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
        <p:nvSpPr>
          <p:cNvPr id="20" name="Google Shape;20;p23"/>
          <p:cNvSpPr/>
          <p:nvPr/>
        </p:nvSpPr>
        <p:spPr>
          <a:xfrm>
            <a:off x="777240" y="6172200"/>
            <a:ext cx="7543800" cy="274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razen" type="blank">
  <p:cSld name="BLANK">
    <p:spTree>
      <p:nvGrpSpPr>
        <p:cNvPr id="21" name="Shape 21"/>
        <p:cNvGrpSpPr/>
        <p:nvPr/>
      </p:nvGrpSpPr>
      <p:grpSpPr>
        <a:xfrm>
          <a:off x="0" y="0"/>
          <a:ext cx="0" cy="0"/>
          <a:chOff x="0" y="0"/>
          <a:chExt cx="0" cy="0"/>
        </a:xfrm>
      </p:grpSpPr>
      <p:sp>
        <p:nvSpPr>
          <p:cNvPr id="22" name="Google Shape;22;p24"/>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4"/>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4"/>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slov in vsebina" type="obj">
  <p:cSld name="OBJECT">
    <p:spTree>
      <p:nvGrpSpPr>
        <p:cNvPr id="25" name="Shape 25"/>
        <p:cNvGrpSpPr/>
        <p:nvPr/>
      </p:nvGrpSpPr>
      <p:grpSpPr>
        <a:xfrm>
          <a:off x="0" y="0"/>
          <a:ext cx="0" cy="0"/>
          <a:chOff x="0" y="0"/>
          <a:chExt cx="0" cy="0"/>
        </a:xfrm>
      </p:grpSpPr>
      <p:sp>
        <p:nvSpPr>
          <p:cNvPr id="26" name="Google Shape;26;p25"/>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5"/>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28" name="Google Shape;28;p25"/>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5"/>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5"/>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Glava odseka" showMasterSp="0" type="secHead">
  <p:cSld name="SECTION_HEADER">
    <p:spTree>
      <p:nvGrpSpPr>
        <p:cNvPr id="31" name="Shape 31"/>
        <p:cNvGrpSpPr/>
        <p:nvPr/>
      </p:nvGrpSpPr>
      <p:grpSpPr>
        <a:xfrm>
          <a:off x="0" y="0"/>
          <a:ext cx="0" cy="0"/>
          <a:chOff x="0" y="0"/>
          <a:chExt cx="0" cy="0"/>
        </a:xfrm>
      </p:grpSpPr>
      <p:sp>
        <p:nvSpPr>
          <p:cNvPr id="32" name="Google Shape;32;p26"/>
          <p:cNvSpPr/>
          <p:nvPr/>
        </p:nvSpPr>
        <p:spPr>
          <a:xfrm>
            <a:off x="777240" y="0"/>
            <a:ext cx="7543800" cy="304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3" name="Google Shape;33;p26"/>
          <p:cNvSpPr txBox="1"/>
          <p:nvPr>
            <p:ph type="title"/>
          </p:nvPr>
        </p:nvSpPr>
        <p:spPr>
          <a:xfrm>
            <a:off x="762000" y="3276600"/>
            <a:ext cx="7543800" cy="1676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Impact"/>
              <a:buNone/>
              <a:defRPr b="0" sz="5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6"/>
          <p:cNvSpPr txBox="1"/>
          <p:nvPr>
            <p:ph idx="1" type="body"/>
          </p:nvPr>
        </p:nvSpPr>
        <p:spPr>
          <a:xfrm>
            <a:off x="762000" y="4953000"/>
            <a:ext cx="6858000" cy="914400"/>
          </a:xfrm>
          <a:prstGeom prst="rect">
            <a:avLst/>
          </a:prstGeom>
          <a:noFill/>
          <a:ln>
            <a:noFill/>
          </a:ln>
        </p:spPr>
        <p:txBody>
          <a:bodyPr anchorCtr="0" anchor="t" bIns="45700" lIns="91425" spcFirstLastPara="1" rIns="91425" wrap="square" tIns="45700">
            <a:normAutofit/>
          </a:bodyPr>
          <a:lstStyle>
            <a:lvl1pPr indent="-228600" lvl="0" marL="457200" algn="l">
              <a:spcBef>
                <a:spcPts val="560"/>
              </a:spcBef>
              <a:spcAft>
                <a:spcPts val="0"/>
              </a:spcAft>
              <a:buSzPts val="2800"/>
              <a:buNone/>
              <a:defRPr sz="2800">
                <a:solidFill>
                  <a:schemeClr val="dk2"/>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280"/>
              </a:spcBef>
              <a:spcAft>
                <a:spcPts val="0"/>
              </a:spcAft>
              <a:buSzPts val="1400"/>
              <a:buNone/>
              <a:defRPr sz="1400">
                <a:solidFill>
                  <a:srgbClr val="888888"/>
                </a:solidFill>
              </a:defRPr>
            </a:lvl6pPr>
            <a:lvl7pPr indent="-228600" lvl="6" marL="3200400" algn="l">
              <a:spcBef>
                <a:spcPts val="280"/>
              </a:spcBef>
              <a:spcAft>
                <a:spcPts val="0"/>
              </a:spcAft>
              <a:buSzPts val="1400"/>
              <a:buNone/>
              <a:defRPr sz="1400">
                <a:solidFill>
                  <a:srgbClr val="888888"/>
                </a:solidFill>
              </a:defRPr>
            </a:lvl7pPr>
            <a:lvl8pPr indent="-228600" lvl="7" marL="3657600" algn="l">
              <a:spcBef>
                <a:spcPts val="280"/>
              </a:spcBef>
              <a:spcAft>
                <a:spcPts val="0"/>
              </a:spcAft>
              <a:buSzPts val="1400"/>
              <a:buNone/>
              <a:defRPr sz="1400">
                <a:solidFill>
                  <a:srgbClr val="888888"/>
                </a:solidFill>
              </a:defRPr>
            </a:lvl8pPr>
            <a:lvl9pPr indent="-228600" lvl="8" marL="4114800" algn="l">
              <a:spcBef>
                <a:spcPts val="280"/>
              </a:spcBef>
              <a:spcAft>
                <a:spcPts val="0"/>
              </a:spcAft>
              <a:buSzPts val="1400"/>
              <a:buNone/>
              <a:defRPr sz="1400">
                <a:solidFill>
                  <a:srgbClr val="888888"/>
                </a:solidFill>
              </a:defRPr>
            </a:lvl9pPr>
          </a:lstStyle>
          <a:p/>
        </p:txBody>
      </p:sp>
      <p:sp>
        <p:nvSpPr>
          <p:cNvPr id="35" name="Google Shape;35;p26"/>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6"/>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6"/>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
        <p:nvSpPr>
          <p:cNvPr id="38" name="Google Shape;38;p26"/>
          <p:cNvSpPr/>
          <p:nvPr/>
        </p:nvSpPr>
        <p:spPr>
          <a:xfrm>
            <a:off x="777240" y="6172200"/>
            <a:ext cx="7543800" cy="274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ve vsebini" type="twoObj">
  <p:cSld name="TWO_OBJECTS">
    <p:spTree>
      <p:nvGrpSpPr>
        <p:cNvPr id="39" name="Shape 39"/>
        <p:cNvGrpSpPr/>
        <p:nvPr/>
      </p:nvGrpSpPr>
      <p:grpSpPr>
        <a:xfrm>
          <a:off x="0" y="0"/>
          <a:ext cx="0" cy="0"/>
          <a:chOff x="0" y="0"/>
          <a:chExt cx="0" cy="0"/>
        </a:xfrm>
      </p:grpSpPr>
      <p:sp>
        <p:nvSpPr>
          <p:cNvPr id="40" name="Google Shape;40;p27"/>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7"/>
          <p:cNvSpPr txBox="1"/>
          <p:nvPr>
            <p:ph idx="1" type="body"/>
          </p:nvPr>
        </p:nvSpPr>
        <p:spPr>
          <a:xfrm>
            <a:off x="762000" y="609601"/>
            <a:ext cx="3657600" cy="3767328"/>
          </a:xfrm>
          <a:prstGeom prst="rect">
            <a:avLst/>
          </a:prstGeom>
          <a:noFill/>
          <a:ln>
            <a:noFill/>
          </a:ln>
        </p:spPr>
        <p:txBody>
          <a:bodyPr anchorCtr="0" anchor="ctr"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42" name="Google Shape;42;p27"/>
          <p:cNvSpPr txBox="1"/>
          <p:nvPr>
            <p:ph idx="2" type="body"/>
          </p:nvPr>
        </p:nvSpPr>
        <p:spPr>
          <a:xfrm>
            <a:off x="4648200" y="609601"/>
            <a:ext cx="3657600" cy="3767328"/>
          </a:xfrm>
          <a:prstGeom prst="rect">
            <a:avLst/>
          </a:prstGeom>
          <a:noFill/>
          <a:ln>
            <a:noFill/>
          </a:ln>
        </p:spPr>
        <p:txBody>
          <a:bodyPr anchorCtr="0" anchor="ctr"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43" name="Google Shape;43;p27"/>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7"/>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7"/>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rimerjava" type="twoTxTwoObj">
  <p:cSld name="TWO_OBJECTS_WITH_TEXT">
    <p:spTree>
      <p:nvGrpSpPr>
        <p:cNvPr id="46" name="Shape 46"/>
        <p:cNvGrpSpPr/>
        <p:nvPr/>
      </p:nvGrpSpPr>
      <p:grpSpPr>
        <a:xfrm>
          <a:off x="0" y="0"/>
          <a:ext cx="0" cy="0"/>
          <a:chOff x="0" y="0"/>
          <a:chExt cx="0" cy="0"/>
        </a:xfrm>
      </p:grpSpPr>
      <p:sp>
        <p:nvSpPr>
          <p:cNvPr id="47" name="Google Shape;47;p28"/>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Impact"/>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8"/>
          <p:cNvSpPr txBox="1"/>
          <p:nvPr>
            <p:ph idx="1" type="body"/>
          </p:nvPr>
        </p:nvSpPr>
        <p:spPr>
          <a:xfrm>
            <a:off x="758952" y="609600"/>
            <a:ext cx="3657600" cy="6397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800"/>
              <a:buNone/>
              <a:defRPr b="0" sz="2800">
                <a:latin typeface="Impact"/>
                <a:ea typeface="Impact"/>
                <a:cs typeface="Impact"/>
                <a:sym typeface="Impact"/>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49" name="Google Shape;49;p28"/>
          <p:cNvSpPr txBox="1"/>
          <p:nvPr>
            <p:ph idx="2" type="body"/>
          </p:nvPr>
        </p:nvSpPr>
        <p:spPr>
          <a:xfrm>
            <a:off x="758952" y="1329264"/>
            <a:ext cx="3657600" cy="30480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50" name="Google Shape;50;p28"/>
          <p:cNvSpPr txBox="1"/>
          <p:nvPr>
            <p:ph idx="3" type="body"/>
          </p:nvPr>
        </p:nvSpPr>
        <p:spPr>
          <a:xfrm>
            <a:off x="4645152" y="609600"/>
            <a:ext cx="3657600" cy="6397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800"/>
              <a:buNone/>
              <a:defRPr b="0" sz="2800">
                <a:latin typeface="Impact"/>
                <a:ea typeface="Impact"/>
                <a:cs typeface="Impact"/>
                <a:sym typeface="Impact"/>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51" name="Google Shape;51;p28"/>
          <p:cNvSpPr txBox="1"/>
          <p:nvPr>
            <p:ph idx="4" type="body"/>
          </p:nvPr>
        </p:nvSpPr>
        <p:spPr>
          <a:xfrm>
            <a:off x="4645152" y="1329264"/>
            <a:ext cx="3657600" cy="30480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52" name="Google Shape;52;p28"/>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8"/>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8"/>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cxnSp>
        <p:nvCxnSpPr>
          <p:cNvPr id="55" name="Google Shape;55;p28"/>
          <p:cNvCxnSpPr/>
          <p:nvPr/>
        </p:nvCxnSpPr>
        <p:spPr>
          <a:xfrm>
            <a:off x="758952" y="1249362"/>
            <a:ext cx="3657600" cy="1588"/>
          </a:xfrm>
          <a:prstGeom prst="straightConnector1">
            <a:avLst/>
          </a:prstGeom>
          <a:noFill/>
          <a:ln cap="flat" cmpd="sng" w="15875">
            <a:solidFill>
              <a:schemeClr val="accent1"/>
            </a:solidFill>
            <a:prstDash val="solid"/>
            <a:round/>
            <a:headEnd len="sm" w="sm" type="none"/>
            <a:tailEnd len="sm" w="sm" type="none"/>
          </a:ln>
        </p:spPr>
      </p:cxnSp>
      <p:cxnSp>
        <p:nvCxnSpPr>
          <p:cNvPr id="56" name="Google Shape;56;p28"/>
          <p:cNvCxnSpPr/>
          <p:nvPr/>
        </p:nvCxnSpPr>
        <p:spPr>
          <a:xfrm>
            <a:off x="4645152" y="1249362"/>
            <a:ext cx="3657600" cy="1588"/>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amo naslov" type="titleOnly">
  <p:cSld name="TITLE_ONLY">
    <p:spTree>
      <p:nvGrpSpPr>
        <p:cNvPr id="57" name="Shape 57"/>
        <p:cNvGrpSpPr/>
        <p:nvPr/>
      </p:nvGrpSpPr>
      <p:grpSpPr>
        <a:xfrm>
          <a:off x="0" y="0"/>
          <a:ext cx="0" cy="0"/>
          <a:chOff x="0" y="0"/>
          <a:chExt cx="0" cy="0"/>
        </a:xfrm>
      </p:grpSpPr>
      <p:sp>
        <p:nvSpPr>
          <p:cNvPr id="58" name="Google Shape;58;p29"/>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9"/>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9"/>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9"/>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Naslov in vsebina" type="objTx">
  <p:cSld name="OBJECT_WITH_CAPTION_TEXT">
    <p:spTree>
      <p:nvGrpSpPr>
        <p:cNvPr id="62" name="Shape 62"/>
        <p:cNvGrpSpPr/>
        <p:nvPr/>
      </p:nvGrpSpPr>
      <p:grpSpPr>
        <a:xfrm>
          <a:off x="0" y="0"/>
          <a:ext cx="0" cy="0"/>
          <a:chOff x="0" y="0"/>
          <a:chExt cx="0" cy="0"/>
        </a:xfrm>
      </p:grpSpPr>
      <p:sp>
        <p:nvSpPr>
          <p:cNvPr id="63" name="Google Shape;63;p30"/>
          <p:cNvSpPr txBox="1"/>
          <p:nvPr>
            <p:ph type="title"/>
          </p:nvPr>
        </p:nvSpPr>
        <p:spPr>
          <a:xfrm>
            <a:off x="762000" y="4572000"/>
            <a:ext cx="6784848"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Impact"/>
              <a:buNone/>
              <a:defRPr b="0"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0"/>
          <p:cNvSpPr txBox="1"/>
          <p:nvPr>
            <p:ph idx="1" type="body"/>
          </p:nvPr>
        </p:nvSpPr>
        <p:spPr>
          <a:xfrm>
            <a:off x="3710866" y="457200"/>
            <a:ext cx="4594934" cy="4114799"/>
          </a:xfrm>
          <a:prstGeom prst="rect">
            <a:avLst/>
          </a:prstGeom>
          <a:noFill/>
          <a:ln>
            <a:noFill/>
          </a:ln>
        </p:spPr>
        <p:txBody>
          <a:bodyPr anchorCtr="0" anchor="ctr" bIns="45700" lIns="91425" spcFirstLastPara="1" rIns="91425" wrap="square" tIns="45700">
            <a:normAutofit/>
          </a:bodyPr>
          <a:lstStyle>
            <a:lvl1pPr indent="-381000" lvl="0" marL="457200" algn="l">
              <a:spcBef>
                <a:spcPts val="480"/>
              </a:spcBef>
              <a:spcAft>
                <a:spcPts val="0"/>
              </a:spcAft>
              <a:buSzPts val="2400"/>
              <a:buChar char="•"/>
              <a:defRPr sz="2400"/>
            </a:lvl1pPr>
            <a:lvl2pPr indent="-368300" lvl="1" marL="914400" algn="l">
              <a:spcBef>
                <a:spcPts val="440"/>
              </a:spcBef>
              <a:spcAft>
                <a:spcPts val="0"/>
              </a:spcAft>
              <a:buSzPts val="2200"/>
              <a:buChar char="•"/>
              <a:defRPr sz="22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65" name="Google Shape;65;p30"/>
          <p:cNvSpPr txBox="1"/>
          <p:nvPr>
            <p:ph idx="2" type="body"/>
          </p:nvPr>
        </p:nvSpPr>
        <p:spPr>
          <a:xfrm>
            <a:off x="762001" y="457200"/>
            <a:ext cx="2673657" cy="4114800"/>
          </a:xfrm>
          <a:prstGeom prst="rect">
            <a:avLst/>
          </a:prstGeom>
          <a:noFill/>
          <a:ln>
            <a:noFill/>
          </a:ln>
        </p:spPr>
        <p:txBody>
          <a:bodyPr anchorCtr="0" anchor="ctr" bIns="45700" lIns="91425" spcFirstLastPara="1" rIns="91425" wrap="square" tIns="45700">
            <a:normAutofit/>
          </a:bodyPr>
          <a:lstStyle>
            <a:lvl1pPr indent="-228600" lvl="0" marL="457200" algn="l">
              <a:spcBef>
                <a:spcPts val="420"/>
              </a:spcBef>
              <a:spcAft>
                <a:spcPts val="0"/>
              </a:spcAft>
              <a:buSzPts val="2100"/>
              <a:buNone/>
              <a:defRPr sz="2100">
                <a:solidFill>
                  <a:schemeClr val="dk2"/>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66" name="Google Shape;66;p30"/>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0"/>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30"/>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cxnSp>
        <p:nvCxnSpPr>
          <p:cNvPr id="69" name="Google Shape;69;p30"/>
          <p:cNvCxnSpPr/>
          <p:nvPr/>
        </p:nvCxnSpPr>
        <p:spPr>
          <a:xfrm rot="5400000">
            <a:off x="1677194" y="2514600"/>
            <a:ext cx="3810000" cy="1588"/>
          </a:xfrm>
          <a:prstGeom prst="straightConnector1">
            <a:avLst/>
          </a:prstGeom>
          <a:noFill/>
          <a:ln cap="flat" cmpd="sng" w="15875">
            <a:solidFill>
              <a:srgbClr val="979797"/>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slov in slika" type="picTx">
  <p:cSld name="PICTURE_WITH_CAPTION_TEXT">
    <p:spTree>
      <p:nvGrpSpPr>
        <p:cNvPr id="70" name="Shape 70"/>
        <p:cNvGrpSpPr/>
        <p:nvPr/>
      </p:nvGrpSpPr>
      <p:grpSpPr>
        <a:xfrm>
          <a:off x="0" y="0"/>
          <a:ext cx="0" cy="0"/>
          <a:chOff x="0" y="0"/>
          <a:chExt cx="0" cy="0"/>
        </a:xfrm>
      </p:grpSpPr>
      <p:sp>
        <p:nvSpPr>
          <p:cNvPr id="71" name="Google Shape;71;p31"/>
          <p:cNvSpPr txBox="1"/>
          <p:nvPr>
            <p:ph type="title"/>
          </p:nvPr>
        </p:nvSpPr>
        <p:spPr>
          <a:xfrm>
            <a:off x="758952" y="4572000"/>
            <a:ext cx="6784848"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Impact"/>
              <a:buNone/>
              <a:defRPr b="0"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1"/>
          <p:cNvSpPr/>
          <p:nvPr>
            <p:ph idx="2" type="pic"/>
          </p:nvPr>
        </p:nvSpPr>
        <p:spPr>
          <a:xfrm>
            <a:off x="777240" y="457200"/>
            <a:ext cx="7543800" cy="2895600"/>
          </a:xfrm>
          <a:prstGeom prst="rect">
            <a:avLst/>
          </a:prstGeom>
          <a:noFill/>
          <a:ln cap="flat" cmpd="sng" w="9525">
            <a:solidFill>
              <a:schemeClr val="dk2"/>
            </a:solidFill>
            <a:prstDash val="solid"/>
            <a:round/>
            <a:headEnd len="sm" w="sm" type="none"/>
            <a:tailEnd len="sm" w="sm" type="none"/>
          </a:ln>
        </p:spPr>
        <p:txBody>
          <a:bodyPr anchorCtr="0" anchor="ctr" bIns="45700" lIns="91425" spcFirstLastPara="1" rIns="91425" wrap="square" tIns="45700">
            <a:normAutofit/>
          </a:bodyPr>
          <a:lstStyle>
            <a:lvl1pPr lvl="0" marR="0" rtl="0" algn="l">
              <a:spcBef>
                <a:spcPts val="640"/>
              </a:spcBef>
              <a:spcAft>
                <a:spcPts val="0"/>
              </a:spcAft>
              <a:buClr>
                <a:schemeClr val="accent1"/>
              </a:buClr>
              <a:buSzPts val="3200"/>
              <a:buFont typeface="Arial"/>
              <a:buNone/>
              <a:defRPr b="0" i="0" sz="3200" u="none" cap="none" strike="noStrike">
                <a:solidFill>
                  <a:schemeClr val="dk2"/>
                </a:solidFill>
                <a:latin typeface="Times New Roman"/>
                <a:ea typeface="Times New Roman"/>
                <a:cs typeface="Times New Roman"/>
                <a:sym typeface="Times New Roman"/>
              </a:defRPr>
            </a:lvl1pPr>
            <a:lvl2pPr lvl="1" marR="0" rtl="0" algn="l">
              <a:spcBef>
                <a:spcPts val="560"/>
              </a:spcBef>
              <a:spcAft>
                <a:spcPts val="0"/>
              </a:spcAft>
              <a:buClr>
                <a:schemeClr val="accent1"/>
              </a:buClr>
              <a:buSzPts val="2800"/>
              <a:buFont typeface="Arial"/>
              <a:buNone/>
              <a:defRPr b="0" i="0" sz="2800" u="none" cap="none" strike="noStrike">
                <a:solidFill>
                  <a:schemeClr val="dk2"/>
                </a:solidFill>
                <a:latin typeface="Times New Roman"/>
                <a:ea typeface="Times New Roman"/>
                <a:cs typeface="Times New Roman"/>
                <a:sym typeface="Times New Roman"/>
              </a:defRPr>
            </a:lvl2pPr>
            <a:lvl3pPr lvl="2" marR="0" rtl="0" algn="l">
              <a:spcBef>
                <a:spcPts val="480"/>
              </a:spcBef>
              <a:spcAft>
                <a:spcPts val="0"/>
              </a:spcAft>
              <a:buClr>
                <a:schemeClr val="accent1"/>
              </a:buClr>
              <a:buSzPts val="2400"/>
              <a:buFont typeface="Arial"/>
              <a:buNone/>
              <a:defRPr b="0" i="0" sz="2400" u="none" cap="none" strike="noStrike">
                <a:solidFill>
                  <a:schemeClr val="dk2"/>
                </a:solidFill>
                <a:latin typeface="Times New Roman"/>
                <a:ea typeface="Times New Roman"/>
                <a:cs typeface="Times New Roman"/>
                <a:sym typeface="Times New Roman"/>
              </a:defRPr>
            </a:lvl3pPr>
            <a:lvl4pPr lvl="3"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4pPr>
            <a:lvl5pPr lvl="4"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5pPr>
            <a:lvl6pPr lvl="5"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6pPr>
            <a:lvl7pPr lvl="6"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7pPr>
            <a:lvl8pPr lvl="7"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8pPr>
            <a:lvl9pPr lvl="8"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9pPr>
          </a:lstStyle>
          <a:p/>
        </p:txBody>
      </p:sp>
      <p:sp>
        <p:nvSpPr>
          <p:cNvPr id="73" name="Google Shape;73;p31"/>
          <p:cNvSpPr txBox="1"/>
          <p:nvPr>
            <p:ph idx="1" type="body"/>
          </p:nvPr>
        </p:nvSpPr>
        <p:spPr>
          <a:xfrm>
            <a:off x="850392" y="3505200"/>
            <a:ext cx="7391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74" name="Google Shape;74;p31"/>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1"/>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1"/>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slov in navpično besedilo" type="vertTx">
  <p:cSld name="VERTICAL_TEXT">
    <p:spTree>
      <p:nvGrpSpPr>
        <p:cNvPr id="77" name="Shape 77"/>
        <p:cNvGrpSpPr/>
        <p:nvPr/>
      </p:nvGrpSpPr>
      <p:grpSpPr>
        <a:xfrm>
          <a:off x="0" y="0"/>
          <a:ext cx="0" cy="0"/>
          <a:chOff x="0" y="0"/>
          <a:chExt cx="0" cy="0"/>
        </a:xfrm>
      </p:grpSpPr>
      <p:sp>
        <p:nvSpPr>
          <p:cNvPr id="78" name="Google Shape;78;p32"/>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2"/>
          <p:cNvSpPr txBox="1"/>
          <p:nvPr>
            <p:ph idx="1" type="body"/>
          </p:nvPr>
        </p:nvSpPr>
        <p:spPr>
          <a:xfrm rot="5400000">
            <a:off x="2590800" y="-990600"/>
            <a:ext cx="3886200" cy="72390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0" name="Google Shape;80;p32"/>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2"/>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2"/>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vpični naslov in besedilo" type="vertTitleAndTx">
  <p:cSld name="VERTICAL_TITLE_AND_VERTICAL_TEXT">
    <p:spTree>
      <p:nvGrpSpPr>
        <p:cNvPr id="83" name="Shape 83"/>
        <p:cNvGrpSpPr/>
        <p:nvPr/>
      </p:nvGrpSpPr>
      <p:grpSpPr>
        <a:xfrm>
          <a:off x="0" y="0"/>
          <a:ext cx="0" cy="0"/>
          <a:chOff x="0" y="0"/>
          <a:chExt cx="0" cy="0"/>
        </a:xfrm>
      </p:grpSpPr>
      <p:sp>
        <p:nvSpPr>
          <p:cNvPr id="84" name="Google Shape;84;p33"/>
          <p:cNvSpPr txBox="1"/>
          <p:nvPr>
            <p:ph type="title"/>
          </p:nvPr>
        </p:nvSpPr>
        <p:spPr>
          <a:xfrm rot="5400000">
            <a:off x="-1028700" y="2476500"/>
            <a:ext cx="5410199" cy="182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3"/>
          <p:cNvSpPr txBox="1"/>
          <p:nvPr>
            <p:ph idx="1" type="body"/>
          </p:nvPr>
        </p:nvSpPr>
        <p:spPr>
          <a:xfrm rot="5400000">
            <a:off x="3009900" y="266701"/>
            <a:ext cx="4876800" cy="57150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6" name="Google Shape;86;p33"/>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3"/>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3"/>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rgbClr val="262626"/>
              </a:buClr>
              <a:buSzPts val="5400"/>
              <a:buFont typeface="Impact"/>
              <a:buNone/>
              <a:defRPr b="0" i="0" sz="5400" u="none" cap="none" strike="noStrike">
                <a:solidFill>
                  <a:srgbClr val="262626"/>
                </a:solidFill>
                <a:latin typeface="Impact"/>
                <a:ea typeface="Impact"/>
                <a:cs typeface="Impact"/>
                <a:sym typeface="Impact"/>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7" name="Google Shape;7;p22"/>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Arial"/>
              <a:buChar char="•"/>
              <a:defRPr b="0" i="0" sz="2400" u="none" cap="none" strike="noStrike">
                <a:solidFill>
                  <a:schemeClr val="dk2"/>
                </a:solidFill>
                <a:latin typeface="Times New Roman"/>
                <a:ea typeface="Times New Roman"/>
                <a:cs typeface="Times New Roman"/>
                <a:sym typeface="Times New Roman"/>
              </a:defRPr>
            </a:lvl1pPr>
            <a:lvl2pPr indent="-368300" lvl="1" marL="914400" marR="0" rtl="0" algn="l">
              <a:spcBef>
                <a:spcPts val="440"/>
              </a:spcBef>
              <a:spcAft>
                <a:spcPts val="0"/>
              </a:spcAft>
              <a:buClr>
                <a:schemeClr val="accent1"/>
              </a:buClr>
              <a:buSzPts val="2200"/>
              <a:buFont typeface="Arial"/>
              <a:buChar char="•"/>
              <a:defRPr b="0" i="0" sz="2200" u="none" cap="none" strike="noStrike">
                <a:solidFill>
                  <a:schemeClr val="dk2"/>
                </a:solidFill>
                <a:latin typeface="Times New Roman"/>
                <a:ea typeface="Times New Roman"/>
                <a:cs typeface="Times New Roman"/>
                <a:sym typeface="Times New Roman"/>
              </a:defRPr>
            </a:lvl2pPr>
            <a:lvl3pPr indent="-355600" lvl="2" marL="1371600" marR="0" rtl="0" algn="l">
              <a:spcBef>
                <a:spcPts val="400"/>
              </a:spcBef>
              <a:spcAft>
                <a:spcPts val="0"/>
              </a:spcAft>
              <a:buClr>
                <a:schemeClr val="accent1"/>
              </a:buClr>
              <a:buSzPts val="2000"/>
              <a:buFont typeface="Arial"/>
              <a:buChar char="•"/>
              <a:defRPr b="0" i="0" sz="2000" u="none" cap="none" strike="noStrike">
                <a:solidFill>
                  <a:schemeClr val="dk2"/>
                </a:solidFill>
                <a:latin typeface="Times New Roman"/>
                <a:ea typeface="Times New Roman"/>
                <a:cs typeface="Times New Roman"/>
                <a:sym typeface="Times New Roman"/>
              </a:defRPr>
            </a:lvl3pPr>
            <a:lvl4pPr indent="-342900" lvl="3" marL="1828800" marR="0" rtl="0" algn="l">
              <a:spcBef>
                <a:spcPts val="360"/>
              </a:spcBef>
              <a:spcAft>
                <a:spcPts val="0"/>
              </a:spcAft>
              <a:buClr>
                <a:schemeClr val="accent1"/>
              </a:buClr>
              <a:buSzPts val="1800"/>
              <a:buFont typeface="Arial"/>
              <a:buChar char="•"/>
              <a:defRPr b="0" i="0" sz="1800" u="none" cap="none" strike="noStrike">
                <a:solidFill>
                  <a:schemeClr val="dk2"/>
                </a:solidFill>
                <a:latin typeface="Times New Roman"/>
                <a:ea typeface="Times New Roman"/>
                <a:cs typeface="Times New Roman"/>
                <a:sym typeface="Times New Roman"/>
              </a:defRPr>
            </a:lvl4pPr>
            <a:lvl5pPr indent="-342900" lvl="4" marL="2286000" marR="0" rtl="0" algn="l">
              <a:spcBef>
                <a:spcPts val="360"/>
              </a:spcBef>
              <a:spcAft>
                <a:spcPts val="0"/>
              </a:spcAft>
              <a:buClr>
                <a:schemeClr val="accent1"/>
              </a:buClr>
              <a:buSzPts val="1800"/>
              <a:buFont typeface="Arial"/>
              <a:buChar char="•"/>
              <a:defRPr b="0" i="0" sz="1800" u="none" cap="none" strike="noStrike">
                <a:solidFill>
                  <a:schemeClr val="dk2"/>
                </a:solidFill>
                <a:latin typeface="Times New Roman"/>
                <a:ea typeface="Times New Roman"/>
                <a:cs typeface="Times New Roman"/>
                <a:sym typeface="Times New Roman"/>
              </a:defRPr>
            </a:lvl5pPr>
            <a:lvl6pPr indent="-330200" lvl="5" marL="27432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6pPr>
            <a:lvl7pPr indent="-330200" lvl="6" marL="32004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7pPr>
            <a:lvl8pPr indent="-330200" lvl="7" marL="36576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8pPr>
            <a:lvl9pPr indent="-330200" lvl="8" marL="41148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9pPr>
          </a:lstStyle>
          <a:p/>
        </p:txBody>
      </p:sp>
      <p:sp>
        <p:nvSpPr>
          <p:cNvPr id="8" name="Google Shape;8;p22"/>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1" i="0" sz="1200" u="none" cap="none" strike="noStrike">
                <a:solidFill>
                  <a:srgbClr val="444444"/>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9" name="Google Shape;9;p22"/>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1200" u="none" cap="none" strike="noStrike">
                <a:solidFill>
                  <a:srgbClr val="444444"/>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10" name="Google Shape;10;p22"/>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400" u="none" cap="none" strike="noStrike">
                <a:solidFill>
                  <a:srgbClr val="262626"/>
                </a:solidFill>
                <a:latin typeface="Impact"/>
                <a:ea typeface="Impact"/>
                <a:cs typeface="Impact"/>
                <a:sym typeface="Impact"/>
              </a:defRPr>
            </a:lvl1pPr>
            <a:lvl2pPr indent="0" lvl="1" marL="0" marR="0" rtl="0" algn="r">
              <a:spcBef>
                <a:spcPts val="0"/>
              </a:spcBef>
              <a:buNone/>
              <a:defRPr b="0" i="0" sz="2400" u="none" cap="none" strike="noStrike">
                <a:solidFill>
                  <a:srgbClr val="262626"/>
                </a:solidFill>
                <a:latin typeface="Impact"/>
                <a:ea typeface="Impact"/>
                <a:cs typeface="Impact"/>
                <a:sym typeface="Impact"/>
              </a:defRPr>
            </a:lvl2pPr>
            <a:lvl3pPr indent="0" lvl="2" marL="0" marR="0" rtl="0" algn="r">
              <a:spcBef>
                <a:spcPts val="0"/>
              </a:spcBef>
              <a:buNone/>
              <a:defRPr b="0" i="0" sz="2400" u="none" cap="none" strike="noStrike">
                <a:solidFill>
                  <a:srgbClr val="262626"/>
                </a:solidFill>
                <a:latin typeface="Impact"/>
                <a:ea typeface="Impact"/>
                <a:cs typeface="Impact"/>
                <a:sym typeface="Impact"/>
              </a:defRPr>
            </a:lvl3pPr>
            <a:lvl4pPr indent="0" lvl="3" marL="0" marR="0" rtl="0" algn="r">
              <a:spcBef>
                <a:spcPts val="0"/>
              </a:spcBef>
              <a:buNone/>
              <a:defRPr b="0" i="0" sz="2400" u="none" cap="none" strike="noStrike">
                <a:solidFill>
                  <a:srgbClr val="262626"/>
                </a:solidFill>
                <a:latin typeface="Impact"/>
                <a:ea typeface="Impact"/>
                <a:cs typeface="Impact"/>
                <a:sym typeface="Impact"/>
              </a:defRPr>
            </a:lvl4pPr>
            <a:lvl5pPr indent="0" lvl="4" marL="0" marR="0" rtl="0" algn="r">
              <a:spcBef>
                <a:spcPts val="0"/>
              </a:spcBef>
              <a:buNone/>
              <a:defRPr b="0" i="0" sz="2400" u="none" cap="none" strike="noStrike">
                <a:solidFill>
                  <a:srgbClr val="262626"/>
                </a:solidFill>
                <a:latin typeface="Impact"/>
                <a:ea typeface="Impact"/>
                <a:cs typeface="Impact"/>
                <a:sym typeface="Impact"/>
              </a:defRPr>
            </a:lvl5pPr>
            <a:lvl6pPr indent="0" lvl="5" marL="0" marR="0" rtl="0" algn="r">
              <a:spcBef>
                <a:spcPts val="0"/>
              </a:spcBef>
              <a:buNone/>
              <a:defRPr b="0" i="0" sz="2400" u="none" cap="none" strike="noStrike">
                <a:solidFill>
                  <a:srgbClr val="262626"/>
                </a:solidFill>
                <a:latin typeface="Impact"/>
                <a:ea typeface="Impact"/>
                <a:cs typeface="Impact"/>
                <a:sym typeface="Impact"/>
              </a:defRPr>
            </a:lvl6pPr>
            <a:lvl7pPr indent="0" lvl="6" marL="0" marR="0" rtl="0" algn="r">
              <a:spcBef>
                <a:spcPts val="0"/>
              </a:spcBef>
              <a:buNone/>
              <a:defRPr b="0" i="0" sz="2400" u="none" cap="none" strike="noStrike">
                <a:solidFill>
                  <a:srgbClr val="262626"/>
                </a:solidFill>
                <a:latin typeface="Impact"/>
                <a:ea typeface="Impact"/>
                <a:cs typeface="Impact"/>
                <a:sym typeface="Impact"/>
              </a:defRPr>
            </a:lvl7pPr>
            <a:lvl8pPr indent="0" lvl="7" marL="0" marR="0" rtl="0" algn="r">
              <a:spcBef>
                <a:spcPts val="0"/>
              </a:spcBef>
              <a:buNone/>
              <a:defRPr b="0" i="0" sz="2400" u="none" cap="none" strike="noStrike">
                <a:solidFill>
                  <a:srgbClr val="262626"/>
                </a:solidFill>
                <a:latin typeface="Impact"/>
                <a:ea typeface="Impact"/>
                <a:cs typeface="Impact"/>
                <a:sym typeface="Impact"/>
              </a:defRPr>
            </a:lvl8pPr>
            <a:lvl9pPr indent="0" lvl="8" marL="0" marR="0" rtl="0" algn="r">
              <a:spcBef>
                <a:spcPts val="0"/>
              </a:spcBef>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sl-SI"/>
              <a:t>‹#›</a:t>
            </a:fld>
            <a:endParaRPr/>
          </a:p>
        </p:txBody>
      </p:sp>
      <p:sp>
        <p:nvSpPr>
          <p:cNvPr id="11" name="Google Shape;11;p22"/>
          <p:cNvSpPr/>
          <p:nvPr/>
        </p:nvSpPr>
        <p:spPr>
          <a:xfrm>
            <a:off x="777240" y="0"/>
            <a:ext cx="7543800" cy="381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2" name="Google Shape;12;p22"/>
          <p:cNvSpPr/>
          <p:nvPr/>
        </p:nvSpPr>
        <p:spPr>
          <a:xfrm>
            <a:off x="777240" y="6172200"/>
            <a:ext cx="7543800" cy="274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0.png"/><Relationship Id="rId5"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8.png"/><Relationship Id="rId4" Type="http://schemas.openxmlformats.org/officeDocument/2006/relationships/image" Target="../media/image3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gif"/><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8.png"/><Relationship Id="rId5"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7.png"/><Relationship Id="rId4" Type="http://schemas.openxmlformats.org/officeDocument/2006/relationships/image" Target="../media/image30.png"/><Relationship Id="rId5" Type="http://schemas.openxmlformats.org/officeDocument/2006/relationships/image" Target="../media/image3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3.jp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
          <p:cNvSpPr txBox="1"/>
          <p:nvPr>
            <p:ph type="ctrTitle"/>
          </p:nvPr>
        </p:nvSpPr>
        <p:spPr>
          <a:xfrm>
            <a:off x="1043608" y="1124744"/>
            <a:ext cx="7772400" cy="147002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262626"/>
              </a:buClr>
              <a:buSzPts val="8000"/>
              <a:buFont typeface="Impact"/>
              <a:buNone/>
            </a:pPr>
            <a:r>
              <a:rPr lang="sl-SI"/>
              <a:t>PODVOZJE VOZILA</a:t>
            </a:r>
            <a:endParaRPr/>
          </a:p>
        </p:txBody>
      </p:sp>
      <p:pic>
        <p:nvPicPr>
          <p:cNvPr id="94" name="Google Shape;94;p1"/>
          <p:cNvPicPr preferRelativeResize="0"/>
          <p:nvPr/>
        </p:nvPicPr>
        <p:blipFill rotWithShape="1">
          <a:blip r:embed="rId3">
            <a:alphaModFix/>
          </a:blip>
          <a:srcRect b="0" l="0" r="0" t="0"/>
          <a:stretch/>
        </p:blipFill>
        <p:spPr>
          <a:xfrm>
            <a:off x="1622803" y="3501008"/>
            <a:ext cx="5898394" cy="2160911"/>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2"/>
          <p:cNvSpPr/>
          <p:nvPr/>
        </p:nvSpPr>
        <p:spPr>
          <a:xfrm>
            <a:off x="215525" y="549755"/>
            <a:ext cx="8712900" cy="35088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sl-SI" sz="2400" u="sng" cap="none" strike="noStrike">
                <a:solidFill>
                  <a:schemeClr val="accent1"/>
                </a:solidFill>
                <a:latin typeface="Times New Roman"/>
                <a:ea typeface="Times New Roman"/>
                <a:cs typeface="Times New Roman"/>
                <a:sym typeface="Times New Roman"/>
              </a:rPr>
              <a:t>Šasija ali okvir vozila</a:t>
            </a:r>
            <a:endParaRPr b="1" i="0" sz="2400" u="sng" cap="none" strike="noStrike">
              <a:solidFill>
                <a:schemeClr val="accent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b="0" i="0" sz="1800" u="none" cap="none" strike="noStrike">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b="0" i="0" lang="sl-SI" sz="1800" u="none" cap="none" strike="noStrike">
                <a:solidFill>
                  <a:schemeClr val="dk1"/>
                </a:solidFill>
                <a:latin typeface="Times New Roman"/>
                <a:ea typeface="Times New Roman"/>
                <a:cs typeface="Times New Roman"/>
                <a:sym typeface="Times New Roman"/>
              </a:rPr>
              <a:t>mora prevzeti vse obremenitve tovora in reakcije podlage. Na podvozje so nanjo so pritrjeni motor, menjalnik, diferencial, vzmetenje in pogonska gred.</a:t>
            </a:r>
            <a:endParaRPr/>
          </a:p>
          <a:p>
            <a:pPr indent="0" lvl="0" marL="0" marR="0" rtl="0" algn="just">
              <a:spcBef>
                <a:spcPts val="0"/>
              </a:spcBef>
              <a:spcAft>
                <a:spcPts val="0"/>
              </a:spcAft>
              <a:buNone/>
            </a:pPr>
            <a:r>
              <a:t/>
            </a:r>
            <a:endParaRPr b="0" i="0" sz="1800" u="none" cap="none" strike="noStrike">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b="0" i="0" lang="sl-SI" sz="1800" u="none" cap="none" strike="noStrike">
                <a:solidFill>
                  <a:schemeClr val="dk1"/>
                </a:solidFill>
                <a:latin typeface="Times New Roman"/>
                <a:ea typeface="Times New Roman"/>
                <a:cs typeface="Times New Roman"/>
                <a:sym typeface="Times New Roman"/>
              </a:rPr>
              <a:t>Izvedbe:  </a:t>
            </a:r>
            <a:endParaRPr/>
          </a:p>
          <a:p>
            <a:pPr indent="-285750" lvl="0" marL="285750" marR="0" rtl="0" algn="just">
              <a:spcBef>
                <a:spcPts val="0"/>
              </a:spcBef>
              <a:spcAft>
                <a:spcPts val="0"/>
              </a:spcAft>
              <a:buClr>
                <a:schemeClr val="dk1"/>
              </a:buClr>
              <a:buSzPts val="1800"/>
              <a:buFont typeface="Arial"/>
              <a:buChar char="•"/>
            </a:pPr>
            <a:r>
              <a:rPr b="0" i="0" lang="sl-SI" sz="1800" u="none" cap="none" strike="noStrike">
                <a:solidFill>
                  <a:schemeClr val="dk1"/>
                </a:solidFill>
                <a:latin typeface="Times New Roman"/>
                <a:ea typeface="Times New Roman"/>
                <a:cs typeface="Times New Roman"/>
                <a:sym typeface="Times New Roman"/>
              </a:rPr>
              <a:t>kot osnovni okvir (tovorna vozila), </a:t>
            </a:r>
            <a:endParaRPr/>
          </a:p>
          <a:p>
            <a:pPr indent="-285750" lvl="0" marL="285750" marR="0" rtl="0" algn="just">
              <a:spcBef>
                <a:spcPts val="0"/>
              </a:spcBef>
              <a:spcAft>
                <a:spcPts val="0"/>
              </a:spcAft>
              <a:buClr>
                <a:schemeClr val="dk1"/>
              </a:buClr>
              <a:buSzPts val="1800"/>
              <a:buFont typeface="Arial"/>
              <a:buChar char="•"/>
            </a:pPr>
            <a:r>
              <a:rPr b="0" i="0" lang="sl-SI" sz="1800" u="none" cap="none" strike="noStrike">
                <a:solidFill>
                  <a:schemeClr val="dk1"/>
                </a:solidFill>
                <a:latin typeface="Times New Roman"/>
                <a:ea typeface="Times New Roman"/>
                <a:cs typeface="Times New Roman"/>
                <a:sym typeface="Times New Roman"/>
              </a:rPr>
              <a:t>karoserija s pomožnima okvirjema, nosilna ploščad ali </a:t>
            </a:r>
            <a:r>
              <a:rPr b="1" i="0" lang="sl-SI" sz="1800" u="none" cap="none" strike="noStrike">
                <a:solidFill>
                  <a:schemeClr val="dk1"/>
                </a:solidFill>
                <a:latin typeface="Times New Roman"/>
                <a:ea typeface="Times New Roman"/>
                <a:cs typeface="Times New Roman"/>
                <a:sym typeface="Times New Roman"/>
              </a:rPr>
              <a:t>samonosna karoserija </a:t>
            </a:r>
            <a:r>
              <a:rPr b="0" i="0" lang="sl-SI" sz="1800" u="none" cap="none" strike="noStrike">
                <a:solidFill>
                  <a:schemeClr val="dk1"/>
                </a:solidFill>
                <a:latin typeface="Times New Roman"/>
                <a:ea typeface="Times New Roman"/>
                <a:cs typeface="Times New Roman"/>
                <a:sym typeface="Times New Roman"/>
              </a:rPr>
              <a:t>(osebna vozila).</a:t>
            </a:r>
            <a:endParaRPr/>
          </a:p>
          <a:p>
            <a:pPr indent="0" lvl="0" marL="0" marR="0" rtl="0" algn="l">
              <a:spcBef>
                <a:spcPts val="0"/>
              </a:spcBef>
              <a:spcAft>
                <a:spcPts val="0"/>
              </a:spcAft>
              <a:buNone/>
            </a:pPr>
            <a:r>
              <a:t/>
            </a:r>
            <a:endParaRPr b="0" i="0" sz="1800" u="none" cap="none" strike="noStrike">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0" i="0" lang="sl-SI" sz="1800" u="none" cap="none" strike="noStrike">
                <a:solidFill>
                  <a:schemeClr val="dk1"/>
                </a:solidFill>
                <a:latin typeface="Times New Roman"/>
                <a:ea typeface="Times New Roman"/>
                <a:cs typeface="Times New Roman"/>
                <a:sym typeface="Times New Roman"/>
              </a:rPr>
              <a:t>Današnji okvirji vozil so narejeni pretežno iz aluminij, ki je zmanjšal maso okvirja za 20-30%.</a:t>
            </a:r>
            <a:endParaRPr b="0" i="0" sz="1800" u="none" cap="none" strike="noStrike">
              <a:solidFill>
                <a:schemeClr val="dk1"/>
              </a:solidFill>
              <a:latin typeface="Times New Roman"/>
              <a:ea typeface="Times New Roman"/>
              <a:cs typeface="Times New Roman"/>
              <a:sym typeface="Times New Roman"/>
            </a:endParaRPr>
          </a:p>
        </p:txBody>
      </p:sp>
      <p:pic>
        <p:nvPicPr>
          <p:cNvPr id="100" name="Google Shape;100;p2"/>
          <p:cNvPicPr preferRelativeResize="0"/>
          <p:nvPr/>
        </p:nvPicPr>
        <p:blipFill rotWithShape="1">
          <a:blip r:embed="rId3">
            <a:alphaModFix/>
          </a:blip>
          <a:srcRect b="0" l="0" r="0" t="0"/>
          <a:stretch/>
        </p:blipFill>
        <p:spPr>
          <a:xfrm>
            <a:off x="179512" y="4024866"/>
            <a:ext cx="3690043" cy="1944216"/>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101" name="Google Shape;101;p2"/>
          <p:cNvPicPr preferRelativeResize="0"/>
          <p:nvPr/>
        </p:nvPicPr>
        <p:blipFill rotWithShape="1">
          <a:blip r:embed="rId4">
            <a:alphaModFix/>
          </a:blip>
          <a:srcRect b="0" l="0" r="0" t="0"/>
          <a:stretch/>
        </p:blipFill>
        <p:spPr>
          <a:xfrm>
            <a:off x="4017360" y="4058402"/>
            <a:ext cx="4875120" cy="1944216"/>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3"/>
          <p:cNvSpPr/>
          <p:nvPr/>
        </p:nvSpPr>
        <p:spPr>
          <a:xfrm>
            <a:off x="251520" y="476672"/>
            <a:ext cx="8640960" cy="29238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sl-SI" sz="2400" u="sng" cap="none" strike="noStrike">
                <a:solidFill>
                  <a:schemeClr val="accent1"/>
                </a:solidFill>
                <a:latin typeface="Times New Roman"/>
                <a:ea typeface="Times New Roman"/>
                <a:cs typeface="Times New Roman"/>
                <a:sym typeface="Times New Roman"/>
              </a:rPr>
              <a:t>Vzmetenje</a:t>
            </a:r>
            <a:endParaRPr b="1" i="0" sz="2400" u="none" cap="none" strike="noStrike">
              <a:solidFill>
                <a:schemeClr val="accent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b="1" i="0" sz="1050" u="none" cap="none" strike="noStrike">
              <a:solidFill>
                <a:schemeClr val="accent1"/>
              </a:solidFill>
              <a:latin typeface="Times New Roman"/>
              <a:ea typeface="Times New Roman"/>
              <a:cs typeface="Times New Roman"/>
              <a:sym typeface="Times New Roman"/>
            </a:endParaRPr>
          </a:p>
          <a:p>
            <a:pPr indent="0" lvl="0" marL="0" marR="0" rtl="0" algn="l">
              <a:spcBef>
                <a:spcPts val="0"/>
              </a:spcBef>
              <a:spcAft>
                <a:spcPts val="0"/>
              </a:spcAft>
              <a:buNone/>
            </a:pPr>
            <a:r>
              <a:rPr b="0" i="0" lang="sl-SI" sz="1800" u="none" cap="none" strike="noStrike">
                <a:solidFill>
                  <a:srgbClr val="000000"/>
                </a:solidFill>
                <a:latin typeface="Times New Roman"/>
                <a:ea typeface="Times New Roman"/>
                <a:cs typeface="Times New Roman"/>
                <a:sym typeface="Times New Roman"/>
              </a:rPr>
              <a:t>ima nalogo preprečiti prenos udarcev in tresljajev na vozilo. </a:t>
            </a:r>
            <a:endParaRPr/>
          </a:p>
          <a:p>
            <a:pPr indent="0" lvl="0" marL="0" marR="0" rtl="0" algn="l">
              <a:spcBef>
                <a:spcPts val="0"/>
              </a:spcBef>
              <a:spcAft>
                <a:spcPts val="0"/>
              </a:spcAft>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spcBef>
                <a:spcPts val="0"/>
              </a:spcBef>
              <a:spcAft>
                <a:spcPts val="0"/>
              </a:spcAft>
              <a:buNone/>
            </a:pPr>
            <a:r>
              <a:rPr b="0" i="0" lang="sl-SI" sz="1800" u="none" cap="none" strike="noStrike">
                <a:solidFill>
                  <a:srgbClr val="000000"/>
                </a:solidFill>
                <a:latin typeface="Times New Roman"/>
                <a:ea typeface="Times New Roman"/>
                <a:cs typeface="Times New Roman"/>
                <a:sym typeface="Times New Roman"/>
              </a:rPr>
              <a:t>Vzmetenje je lahko izvedeno z:</a:t>
            </a:r>
            <a:endParaRPr b="0" i="0" sz="18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rgbClr val="000000"/>
              </a:buClr>
              <a:buSzPts val="1800"/>
              <a:buFont typeface="Noto Sans Symbols"/>
              <a:buChar char="❖"/>
            </a:pPr>
            <a:r>
              <a:rPr b="0" i="0" lang="sl-SI" sz="1800" u="none" cap="none" strike="noStrike">
                <a:solidFill>
                  <a:srgbClr val="000000"/>
                </a:solidFill>
                <a:latin typeface="Times New Roman"/>
                <a:ea typeface="Times New Roman"/>
                <a:cs typeface="Times New Roman"/>
                <a:sym typeface="Times New Roman"/>
              </a:rPr>
              <a:t>Listnatimi vzmetmi, </a:t>
            </a:r>
            <a:endParaRPr b="0" i="0" sz="18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rgbClr val="000000"/>
              </a:buClr>
              <a:buSzPts val="1800"/>
              <a:buFont typeface="Noto Sans Symbols"/>
              <a:buChar char="❖"/>
            </a:pPr>
            <a:r>
              <a:rPr b="0" i="0" lang="sl-SI" sz="1800" u="none" cap="none" strike="noStrike">
                <a:solidFill>
                  <a:srgbClr val="000000"/>
                </a:solidFill>
                <a:latin typeface="Times New Roman"/>
                <a:ea typeface="Times New Roman"/>
                <a:cs typeface="Times New Roman"/>
                <a:sym typeface="Times New Roman"/>
              </a:rPr>
              <a:t>vijačnimi vzmetmi,</a:t>
            </a:r>
            <a:endParaRPr b="0" i="0" sz="18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rgbClr val="000000"/>
              </a:buClr>
              <a:buSzPts val="1800"/>
              <a:buFont typeface="Noto Sans Symbols"/>
              <a:buChar char="❖"/>
            </a:pPr>
            <a:r>
              <a:rPr b="0" i="0" lang="sl-SI" sz="1800" u="none" cap="none" strike="noStrike">
                <a:solidFill>
                  <a:srgbClr val="000000"/>
                </a:solidFill>
                <a:latin typeface="Times New Roman"/>
                <a:ea typeface="Times New Roman"/>
                <a:cs typeface="Times New Roman"/>
                <a:sym typeface="Times New Roman"/>
              </a:rPr>
              <a:t>torzijsko palico,</a:t>
            </a:r>
            <a:endParaRPr b="0" i="0" sz="18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rgbClr val="000000"/>
              </a:buClr>
              <a:buSzPts val="1800"/>
              <a:buFont typeface="Noto Sans Symbols"/>
              <a:buChar char="❖"/>
            </a:pPr>
            <a:r>
              <a:rPr b="0" i="0" lang="sl-SI" sz="1800" u="none" cap="none" strike="noStrike">
                <a:solidFill>
                  <a:srgbClr val="000000"/>
                </a:solidFill>
                <a:latin typeface="Times New Roman"/>
                <a:ea typeface="Times New Roman"/>
                <a:cs typeface="Times New Roman"/>
                <a:sym typeface="Times New Roman"/>
              </a:rPr>
              <a:t>Hidro-pnevmatskimi vzmetmi ali</a:t>
            </a:r>
            <a:endParaRPr b="0" i="0" sz="18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rgbClr val="000000"/>
              </a:buClr>
              <a:buSzPts val="1800"/>
              <a:buFont typeface="Noto Sans Symbols"/>
              <a:buChar char="❖"/>
            </a:pPr>
            <a:r>
              <a:rPr b="0" i="0" lang="sl-SI" sz="1800" u="none" cap="none" strike="noStrike">
                <a:solidFill>
                  <a:srgbClr val="000000"/>
                </a:solidFill>
                <a:latin typeface="Times New Roman"/>
                <a:ea typeface="Times New Roman"/>
                <a:cs typeface="Times New Roman"/>
                <a:sym typeface="Times New Roman"/>
              </a:rPr>
              <a:t>Zračnimi blazinami.</a:t>
            </a:r>
            <a:endParaRPr b="0" i="0" sz="1800" u="none" cap="none" strike="noStrike">
              <a:solidFill>
                <a:schemeClr val="dk1"/>
              </a:solidFill>
              <a:latin typeface="Times New Roman"/>
              <a:ea typeface="Times New Roman"/>
              <a:cs typeface="Times New Roman"/>
              <a:sym typeface="Times New Roman"/>
            </a:endParaRPr>
          </a:p>
        </p:txBody>
      </p:sp>
      <p:sp>
        <p:nvSpPr>
          <p:cNvPr id="107" name="Google Shape;107;p3"/>
          <p:cNvSpPr/>
          <p:nvPr/>
        </p:nvSpPr>
        <p:spPr>
          <a:xfrm>
            <a:off x="-306288" y="6216015"/>
            <a:ext cx="552636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sl-SI" sz="1200" u="none" cap="none" strike="noStrike">
                <a:solidFill>
                  <a:schemeClr val="dk1"/>
                </a:solidFill>
                <a:latin typeface="Times New Roman"/>
                <a:ea typeface="Times New Roman"/>
                <a:cs typeface="Times New Roman"/>
                <a:sym typeface="Times New Roman"/>
              </a:rPr>
              <a:t>https://www.youtube.com/watch?v=nMQxqsyuJKE</a:t>
            </a:r>
            <a:endParaRPr/>
          </a:p>
        </p:txBody>
      </p:sp>
      <p:pic>
        <p:nvPicPr>
          <p:cNvPr id="108" name="Google Shape;108;p3"/>
          <p:cNvPicPr preferRelativeResize="0"/>
          <p:nvPr/>
        </p:nvPicPr>
        <p:blipFill rotWithShape="1">
          <a:blip r:embed="rId3">
            <a:alphaModFix/>
          </a:blip>
          <a:srcRect b="0" l="0" r="0" t="0"/>
          <a:stretch/>
        </p:blipFill>
        <p:spPr>
          <a:xfrm>
            <a:off x="5220072" y="1556792"/>
            <a:ext cx="2802396" cy="1606719"/>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109" name="Google Shape;109;p3"/>
          <p:cNvPicPr preferRelativeResize="0"/>
          <p:nvPr/>
        </p:nvPicPr>
        <p:blipFill rotWithShape="1">
          <a:blip r:embed="rId4">
            <a:alphaModFix/>
          </a:blip>
          <a:srcRect b="0" l="0" r="0" t="0"/>
          <a:stretch/>
        </p:blipFill>
        <p:spPr>
          <a:xfrm>
            <a:off x="4932040" y="3327648"/>
            <a:ext cx="3378460" cy="2449384"/>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110" name="Google Shape;110;p3"/>
          <p:cNvPicPr preferRelativeResize="0"/>
          <p:nvPr/>
        </p:nvPicPr>
        <p:blipFill rotWithShape="1">
          <a:blip r:embed="rId5">
            <a:alphaModFix/>
          </a:blip>
          <a:srcRect b="0" l="0" r="0" t="0"/>
          <a:stretch/>
        </p:blipFill>
        <p:spPr>
          <a:xfrm>
            <a:off x="971600" y="3327648"/>
            <a:ext cx="3293714" cy="2470285"/>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111" name="Google Shape;111;p3"/>
          <p:cNvSpPr/>
          <p:nvPr/>
        </p:nvSpPr>
        <p:spPr>
          <a:xfrm>
            <a:off x="4499992" y="6216015"/>
            <a:ext cx="45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sl-SI" sz="1200" u="none" cap="none" strike="noStrike">
                <a:solidFill>
                  <a:schemeClr val="dk1"/>
                </a:solidFill>
                <a:latin typeface="Times New Roman"/>
                <a:ea typeface="Times New Roman"/>
                <a:cs typeface="Times New Roman"/>
                <a:sym typeface="Times New Roman"/>
              </a:rPr>
              <a:t>https://www.youtube.com/watch?v=3KPYIaks1UY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4"/>
          <p:cNvSpPr/>
          <p:nvPr/>
        </p:nvSpPr>
        <p:spPr>
          <a:xfrm>
            <a:off x="251520" y="548680"/>
            <a:ext cx="8784976"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400" u="sng">
                <a:solidFill>
                  <a:schemeClr val="accent1"/>
                </a:solidFill>
                <a:latin typeface="Times New Roman"/>
                <a:ea typeface="Times New Roman"/>
                <a:cs typeface="Times New Roman"/>
                <a:sym typeface="Times New Roman"/>
              </a:rPr>
              <a:t>Zavorni sistem</a:t>
            </a:r>
            <a:endParaRPr b="1" sz="2400" u="sng">
              <a:solidFill>
                <a:schemeClr val="accent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1" lang="sl-SI" sz="2000">
                <a:solidFill>
                  <a:schemeClr val="dk1"/>
                </a:solidFill>
                <a:latin typeface="Times New Roman"/>
                <a:ea typeface="Times New Roman"/>
                <a:cs typeface="Times New Roman"/>
                <a:sym typeface="Times New Roman"/>
              </a:rPr>
              <a:t>omogoča zaviranje, ustavljanje in preprečevanje premika stoječega vozila.</a:t>
            </a:r>
            <a:endParaRPr/>
          </a:p>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Zavore delimo na:</a:t>
            </a:r>
            <a:endParaRPr/>
          </a:p>
          <a:p>
            <a:pPr indent="-342900" lvl="0" marL="342900" marR="0" rtl="0" algn="l">
              <a:spcBef>
                <a:spcPts val="0"/>
              </a:spcBef>
              <a:spcAft>
                <a:spcPts val="0"/>
              </a:spcAft>
              <a:buClr>
                <a:schemeClr val="dk1"/>
              </a:buClr>
              <a:buSzPts val="1800"/>
              <a:buFont typeface="Courier New"/>
              <a:buChar char="o"/>
            </a:pPr>
            <a:r>
              <a:rPr lang="sl-SI" sz="1800">
                <a:solidFill>
                  <a:schemeClr val="dk1"/>
                </a:solidFill>
                <a:latin typeface="Times New Roman"/>
                <a:ea typeface="Times New Roman"/>
                <a:cs typeface="Times New Roman"/>
                <a:sym typeface="Times New Roman"/>
              </a:rPr>
              <a:t>Glavni zavorni sistem (dvokrožni),</a:t>
            </a:r>
            <a:endParaRPr/>
          </a:p>
          <a:p>
            <a:pPr indent="-342900" lvl="0" marL="342900" marR="0" rtl="0" algn="l">
              <a:spcBef>
                <a:spcPts val="0"/>
              </a:spcBef>
              <a:spcAft>
                <a:spcPts val="0"/>
              </a:spcAft>
              <a:buClr>
                <a:schemeClr val="dk1"/>
              </a:buClr>
              <a:buSzPts val="1800"/>
              <a:buFont typeface="Courier New"/>
              <a:buChar char="o"/>
            </a:pPr>
            <a:r>
              <a:rPr lang="sl-SI" sz="1800">
                <a:solidFill>
                  <a:schemeClr val="dk1"/>
                </a:solidFill>
                <a:latin typeface="Times New Roman"/>
                <a:ea typeface="Times New Roman"/>
                <a:cs typeface="Times New Roman"/>
                <a:sym typeface="Times New Roman"/>
              </a:rPr>
              <a:t>motorna zavora</a:t>
            </a:r>
            <a:endParaRPr/>
          </a:p>
          <a:p>
            <a:pPr indent="-342900" lvl="0" marL="342900" marR="0" rtl="0" algn="l">
              <a:spcBef>
                <a:spcPts val="0"/>
              </a:spcBef>
              <a:spcAft>
                <a:spcPts val="0"/>
              </a:spcAft>
              <a:buClr>
                <a:schemeClr val="dk1"/>
              </a:buClr>
              <a:buSzPts val="1800"/>
              <a:buFont typeface="Courier New"/>
              <a:buChar char="o"/>
            </a:pPr>
            <a:r>
              <a:rPr lang="sl-SI" sz="1800">
                <a:solidFill>
                  <a:schemeClr val="dk1"/>
                </a:solidFill>
                <a:latin typeface="Times New Roman"/>
                <a:ea typeface="Times New Roman"/>
                <a:cs typeface="Times New Roman"/>
                <a:sym typeface="Times New Roman"/>
              </a:rPr>
              <a:t>parkirna ali ročna zavora,</a:t>
            </a:r>
            <a:endParaRPr/>
          </a:p>
          <a:p>
            <a:pPr indent="-342900" lvl="0" marL="342900" marR="0" rtl="0" algn="l">
              <a:spcBef>
                <a:spcPts val="0"/>
              </a:spcBef>
              <a:spcAft>
                <a:spcPts val="0"/>
              </a:spcAft>
              <a:buClr>
                <a:schemeClr val="dk1"/>
              </a:buClr>
              <a:buSzPts val="1800"/>
              <a:buFont typeface="Courier New"/>
              <a:buChar char="o"/>
            </a:pPr>
            <a:r>
              <a:rPr lang="sl-SI" sz="1800">
                <a:solidFill>
                  <a:schemeClr val="dk1"/>
                </a:solidFill>
                <a:latin typeface="Times New Roman"/>
                <a:ea typeface="Times New Roman"/>
                <a:cs typeface="Times New Roman"/>
                <a:sym typeface="Times New Roman"/>
              </a:rPr>
              <a:t>zadrževalna – neobrabna zavora (retarder, intarder …).</a:t>
            </a:r>
            <a:endParaRPr/>
          </a:p>
          <a:p>
            <a:pPr indent="-228600" lvl="0" marL="342900" marR="0" rtl="0" algn="l">
              <a:spcBef>
                <a:spcPts val="0"/>
              </a:spcBef>
              <a:spcAft>
                <a:spcPts val="0"/>
              </a:spcAft>
              <a:buClr>
                <a:schemeClr val="dk1"/>
              </a:buClr>
              <a:buSzPts val="1800"/>
              <a:buFont typeface="Courier New"/>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Pri osebnih vozilih so zavore hidravlične, pri tovornih pa zračne. Zaradi varnosti mora biti sistem </a:t>
            </a:r>
            <a:r>
              <a:rPr b="1" lang="sl-SI" sz="1800">
                <a:solidFill>
                  <a:schemeClr val="dk1"/>
                </a:solidFill>
                <a:latin typeface="Times New Roman"/>
                <a:ea typeface="Times New Roman"/>
                <a:cs typeface="Times New Roman"/>
                <a:sym typeface="Times New Roman"/>
              </a:rPr>
              <a:t>dvokrožen</a:t>
            </a:r>
            <a:r>
              <a:rPr lang="sl-SI" sz="1800">
                <a:solidFill>
                  <a:schemeClr val="dk1"/>
                </a:solidFill>
                <a:latin typeface="Times New Roman"/>
                <a:ea typeface="Times New Roman"/>
                <a:cs typeface="Times New Roman"/>
                <a:sym typeface="Times New Roman"/>
              </a:rPr>
              <a:t>. Predpisan minimalni pojemek glavne zavore je 2,5 m/s</a:t>
            </a:r>
            <a:r>
              <a:rPr baseline="30000" lang="sl-SI" sz="1800">
                <a:solidFill>
                  <a:schemeClr val="dk1"/>
                </a:solidFill>
                <a:latin typeface="Times New Roman"/>
                <a:ea typeface="Times New Roman"/>
                <a:cs typeface="Times New Roman"/>
                <a:sym typeface="Times New Roman"/>
              </a:rPr>
              <a:t>2</a:t>
            </a:r>
            <a:r>
              <a:rPr lang="sl-SI" sz="1800">
                <a:solidFill>
                  <a:schemeClr val="dk1"/>
                </a:solidFill>
                <a:latin typeface="Times New Roman"/>
                <a:ea typeface="Times New Roman"/>
                <a:cs typeface="Times New Roman"/>
                <a:sym typeface="Times New Roman"/>
              </a:rPr>
              <a:t>. Glavna zavora deluje na principu trenja in je lahko kolutna ali bobnasta. </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p:txBody>
      </p:sp>
      <p:pic>
        <p:nvPicPr>
          <p:cNvPr id="117" name="Google Shape;117;p4"/>
          <p:cNvPicPr preferRelativeResize="0"/>
          <p:nvPr/>
        </p:nvPicPr>
        <p:blipFill rotWithShape="1">
          <a:blip r:embed="rId3">
            <a:alphaModFix/>
          </a:blip>
          <a:srcRect b="0" l="0" r="0" t="0"/>
          <a:stretch/>
        </p:blipFill>
        <p:spPr>
          <a:xfrm>
            <a:off x="827584" y="4079983"/>
            <a:ext cx="3740274" cy="1945807"/>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118" name="Google Shape;118;p4"/>
          <p:cNvPicPr preferRelativeResize="0"/>
          <p:nvPr/>
        </p:nvPicPr>
        <p:blipFill rotWithShape="1">
          <a:blip r:embed="rId4">
            <a:alphaModFix/>
          </a:blip>
          <a:srcRect b="0" l="0" r="0" t="0"/>
          <a:stretch/>
        </p:blipFill>
        <p:spPr>
          <a:xfrm>
            <a:off x="4644008" y="4070241"/>
            <a:ext cx="1948558" cy="1948558"/>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pic>
        <p:nvPicPr>
          <p:cNvPr descr="Rezultat iskanja slik za brakes system" id="123" name="Google Shape;123;p5"/>
          <p:cNvPicPr preferRelativeResize="0"/>
          <p:nvPr/>
        </p:nvPicPr>
        <p:blipFill rotWithShape="1">
          <a:blip r:embed="rId3">
            <a:alphaModFix/>
          </a:blip>
          <a:srcRect b="0" l="0" r="0" t="0"/>
          <a:stretch/>
        </p:blipFill>
        <p:spPr>
          <a:xfrm>
            <a:off x="1043608" y="508033"/>
            <a:ext cx="7086557" cy="554339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6"/>
          <p:cNvSpPr/>
          <p:nvPr/>
        </p:nvSpPr>
        <p:spPr>
          <a:xfrm>
            <a:off x="179512" y="620688"/>
            <a:ext cx="8712968" cy="289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u="sng">
                <a:solidFill>
                  <a:schemeClr val="accent1"/>
                </a:solidFill>
                <a:latin typeface="Times New Roman"/>
                <a:ea typeface="Times New Roman"/>
                <a:cs typeface="Times New Roman"/>
                <a:sym typeface="Times New Roman"/>
              </a:rPr>
              <a:t>Sistem proti blokiranju koles – ABS – Anti-lock Braking System</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Leta 1978 je prišel na trg Boschev sistem ABS, prvi sistem proti blokiranju koles med zaviranjem na svetu, primeren za serijsko proizvodnjo. Od leta 2004 so s sistemom ABS opremljeni že vsi osebni avtomobili, izdelani v Evropski uniji.</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Pri vozilih, opremljenih s sistemom ABS, </a:t>
            </a:r>
            <a:r>
              <a:rPr b="1" lang="sl-SI" sz="1800">
                <a:solidFill>
                  <a:schemeClr val="dk1"/>
                </a:solidFill>
                <a:latin typeface="Times New Roman"/>
                <a:ea typeface="Times New Roman"/>
                <a:cs typeface="Times New Roman"/>
                <a:sym typeface="Times New Roman"/>
              </a:rPr>
              <a:t>računalnik nadzoruje vrtenje koles </a:t>
            </a:r>
            <a:r>
              <a:rPr lang="sl-SI" sz="1800">
                <a:solidFill>
                  <a:schemeClr val="dk1"/>
                </a:solidFill>
                <a:latin typeface="Times New Roman"/>
                <a:ea typeface="Times New Roman"/>
                <a:cs typeface="Times New Roman"/>
                <a:sym typeface="Times New Roman"/>
              </a:rPr>
              <a:t>in ob premočnem zaviranju </a:t>
            </a:r>
            <a:r>
              <a:rPr b="1" lang="sl-SI" sz="1800">
                <a:solidFill>
                  <a:schemeClr val="dk1"/>
                </a:solidFill>
                <a:latin typeface="Times New Roman"/>
                <a:ea typeface="Times New Roman"/>
                <a:cs typeface="Times New Roman"/>
                <a:sym typeface="Times New Roman"/>
              </a:rPr>
              <a:t>samodejno izvede serijo pritiskov in popuščanj na zavore</a:t>
            </a:r>
            <a:r>
              <a:rPr lang="sl-SI" sz="1800">
                <a:solidFill>
                  <a:schemeClr val="dk1"/>
                </a:solidFill>
                <a:latin typeface="Times New Roman"/>
                <a:ea typeface="Times New Roman"/>
                <a:cs typeface="Times New Roman"/>
                <a:sym typeface="Times New Roman"/>
              </a:rPr>
              <a:t>. Tako kolesa ne blokirajo, s tem vozilo ne drsi, volan pa ostane dovolj odziven, da </a:t>
            </a:r>
            <a:r>
              <a:rPr b="1" lang="sl-SI" sz="1800">
                <a:solidFill>
                  <a:schemeClr val="dk1"/>
                </a:solidFill>
                <a:latin typeface="Times New Roman"/>
                <a:ea typeface="Times New Roman"/>
                <a:cs typeface="Times New Roman"/>
                <a:sym typeface="Times New Roman"/>
              </a:rPr>
              <a:t>lahko voznik varno zavije in ustavi.</a:t>
            </a:r>
            <a:endParaRPr b="1" sz="1400">
              <a:solidFill>
                <a:schemeClr val="dk1"/>
              </a:solidFill>
              <a:latin typeface="Times New Roman"/>
              <a:ea typeface="Times New Roman"/>
              <a:cs typeface="Times New Roman"/>
              <a:sym typeface="Times New Roman"/>
            </a:endParaRPr>
          </a:p>
        </p:txBody>
      </p:sp>
      <p:pic>
        <p:nvPicPr>
          <p:cNvPr descr="Rezultat iskanja slik za antilock braking system" id="129" name="Google Shape;129;p6"/>
          <p:cNvPicPr preferRelativeResize="0"/>
          <p:nvPr/>
        </p:nvPicPr>
        <p:blipFill rotWithShape="1">
          <a:blip r:embed="rId3">
            <a:alphaModFix/>
          </a:blip>
          <a:srcRect b="0" l="0" r="0" t="0"/>
          <a:stretch/>
        </p:blipFill>
        <p:spPr>
          <a:xfrm>
            <a:off x="611561" y="3717032"/>
            <a:ext cx="3074621" cy="2362052"/>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descr="Rezultat iskanja slik za antilock braking system" id="130" name="Google Shape;130;p6"/>
          <p:cNvPicPr preferRelativeResize="0"/>
          <p:nvPr/>
        </p:nvPicPr>
        <p:blipFill rotWithShape="1">
          <a:blip r:embed="rId4">
            <a:alphaModFix/>
          </a:blip>
          <a:srcRect b="0" l="0" r="0" t="0"/>
          <a:stretch/>
        </p:blipFill>
        <p:spPr>
          <a:xfrm>
            <a:off x="3923928" y="3475856"/>
            <a:ext cx="4625773" cy="2603228"/>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7"/>
          <p:cNvSpPr/>
          <p:nvPr/>
        </p:nvSpPr>
        <p:spPr>
          <a:xfrm>
            <a:off x="179512" y="620688"/>
            <a:ext cx="8712968" cy="34470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u="sng">
                <a:solidFill>
                  <a:schemeClr val="accent1"/>
                </a:solidFill>
                <a:latin typeface="Times New Roman"/>
                <a:ea typeface="Times New Roman"/>
                <a:cs typeface="Times New Roman"/>
                <a:sym typeface="Times New Roman"/>
              </a:rPr>
              <a:t>Sistem za regulacijo zdrsa pogonskih koles – ASR – Anti-Slip Regulation</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Moderni ASR predstavi Mercedes Benz leta 1987.</a:t>
            </a:r>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Deluje obratno kot ABS,vsi sklopi sistema pa so skoraj identični. Učinek je podoben kot pri mehanski zapori diferenciala, le da se tu navor na osi ne razdeli na polovico na vsakem kolesu, ampak se prilagaja glede na stanje podlage, na kateri stoji posamezno pogonsko kolo. </a:t>
            </a:r>
            <a:r>
              <a:rPr b="1" lang="sl-SI" sz="1800">
                <a:solidFill>
                  <a:schemeClr val="dk1"/>
                </a:solidFill>
                <a:latin typeface="Times New Roman"/>
                <a:ea typeface="Times New Roman"/>
                <a:cs typeface="Times New Roman"/>
                <a:sym typeface="Times New Roman"/>
              </a:rPr>
              <a:t>Če se pogonska kolesa začnejo vrteti na mestu, regulacija zdrsa pogonskih koles zmanjša navor in zagotavlja boljši oprijem.</a:t>
            </a:r>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Nekatere izvedbe so opremljene tudi z elektronsko zaporo diferenciala EDS. ASR je sestavni del elektronskega programa stabilnosti ESP.</a:t>
            </a:r>
            <a:endParaRPr sz="1800">
              <a:solidFill>
                <a:schemeClr val="dk1"/>
              </a:solidFill>
              <a:latin typeface="Times New Roman"/>
              <a:ea typeface="Times New Roman"/>
              <a:cs typeface="Times New Roman"/>
              <a:sym typeface="Times New Roman"/>
            </a:endParaRPr>
          </a:p>
        </p:txBody>
      </p:sp>
      <p:sp>
        <p:nvSpPr>
          <p:cNvPr id="136" name="Google Shape;136;p7"/>
          <p:cNvSpPr/>
          <p:nvPr/>
        </p:nvSpPr>
        <p:spPr>
          <a:xfrm>
            <a:off x="2699792" y="6237312"/>
            <a:ext cx="417646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400">
                <a:solidFill>
                  <a:schemeClr val="dk1"/>
                </a:solidFill>
                <a:latin typeface="Times New Roman"/>
                <a:ea typeface="Times New Roman"/>
                <a:cs typeface="Times New Roman"/>
                <a:sym typeface="Times New Roman"/>
              </a:rPr>
              <a:t>https://www.youtube.com/watch?v=UxyXf0mJDXs</a:t>
            </a:r>
            <a:endParaRPr/>
          </a:p>
        </p:txBody>
      </p:sp>
      <p:pic>
        <p:nvPicPr>
          <p:cNvPr descr="Rezultat iskanja slik za Anti slip regulation" id="137" name="Google Shape;137;p7"/>
          <p:cNvPicPr preferRelativeResize="0"/>
          <p:nvPr/>
        </p:nvPicPr>
        <p:blipFill rotWithShape="1">
          <a:blip r:embed="rId3">
            <a:alphaModFix/>
          </a:blip>
          <a:srcRect b="0" l="0" r="0" t="0"/>
          <a:stretch/>
        </p:blipFill>
        <p:spPr>
          <a:xfrm>
            <a:off x="4601228" y="4005064"/>
            <a:ext cx="3334389" cy="2073573"/>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8"/>
          <p:cNvSpPr/>
          <p:nvPr/>
        </p:nvSpPr>
        <p:spPr>
          <a:xfrm>
            <a:off x="179512" y="620688"/>
            <a:ext cx="8712968" cy="59400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u="sng">
                <a:solidFill>
                  <a:schemeClr val="accent1"/>
                </a:solidFill>
                <a:latin typeface="Times New Roman"/>
                <a:ea typeface="Times New Roman"/>
                <a:cs typeface="Times New Roman"/>
                <a:sym typeface="Times New Roman"/>
              </a:rPr>
              <a:t>Sistem za pomoč pri stabilnosti vozila -ESP- Electronic Stability Program</a:t>
            </a:r>
            <a:endParaRPr b="1" sz="2000" u="sng">
              <a:solidFill>
                <a:schemeClr val="accent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ESP povezuje </a:t>
            </a:r>
            <a:r>
              <a:rPr b="1" lang="sl-SI" sz="1800">
                <a:solidFill>
                  <a:schemeClr val="dk1"/>
                </a:solidFill>
                <a:latin typeface="Times New Roman"/>
                <a:ea typeface="Times New Roman"/>
                <a:cs typeface="Times New Roman"/>
                <a:sym typeface="Times New Roman"/>
              </a:rPr>
              <a:t>dva sistema, </a:t>
            </a:r>
            <a:r>
              <a:rPr lang="sl-SI" sz="1800">
                <a:solidFill>
                  <a:schemeClr val="dk1"/>
                </a:solidFill>
                <a:latin typeface="Times New Roman"/>
                <a:ea typeface="Times New Roman"/>
                <a:cs typeface="Times New Roman"/>
                <a:sym typeface="Times New Roman"/>
              </a:rPr>
              <a:t>in sicer sistem proti blokiranju koles (ABS) in sistem proti zdrsu koles (ASR). </a:t>
            </a:r>
            <a:r>
              <a:rPr b="1" lang="sl-SI" sz="1800">
                <a:solidFill>
                  <a:schemeClr val="dk1"/>
                </a:solidFill>
                <a:latin typeface="Times New Roman"/>
                <a:ea typeface="Times New Roman"/>
                <a:cs typeface="Times New Roman"/>
                <a:sym typeface="Times New Roman"/>
              </a:rPr>
              <a:t>Uravnava delovanje motorja in porazdeli zavorno moč na vsako posamezno kolo.</a:t>
            </a:r>
            <a:endParaRPr b="1"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Sistem sta razvila Bosch in MB. ESP se je kot dodatna oprema pojavil leta 1993.</a:t>
            </a:r>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Če pri vožnji obstaja nevarnost prekrmiljenja, ESP rahlo zavira sprednje kolo na zunanji strani ovinka, še preden zadek začne odnašati proti zunanjemu robu ovinka.</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Če pri vožnji obstaja nevarnost podkrmiljenja, ESP rahlo zavira zadnje kolo na notranji strani ovinka. Po potrebi se zmanjša tudi moč motorja.</a:t>
            </a:r>
            <a:endParaRPr sz="1800">
              <a:solidFill>
                <a:schemeClr val="dk1"/>
              </a:solidFill>
              <a:latin typeface="Times New Roman"/>
              <a:ea typeface="Times New Roman"/>
              <a:cs typeface="Times New Roman"/>
              <a:sym typeface="Times New Roman"/>
            </a:endParaRPr>
          </a:p>
        </p:txBody>
      </p:sp>
      <p:pic>
        <p:nvPicPr>
          <p:cNvPr descr="Rezultat iskanja slik za oversteer and understeer" id="143" name="Google Shape;143;p8"/>
          <p:cNvPicPr preferRelativeResize="0"/>
          <p:nvPr/>
        </p:nvPicPr>
        <p:blipFill rotWithShape="1">
          <a:blip r:embed="rId3">
            <a:alphaModFix/>
          </a:blip>
          <a:srcRect b="0" l="0" r="0" t="0"/>
          <a:stretch/>
        </p:blipFill>
        <p:spPr>
          <a:xfrm>
            <a:off x="4932040" y="3284984"/>
            <a:ext cx="3127170" cy="2608953"/>
          </a:xfrm>
          <a:prstGeom prst="rect">
            <a:avLst/>
          </a:prstGeom>
          <a:noFill/>
          <a:ln>
            <a:noFill/>
          </a:ln>
        </p:spPr>
      </p:pic>
      <p:pic>
        <p:nvPicPr>
          <p:cNvPr descr="Rezultat iskanja slik za ESP" id="144" name="Google Shape;144;p8"/>
          <p:cNvPicPr preferRelativeResize="0"/>
          <p:nvPr/>
        </p:nvPicPr>
        <p:blipFill rotWithShape="1">
          <a:blip r:embed="rId4">
            <a:alphaModFix/>
          </a:blip>
          <a:srcRect b="0" l="0" r="0" t="0"/>
          <a:stretch/>
        </p:blipFill>
        <p:spPr>
          <a:xfrm>
            <a:off x="683568" y="3749647"/>
            <a:ext cx="2986000" cy="1679625"/>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145" name="Google Shape;145;p8"/>
          <p:cNvSpPr/>
          <p:nvPr/>
        </p:nvSpPr>
        <p:spPr>
          <a:xfrm>
            <a:off x="2915816" y="6503417"/>
            <a:ext cx="45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200">
                <a:solidFill>
                  <a:schemeClr val="dk1"/>
                </a:solidFill>
                <a:latin typeface="Times New Roman"/>
                <a:ea typeface="Times New Roman"/>
                <a:cs typeface="Times New Roman"/>
                <a:sym typeface="Times New Roman"/>
              </a:rPr>
              <a:t>https://www.youtube.com/watch?v=Y2uXzp2HzKg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9"/>
          <p:cNvSpPr/>
          <p:nvPr/>
        </p:nvSpPr>
        <p:spPr>
          <a:xfrm>
            <a:off x="179512" y="620688"/>
            <a:ext cx="8712968" cy="23698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u="sng">
                <a:solidFill>
                  <a:schemeClr val="accent1"/>
                </a:solidFill>
                <a:latin typeface="Times New Roman"/>
                <a:ea typeface="Times New Roman"/>
                <a:cs typeface="Times New Roman"/>
                <a:sym typeface="Times New Roman"/>
              </a:rPr>
              <a:t>Sistem za pomoč pri zavira­nju v sili -EBA,BAS - Emergency Braking Assis­tance)</a:t>
            </a:r>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Sistem je razvila naveza Daimler-Benz. Prva uporaba leta 1996 v MB S in SL razredu.</a:t>
            </a:r>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Ob pritisku na zavorno pedalo elektronika zazna, ali se je vozilo znašlo v kritič­nih okoliščinah. Po potrebi (če voznik ni polno aktiviral zavore) takoj aktivira vso za­vorno silo, hkrati pa se prižgejo varnostne utri­palke. </a:t>
            </a:r>
            <a:r>
              <a:rPr b="1" lang="sl-SI" sz="1800">
                <a:solidFill>
                  <a:schemeClr val="dk1"/>
                </a:solidFill>
                <a:latin typeface="Times New Roman"/>
                <a:ea typeface="Times New Roman"/>
                <a:cs typeface="Times New Roman"/>
                <a:sym typeface="Times New Roman"/>
              </a:rPr>
              <a:t>Zavorna pot se lahko skrajša kar za četrtino.</a:t>
            </a:r>
            <a:endParaRPr b="1" sz="2000">
              <a:solidFill>
                <a:schemeClr val="dk1"/>
              </a:solidFill>
              <a:latin typeface="Times New Roman"/>
              <a:ea typeface="Times New Roman"/>
              <a:cs typeface="Times New Roman"/>
              <a:sym typeface="Times New Roman"/>
            </a:endParaRPr>
          </a:p>
        </p:txBody>
      </p:sp>
      <p:pic>
        <p:nvPicPr>
          <p:cNvPr descr="Rezultat iskanja slik za Emergency brake assist" id="151" name="Google Shape;151;p9"/>
          <p:cNvPicPr preferRelativeResize="0"/>
          <p:nvPr/>
        </p:nvPicPr>
        <p:blipFill rotWithShape="1">
          <a:blip r:embed="rId3">
            <a:alphaModFix/>
          </a:blip>
          <a:srcRect b="0" l="0" r="0" t="0"/>
          <a:stretch/>
        </p:blipFill>
        <p:spPr>
          <a:xfrm>
            <a:off x="1979712" y="3068960"/>
            <a:ext cx="4680520" cy="2999607"/>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10"/>
          <p:cNvSpPr/>
          <p:nvPr/>
        </p:nvSpPr>
        <p:spPr>
          <a:xfrm>
            <a:off x="251520" y="663122"/>
            <a:ext cx="8784976"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400" u="sng">
                <a:solidFill>
                  <a:schemeClr val="accent1"/>
                </a:solidFill>
                <a:latin typeface="Times New Roman"/>
                <a:ea typeface="Times New Roman"/>
                <a:cs typeface="Times New Roman"/>
                <a:sym typeface="Times New Roman"/>
              </a:rPr>
              <a:t>Trajna zavora (Retarder)</a:t>
            </a:r>
            <a:endParaRPr/>
          </a:p>
          <a:p>
            <a:pPr indent="0" lvl="0" marL="0" marR="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Retarder je neodvisni zavorni sistem, ki se večinoma uporablja pri zaviranju težkih vozil (kamioni, avtobusi...).</a:t>
            </a:r>
            <a:endParaRPr/>
          </a:p>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Obstaja več različnih vrst retarderjev, eni so vgrajeni na kardansko povezavo med menjalnikom in diferencialom in delujejo na osnovi elektromagnetnega polja in s tem zavirajo kardansko gred, drugi pa so hidrodinamični.</a:t>
            </a:r>
            <a:endParaRPr sz="2000">
              <a:solidFill>
                <a:schemeClr val="dk1"/>
              </a:solidFill>
              <a:latin typeface="Times New Roman"/>
              <a:ea typeface="Times New Roman"/>
              <a:cs typeface="Times New Roman"/>
              <a:sym typeface="Times New Roman"/>
            </a:endParaRPr>
          </a:p>
        </p:txBody>
      </p:sp>
      <p:pic>
        <p:nvPicPr>
          <p:cNvPr id="157" name="Google Shape;157;p10"/>
          <p:cNvPicPr preferRelativeResize="0"/>
          <p:nvPr/>
        </p:nvPicPr>
        <p:blipFill rotWithShape="1">
          <a:blip r:embed="rId3">
            <a:alphaModFix/>
          </a:blip>
          <a:srcRect b="0" l="0" r="0" t="0"/>
          <a:stretch/>
        </p:blipFill>
        <p:spPr>
          <a:xfrm>
            <a:off x="93032" y="4223309"/>
            <a:ext cx="8583612" cy="890587"/>
          </a:xfrm>
          <a:prstGeom prst="rect">
            <a:avLst/>
          </a:prstGeom>
          <a:noFill/>
          <a:ln>
            <a:noFill/>
          </a:ln>
        </p:spPr>
      </p:pic>
      <p:sp>
        <p:nvSpPr>
          <p:cNvPr id="158" name="Google Shape;158;p10"/>
          <p:cNvSpPr/>
          <p:nvPr/>
        </p:nvSpPr>
        <p:spPr>
          <a:xfrm>
            <a:off x="93031" y="5171896"/>
            <a:ext cx="8821344" cy="1328569"/>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5FCBEF"/>
              </a:buClr>
              <a:buSzPts val="1440"/>
              <a:buFont typeface="Noto Sans Symbols"/>
              <a:buChar char="►"/>
            </a:pPr>
            <a:r>
              <a:rPr lang="sl-SI" sz="1800">
                <a:solidFill>
                  <a:srgbClr val="3F3F3F"/>
                </a:solidFill>
                <a:latin typeface="Trebuchet MS"/>
                <a:ea typeface="Trebuchet MS"/>
                <a:cs typeface="Trebuchet MS"/>
                <a:sym typeface="Trebuchet MS"/>
              </a:rPr>
              <a:t>Zaviralci služijo za upočasnjevanje vozila ali ohranitev enakomerne hitrosti in pomaga pri preprečevanju vozila, da " beži " s pospeševanjem navzdol. </a:t>
            </a:r>
            <a:endParaRPr/>
          </a:p>
          <a:p>
            <a:pPr indent="-342900" lvl="0" marL="342900" marR="0" rtl="0" algn="l">
              <a:spcBef>
                <a:spcPts val="1000"/>
              </a:spcBef>
              <a:spcAft>
                <a:spcPts val="0"/>
              </a:spcAft>
              <a:buClr>
                <a:srgbClr val="5FCBEF"/>
              </a:buClr>
              <a:buSzPts val="1440"/>
              <a:buFont typeface="Noto Sans Symbols"/>
              <a:buChar char="►"/>
            </a:pPr>
            <a:r>
              <a:rPr lang="sl-SI" sz="1800">
                <a:solidFill>
                  <a:srgbClr val="3F3F3F"/>
                </a:solidFill>
                <a:latin typeface="Trebuchet MS"/>
                <a:ea typeface="Trebuchet MS"/>
                <a:cs typeface="Trebuchet MS"/>
                <a:sym typeface="Trebuchet MS"/>
              </a:rPr>
              <a:t>Retarderji so gospodarne trajne zavore, ki zadržijo temperaturni nivo delovnih zavor na nizki ravni. </a:t>
            </a:r>
            <a:endParaRPr/>
          </a:p>
        </p:txBody>
      </p:sp>
      <p:pic>
        <p:nvPicPr>
          <p:cNvPr id="159" name="Google Shape;159;p10"/>
          <p:cNvPicPr preferRelativeResize="0"/>
          <p:nvPr/>
        </p:nvPicPr>
        <p:blipFill rotWithShape="1">
          <a:blip r:embed="rId4">
            <a:alphaModFix/>
          </a:blip>
          <a:srcRect b="0" l="0" r="0" t="0"/>
          <a:stretch/>
        </p:blipFill>
        <p:spPr>
          <a:xfrm>
            <a:off x="2699792" y="2971446"/>
            <a:ext cx="2897909" cy="1193857"/>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pic>
        <p:nvPicPr>
          <p:cNvPr id="164" name="Google Shape;164;p11"/>
          <p:cNvPicPr preferRelativeResize="0"/>
          <p:nvPr/>
        </p:nvPicPr>
        <p:blipFill rotWithShape="1">
          <a:blip r:embed="rId3">
            <a:alphaModFix/>
          </a:blip>
          <a:srcRect b="0" l="0" r="0" t="0"/>
          <a:stretch/>
        </p:blipFill>
        <p:spPr>
          <a:xfrm>
            <a:off x="1547663" y="1028830"/>
            <a:ext cx="6161763" cy="4057344"/>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165" name="Google Shape;165;p11"/>
          <p:cNvSpPr/>
          <p:nvPr/>
        </p:nvSpPr>
        <p:spPr>
          <a:xfrm>
            <a:off x="204941" y="585031"/>
            <a:ext cx="264495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u="sng">
                <a:solidFill>
                  <a:schemeClr val="accent1"/>
                </a:solidFill>
                <a:latin typeface="Times New Roman"/>
                <a:ea typeface="Times New Roman"/>
                <a:cs typeface="Times New Roman"/>
                <a:sym typeface="Times New Roman"/>
              </a:rPr>
              <a:t>Hidrodinamični retarder</a:t>
            </a:r>
            <a:endParaRPr sz="1800" u="sng">
              <a:solidFill>
                <a:schemeClr val="accent1"/>
              </a:solidFill>
              <a:latin typeface="Times New Roman"/>
              <a:ea typeface="Times New Roman"/>
              <a:cs typeface="Times New Roman"/>
              <a:sym typeface="Times New Roman"/>
            </a:endParaRPr>
          </a:p>
        </p:txBody>
      </p:sp>
      <p:sp>
        <p:nvSpPr>
          <p:cNvPr id="166" name="Google Shape;166;p11"/>
          <p:cNvSpPr txBox="1"/>
          <p:nvPr/>
        </p:nvSpPr>
        <p:spPr>
          <a:xfrm>
            <a:off x="250825" y="5157192"/>
            <a:ext cx="8893175" cy="91598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sl-SI" sz="1800">
                <a:solidFill>
                  <a:schemeClr val="accent1"/>
                </a:solidFill>
                <a:latin typeface="Arial"/>
                <a:ea typeface="Arial"/>
                <a:cs typeface="Arial"/>
                <a:sym typeface="Arial"/>
              </a:rPr>
              <a:t>1  VOITH - retarder  GR 116, 2  hladilnik, 3  posoda za olje,  4  ventilator,   5  hidrodinamični motor,  6  SAF diferencialna os,  7  zglobna  os,   8  SAF zračno vzmetenje,  9  SAF delovna zavora,  10  SAF standardna os.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12"/>
          <p:cNvSpPr/>
          <p:nvPr/>
        </p:nvSpPr>
        <p:spPr>
          <a:xfrm>
            <a:off x="255304" y="542829"/>
            <a:ext cx="7701072" cy="105157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accent1"/>
                </a:solidFill>
                <a:latin typeface="Arial"/>
                <a:ea typeface="Arial"/>
                <a:cs typeface="Arial"/>
                <a:sym typeface="Arial"/>
              </a:rPr>
              <a:t>Upravljanje: </a:t>
            </a:r>
            <a:endParaRPr/>
          </a:p>
          <a:p>
            <a:pPr indent="0" lvl="0" marL="0" marR="0" rtl="0" algn="l">
              <a:spcBef>
                <a:spcPts val="1000"/>
              </a:spcBef>
              <a:spcAft>
                <a:spcPts val="0"/>
              </a:spcAft>
              <a:buNone/>
            </a:pPr>
            <a:r>
              <a:rPr lang="sl-SI" sz="1800">
                <a:solidFill>
                  <a:srgbClr val="3F3F3F"/>
                </a:solidFill>
                <a:latin typeface="Arial"/>
                <a:ea typeface="Arial"/>
                <a:cs typeface="Arial"/>
                <a:sym typeface="Arial"/>
              </a:rPr>
              <a:t>Retarder se lahkotno in udobno upravlja z obvolansko ročico ali z nožno   stopalko.</a:t>
            </a:r>
            <a:endParaRPr/>
          </a:p>
        </p:txBody>
      </p:sp>
      <p:pic>
        <p:nvPicPr>
          <p:cNvPr id="172" name="Google Shape;172;p12"/>
          <p:cNvPicPr preferRelativeResize="0"/>
          <p:nvPr/>
        </p:nvPicPr>
        <p:blipFill rotWithShape="1">
          <a:blip r:embed="rId3">
            <a:alphaModFix/>
          </a:blip>
          <a:srcRect b="0" l="0" r="0" t="0"/>
          <a:stretch/>
        </p:blipFill>
        <p:spPr>
          <a:xfrm>
            <a:off x="526299" y="1614278"/>
            <a:ext cx="2770812" cy="2196000"/>
          </a:xfrm>
          <a:prstGeom prst="rect">
            <a:avLst/>
          </a:prstGeom>
          <a:noFill/>
          <a:ln>
            <a:noFill/>
          </a:ln>
        </p:spPr>
      </p:pic>
      <p:pic>
        <p:nvPicPr>
          <p:cNvPr id="173" name="Google Shape;173;p12"/>
          <p:cNvPicPr preferRelativeResize="0"/>
          <p:nvPr/>
        </p:nvPicPr>
        <p:blipFill rotWithShape="1">
          <a:blip r:embed="rId4">
            <a:alphaModFix/>
          </a:blip>
          <a:srcRect b="0" l="0" r="0" t="0"/>
          <a:stretch/>
        </p:blipFill>
        <p:spPr>
          <a:xfrm>
            <a:off x="526298" y="3900144"/>
            <a:ext cx="2770812" cy="2196000"/>
          </a:xfrm>
          <a:prstGeom prst="rect">
            <a:avLst/>
          </a:prstGeom>
          <a:noFill/>
          <a:ln>
            <a:noFill/>
          </a:ln>
        </p:spPr>
      </p:pic>
      <p:sp>
        <p:nvSpPr>
          <p:cNvPr id="174" name="Google Shape;174;p12"/>
          <p:cNvSpPr/>
          <p:nvPr/>
        </p:nvSpPr>
        <p:spPr>
          <a:xfrm>
            <a:off x="3537380" y="2466204"/>
            <a:ext cx="313739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rgbClr val="3A3A3A"/>
                </a:solidFill>
                <a:latin typeface="Trebuchet MS"/>
                <a:ea typeface="Trebuchet MS"/>
                <a:cs typeface="Trebuchet MS"/>
                <a:sym typeface="Trebuchet MS"/>
              </a:rPr>
              <a:t>🡪 Vklopna ročica retarderja</a:t>
            </a:r>
            <a:endParaRPr/>
          </a:p>
        </p:txBody>
      </p:sp>
      <p:pic>
        <p:nvPicPr>
          <p:cNvPr id="175" name="Google Shape;175;p12"/>
          <p:cNvPicPr preferRelativeResize="0"/>
          <p:nvPr/>
        </p:nvPicPr>
        <p:blipFill rotWithShape="1">
          <a:blip r:embed="rId5">
            <a:alphaModFix/>
          </a:blip>
          <a:srcRect b="0" l="0" r="0" t="0"/>
          <a:stretch/>
        </p:blipFill>
        <p:spPr>
          <a:xfrm>
            <a:off x="3537380" y="4663479"/>
            <a:ext cx="3316287" cy="49371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pic>
        <p:nvPicPr>
          <p:cNvPr id="180" name="Google Shape;180;p13"/>
          <p:cNvPicPr preferRelativeResize="0"/>
          <p:nvPr/>
        </p:nvPicPr>
        <p:blipFill rotWithShape="1">
          <a:blip r:embed="rId3">
            <a:alphaModFix/>
          </a:blip>
          <a:srcRect b="0" l="0" r="0" t="0"/>
          <a:stretch/>
        </p:blipFill>
        <p:spPr>
          <a:xfrm>
            <a:off x="513684" y="544622"/>
            <a:ext cx="2408237" cy="1506537"/>
          </a:xfrm>
          <a:prstGeom prst="rect">
            <a:avLst/>
          </a:prstGeom>
          <a:noFill/>
          <a:ln>
            <a:noFill/>
          </a:ln>
        </p:spPr>
      </p:pic>
      <p:pic>
        <p:nvPicPr>
          <p:cNvPr id="181" name="Google Shape;181;p13"/>
          <p:cNvPicPr preferRelativeResize="0"/>
          <p:nvPr/>
        </p:nvPicPr>
        <p:blipFill rotWithShape="1">
          <a:blip r:embed="rId4">
            <a:alphaModFix/>
          </a:blip>
          <a:srcRect b="0" l="0" r="0" t="0"/>
          <a:stretch/>
        </p:blipFill>
        <p:spPr>
          <a:xfrm>
            <a:off x="513684" y="2482894"/>
            <a:ext cx="2408237" cy="1457325"/>
          </a:xfrm>
          <a:prstGeom prst="rect">
            <a:avLst/>
          </a:prstGeom>
          <a:noFill/>
          <a:ln>
            <a:noFill/>
          </a:ln>
        </p:spPr>
      </p:pic>
      <p:pic>
        <p:nvPicPr>
          <p:cNvPr id="182" name="Google Shape;182;p13"/>
          <p:cNvPicPr preferRelativeResize="0"/>
          <p:nvPr/>
        </p:nvPicPr>
        <p:blipFill rotWithShape="1">
          <a:blip r:embed="rId5">
            <a:alphaModFix/>
          </a:blip>
          <a:srcRect b="0" l="0" r="0" t="0"/>
          <a:stretch/>
        </p:blipFill>
        <p:spPr>
          <a:xfrm>
            <a:off x="513684" y="4439055"/>
            <a:ext cx="2408237" cy="1506537"/>
          </a:xfrm>
          <a:prstGeom prst="rect">
            <a:avLst/>
          </a:prstGeom>
          <a:noFill/>
          <a:ln>
            <a:noFill/>
          </a:ln>
        </p:spPr>
      </p:pic>
      <p:sp>
        <p:nvSpPr>
          <p:cNvPr id="183" name="Google Shape;183;p13"/>
          <p:cNvSpPr/>
          <p:nvPr/>
        </p:nvSpPr>
        <p:spPr>
          <a:xfrm>
            <a:off x="3491880" y="1117282"/>
            <a:ext cx="371447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rgbClr val="3A3A3A"/>
                </a:solidFill>
                <a:latin typeface="Arial"/>
                <a:ea typeface="Arial"/>
                <a:cs typeface="Arial"/>
                <a:sym typeface="Arial"/>
              </a:rPr>
              <a:t>Hitrost se prilagodi z retarderjem.</a:t>
            </a:r>
            <a:endParaRPr sz="1800">
              <a:solidFill>
                <a:srgbClr val="3A3A3A"/>
              </a:solidFill>
              <a:latin typeface="Arial"/>
              <a:ea typeface="Arial"/>
              <a:cs typeface="Arial"/>
              <a:sym typeface="Arial"/>
            </a:endParaRPr>
          </a:p>
        </p:txBody>
      </p:sp>
      <p:sp>
        <p:nvSpPr>
          <p:cNvPr id="184" name="Google Shape;184;p13"/>
          <p:cNvSpPr/>
          <p:nvPr/>
        </p:nvSpPr>
        <p:spPr>
          <a:xfrm>
            <a:off x="3491880" y="2749892"/>
            <a:ext cx="45720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rgbClr val="3A3A3A"/>
                </a:solidFill>
                <a:latin typeface="Arial"/>
                <a:ea typeface="Arial"/>
                <a:cs typeface="Arial"/>
                <a:sym typeface="Arial"/>
              </a:rPr>
              <a:t>Retarder drži v območju največjega zaviralnega momenta vozilo na želeni konstantni hitrosti.</a:t>
            </a:r>
            <a:endParaRPr sz="1800">
              <a:solidFill>
                <a:srgbClr val="3A3A3A"/>
              </a:solidFill>
              <a:latin typeface="Arial"/>
              <a:ea typeface="Arial"/>
              <a:cs typeface="Arial"/>
              <a:sym typeface="Arial"/>
            </a:endParaRPr>
          </a:p>
        </p:txBody>
      </p:sp>
      <p:sp>
        <p:nvSpPr>
          <p:cNvPr id="185" name="Google Shape;185;p13"/>
          <p:cNvSpPr/>
          <p:nvPr/>
        </p:nvSpPr>
        <p:spPr>
          <a:xfrm>
            <a:off x="3491880" y="4869160"/>
            <a:ext cx="45720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rgbClr val="3A3A3A"/>
                </a:solidFill>
                <a:latin typeface="Arial"/>
                <a:ea typeface="Arial"/>
                <a:cs typeface="Arial"/>
                <a:sym typeface="Arial"/>
              </a:rPr>
              <a:t>Pri izklopu funkcije se izbriše zapis hitrosti v spominu.</a:t>
            </a:r>
            <a:endParaRPr sz="1800">
              <a:solidFill>
                <a:srgbClr val="3A3A3A"/>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pic>
        <p:nvPicPr>
          <p:cNvPr id="190" name="Google Shape;190;p14"/>
          <p:cNvPicPr preferRelativeResize="0"/>
          <p:nvPr/>
        </p:nvPicPr>
        <p:blipFill rotWithShape="1">
          <a:blip r:embed="rId3">
            <a:alphaModFix/>
          </a:blip>
          <a:srcRect b="0" l="0" r="0" t="0"/>
          <a:stretch/>
        </p:blipFill>
        <p:spPr>
          <a:xfrm>
            <a:off x="179512" y="260648"/>
            <a:ext cx="8640960" cy="641170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15"/>
          <p:cNvSpPr txBox="1"/>
          <p:nvPr>
            <p:ph type="title"/>
          </p:nvPr>
        </p:nvSpPr>
        <p:spPr>
          <a:xfrm>
            <a:off x="323528" y="488547"/>
            <a:ext cx="6447501" cy="857466"/>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2000"/>
              <a:buFont typeface="Arial"/>
              <a:buNone/>
            </a:pPr>
            <a:r>
              <a:rPr b="1" lang="sl-SI" sz="2000">
                <a:solidFill>
                  <a:schemeClr val="accent1"/>
                </a:solidFill>
                <a:latin typeface="Arial"/>
                <a:ea typeface="Arial"/>
                <a:cs typeface="Arial"/>
                <a:sym typeface="Arial"/>
              </a:rPr>
              <a:t>Vožnja pri nevarnih voznih razmerah</a:t>
            </a:r>
            <a:endParaRPr b="1" sz="2000">
              <a:solidFill>
                <a:schemeClr val="accent1"/>
              </a:solidFill>
              <a:latin typeface="Arial"/>
              <a:ea typeface="Arial"/>
              <a:cs typeface="Arial"/>
              <a:sym typeface="Arial"/>
            </a:endParaRPr>
          </a:p>
        </p:txBody>
      </p:sp>
      <p:sp>
        <p:nvSpPr>
          <p:cNvPr id="196" name="Google Shape;196;p15"/>
          <p:cNvSpPr txBox="1"/>
          <p:nvPr>
            <p:ph idx="1" type="body"/>
          </p:nvPr>
        </p:nvSpPr>
        <p:spPr>
          <a:xfrm>
            <a:off x="539552" y="1268760"/>
            <a:ext cx="6971957" cy="468908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SzPts val="1800"/>
              <a:buNone/>
            </a:pPr>
            <a:r>
              <a:rPr lang="sl-SI" sz="1800">
                <a:latin typeface="Arial"/>
                <a:ea typeface="Arial"/>
                <a:cs typeface="Arial"/>
                <a:sym typeface="Arial"/>
              </a:rPr>
              <a:t>Sneg / poledica</a:t>
            </a:r>
            <a:endParaRPr/>
          </a:p>
          <a:p>
            <a:pPr indent="-274320" lvl="0" marL="274320" rtl="0" algn="l">
              <a:spcBef>
                <a:spcPts val="360"/>
              </a:spcBef>
              <a:spcAft>
                <a:spcPts val="0"/>
              </a:spcAft>
              <a:buSzPts val="1800"/>
              <a:buChar char="•"/>
            </a:pPr>
            <a:r>
              <a:rPr lang="sl-SI" sz="1800">
                <a:latin typeface="Arial"/>
                <a:ea typeface="Arial"/>
                <a:cs typeface="Arial"/>
                <a:sym typeface="Arial"/>
              </a:rPr>
              <a:t>Pri neugodnih voznih razmerah se mora retarder previdno in stopenjsko vklapljati 🡪 </a:t>
            </a:r>
            <a:endParaRPr sz="1800">
              <a:latin typeface="Arial"/>
              <a:ea typeface="Arial"/>
              <a:cs typeface="Arial"/>
              <a:sym typeface="Arial"/>
            </a:endParaRPr>
          </a:p>
          <a:p>
            <a:pPr indent="0" lvl="0" marL="0" rtl="0" algn="l">
              <a:spcBef>
                <a:spcPts val="360"/>
              </a:spcBef>
              <a:spcAft>
                <a:spcPts val="0"/>
              </a:spcAft>
              <a:buSzPts val="1800"/>
              <a:buNone/>
            </a:pPr>
            <a:r>
              <a:t/>
            </a:r>
            <a:endParaRPr sz="1800">
              <a:latin typeface="Arial"/>
              <a:ea typeface="Arial"/>
              <a:cs typeface="Arial"/>
              <a:sym typeface="Arial"/>
            </a:endParaRPr>
          </a:p>
          <a:p>
            <a:pPr indent="0" lvl="0" marL="0" rtl="0" algn="l">
              <a:spcBef>
                <a:spcPts val="360"/>
              </a:spcBef>
              <a:spcAft>
                <a:spcPts val="0"/>
              </a:spcAft>
              <a:buSzPts val="1800"/>
              <a:buNone/>
            </a:pPr>
            <a:r>
              <a:t/>
            </a:r>
            <a:endParaRPr sz="1800">
              <a:latin typeface="Arial"/>
              <a:ea typeface="Arial"/>
              <a:cs typeface="Arial"/>
              <a:sym typeface="Arial"/>
            </a:endParaRPr>
          </a:p>
          <a:p>
            <a:pPr indent="0" lvl="0" marL="0" rtl="0" algn="l">
              <a:spcBef>
                <a:spcPts val="360"/>
              </a:spcBef>
              <a:spcAft>
                <a:spcPts val="0"/>
              </a:spcAft>
              <a:buSzPts val="1800"/>
              <a:buNone/>
            </a:pPr>
            <a:r>
              <a:rPr lang="sl-SI" sz="1800">
                <a:latin typeface="Arial"/>
                <a:ea typeface="Arial"/>
                <a:cs typeface="Arial"/>
                <a:sym typeface="Arial"/>
              </a:rPr>
              <a:t>Nevarnost spolzke ceste</a:t>
            </a:r>
            <a:endParaRPr/>
          </a:p>
          <a:p>
            <a:pPr indent="-274320" lvl="0" marL="274320" rtl="0" algn="l">
              <a:spcBef>
                <a:spcPts val="360"/>
              </a:spcBef>
              <a:spcAft>
                <a:spcPts val="0"/>
              </a:spcAft>
              <a:buSzPts val="1800"/>
              <a:buChar char="•"/>
            </a:pPr>
            <a:r>
              <a:rPr lang="sl-SI" sz="1800">
                <a:latin typeface="Arial"/>
                <a:ea typeface="Arial"/>
                <a:cs typeface="Arial"/>
                <a:sym typeface="Arial"/>
              </a:rPr>
              <a:t>V izrednih razmerah NE vklapljajte retarderja. To varnostni napotek morate upoštevati posebej pri vozilih brez ABS-a 🡪</a:t>
            </a:r>
            <a:endParaRPr sz="1800">
              <a:latin typeface="Arial"/>
              <a:ea typeface="Arial"/>
              <a:cs typeface="Arial"/>
              <a:sym typeface="Arial"/>
            </a:endParaRPr>
          </a:p>
          <a:p>
            <a:pPr indent="-160020" lvl="0" marL="274320" rtl="0" algn="l">
              <a:spcBef>
                <a:spcPts val="360"/>
              </a:spcBef>
              <a:spcAft>
                <a:spcPts val="0"/>
              </a:spcAft>
              <a:buSzPts val="1800"/>
              <a:buNone/>
            </a:pPr>
            <a:r>
              <a:t/>
            </a:r>
            <a:endParaRPr sz="1800">
              <a:latin typeface="Arial"/>
              <a:ea typeface="Arial"/>
              <a:cs typeface="Arial"/>
              <a:sym typeface="Arial"/>
            </a:endParaRPr>
          </a:p>
          <a:p>
            <a:pPr indent="-160020" lvl="0" marL="274320" rtl="0" algn="l">
              <a:spcBef>
                <a:spcPts val="360"/>
              </a:spcBef>
              <a:spcAft>
                <a:spcPts val="0"/>
              </a:spcAft>
              <a:buSzPts val="1800"/>
              <a:buNone/>
            </a:pPr>
            <a:r>
              <a:t/>
            </a:r>
            <a:endParaRPr sz="1800">
              <a:latin typeface="Arial"/>
              <a:ea typeface="Arial"/>
              <a:cs typeface="Arial"/>
              <a:sym typeface="Arial"/>
            </a:endParaRPr>
          </a:p>
          <a:p>
            <a:pPr indent="0" lvl="0" marL="0" rtl="0" algn="l">
              <a:spcBef>
                <a:spcPts val="360"/>
              </a:spcBef>
              <a:spcAft>
                <a:spcPts val="0"/>
              </a:spcAft>
              <a:buSzPts val="1800"/>
              <a:buNone/>
            </a:pPr>
            <a:r>
              <a:rPr lang="sl-SI" sz="1800">
                <a:latin typeface="Arial"/>
                <a:ea typeface="Arial"/>
                <a:cs typeface="Arial"/>
                <a:sym typeface="Arial"/>
              </a:rPr>
              <a:t>Dežne padavine</a:t>
            </a:r>
            <a:endParaRPr/>
          </a:p>
          <a:p>
            <a:pPr indent="-274320" lvl="0" marL="274320" rtl="0" algn="l">
              <a:spcBef>
                <a:spcPts val="360"/>
              </a:spcBef>
              <a:spcAft>
                <a:spcPts val="0"/>
              </a:spcAft>
              <a:buSzPts val="1800"/>
              <a:buChar char="•"/>
            </a:pPr>
            <a:r>
              <a:rPr lang="sl-SI" sz="1800">
                <a:latin typeface="Arial"/>
                <a:ea typeface="Arial"/>
                <a:cs typeface="Arial"/>
                <a:sym typeface="Arial"/>
              </a:rPr>
              <a:t>Pri vklopu ABS-a se retarder avtomatično izklopi. Po prenehanju delovanja sistema ABS retarder ponovno deluje🡪</a:t>
            </a:r>
            <a:endParaRPr sz="1800">
              <a:latin typeface="Arial"/>
              <a:ea typeface="Arial"/>
              <a:cs typeface="Arial"/>
              <a:sym typeface="Arial"/>
            </a:endParaRPr>
          </a:p>
        </p:txBody>
      </p:sp>
      <p:pic>
        <p:nvPicPr>
          <p:cNvPr id="197" name="Google Shape;197;p15"/>
          <p:cNvPicPr preferRelativeResize="0"/>
          <p:nvPr/>
        </p:nvPicPr>
        <p:blipFill rotWithShape="1">
          <a:blip r:embed="rId3">
            <a:alphaModFix/>
          </a:blip>
          <a:srcRect b="0" l="0" r="0" t="0"/>
          <a:stretch/>
        </p:blipFill>
        <p:spPr>
          <a:xfrm>
            <a:off x="7668345" y="1484784"/>
            <a:ext cx="1240214" cy="1224136"/>
          </a:xfrm>
          <a:prstGeom prst="rect">
            <a:avLst/>
          </a:prstGeom>
          <a:solidFill>
            <a:srgbClr val="ECECEC"/>
          </a:solidFill>
          <a:ln cap="sq" cmpd="sng" w="88900">
            <a:solidFill>
              <a:srgbClr val="0070C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98" name="Google Shape;198;p15"/>
          <p:cNvPicPr preferRelativeResize="0"/>
          <p:nvPr/>
        </p:nvPicPr>
        <p:blipFill rotWithShape="1">
          <a:blip r:embed="rId4">
            <a:alphaModFix/>
          </a:blip>
          <a:srcRect b="0" l="0" r="0" t="0"/>
          <a:stretch/>
        </p:blipFill>
        <p:spPr>
          <a:xfrm>
            <a:off x="7668344" y="3068960"/>
            <a:ext cx="1240214" cy="1260759"/>
          </a:xfrm>
          <a:prstGeom prst="rect">
            <a:avLst/>
          </a:prstGeom>
          <a:solidFill>
            <a:srgbClr val="ECECEC"/>
          </a:solidFill>
          <a:ln cap="sq" cmpd="sng" w="88900">
            <a:solidFill>
              <a:srgbClr val="0070C0"/>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99" name="Google Shape;199;p15"/>
          <p:cNvPicPr preferRelativeResize="0"/>
          <p:nvPr/>
        </p:nvPicPr>
        <p:blipFill rotWithShape="1">
          <a:blip r:embed="rId5">
            <a:alphaModFix/>
          </a:blip>
          <a:srcRect b="0" l="0" r="0" t="0"/>
          <a:stretch/>
        </p:blipFill>
        <p:spPr>
          <a:xfrm>
            <a:off x="7668345" y="4653136"/>
            <a:ext cx="1240214" cy="1265396"/>
          </a:xfrm>
          <a:prstGeom prst="rect">
            <a:avLst/>
          </a:prstGeom>
          <a:solidFill>
            <a:srgbClr val="ECECEC"/>
          </a:solidFill>
          <a:ln cap="sq" cmpd="sng" w="88900">
            <a:solidFill>
              <a:srgbClr val="0070C0"/>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200" name="Google Shape;200;p15"/>
          <p:cNvSpPr/>
          <p:nvPr/>
        </p:nvSpPr>
        <p:spPr>
          <a:xfrm>
            <a:off x="1835696" y="6309320"/>
            <a:ext cx="54006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l-SI" sz="1600">
                <a:solidFill>
                  <a:schemeClr val="dk1"/>
                </a:solidFill>
                <a:latin typeface="Times New Roman"/>
                <a:ea typeface="Times New Roman"/>
                <a:cs typeface="Times New Roman"/>
                <a:sym typeface="Times New Roman"/>
              </a:rPr>
              <a:t>https://www.youtube.com/watch?v=EW5LeTV07Tk</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16"/>
          <p:cNvSpPr txBox="1"/>
          <p:nvPr/>
        </p:nvSpPr>
        <p:spPr>
          <a:xfrm>
            <a:off x="323528" y="548680"/>
            <a:ext cx="570701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u="sng">
                <a:solidFill>
                  <a:schemeClr val="accent1"/>
                </a:solidFill>
                <a:latin typeface="Times New Roman"/>
                <a:ea typeface="Times New Roman"/>
                <a:cs typeface="Times New Roman"/>
                <a:sym typeface="Times New Roman"/>
              </a:rPr>
              <a:t>Motorna zavora – CEB – Combined Engine Brake</a:t>
            </a:r>
            <a:endParaRPr b="1" sz="2000" u="sng">
              <a:solidFill>
                <a:schemeClr val="accent1"/>
              </a:solidFill>
              <a:latin typeface="Times New Roman"/>
              <a:ea typeface="Times New Roman"/>
              <a:cs typeface="Times New Roman"/>
              <a:sym typeface="Times New Roman"/>
            </a:endParaRPr>
          </a:p>
        </p:txBody>
      </p:sp>
      <p:sp>
        <p:nvSpPr>
          <p:cNvPr id="206" name="Google Shape;206;p16"/>
          <p:cNvSpPr/>
          <p:nvPr/>
        </p:nvSpPr>
        <p:spPr>
          <a:xfrm>
            <a:off x="311059" y="1124744"/>
            <a:ext cx="8496944"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je motorna zavora, ki združuje dva učinka: </a:t>
            </a:r>
            <a:r>
              <a:rPr b="1" lang="sl-SI" sz="2000">
                <a:solidFill>
                  <a:schemeClr val="dk1"/>
                </a:solidFill>
                <a:latin typeface="Times New Roman"/>
                <a:ea typeface="Times New Roman"/>
                <a:cs typeface="Times New Roman"/>
                <a:sym typeface="Times New Roman"/>
              </a:rPr>
              <a:t>dekompresijo in zavorni navor. </a:t>
            </a:r>
            <a:r>
              <a:rPr lang="sl-SI" sz="2000">
                <a:solidFill>
                  <a:schemeClr val="dk1"/>
                </a:solidFill>
                <a:latin typeface="Times New Roman"/>
                <a:ea typeface="Times New Roman"/>
                <a:cs typeface="Times New Roman"/>
                <a:sym typeface="Times New Roman"/>
              </a:rPr>
              <a:t>Preko dušilne lopute na izpušni cevi, ustvari podtlak izpušnih plinov in s tem upočasni vrtenje motorja in poveča zavorno moč.  </a:t>
            </a:r>
            <a:endParaRPr sz="2000">
              <a:solidFill>
                <a:schemeClr val="dk1"/>
              </a:solidFill>
              <a:latin typeface="Times New Roman"/>
              <a:ea typeface="Times New Roman"/>
              <a:cs typeface="Times New Roman"/>
              <a:sym typeface="Times New Roman"/>
            </a:endParaRPr>
          </a:p>
        </p:txBody>
      </p:sp>
      <p:pic>
        <p:nvPicPr>
          <p:cNvPr id="207" name="Google Shape;207;p16"/>
          <p:cNvPicPr preferRelativeResize="0"/>
          <p:nvPr/>
        </p:nvPicPr>
        <p:blipFill rotWithShape="1">
          <a:blip r:embed="rId3">
            <a:alphaModFix/>
          </a:blip>
          <a:srcRect b="0" l="0" r="0" t="0"/>
          <a:stretch/>
        </p:blipFill>
        <p:spPr>
          <a:xfrm>
            <a:off x="395536" y="2888310"/>
            <a:ext cx="2678591" cy="2521539"/>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208" name="Google Shape;208;p16"/>
          <p:cNvPicPr preferRelativeResize="0"/>
          <p:nvPr/>
        </p:nvPicPr>
        <p:blipFill rotWithShape="1">
          <a:blip r:embed="rId4">
            <a:alphaModFix/>
          </a:blip>
          <a:srcRect b="0" l="0" r="0" t="0"/>
          <a:stretch/>
        </p:blipFill>
        <p:spPr>
          <a:xfrm>
            <a:off x="3635896" y="2852936"/>
            <a:ext cx="5314386" cy="2592288"/>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17"/>
          <p:cNvSpPr/>
          <p:nvPr/>
        </p:nvSpPr>
        <p:spPr>
          <a:xfrm>
            <a:off x="352670" y="668878"/>
            <a:ext cx="8568952" cy="12926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400" u="sng">
                <a:solidFill>
                  <a:schemeClr val="accent1"/>
                </a:solidFill>
                <a:latin typeface="Times New Roman"/>
                <a:ea typeface="Times New Roman"/>
                <a:cs typeface="Times New Roman"/>
                <a:sym typeface="Times New Roman"/>
              </a:rPr>
              <a:t>Pnevmatika</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Pnevmatika  je del kolesa, ki povezuje vozilo z voziščem in omogoča prenos sil in momentov, ki se pojavljajo na naležni ploskvi, ko vozilo miruje ali je v gibanju.</a:t>
            </a:r>
            <a:endParaRPr sz="1800">
              <a:solidFill>
                <a:schemeClr val="dk1"/>
              </a:solidFill>
              <a:latin typeface="Times New Roman"/>
              <a:ea typeface="Times New Roman"/>
              <a:cs typeface="Times New Roman"/>
              <a:sym typeface="Times New Roman"/>
            </a:endParaRPr>
          </a:p>
        </p:txBody>
      </p:sp>
      <p:pic>
        <p:nvPicPr>
          <p:cNvPr id="214" name="Google Shape;214;p17"/>
          <p:cNvPicPr preferRelativeResize="0"/>
          <p:nvPr/>
        </p:nvPicPr>
        <p:blipFill rotWithShape="1">
          <a:blip r:embed="rId3">
            <a:alphaModFix/>
          </a:blip>
          <a:srcRect b="0" l="0" r="0" t="0"/>
          <a:stretch/>
        </p:blipFill>
        <p:spPr>
          <a:xfrm>
            <a:off x="683568" y="1886644"/>
            <a:ext cx="2817144" cy="4155614"/>
          </a:xfrm>
          <a:prstGeom prst="rect">
            <a:avLst/>
          </a:prstGeom>
          <a:noFill/>
          <a:ln>
            <a:noFill/>
          </a:ln>
        </p:spPr>
      </p:pic>
      <p:sp>
        <p:nvSpPr>
          <p:cNvPr id="215" name="Google Shape;215;p17"/>
          <p:cNvSpPr/>
          <p:nvPr/>
        </p:nvSpPr>
        <p:spPr>
          <a:xfrm>
            <a:off x="3923928" y="2088750"/>
            <a:ext cx="47160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Pnevmatike so edina vez med vozilom in cesto.</a:t>
            </a:r>
            <a:endParaRPr b="1" sz="1800">
              <a:solidFill>
                <a:schemeClr val="dk1"/>
              </a:solidFill>
              <a:latin typeface="Times New Roman"/>
              <a:ea typeface="Times New Roman"/>
              <a:cs typeface="Times New Roman"/>
              <a:sym typeface="Times New Roman"/>
            </a:endParaRPr>
          </a:p>
        </p:txBody>
      </p:sp>
      <p:sp>
        <p:nvSpPr>
          <p:cNvPr id="216" name="Google Shape;216;p17"/>
          <p:cNvSpPr/>
          <p:nvPr/>
        </p:nvSpPr>
        <p:spPr>
          <a:xfrm>
            <a:off x="3923928" y="2636912"/>
            <a:ext cx="4716016"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Pnevmatika je sestavljena iz gumijastih delov in armatur, združenih v celoto. Sestavljena je iz tekalne po­vršine (protektorja) in nosilne strukture.</a:t>
            </a:r>
            <a:endParaRPr sz="1800">
              <a:solidFill>
                <a:schemeClr val="dk1"/>
              </a:solidFill>
              <a:latin typeface="Times New Roman"/>
              <a:ea typeface="Times New Roman"/>
              <a:cs typeface="Times New Roman"/>
              <a:sym typeface="Times New Roman"/>
            </a:endParaRPr>
          </a:p>
        </p:txBody>
      </p:sp>
      <p:pic>
        <p:nvPicPr>
          <p:cNvPr id="217" name="Google Shape;217;p17"/>
          <p:cNvPicPr preferRelativeResize="0"/>
          <p:nvPr/>
        </p:nvPicPr>
        <p:blipFill rotWithShape="1">
          <a:blip r:embed="rId4">
            <a:alphaModFix/>
          </a:blip>
          <a:srcRect b="36493" l="2828" r="2608" t="2482"/>
          <a:stretch/>
        </p:blipFill>
        <p:spPr>
          <a:xfrm>
            <a:off x="4637146" y="3964451"/>
            <a:ext cx="3200401" cy="189821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pic>
        <p:nvPicPr>
          <p:cNvPr id="222" name="Google Shape;222;p18"/>
          <p:cNvPicPr preferRelativeResize="0"/>
          <p:nvPr/>
        </p:nvPicPr>
        <p:blipFill rotWithShape="1">
          <a:blip r:embed="rId3">
            <a:alphaModFix/>
          </a:blip>
          <a:srcRect b="0" l="0" r="0" t="0"/>
          <a:stretch/>
        </p:blipFill>
        <p:spPr>
          <a:xfrm>
            <a:off x="764662" y="1238639"/>
            <a:ext cx="3312368" cy="2464492"/>
          </a:xfrm>
          <a:prstGeom prst="rect">
            <a:avLst/>
          </a:prstGeom>
          <a:noFill/>
          <a:ln>
            <a:noFill/>
          </a:ln>
        </p:spPr>
      </p:pic>
      <p:sp>
        <p:nvSpPr>
          <p:cNvPr id="223" name="Google Shape;223;p18"/>
          <p:cNvSpPr/>
          <p:nvPr/>
        </p:nvSpPr>
        <p:spPr>
          <a:xfrm>
            <a:off x="319031" y="3732485"/>
            <a:ext cx="4454505"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a:solidFill>
                  <a:schemeClr val="dk1"/>
                </a:solidFill>
                <a:latin typeface="Times New Roman"/>
                <a:ea typeface="Times New Roman"/>
                <a:cs typeface="Times New Roman"/>
                <a:sym typeface="Times New Roman"/>
              </a:rPr>
              <a:t>1. Notranja plast</a:t>
            </a:r>
            <a:endParaRPr/>
          </a:p>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Vložek iz nepredušnega sintetičnega kavčuka predstavlja sodobno različico zračnice.</a:t>
            </a:r>
            <a:endParaRPr/>
          </a:p>
        </p:txBody>
      </p:sp>
      <p:sp>
        <p:nvSpPr>
          <p:cNvPr id="224" name="Google Shape;224;p18"/>
          <p:cNvSpPr/>
          <p:nvPr/>
        </p:nvSpPr>
        <p:spPr>
          <a:xfrm>
            <a:off x="319031" y="4921363"/>
            <a:ext cx="4572000"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a:solidFill>
                  <a:schemeClr val="dk1"/>
                </a:solidFill>
                <a:latin typeface="Times New Roman"/>
                <a:ea typeface="Times New Roman"/>
                <a:cs typeface="Times New Roman"/>
                <a:sym typeface="Times New Roman"/>
              </a:rPr>
              <a:t>2. Ohišje (karkasa)</a:t>
            </a:r>
            <a:endParaRPr/>
          </a:p>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Ohišje pnevmatike je izdelano iz tankih tekstilnih vlaknenih kablov in so iz obeh strani prevlečeni s kavčukom.</a:t>
            </a:r>
            <a:endParaRPr sz="2000">
              <a:solidFill>
                <a:schemeClr val="dk1"/>
              </a:solidFill>
              <a:latin typeface="Times New Roman"/>
              <a:ea typeface="Times New Roman"/>
              <a:cs typeface="Times New Roman"/>
              <a:sym typeface="Times New Roman"/>
            </a:endParaRPr>
          </a:p>
        </p:txBody>
      </p:sp>
      <p:sp>
        <p:nvSpPr>
          <p:cNvPr id="225" name="Google Shape;225;p18"/>
          <p:cNvSpPr/>
          <p:nvPr/>
        </p:nvSpPr>
        <p:spPr>
          <a:xfrm>
            <a:off x="4644008" y="908720"/>
            <a:ext cx="4207459"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a:solidFill>
                  <a:schemeClr val="dk1"/>
                </a:solidFill>
                <a:latin typeface="Times New Roman"/>
                <a:ea typeface="Times New Roman"/>
                <a:cs typeface="Times New Roman"/>
                <a:sym typeface="Times New Roman"/>
              </a:rPr>
              <a:t>3. Noga pnevmatike</a:t>
            </a:r>
            <a:endParaRPr/>
          </a:p>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Področje, kjer se pnevmatika oprijema kovinskega platišča, imenujemo noga.</a:t>
            </a:r>
            <a:endParaRPr/>
          </a:p>
        </p:txBody>
      </p:sp>
      <p:sp>
        <p:nvSpPr>
          <p:cNvPr id="226" name="Google Shape;226;p18"/>
          <p:cNvSpPr/>
          <p:nvPr/>
        </p:nvSpPr>
        <p:spPr>
          <a:xfrm>
            <a:off x="4644008" y="1925242"/>
            <a:ext cx="391942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a:solidFill>
                  <a:schemeClr val="dk1"/>
                </a:solidFill>
                <a:latin typeface="Times New Roman"/>
                <a:ea typeface="Times New Roman"/>
                <a:cs typeface="Times New Roman"/>
                <a:sym typeface="Times New Roman"/>
              </a:rPr>
              <a:t>4. Žična vlakna v nogi pnevmatike</a:t>
            </a:r>
            <a:endParaRPr/>
          </a:p>
        </p:txBody>
      </p:sp>
      <p:sp>
        <p:nvSpPr>
          <p:cNvPr id="227" name="Google Shape;227;p18"/>
          <p:cNvSpPr/>
          <p:nvPr/>
        </p:nvSpPr>
        <p:spPr>
          <a:xfrm>
            <a:off x="4644008" y="2409046"/>
            <a:ext cx="4207458"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a:solidFill>
                  <a:schemeClr val="dk1"/>
                </a:solidFill>
                <a:latin typeface="Times New Roman"/>
                <a:ea typeface="Times New Roman"/>
                <a:cs typeface="Times New Roman"/>
                <a:sym typeface="Times New Roman"/>
              </a:rPr>
              <a:t>5. Bočnica</a:t>
            </a:r>
            <a:endParaRPr/>
          </a:p>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Bočnica ščiti pnevmatiko pred poškodbami zaradi udarcev v robnike, luknje v cesti.</a:t>
            </a:r>
            <a:endParaRPr sz="2000">
              <a:solidFill>
                <a:schemeClr val="dk1"/>
              </a:solidFill>
              <a:latin typeface="Times New Roman"/>
              <a:ea typeface="Times New Roman"/>
              <a:cs typeface="Times New Roman"/>
              <a:sym typeface="Times New Roman"/>
            </a:endParaRPr>
          </a:p>
        </p:txBody>
      </p:sp>
      <p:sp>
        <p:nvSpPr>
          <p:cNvPr id="228" name="Google Shape;228;p18"/>
          <p:cNvSpPr/>
          <p:nvPr/>
        </p:nvSpPr>
        <p:spPr>
          <a:xfrm>
            <a:off x="4644008" y="3733344"/>
            <a:ext cx="222689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a:solidFill>
                  <a:srgbClr val="000000"/>
                </a:solidFill>
                <a:latin typeface="Times New Roman"/>
                <a:ea typeface="Times New Roman"/>
                <a:cs typeface="Times New Roman"/>
                <a:sym typeface="Times New Roman"/>
              </a:rPr>
              <a:t>6. Karkasni vložek</a:t>
            </a:r>
            <a:endParaRPr b="1" i="0" sz="2000">
              <a:solidFill>
                <a:srgbClr val="000000"/>
              </a:solidFill>
              <a:latin typeface="Times New Roman"/>
              <a:ea typeface="Times New Roman"/>
              <a:cs typeface="Times New Roman"/>
              <a:sym typeface="Times New Roman"/>
            </a:endParaRPr>
          </a:p>
        </p:txBody>
      </p:sp>
      <p:sp>
        <p:nvSpPr>
          <p:cNvPr id="229" name="Google Shape;229;p18"/>
          <p:cNvSpPr/>
          <p:nvPr/>
        </p:nvSpPr>
        <p:spPr>
          <a:xfrm>
            <a:off x="4644008" y="4182699"/>
            <a:ext cx="4279465"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a:solidFill>
                  <a:srgbClr val="000000"/>
                </a:solidFill>
                <a:latin typeface="Times New Roman"/>
                <a:ea typeface="Times New Roman"/>
                <a:cs typeface="Times New Roman"/>
                <a:sym typeface="Times New Roman"/>
              </a:rPr>
              <a:t>7. Varnostni pas</a:t>
            </a:r>
            <a:endParaRPr/>
          </a:p>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Ta pomembni varnostni sloj zmanjšuje toploto, ki jo proizvaja trenje, in pomaga ohranjati obliko pnevmatike pri visokih hitrostih.</a:t>
            </a:r>
            <a:endParaRPr/>
          </a:p>
        </p:txBody>
      </p:sp>
      <p:sp>
        <p:nvSpPr>
          <p:cNvPr id="230" name="Google Shape;230;p18"/>
          <p:cNvSpPr/>
          <p:nvPr/>
        </p:nvSpPr>
        <p:spPr>
          <a:xfrm>
            <a:off x="4572000" y="5790746"/>
            <a:ext cx="372992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a:solidFill>
                  <a:srgbClr val="000000"/>
                </a:solidFill>
                <a:latin typeface="Times New Roman"/>
                <a:ea typeface="Times New Roman"/>
                <a:cs typeface="Times New Roman"/>
                <a:sym typeface="Times New Roman"/>
              </a:rPr>
              <a:t> 8. Tekalna plast </a:t>
            </a:r>
            <a:r>
              <a:rPr lang="sl-SI" sz="2000">
                <a:solidFill>
                  <a:srgbClr val="000000"/>
                </a:solidFill>
                <a:latin typeface="Times New Roman"/>
                <a:ea typeface="Times New Roman"/>
                <a:cs typeface="Times New Roman"/>
                <a:sym typeface="Times New Roman"/>
              </a:rPr>
              <a:t>( stik s podlago)</a:t>
            </a:r>
            <a:endParaRPr b="1" i="0" sz="2000">
              <a:solidFill>
                <a:srgbClr val="000000"/>
              </a:solidFill>
              <a:latin typeface="Times New Roman"/>
              <a:ea typeface="Times New Roman"/>
              <a:cs typeface="Times New Roman"/>
              <a:sym typeface="Times New Roman"/>
            </a:endParaRPr>
          </a:p>
        </p:txBody>
      </p:sp>
      <p:sp>
        <p:nvSpPr>
          <p:cNvPr id="231" name="Google Shape;231;p18"/>
          <p:cNvSpPr txBox="1"/>
          <p:nvPr/>
        </p:nvSpPr>
        <p:spPr>
          <a:xfrm>
            <a:off x="467544" y="580038"/>
            <a:ext cx="279275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400" u="sng">
                <a:solidFill>
                  <a:schemeClr val="accent1"/>
                </a:solidFill>
                <a:latin typeface="Times New Roman"/>
                <a:ea typeface="Times New Roman"/>
                <a:cs typeface="Times New Roman"/>
                <a:sym typeface="Times New Roman"/>
              </a:rPr>
              <a:t>Sestava pnevmatike</a:t>
            </a:r>
            <a:endParaRPr b="1" sz="2400" u="sng">
              <a:solidFill>
                <a:schemeClr val="accent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grpSp>
        <p:nvGrpSpPr>
          <p:cNvPr id="236" name="Google Shape;236;p19"/>
          <p:cNvGrpSpPr/>
          <p:nvPr/>
        </p:nvGrpSpPr>
        <p:grpSpPr>
          <a:xfrm>
            <a:off x="539552" y="829564"/>
            <a:ext cx="4271316" cy="2380559"/>
            <a:chOff x="965" y="10081"/>
            <a:chExt cx="4649" cy="2217"/>
          </a:xfrm>
        </p:grpSpPr>
        <p:pic>
          <p:nvPicPr>
            <p:cNvPr id="237" name="Google Shape;237;p19"/>
            <p:cNvPicPr preferRelativeResize="0"/>
            <p:nvPr/>
          </p:nvPicPr>
          <p:blipFill rotWithShape="1">
            <a:blip r:embed="rId3">
              <a:alphaModFix/>
            </a:blip>
            <a:srcRect b="-7897" l="0" r="-83418" t="0"/>
            <a:stretch/>
          </p:blipFill>
          <p:spPr>
            <a:xfrm>
              <a:off x="965" y="10081"/>
              <a:ext cx="4649" cy="2213"/>
            </a:xfrm>
            <a:prstGeom prst="rect">
              <a:avLst/>
            </a:prstGeom>
            <a:noFill/>
            <a:ln cap="flat" cmpd="sng" w="9525">
              <a:solidFill>
                <a:srgbClr val="000000"/>
              </a:solidFill>
              <a:prstDash val="solid"/>
              <a:miter lim="800000"/>
              <a:headEnd len="sm" w="sm" type="none"/>
              <a:tailEnd len="sm" w="sm" type="none"/>
            </a:ln>
          </p:spPr>
        </p:pic>
        <p:sp>
          <p:nvSpPr>
            <p:cNvPr id="238" name="Google Shape;238;p19"/>
            <p:cNvSpPr txBox="1"/>
            <p:nvPr/>
          </p:nvSpPr>
          <p:spPr>
            <a:xfrm>
              <a:off x="3684" y="10085"/>
              <a:ext cx="1930" cy="22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sl-SI" sz="1400" u="none" cap="none" strike="noStrike">
                  <a:solidFill>
                    <a:schemeClr val="dk1"/>
                  </a:solidFill>
                  <a:latin typeface="Arial"/>
                  <a:ea typeface="Arial"/>
                  <a:cs typeface="Arial"/>
                  <a:sym typeface="Arial"/>
                </a:rPr>
                <a:t>Dezen pnevmatike  imenujemo"profil„, ki predstavlja obliko  tekalne površine. Dezen ima različne oblike, katerih namen je odvajanje vode. </a:t>
              </a:r>
              <a:endParaRPr/>
            </a:p>
            <a:p>
              <a:pPr indent="0" lvl="0" marL="0" marR="0" rtl="0" algn="l">
                <a:lnSpc>
                  <a:spcPct val="100000"/>
                </a:lnSpc>
                <a:spcBef>
                  <a:spcPts val="1000"/>
                </a:spcBef>
                <a:spcAft>
                  <a:spcPts val="0"/>
                </a:spcAft>
                <a:buClr>
                  <a:schemeClr val="dk1"/>
                </a:buClr>
                <a:buSzPts val="1800"/>
                <a:buFont typeface="Times New Roman"/>
                <a:buNone/>
              </a:pPr>
              <a:r>
                <a:t/>
              </a:r>
              <a:endParaRPr b="0" i="0" sz="1800" u="none" cap="none" strike="noStrike">
                <a:solidFill>
                  <a:schemeClr val="dk1"/>
                </a:solidFill>
                <a:latin typeface="Arial"/>
                <a:ea typeface="Arial"/>
                <a:cs typeface="Arial"/>
                <a:sym typeface="Arial"/>
              </a:endParaRPr>
            </a:p>
          </p:txBody>
        </p:sp>
      </p:grpSp>
      <p:sp>
        <p:nvSpPr>
          <p:cNvPr id="239" name="Google Shape;239;p19"/>
          <p:cNvSpPr/>
          <p:nvPr/>
        </p:nvSpPr>
        <p:spPr>
          <a:xfrm>
            <a:off x="539552" y="4071555"/>
            <a:ext cx="3623051" cy="147732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V karkasi sodobnih, </a:t>
            </a:r>
            <a:r>
              <a:rPr lang="sl-SI" sz="1800" u="sng">
                <a:solidFill>
                  <a:schemeClr val="dk1"/>
                </a:solidFill>
                <a:latin typeface="Times New Roman"/>
                <a:ea typeface="Times New Roman"/>
                <a:cs typeface="Times New Roman"/>
                <a:sym typeface="Times New Roman"/>
              </a:rPr>
              <a:t>radialnih pnevmatik</a:t>
            </a:r>
            <a:r>
              <a:rPr lang="sl-SI" sz="1800">
                <a:solidFill>
                  <a:schemeClr val="dk1"/>
                </a:solidFill>
                <a:latin typeface="Times New Roman"/>
                <a:ea typeface="Times New Roman"/>
                <a:cs typeface="Times New Roman"/>
                <a:sym typeface="Times New Roman"/>
              </a:rPr>
              <a:t> potekajo vlakna prečno na smer vožnje, od noge do noge pnevmatike, torej v smeri polmera - radija pnevmatike.</a:t>
            </a:r>
            <a:endParaRPr sz="1400">
              <a:solidFill>
                <a:schemeClr val="dk1"/>
              </a:solidFill>
              <a:latin typeface="Times New Roman"/>
              <a:ea typeface="Times New Roman"/>
              <a:cs typeface="Times New Roman"/>
              <a:sym typeface="Times New Roman"/>
            </a:endParaRPr>
          </a:p>
        </p:txBody>
      </p:sp>
      <p:pic>
        <p:nvPicPr>
          <p:cNvPr id="240" name="Google Shape;240;p19"/>
          <p:cNvPicPr preferRelativeResize="0"/>
          <p:nvPr/>
        </p:nvPicPr>
        <p:blipFill rotWithShape="1">
          <a:blip r:embed="rId4">
            <a:alphaModFix/>
          </a:blip>
          <a:srcRect b="0" l="0" r="0" t="0"/>
          <a:stretch/>
        </p:blipFill>
        <p:spPr>
          <a:xfrm>
            <a:off x="5435082" y="634137"/>
            <a:ext cx="2520280" cy="2767013"/>
          </a:xfrm>
          <a:prstGeom prst="rect">
            <a:avLst/>
          </a:prstGeom>
          <a:noFill/>
          <a:ln>
            <a:noFill/>
          </a:ln>
        </p:spPr>
      </p:pic>
      <p:pic>
        <p:nvPicPr>
          <p:cNvPr descr="http://www.avto-gume.com/media/wysiwyg/zgradba.jpg" id="241" name="Google Shape;241;p19"/>
          <p:cNvPicPr preferRelativeResize="0"/>
          <p:nvPr/>
        </p:nvPicPr>
        <p:blipFill rotWithShape="1">
          <a:blip r:embed="rId5">
            <a:alphaModFix/>
          </a:blip>
          <a:srcRect b="0" l="0" r="0" t="0"/>
          <a:stretch/>
        </p:blipFill>
        <p:spPr>
          <a:xfrm>
            <a:off x="4427984" y="3633188"/>
            <a:ext cx="3191947" cy="2354062"/>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pic>
        <p:nvPicPr>
          <p:cNvPr id="246" name="Google Shape;246;p20"/>
          <p:cNvPicPr preferRelativeResize="0"/>
          <p:nvPr/>
        </p:nvPicPr>
        <p:blipFill rotWithShape="1">
          <a:blip r:embed="rId3">
            <a:alphaModFix/>
          </a:blip>
          <a:srcRect b="0" l="0" r="0" t="0"/>
          <a:stretch/>
        </p:blipFill>
        <p:spPr>
          <a:xfrm>
            <a:off x="1057283" y="1010462"/>
            <a:ext cx="7029300" cy="1905000"/>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247" name="Google Shape;247;p20"/>
          <p:cNvSpPr/>
          <p:nvPr/>
        </p:nvSpPr>
        <p:spPr>
          <a:xfrm>
            <a:off x="107504" y="3068960"/>
            <a:ext cx="7632848"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235</a:t>
            </a:r>
            <a:r>
              <a:rPr lang="sl-SI" sz="1800">
                <a:solidFill>
                  <a:schemeClr val="dk1"/>
                </a:solidFill>
                <a:latin typeface="Times New Roman"/>
                <a:ea typeface="Times New Roman"/>
                <a:cs typeface="Times New Roman"/>
                <a:sym typeface="Times New Roman"/>
              </a:rPr>
              <a:t> - širina pnevmatike v mm</a:t>
            </a:r>
            <a:br>
              <a:rPr lang="sl-SI" sz="1800">
                <a:solidFill>
                  <a:schemeClr val="dk1"/>
                </a:solidFill>
                <a:latin typeface="Times New Roman"/>
                <a:ea typeface="Times New Roman"/>
                <a:cs typeface="Times New Roman"/>
                <a:sym typeface="Times New Roman"/>
              </a:rPr>
            </a:br>
            <a:r>
              <a:rPr b="1" lang="sl-SI" sz="1800">
                <a:solidFill>
                  <a:schemeClr val="dk1"/>
                </a:solidFill>
                <a:latin typeface="Times New Roman"/>
                <a:ea typeface="Times New Roman"/>
                <a:cs typeface="Times New Roman"/>
                <a:sym typeface="Times New Roman"/>
              </a:rPr>
              <a:t>40</a:t>
            </a:r>
            <a:r>
              <a:rPr lang="sl-SI" sz="1800">
                <a:solidFill>
                  <a:schemeClr val="dk1"/>
                </a:solidFill>
                <a:latin typeface="Times New Roman"/>
                <a:ea typeface="Times New Roman"/>
                <a:cs typeface="Times New Roman"/>
                <a:sym typeface="Times New Roman"/>
              </a:rPr>
              <a:t> - presečno razmerje pnevmatike (razmerje med višino in širino preseka pnevmatike)</a:t>
            </a:r>
            <a:br>
              <a:rPr lang="sl-SI" sz="1800">
                <a:solidFill>
                  <a:schemeClr val="dk1"/>
                </a:solidFill>
                <a:latin typeface="Times New Roman"/>
                <a:ea typeface="Times New Roman"/>
                <a:cs typeface="Times New Roman"/>
                <a:sym typeface="Times New Roman"/>
              </a:rPr>
            </a:br>
            <a:r>
              <a:rPr b="1" lang="sl-SI" sz="1800">
                <a:solidFill>
                  <a:schemeClr val="dk1"/>
                </a:solidFill>
                <a:latin typeface="Times New Roman"/>
                <a:ea typeface="Times New Roman"/>
                <a:cs typeface="Times New Roman"/>
                <a:sym typeface="Times New Roman"/>
              </a:rPr>
              <a:t>R</a:t>
            </a:r>
            <a:r>
              <a:rPr lang="sl-SI" sz="1800">
                <a:solidFill>
                  <a:schemeClr val="dk1"/>
                </a:solidFill>
                <a:latin typeface="Times New Roman"/>
                <a:ea typeface="Times New Roman"/>
                <a:cs typeface="Times New Roman"/>
                <a:sym typeface="Times New Roman"/>
              </a:rPr>
              <a:t> - pnevmatika z radialno karkaso</a:t>
            </a:r>
            <a:br>
              <a:rPr lang="sl-SI" sz="1800">
                <a:solidFill>
                  <a:schemeClr val="dk1"/>
                </a:solidFill>
                <a:latin typeface="Times New Roman"/>
                <a:ea typeface="Times New Roman"/>
                <a:cs typeface="Times New Roman"/>
                <a:sym typeface="Times New Roman"/>
              </a:rPr>
            </a:br>
            <a:r>
              <a:rPr b="1" lang="sl-SI" sz="1800">
                <a:solidFill>
                  <a:schemeClr val="dk1"/>
                </a:solidFill>
                <a:latin typeface="Times New Roman"/>
                <a:ea typeface="Times New Roman"/>
                <a:cs typeface="Times New Roman"/>
                <a:sym typeface="Times New Roman"/>
              </a:rPr>
              <a:t>18</a:t>
            </a:r>
            <a:r>
              <a:rPr lang="sl-SI" sz="1800">
                <a:solidFill>
                  <a:schemeClr val="dk1"/>
                </a:solidFill>
                <a:latin typeface="Times New Roman"/>
                <a:ea typeface="Times New Roman"/>
                <a:cs typeface="Times New Roman"/>
                <a:sym typeface="Times New Roman"/>
              </a:rPr>
              <a:t> - premer platišča (v colah)        	1 cola = 1'' = 2,56 cm</a:t>
            </a:r>
            <a:endParaRPr sz="1800">
              <a:solidFill>
                <a:schemeClr val="dk1"/>
              </a:solidFill>
              <a:latin typeface="Times New Roman"/>
              <a:ea typeface="Times New Roman"/>
              <a:cs typeface="Times New Roman"/>
              <a:sym typeface="Times New Roman"/>
            </a:endParaRPr>
          </a:p>
        </p:txBody>
      </p:sp>
      <p:sp>
        <p:nvSpPr>
          <p:cNvPr id="248" name="Google Shape;248;p20"/>
          <p:cNvSpPr/>
          <p:nvPr/>
        </p:nvSpPr>
        <p:spPr>
          <a:xfrm>
            <a:off x="4427984" y="4926225"/>
            <a:ext cx="4568552"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S - do 180 km/h		T - do 190 km/h</a:t>
            </a:r>
            <a:br>
              <a:rPr lang="sl-SI" sz="1800">
                <a:solidFill>
                  <a:schemeClr val="dk1"/>
                </a:solidFill>
                <a:latin typeface="Times New Roman"/>
                <a:ea typeface="Times New Roman"/>
                <a:cs typeface="Times New Roman"/>
                <a:sym typeface="Times New Roman"/>
              </a:rPr>
            </a:br>
            <a:r>
              <a:rPr lang="sl-SI" sz="1800">
                <a:solidFill>
                  <a:schemeClr val="dk1"/>
                </a:solidFill>
                <a:latin typeface="Times New Roman"/>
                <a:ea typeface="Times New Roman"/>
                <a:cs typeface="Times New Roman"/>
                <a:sym typeface="Times New Roman"/>
              </a:rPr>
              <a:t>H - do 210 km/h		V - do 240 km/h</a:t>
            </a:r>
            <a:br>
              <a:rPr lang="sl-SI" sz="1800">
                <a:solidFill>
                  <a:schemeClr val="dk1"/>
                </a:solidFill>
                <a:latin typeface="Times New Roman"/>
                <a:ea typeface="Times New Roman"/>
                <a:cs typeface="Times New Roman"/>
                <a:sym typeface="Times New Roman"/>
              </a:rPr>
            </a:br>
            <a:r>
              <a:rPr lang="sl-SI" sz="1800">
                <a:solidFill>
                  <a:schemeClr val="dk1"/>
                </a:solidFill>
                <a:latin typeface="Times New Roman"/>
                <a:ea typeface="Times New Roman"/>
                <a:cs typeface="Times New Roman"/>
                <a:sym typeface="Times New Roman"/>
              </a:rPr>
              <a:t>W - do 270 km/h		Y - do 300 km/h</a:t>
            </a:r>
            <a:endParaRPr sz="1800">
              <a:solidFill>
                <a:schemeClr val="dk1"/>
              </a:solidFill>
              <a:latin typeface="Times New Roman"/>
              <a:ea typeface="Times New Roman"/>
              <a:cs typeface="Times New Roman"/>
              <a:sym typeface="Times New Roman"/>
            </a:endParaRPr>
          </a:p>
        </p:txBody>
      </p:sp>
      <p:sp>
        <p:nvSpPr>
          <p:cNvPr id="249" name="Google Shape;249;p20"/>
          <p:cNvSpPr/>
          <p:nvPr/>
        </p:nvSpPr>
        <p:spPr>
          <a:xfrm>
            <a:off x="7236296" y="3645024"/>
            <a:ext cx="1512168"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25</a:t>
            </a:r>
            <a:r>
              <a:rPr lang="sl-SI" sz="1800">
                <a:solidFill>
                  <a:schemeClr val="dk1"/>
                </a:solidFill>
                <a:latin typeface="Times New Roman"/>
                <a:ea typeface="Times New Roman"/>
                <a:cs typeface="Times New Roman"/>
                <a:sym typeface="Times New Roman"/>
              </a:rPr>
              <a:t> - </a:t>
            </a:r>
            <a:r>
              <a:rPr i="1" lang="sl-SI" sz="1800">
                <a:solidFill>
                  <a:schemeClr val="dk1"/>
                </a:solidFill>
                <a:latin typeface="Times New Roman"/>
                <a:ea typeface="Times New Roman"/>
                <a:cs typeface="Times New Roman"/>
                <a:sym typeface="Times New Roman"/>
              </a:rPr>
              <a:t>25. teden</a:t>
            </a:r>
            <a:br>
              <a:rPr lang="sl-SI" sz="1800">
                <a:solidFill>
                  <a:schemeClr val="dk1"/>
                </a:solidFill>
                <a:latin typeface="Times New Roman"/>
                <a:ea typeface="Times New Roman"/>
                <a:cs typeface="Times New Roman"/>
                <a:sym typeface="Times New Roman"/>
              </a:rPr>
            </a:br>
            <a:r>
              <a:rPr b="1" lang="sl-SI" sz="1800">
                <a:solidFill>
                  <a:schemeClr val="dk1"/>
                </a:solidFill>
                <a:latin typeface="Times New Roman"/>
                <a:ea typeface="Times New Roman"/>
                <a:cs typeface="Times New Roman"/>
                <a:sym typeface="Times New Roman"/>
              </a:rPr>
              <a:t>11</a:t>
            </a:r>
            <a:r>
              <a:rPr lang="sl-SI" sz="1800">
                <a:solidFill>
                  <a:schemeClr val="dk1"/>
                </a:solidFill>
                <a:latin typeface="Times New Roman"/>
                <a:ea typeface="Times New Roman"/>
                <a:cs typeface="Times New Roman"/>
                <a:sym typeface="Times New Roman"/>
              </a:rPr>
              <a:t> - </a:t>
            </a:r>
            <a:r>
              <a:rPr i="1" lang="sl-SI" sz="1800">
                <a:solidFill>
                  <a:schemeClr val="dk1"/>
                </a:solidFill>
                <a:latin typeface="Times New Roman"/>
                <a:ea typeface="Times New Roman"/>
                <a:cs typeface="Times New Roman"/>
                <a:sym typeface="Times New Roman"/>
              </a:rPr>
              <a:t>leto 2011</a:t>
            </a:r>
            <a:endParaRPr sz="1800">
              <a:solidFill>
                <a:schemeClr val="dk1"/>
              </a:solidFill>
              <a:latin typeface="Times New Roman"/>
              <a:ea typeface="Times New Roman"/>
              <a:cs typeface="Times New Roman"/>
              <a:sym typeface="Times New Roman"/>
            </a:endParaRPr>
          </a:p>
        </p:txBody>
      </p:sp>
      <p:sp>
        <p:nvSpPr>
          <p:cNvPr id="250" name="Google Shape;250;p20"/>
          <p:cNvSpPr/>
          <p:nvPr/>
        </p:nvSpPr>
        <p:spPr>
          <a:xfrm>
            <a:off x="108518" y="4926225"/>
            <a:ext cx="45720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91</a:t>
            </a:r>
            <a:r>
              <a:rPr lang="sl-SI" sz="1800">
                <a:solidFill>
                  <a:schemeClr val="dk1"/>
                </a:solidFill>
                <a:latin typeface="Times New Roman"/>
                <a:ea typeface="Times New Roman"/>
                <a:cs typeface="Times New Roman"/>
                <a:sym typeface="Times New Roman"/>
              </a:rPr>
              <a:t> - indeks nosilnosti (615 kg na pnevmatiko oz 1230 kg na os)</a:t>
            </a:r>
            <a:br>
              <a:rPr lang="sl-SI" sz="1800">
                <a:solidFill>
                  <a:schemeClr val="dk1"/>
                </a:solidFill>
                <a:latin typeface="Times New Roman"/>
                <a:ea typeface="Times New Roman"/>
                <a:cs typeface="Times New Roman"/>
                <a:sym typeface="Times New Roman"/>
              </a:rPr>
            </a:br>
            <a:r>
              <a:rPr b="1" lang="sl-SI" sz="1800">
                <a:solidFill>
                  <a:schemeClr val="dk1"/>
                </a:solidFill>
                <a:latin typeface="Times New Roman"/>
                <a:ea typeface="Times New Roman"/>
                <a:cs typeface="Times New Roman"/>
                <a:sym typeface="Times New Roman"/>
              </a:rPr>
              <a:t>V</a:t>
            </a:r>
            <a:r>
              <a:rPr lang="sl-SI" sz="1800">
                <a:solidFill>
                  <a:schemeClr val="dk1"/>
                </a:solidFill>
                <a:latin typeface="Times New Roman"/>
                <a:ea typeface="Times New Roman"/>
                <a:cs typeface="Times New Roman"/>
                <a:sym typeface="Times New Roman"/>
              </a:rPr>
              <a:t> - simbol hitrosti (do 240 km/h)</a:t>
            </a:r>
            <a:endParaRPr/>
          </a:p>
        </p:txBody>
      </p:sp>
      <p:sp>
        <p:nvSpPr>
          <p:cNvPr id="251" name="Google Shape;251;p20"/>
          <p:cNvSpPr txBox="1"/>
          <p:nvPr/>
        </p:nvSpPr>
        <p:spPr>
          <a:xfrm>
            <a:off x="109072" y="456832"/>
            <a:ext cx="266130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u="sng">
                <a:solidFill>
                  <a:schemeClr val="accent1"/>
                </a:solidFill>
                <a:latin typeface="Times New Roman"/>
                <a:ea typeface="Times New Roman"/>
                <a:cs typeface="Times New Roman"/>
                <a:sym typeface="Times New Roman"/>
              </a:rPr>
              <a:t>Oznake na pnevmatiki</a:t>
            </a:r>
            <a:endParaRPr b="1" sz="2000" u="sng">
              <a:solidFill>
                <a:schemeClr val="accent1"/>
              </a:solidFill>
              <a:latin typeface="Times New Roman"/>
              <a:ea typeface="Times New Roman"/>
              <a:cs typeface="Times New Roman"/>
              <a:sym typeface="Times New Roman"/>
            </a:endParaRPr>
          </a:p>
        </p:txBody>
      </p:sp>
      <p:cxnSp>
        <p:nvCxnSpPr>
          <p:cNvPr id="252" name="Google Shape;252;p20"/>
          <p:cNvCxnSpPr/>
          <p:nvPr/>
        </p:nvCxnSpPr>
        <p:spPr>
          <a:xfrm flipH="1" rot="10800000">
            <a:off x="3491880" y="5387890"/>
            <a:ext cx="562397" cy="273358"/>
          </a:xfrm>
          <a:prstGeom prst="straightConnector1">
            <a:avLst/>
          </a:prstGeom>
          <a:noFill/>
          <a:ln cap="flat" cmpd="sng" w="15875">
            <a:solidFill>
              <a:schemeClr val="accent1"/>
            </a:solidFill>
            <a:prstDash val="solid"/>
            <a:round/>
            <a:headEnd len="sm" w="sm" type="none"/>
            <a:tailEnd len="med" w="med" type="stealth"/>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pic>
        <p:nvPicPr>
          <p:cNvPr descr="http://www.preberite.si/wp-content/uploads/2014/03/oznake-letne-gume.jpg" id="257" name="Google Shape;257;p21"/>
          <p:cNvPicPr preferRelativeResize="0"/>
          <p:nvPr/>
        </p:nvPicPr>
        <p:blipFill rotWithShape="1">
          <a:blip r:embed="rId3">
            <a:alphaModFix/>
          </a:blip>
          <a:srcRect b="0" l="0" r="0" t="0"/>
          <a:stretch/>
        </p:blipFill>
        <p:spPr>
          <a:xfrm>
            <a:off x="1484276" y="548680"/>
            <a:ext cx="6103440" cy="3051720"/>
          </a:xfrm>
          <a:prstGeom prst="rect">
            <a:avLst/>
          </a:prstGeom>
          <a:noFill/>
          <a:ln>
            <a:noFill/>
          </a:ln>
        </p:spPr>
      </p:pic>
      <p:pic>
        <p:nvPicPr>
          <p:cNvPr descr="http://www.b-f.si/Images/DOT.png" id="258" name="Google Shape;258;p21"/>
          <p:cNvPicPr preferRelativeResize="0"/>
          <p:nvPr/>
        </p:nvPicPr>
        <p:blipFill rotWithShape="1">
          <a:blip r:embed="rId4">
            <a:alphaModFix/>
          </a:blip>
          <a:srcRect b="0" l="0" r="0" t="0"/>
          <a:stretch/>
        </p:blipFill>
        <p:spPr>
          <a:xfrm>
            <a:off x="1475656" y="4005064"/>
            <a:ext cx="6120680" cy="1910394"/>
          </a:xfrm>
          <a:prstGeom prst="rect">
            <a:avLst/>
          </a:prstGeom>
          <a:noFill/>
          <a:ln>
            <a:noFill/>
          </a:ln>
        </p:spPr>
      </p:pic>
      <p:sp>
        <p:nvSpPr>
          <p:cNvPr id="259" name="Google Shape;259;p21"/>
          <p:cNvSpPr/>
          <p:nvPr/>
        </p:nvSpPr>
        <p:spPr>
          <a:xfrm>
            <a:off x="755576" y="6246634"/>
            <a:ext cx="413995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400">
                <a:solidFill>
                  <a:srgbClr val="000000"/>
                </a:solidFill>
                <a:latin typeface="Times New Roman"/>
                <a:ea typeface="Times New Roman"/>
                <a:cs typeface="Times New Roman"/>
                <a:sym typeface="Times New Roman"/>
              </a:rPr>
              <a:t>https://www.youtube.com/watch?v=K474RYse9P8</a:t>
            </a:r>
            <a:endParaRPr sz="1400">
              <a:solidFill>
                <a:srgbClr val="000000"/>
              </a:solidFill>
              <a:latin typeface="Times New Roman"/>
              <a:ea typeface="Times New Roman"/>
              <a:cs typeface="Times New Roman"/>
              <a:sym typeface="Times New Roman"/>
            </a:endParaRPr>
          </a:p>
        </p:txBody>
      </p:sp>
      <p:sp>
        <p:nvSpPr>
          <p:cNvPr id="260" name="Google Shape;260;p21"/>
          <p:cNvSpPr/>
          <p:nvPr/>
        </p:nvSpPr>
        <p:spPr>
          <a:xfrm>
            <a:off x="4535996" y="6245613"/>
            <a:ext cx="4104456"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400">
                <a:solidFill>
                  <a:schemeClr val="dk1"/>
                </a:solidFill>
                <a:latin typeface="Times New Roman"/>
                <a:ea typeface="Times New Roman"/>
                <a:cs typeface="Times New Roman"/>
                <a:sym typeface="Times New Roman"/>
              </a:rPr>
              <a:t>https://www.youtube.com/watch?v=wA0dX-phO2Q</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2015-12-01T06:40:17Z</dcterms:created>
  <dc:creator>Roman</dc:creator>
</cp:coreProperties>
</file>