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12" r:id="rId1"/>
  </p:sldMasterIdLst>
  <p:notesMasterIdLst>
    <p:notesMasterId r:id="rId37"/>
  </p:notesMasterIdLst>
  <p:sldIdLst>
    <p:sldId id="256" r:id="rId2"/>
    <p:sldId id="257" r:id="rId3"/>
    <p:sldId id="258" r:id="rId4"/>
    <p:sldId id="263" r:id="rId5"/>
    <p:sldId id="264" r:id="rId6"/>
    <p:sldId id="265" r:id="rId7"/>
    <p:sldId id="259" r:id="rId8"/>
    <p:sldId id="266" r:id="rId9"/>
    <p:sldId id="260" r:id="rId10"/>
    <p:sldId id="261" r:id="rId11"/>
    <p:sldId id="262" r:id="rId12"/>
    <p:sldId id="268" r:id="rId13"/>
    <p:sldId id="267" r:id="rId14"/>
    <p:sldId id="290" r:id="rId15"/>
    <p:sldId id="291" r:id="rId16"/>
    <p:sldId id="269" r:id="rId17"/>
    <p:sldId id="279" r:id="rId18"/>
    <p:sldId id="270" r:id="rId19"/>
    <p:sldId id="271" r:id="rId20"/>
    <p:sldId id="289" r:id="rId21"/>
    <p:sldId id="278" r:id="rId22"/>
    <p:sldId id="272" r:id="rId23"/>
    <p:sldId id="280" r:id="rId24"/>
    <p:sldId id="282" r:id="rId25"/>
    <p:sldId id="273" r:id="rId26"/>
    <p:sldId id="277" r:id="rId27"/>
    <p:sldId id="283" r:id="rId28"/>
    <p:sldId id="284" r:id="rId29"/>
    <p:sldId id="274" r:id="rId30"/>
    <p:sldId id="275" r:id="rId31"/>
    <p:sldId id="276" r:id="rId32"/>
    <p:sldId id="285" r:id="rId33"/>
    <p:sldId id="286" r:id="rId34"/>
    <p:sldId id="287" r:id="rId35"/>
    <p:sldId id="288" r:id="rId36"/>
  </p:sldIdLst>
  <p:sldSz cx="9144000" cy="6858000" type="screen4x3"/>
  <p:notesSz cx="6858000" cy="9144000"/>
  <p:defaultTextStyle>
    <a:defPPr>
      <a:defRPr lang="sl-SI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14" autoAdjust="0"/>
    <p:restoredTop sz="94585" autoAdjust="0"/>
  </p:normalViewPr>
  <p:slideViewPr>
    <p:cSldViewPr>
      <p:cViewPr varScale="1">
        <p:scale>
          <a:sx n="63" d="100"/>
          <a:sy n="63" d="100"/>
        </p:scale>
        <p:origin x="1384" y="9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>
      <p:cViewPr varScale="1">
        <p:scale>
          <a:sx n="67" d="100"/>
          <a:sy n="67" d="100"/>
        </p:scale>
        <p:origin x="-3154" y="-86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viewProps" Target="viewProps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notesMaster" Target="notesMasters/notesMaster1.xml"/><Relationship Id="rId40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grada glav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sl-SI" dirty="0"/>
          </a:p>
        </p:txBody>
      </p:sp>
      <p:sp>
        <p:nvSpPr>
          <p:cNvPr id="3" name="Ograda datum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60674CE-F7CF-4EA5-ACC5-9DC8AB827B01}" type="datetimeFigureOut">
              <a:rPr lang="sl-SI" smtClean="0"/>
              <a:pPr/>
              <a:t>22. 11. 2021</a:t>
            </a:fld>
            <a:endParaRPr lang="sl-SI" dirty="0"/>
          </a:p>
        </p:txBody>
      </p:sp>
      <p:sp>
        <p:nvSpPr>
          <p:cNvPr id="4" name="Ograda stranske slike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sl-SI" dirty="0"/>
          </a:p>
        </p:txBody>
      </p:sp>
      <p:sp>
        <p:nvSpPr>
          <p:cNvPr id="5" name="Ograda opomb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sl-SI" smtClean="0"/>
              <a:t>Uredite sloge besedila matrice</a:t>
            </a:r>
          </a:p>
          <a:p>
            <a:pPr lvl="1"/>
            <a:r>
              <a:rPr lang="sl-SI" smtClean="0"/>
              <a:t>Druga raven</a:t>
            </a:r>
          </a:p>
          <a:p>
            <a:pPr lvl="2"/>
            <a:r>
              <a:rPr lang="sl-SI" smtClean="0"/>
              <a:t>Tretja raven</a:t>
            </a:r>
          </a:p>
          <a:p>
            <a:pPr lvl="3"/>
            <a:r>
              <a:rPr lang="sl-SI" smtClean="0"/>
              <a:t>Četrta raven</a:t>
            </a:r>
          </a:p>
          <a:p>
            <a:pPr lvl="4"/>
            <a:r>
              <a:rPr lang="sl-SI" smtClean="0"/>
              <a:t>Peta raven</a:t>
            </a:r>
            <a:endParaRPr lang="sl-SI"/>
          </a:p>
        </p:txBody>
      </p:sp>
      <p:sp>
        <p:nvSpPr>
          <p:cNvPr id="6" name="Ograda no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sl-SI" dirty="0"/>
          </a:p>
        </p:txBody>
      </p:sp>
      <p:sp>
        <p:nvSpPr>
          <p:cNvPr id="7" name="Ograda številke diapoz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83095FE-EF98-4008-BA1B-0D013F56CCD6}" type="slidenum">
              <a:rPr lang="sl-SI" smtClean="0"/>
              <a:pPr/>
              <a:t>‹#›</a:t>
            </a:fld>
            <a:endParaRPr lang="sl-SI" dirty="0"/>
          </a:p>
        </p:txBody>
      </p:sp>
    </p:spTree>
    <p:extLst>
      <p:ext uri="{BB962C8B-B14F-4D97-AF65-F5344CB8AC3E}">
        <p14:creationId xmlns:p14="http://schemas.microsoft.com/office/powerpoint/2010/main" val="87024370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grada stranske slik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Ograda opomb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l-SI" dirty="0"/>
          </a:p>
        </p:txBody>
      </p:sp>
      <p:sp>
        <p:nvSpPr>
          <p:cNvPr id="4" name="Ograda številke diapoz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83095FE-EF98-4008-BA1B-0D013F56CCD6}" type="slidenum">
              <a:rPr lang="sl-SI" smtClean="0"/>
              <a:pPr/>
              <a:t>2</a:t>
            </a:fld>
            <a:endParaRPr lang="sl-SI" dirty="0"/>
          </a:p>
        </p:txBody>
      </p:sp>
    </p:spTree>
    <p:extLst>
      <p:ext uri="{BB962C8B-B14F-4D97-AF65-F5344CB8AC3E}">
        <p14:creationId xmlns:p14="http://schemas.microsoft.com/office/powerpoint/2010/main" val="298087900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grada stranske slik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Ograda opomb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l-SI" dirty="0"/>
          </a:p>
        </p:txBody>
      </p:sp>
      <p:sp>
        <p:nvSpPr>
          <p:cNvPr id="4" name="Ograda številke diapoz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83095FE-EF98-4008-BA1B-0D013F56CCD6}" type="slidenum">
              <a:rPr lang="sl-SI" smtClean="0"/>
              <a:pPr/>
              <a:t>29</a:t>
            </a:fld>
            <a:endParaRPr lang="sl-SI" dirty="0"/>
          </a:p>
        </p:txBody>
      </p:sp>
    </p:spTree>
    <p:extLst>
      <p:ext uri="{BB962C8B-B14F-4D97-AF65-F5344CB8AC3E}">
        <p14:creationId xmlns:p14="http://schemas.microsoft.com/office/powerpoint/2010/main" val="185796655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grada stranske slik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Ograda opomb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l-SI" dirty="0"/>
          </a:p>
        </p:txBody>
      </p:sp>
      <p:sp>
        <p:nvSpPr>
          <p:cNvPr id="4" name="Ograda številke diapoz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83095FE-EF98-4008-BA1B-0D013F56CCD6}" type="slidenum">
              <a:rPr lang="sl-SI" smtClean="0"/>
              <a:pPr/>
              <a:t>31</a:t>
            </a:fld>
            <a:endParaRPr lang="sl-SI" dirty="0"/>
          </a:p>
        </p:txBody>
      </p:sp>
    </p:spTree>
    <p:extLst>
      <p:ext uri="{BB962C8B-B14F-4D97-AF65-F5344CB8AC3E}">
        <p14:creationId xmlns:p14="http://schemas.microsoft.com/office/powerpoint/2010/main" val="359064812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Naslovni diapozitiv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1828800" y="3159761"/>
            <a:ext cx="457200" cy="1034129"/>
          </a:xfrm>
          <a:prstGeom prst="rect">
            <a:avLst/>
          </a:prstGeom>
          <a:noFill/>
        </p:spPr>
        <p:txBody>
          <a:bodyPr wrap="square" lIns="0" tIns="9144" rIns="0" bIns="9144" rtlCol="0" anchor="ctr" anchorCtr="0">
            <a:spAutoFit/>
          </a:bodyPr>
          <a:lstStyle/>
          <a:p>
            <a:r>
              <a:rPr lang="en-US" sz="6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{</a:t>
            </a:r>
            <a:endParaRPr lang="en-US" sz="6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77240" y="1219200"/>
            <a:ext cx="7543800" cy="2152650"/>
          </a:xfrm>
        </p:spPr>
        <p:txBody>
          <a:bodyPr>
            <a:noAutofit/>
          </a:bodyPr>
          <a:lstStyle>
            <a:lvl1pPr>
              <a:defRPr sz="6000">
                <a:solidFill>
                  <a:schemeClr val="tx1"/>
                </a:solidFill>
              </a:defRPr>
            </a:lvl1pPr>
          </a:lstStyle>
          <a:p>
            <a:r>
              <a:rPr lang="sl-SI" smtClean="0"/>
              <a:t>Uredite slog naslova matrice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133600" y="3375491"/>
            <a:ext cx="6172200" cy="685800"/>
          </a:xfrm>
        </p:spPr>
        <p:txBody>
          <a:bodyPr anchor="ctr"/>
          <a:lstStyle>
            <a:lvl1pPr marL="0" indent="0" algn="l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sl-SI" smtClean="0"/>
              <a:t>Uredite slog podnaslova matrice</a:t>
            </a:r>
            <a:endParaRPr lang="en-US" dirty="0"/>
          </a:p>
        </p:txBody>
      </p:sp>
      <p:sp>
        <p:nvSpPr>
          <p:cNvPr id="15" name="Date Placeholder 1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59C0F7-44CE-413F-A13F-E871DDB17BF5}" type="datetimeFigureOut">
              <a:rPr lang="sl-SI" smtClean="0"/>
              <a:pPr/>
              <a:t>22. 11. 2021</a:t>
            </a:fld>
            <a:endParaRPr lang="sl-SI" dirty="0"/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2B7E598-F0E9-4976-B976-E6989EE281BE}" type="slidenum">
              <a:rPr lang="sl-SI" smtClean="0"/>
              <a:pPr/>
              <a:t>‹#›</a:t>
            </a:fld>
            <a:endParaRPr lang="sl-SI" dirty="0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sl-SI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slov in vsebin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l-SI" smtClean="0"/>
              <a:t>Uredite sloge besedila matrice</a:t>
            </a:r>
          </a:p>
          <a:p>
            <a:pPr lvl="1"/>
            <a:r>
              <a:rPr lang="sl-SI" smtClean="0"/>
              <a:t>Druga raven</a:t>
            </a:r>
          </a:p>
          <a:p>
            <a:pPr lvl="2"/>
            <a:r>
              <a:rPr lang="sl-SI" smtClean="0"/>
              <a:t>Tretja raven</a:t>
            </a:r>
          </a:p>
          <a:p>
            <a:pPr lvl="3"/>
            <a:r>
              <a:rPr lang="sl-SI" smtClean="0"/>
              <a:t>Četrta raven</a:t>
            </a:r>
          </a:p>
          <a:p>
            <a:pPr lvl="4"/>
            <a:r>
              <a:rPr lang="sl-SI" smtClean="0"/>
              <a:t>Peta raven</a:t>
            </a:r>
            <a:endParaRPr lang="en-US"/>
          </a:p>
        </p:txBody>
      </p:sp>
      <p:sp>
        <p:nvSpPr>
          <p:cNvPr id="13" name="Title 1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 smtClean="0"/>
              <a:t>Uredite slog naslova matrice</a:t>
            </a:r>
            <a:endParaRPr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59C0F7-44CE-413F-A13F-E871DDB17BF5}" type="datetimeFigureOut">
              <a:rPr lang="sl-SI" smtClean="0"/>
              <a:pPr/>
              <a:t>22. 11. 2021</a:t>
            </a:fld>
            <a:endParaRPr lang="sl-SI" dirty="0"/>
          </a:p>
        </p:txBody>
      </p:sp>
      <p:sp>
        <p:nvSpPr>
          <p:cNvPr id="15" name="Slide Number Placeholder 1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2B7E598-F0E9-4976-B976-E6989EE281BE}" type="slidenum">
              <a:rPr lang="sl-SI" smtClean="0"/>
              <a:pPr/>
              <a:t>‹#›</a:t>
            </a:fld>
            <a:endParaRPr lang="sl-SI" dirty="0"/>
          </a:p>
        </p:txBody>
      </p:sp>
      <p:sp>
        <p:nvSpPr>
          <p:cNvPr id="16" name="Footer Placeholder 1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sl-SI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Glava odse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4267200" y="4074499"/>
            <a:ext cx="457200" cy="1015663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r>
              <a:rPr lang="en-US" sz="6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{</a:t>
            </a:r>
            <a:endParaRPr lang="en-US" sz="6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0" y="4267368"/>
            <a:ext cx="3733800" cy="731520"/>
          </a:xfrm>
        </p:spPr>
        <p:txBody>
          <a:bodyPr anchor="ctr">
            <a:normAutofit/>
          </a:bodyPr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l-SI" smtClean="0"/>
              <a:t>Uredite sloge besedila matrice</a:t>
            </a:r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59C0F7-44CE-413F-A13F-E871DDB17BF5}" type="datetimeFigureOut">
              <a:rPr lang="sl-SI" smtClean="0"/>
              <a:pPr/>
              <a:t>22. 11. 2021</a:t>
            </a:fld>
            <a:endParaRPr lang="sl-SI" dirty="0"/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2B7E598-F0E9-4976-B976-E6989EE281BE}" type="slidenum">
              <a:rPr lang="sl-SI" smtClean="0"/>
              <a:pPr/>
              <a:t>‹#›</a:t>
            </a:fld>
            <a:endParaRPr lang="sl-SI" dirty="0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sl-SI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2286000" y="1905000"/>
            <a:ext cx="6035040" cy="2350008"/>
          </a:xfrm>
        </p:spPr>
        <p:txBody>
          <a:bodyPr/>
          <a:lstStyle>
            <a:lvl1pPr marL="0" algn="l" defTabSz="914400" rtl="0" eaLnBrk="1" latinLnBrk="0" hangingPunct="1">
              <a:spcBef>
                <a:spcPct val="0"/>
              </a:spcBef>
              <a:buNone/>
              <a:defRPr lang="en-US" sz="5400" b="0" kern="1200" cap="none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sl-SI" smtClean="0"/>
              <a:t>Uredite slog naslova matrice</a:t>
            </a:r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e vsebin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59C0F7-44CE-413F-A13F-E871DDB17BF5}" type="datetimeFigureOut">
              <a:rPr lang="sl-SI" smtClean="0"/>
              <a:pPr/>
              <a:t>22. 11. 2021</a:t>
            </a:fld>
            <a:endParaRPr lang="sl-SI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2B7E598-F0E9-4976-B976-E6989EE281BE}" type="slidenum">
              <a:rPr lang="sl-SI" smtClean="0"/>
              <a:pPr/>
              <a:t>‹#›</a:t>
            </a:fld>
            <a:endParaRPr lang="sl-SI" dirty="0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sl-SI" dirty="0"/>
          </a:p>
        </p:txBody>
      </p:sp>
      <p:sp>
        <p:nvSpPr>
          <p:cNvPr id="11" name="Title 10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 smtClean="0"/>
              <a:t>Uredite slog naslova matrice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3"/>
          </p:nvPr>
        </p:nvSpPr>
        <p:spPr>
          <a:xfrm>
            <a:off x="1344168" y="658368"/>
            <a:ext cx="3273552" cy="3429000"/>
          </a:xfrm>
        </p:spPr>
        <p:txBody>
          <a:bodyPr/>
          <a:lstStyle/>
          <a:p>
            <a:pPr lvl="0"/>
            <a:r>
              <a:rPr lang="sl-SI" smtClean="0"/>
              <a:t>Uredite sloge besedila matrice</a:t>
            </a:r>
          </a:p>
          <a:p>
            <a:pPr lvl="1"/>
            <a:r>
              <a:rPr lang="sl-SI" smtClean="0"/>
              <a:t>Druga raven</a:t>
            </a:r>
          </a:p>
          <a:p>
            <a:pPr lvl="2"/>
            <a:r>
              <a:rPr lang="sl-SI" smtClean="0"/>
              <a:t>Tretja raven</a:t>
            </a:r>
          </a:p>
          <a:p>
            <a:pPr lvl="3"/>
            <a:r>
              <a:rPr lang="sl-SI" smtClean="0"/>
              <a:t>Četrta raven</a:t>
            </a:r>
          </a:p>
          <a:p>
            <a:pPr lvl="4"/>
            <a:r>
              <a:rPr lang="sl-SI" smtClean="0"/>
              <a:t>Peta raven</a:t>
            </a:r>
            <a:endParaRPr 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sz="quarter" idx="14"/>
          </p:nvPr>
        </p:nvSpPr>
        <p:spPr>
          <a:xfrm>
            <a:off x="5029200" y="658369"/>
            <a:ext cx="3273552" cy="3432175"/>
          </a:xfrm>
        </p:spPr>
        <p:txBody>
          <a:bodyPr/>
          <a:lstStyle/>
          <a:p>
            <a:pPr lvl="0"/>
            <a:r>
              <a:rPr lang="sl-SI" smtClean="0"/>
              <a:t>Uredite sloge besedila matrice</a:t>
            </a:r>
          </a:p>
          <a:p>
            <a:pPr lvl="1"/>
            <a:r>
              <a:rPr lang="sl-SI" smtClean="0"/>
              <a:t>Druga raven</a:t>
            </a:r>
          </a:p>
          <a:p>
            <a:pPr lvl="2"/>
            <a:r>
              <a:rPr lang="sl-SI" smtClean="0"/>
              <a:t>Tretja raven</a:t>
            </a:r>
          </a:p>
          <a:p>
            <a:pPr lvl="3"/>
            <a:r>
              <a:rPr lang="sl-SI" smtClean="0"/>
              <a:t>Četrta raven</a:t>
            </a:r>
          </a:p>
          <a:p>
            <a:pPr lvl="4"/>
            <a:r>
              <a:rPr lang="sl-SI" smtClean="0"/>
              <a:t>Peta raven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rimerjav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41120" y="661976"/>
            <a:ext cx="3273552" cy="639762"/>
          </a:xfrm>
        </p:spPr>
        <p:txBody>
          <a:bodyPr anchor="ctr">
            <a:noAutofit/>
          </a:bodyPr>
          <a:lstStyle>
            <a:lvl1pPr marL="0" indent="0">
              <a:buNone/>
              <a:defRPr sz="22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l-SI" smtClean="0"/>
              <a:t>Uredite sloge besedila matrice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344168" y="1371600"/>
            <a:ext cx="3276600" cy="2743200"/>
          </a:xfrm>
        </p:spPr>
        <p:txBody>
          <a:bodyPr anchor="t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sl-SI" smtClean="0"/>
              <a:t>Uredite sloge besedila matrice</a:t>
            </a:r>
          </a:p>
          <a:p>
            <a:pPr lvl="1"/>
            <a:r>
              <a:rPr lang="sl-SI" smtClean="0"/>
              <a:t>Druga raven</a:t>
            </a:r>
          </a:p>
          <a:p>
            <a:pPr lvl="2"/>
            <a:r>
              <a:rPr lang="sl-SI" smtClean="0"/>
              <a:t>Tretja raven</a:t>
            </a:r>
          </a:p>
          <a:p>
            <a:pPr lvl="3"/>
            <a:r>
              <a:rPr lang="sl-SI" smtClean="0"/>
              <a:t>Četrta raven</a:t>
            </a:r>
          </a:p>
          <a:p>
            <a:pPr lvl="4"/>
            <a:r>
              <a:rPr lang="sl-SI" smtClean="0"/>
              <a:t>Peta raven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29200" y="661976"/>
            <a:ext cx="3273552" cy="639762"/>
          </a:xfrm>
        </p:spPr>
        <p:txBody>
          <a:bodyPr anchor="ctr">
            <a:noAutofit/>
          </a:bodyPr>
          <a:lstStyle>
            <a:lvl1pPr marL="0" indent="0">
              <a:buNone/>
              <a:defRPr sz="22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l-SI" smtClean="0"/>
              <a:t>Uredite sloge besedila matrice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29200" y="1371600"/>
            <a:ext cx="3273552" cy="2743200"/>
          </a:xfrm>
        </p:spPr>
        <p:txBody>
          <a:bodyPr anchor="t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sl-SI" smtClean="0"/>
              <a:t>Uredite sloge besedila matrice</a:t>
            </a:r>
          </a:p>
          <a:p>
            <a:pPr lvl="1"/>
            <a:r>
              <a:rPr lang="sl-SI" smtClean="0"/>
              <a:t>Druga raven</a:t>
            </a:r>
          </a:p>
          <a:p>
            <a:pPr lvl="2"/>
            <a:r>
              <a:rPr lang="sl-SI" smtClean="0"/>
              <a:t>Tretja raven</a:t>
            </a:r>
          </a:p>
          <a:p>
            <a:pPr lvl="3"/>
            <a:r>
              <a:rPr lang="sl-SI" smtClean="0"/>
              <a:t>Četrta raven</a:t>
            </a:r>
          </a:p>
          <a:p>
            <a:pPr lvl="4"/>
            <a:r>
              <a:rPr lang="sl-SI" smtClean="0"/>
              <a:t>Peta raven</a:t>
            </a:r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1056640" y="520192"/>
            <a:ext cx="457200" cy="923330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r>
              <a:rPr lang="en-US" sz="6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{</a:t>
            </a:r>
            <a:endParaRPr lang="en-US" sz="6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4780280" y="520192"/>
            <a:ext cx="457200" cy="923330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r>
              <a:rPr lang="en-US" sz="6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{</a:t>
            </a:r>
            <a:endParaRPr lang="en-US" sz="6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12" name="Title 1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 smtClean="0"/>
              <a:t>Uredite slog naslova matrice</a:t>
            </a:r>
            <a:endParaRPr lang="en-US" dirty="0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59C0F7-44CE-413F-A13F-E871DDB17BF5}" type="datetimeFigureOut">
              <a:rPr lang="sl-SI" smtClean="0"/>
              <a:pPr/>
              <a:t>22. 11. 2021</a:t>
            </a:fld>
            <a:endParaRPr lang="sl-SI" dirty="0"/>
          </a:p>
        </p:txBody>
      </p:sp>
      <p:sp>
        <p:nvSpPr>
          <p:cNvPr id="15" name="Slide Number Placeholder 1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2B7E598-F0E9-4976-B976-E6989EE281BE}" type="slidenum">
              <a:rPr lang="sl-SI" smtClean="0"/>
              <a:pPr/>
              <a:t>‹#›</a:t>
            </a:fld>
            <a:endParaRPr lang="sl-SI" dirty="0"/>
          </a:p>
        </p:txBody>
      </p:sp>
      <p:sp>
        <p:nvSpPr>
          <p:cNvPr id="16" name="Footer Placeholder 1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sl-SI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amo naslov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 smtClean="0"/>
              <a:t>Uredite slog naslova matrice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59C0F7-44CE-413F-A13F-E871DDB17BF5}" type="datetimeFigureOut">
              <a:rPr lang="sl-SI" smtClean="0"/>
              <a:pPr/>
              <a:t>22. 11. 2021</a:t>
            </a:fld>
            <a:endParaRPr lang="sl-SI" dirty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2B7E598-F0E9-4976-B976-E6989EE281BE}" type="slidenum">
              <a:rPr lang="sl-SI" smtClean="0"/>
              <a:pPr/>
              <a:t>‹#›</a:t>
            </a:fld>
            <a:endParaRPr lang="sl-SI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sl-SI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az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59C0F7-44CE-413F-A13F-E871DDB17BF5}" type="datetimeFigureOut">
              <a:rPr lang="sl-SI" smtClean="0"/>
              <a:pPr/>
              <a:t>22. 11. 2021</a:t>
            </a:fld>
            <a:endParaRPr lang="sl-SI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2B7E598-F0E9-4976-B976-E6989EE281BE}" type="slidenum">
              <a:rPr lang="sl-SI" smtClean="0"/>
              <a:pPr/>
              <a:t>‹#›</a:t>
            </a:fld>
            <a:endParaRPr lang="sl-SI" dirty="0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sl-SI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1_Naslov in vsebin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/>
          <p:cNvSpPr txBox="1"/>
          <p:nvPr/>
        </p:nvSpPr>
        <p:spPr>
          <a:xfrm>
            <a:off x="5328920" y="1774588"/>
            <a:ext cx="457200" cy="1231106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r>
              <a:rPr lang="en-US" sz="8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{</a:t>
            </a:r>
            <a:endParaRPr lang="en-US" sz="8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685801"/>
            <a:ext cx="4343400" cy="3429000"/>
          </a:xfrm>
        </p:spPr>
        <p:txBody>
          <a:bodyPr anchor="ctr"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sl-SI" smtClean="0"/>
              <a:t>Uredite sloge besedila matrice</a:t>
            </a:r>
          </a:p>
          <a:p>
            <a:pPr lvl="1"/>
            <a:r>
              <a:rPr lang="sl-SI" smtClean="0"/>
              <a:t>Druga raven</a:t>
            </a:r>
          </a:p>
          <a:p>
            <a:pPr lvl="2"/>
            <a:r>
              <a:rPr lang="sl-SI" smtClean="0"/>
              <a:t>Tretja raven</a:t>
            </a:r>
          </a:p>
          <a:p>
            <a:pPr lvl="3"/>
            <a:r>
              <a:rPr lang="sl-SI" smtClean="0"/>
              <a:t>Četrta raven</a:t>
            </a:r>
          </a:p>
          <a:p>
            <a:pPr lvl="4"/>
            <a:r>
              <a:rPr lang="sl-SI" smtClean="0"/>
              <a:t>Peta raven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715000" y="685801"/>
            <a:ext cx="2590800" cy="3429000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l-SI" smtClean="0"/>
              <a:t>Uredite sloge besedila matrice</a:t>
            </a:r>
          </a:p>
        </p:txBody>
      </p:sp>
      <p:sp>
        <p:nvSpPr>
          <p:cNvPr id="15" name="Date Placeholder 1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59C0F7-44CE-413F-A13F-E871DDB17BF5}" type="datetimeFigureOut">
              <a:rPr lang="sl-SI" smtClean="0"/>
              <a:pPr/>
              <a:t>22. 11. 2021</a:t>
            </a:fld>
            <a:endParaRPr lang="sl-SI" dirty="0"/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2B7E598-F0E9-4976-B976-E6989EE281BE}" type="slidenum">
              <a:rPr lang="sl-SI" smtClean="0"/>
              <a:pPr/>
              <a:t>‹#›</a:t>
            </a:fld>
            <a:endParaRPr lang="sl-SI" dirty="0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sl-SI" dirty="0"/>
          </a:p>
        </p:txBody>
      </p:sp>
      <p:sp>
        <p:nvSpPr>
          <p:cNvPr id="18" name="Title 1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 smtClean="0"/>
              <a:t>Uredite slog naslova matrice</a:t>
            </a:r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Naslov in sli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219200" y="612776"/>
            <a:ext cx="6705600" cy="2546985"/>
          </a:xfrm>
          <a:effectLst>
            <a:outerShdw blurRad="152400" dist="317500" dir="5400000" sx="90000" sy="-19000" rotWithShape="0">
              <a:prstClr val="black">
                <a:alpha val="15000"/>
              </a:prstClr>
            </a:outerShdw>
          </a:effectLst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sl-SI" dirty="0" smtClean="0"/>
              <a:t>Kliknite ikono, če želite dodati sliko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743200" y="3453047"/>
            <a:ext cx="5029200" cy="720804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l-SI" smtClean="0"/>
              <a:t>Uredite sloge besedila matrice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2435352" y="3331464"/>
            <a:ext cx="457200" cy="923330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r>
              <a:rPr lang="en-US" sz="6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{</a:t>
            </a:r>
            <a:endParaRPr lang="en-US" sz="6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11" name="Title 10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 smtClean="0"/>
              <a:t>Uredite slog naslova matrice</a:t>
            </a:r>
            <a:endParaRPr lang="en-US"/>
          </a:p>
        </p:txBody>
      </p:sp>
      <p:sp>
        <p:nvSpPr>
          <p:cNvPr id="13" name="Date Placeholder 1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59C0F7-44CE-413F-A13F-E871DDB17BF5}" type="datetimeFigureOut">
              <a:rPr lang="sl-SI" smtClean="0"/>
              <a:pPr/>
              <a:t>22. 11. 2021</a:t>
            </a:fld>
            <a:endParaRPr lang="sl-SI" dirty="0"/>
          </a:p>
        </p:txBody>
      </p:sp>
      <p:sp>
        <p:nvSpPr>
          <p:cNvPr id="14" name="Slide Number Placeholder 1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2B7E598-F0E9-4976-B976-E6989EE281BE}" type="slidenum">
              <a:rPr lang="sl-SI" smtClean="0"/>
              <a:pPr/>
              <a:t>‹#›</a:t>
            </a:fld>
            <a:endParaRPr lang="sl-SI" dirty="0"/>
          </a:p>
        </p:txBody>
      </p:sp>
      <p:sp>
        <p:nvSpPr>
          <p:cNvPr id="15" name="Footer Placeholder 14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sl-SI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slov in navpično besedi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 smtClean="0"/>
              <a:t>Uredite slog naslova matrice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133600" y="685802"/>
            <a:ext cx="5791200" cy="3505199"/>
          </a:xfrm>
        </p:spPr>
        <p:txBody>
          <a:bodyPr vert="eaVert" anchor="t"/>
          <a:lstStyle/>
          <a:p>
            <a:pPr lvl="0"/>
            <a:r>
              <a:rPr lang="sl-SI" smtClean="0"/>
              <a:t>Uredite sloge besedila matrice</a:t>
            </a:r>
          </a:p>
          <a:p>
            <a:pPr lvl="1"/>
            <a:r>
              <a:rPr lang="sl-SI" smtClean="0"/>
              <a:t>Druga raven</a:t>
            </a:r>
          </a:p>
          <a:p>
            <a:pPr lvl="2"/>
            <a:r>
              <a:rPr lang="sl-SI" smtClean="0"/>
              <a:t>Tretja raven</a:t>
            </a:r>
          </a:p>
          <a:p>
            <a:pPr lvl="3"/>
            <a:r>
              <a:rPr lang="sl-SI" smtClean="0"/>
              <a:t>Četrta raven</a:t>
            </a:r>
          </a:p>
          <a:p>
            <a:pPr lvl="4"/>
            <a:r>
              <a:rPr lang="sl-SI" smtClean="0"/>
              <a:t>Peta raven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59C0F7-44CE-413F-A13F-E871DDB17BF5}" type="datetimeFigureOut">
              <a:rPr lang="sl-SI" smtClean="0"/>
              <a:pPr/>
              <a:t>22. 11. 2021</a:t>
            </a:fld>
            <a:endParaRPr lang="sl-SI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B7E598-F0E9-4976-B976-E6989EE281BE}" type="slidenum">
              <a:rPr lang="sl-SI" smtClean="0"/>
              <a:pPr/>
              <a:t>‹#›</a:t>
            </a:fld>
            <a:endParaRPr lang="sl-SI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Navpični naslov in besedi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09600" y="609601"/>
            <a:ext cx="2133600" cy="5181600"/>
          </a:xfrm>
        </p:spPr>
        <p:txBody>
          <a:bodyPr vert="eaVert"/>
          <a:lstStyle/>
          <a:p>
            <a:r>
              <a:rPr lang="sl-SI" smtClean="0"/>
              <a:t>Uredite slog naslova matrice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895600" y="685801"/>
            <a:ext cx="5029200" cy="4572000"/>
          </a:xfrm>
        </p:spPr>
        <p:txBody>
          <a:bodyPr vert="eaVert" anchor="t"/>
          <a:lstStyle/>
          <a:p>
            <a:pPr lvl="0"/>
            <a:r>
              <a:rPr lang="sl-SI" smtClean="0"/>
              <a:t>Uredite sloge besedila matrice</a:t>
            </a:r>
          </a:p>
          <a:p>
            <a:pPr lvl="1"/>
            <a:r>
              <a:rPr lang="sl-SI" smtClean="0"/>
              <a:t>Druga raven</a:t>
            </a:r>
          </a:p>
          <a:p>
            <a:pPr lvl="2"/>
            <a:r>
              <a:rPr lang="sl-SI" smtClean="0"/>
              <a:t>Tretja raven</a:t>
            </a:r>
          </a:p>
          <a:p>
            <a:pPr lvl="3"/>
            <a:r>
              <a:rPr lang="sl-SI" smtClean="0"/>
              <a:t>Četrta raven</a:t>
            </a:r>
          </a:p>
          <a:p>
            <a:pPr lvl="4"/>
            <a:r>
              <a:rPr lang="sl-SI" smtClean="0"/>
              <a:t>Peta raven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59C0F7-44CE-413F-A13F-E871DDB17BF5}" type="datetimeFigureOut">
              <a:rPr lang="sl-SI" smtClean="0"/>
              <a:pPr/>
              <a:t>22. 11. 2021</a:t>
            </a:fld>
            <a:endParaRPr lang="sl-SI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B7E598-F0E9-4976-B976-E6989EE281BE}" type="slidenum">
              <a:rPr lang="sl-SI" smtClean="0"/>
              <a:pPr/>
              <a:t>‹#›</a:t>
            </a:fld>
            <a:endParaRPr lang="sl-SI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gradFill>
            <a:gsLst>
              <a:gs pos="0">
                <a:schemeClr val="accent6">
                  <a:lumMod val="50000"/>
                  <a:alpha val="36000"/>
                </a:schemeClr>
              </a:gs>
              <a:gs pos="100000">
                <a:schemeClr val="bg2">
                  <a:alpha val="1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Oval 7"/>
          <p:cNvSpPr/>
          <p:nvPr/>
        </p:nvSpPr>
        <p:spPr>
          <a:xfrm rot="19724275">
            <a:off x="1373222" y="1038440"/>
            <a:ext cx="7240620" cy="5706987"/>
          </a:xfrm>
          <a:prstGeom prst="ellipse">
            <a:avLst/>
          </a:prstGeom>
          <a:gradFill flip="none" rotWithShape="1">
            <a:gsLst>
              <a:gs pos="0">
                <a:schemeClr val="accent6">
                  <a:lumMod val="60000"/>
                  <a:lumOff val="40000"/>
                  <a:alpha val="7000"/>
                </a:schemeClr>
              </a:gs>
              <a:gs pos="58000">
                <a:schemeClr val="bg2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Oval 8"/>
          <p:cNvSpPr/>
          <p:nvPr/>
        </p:nvSpPr>
        <p:spPr>
          <a:xfrm rot="17656910">
            <a:off x="-274211" y="1165875"/>
            <a:ext cx="5538472" cy="4480459"/>
          </a:xfrm>
          <a:prstGeom prst="ellipse">
            <a:avLst/>
          </a:prstGeom>
          <a:gradFill flip="none" rotWithShape="1">
            <a:gsLst>
              <a:gs pos="0">
                <a:schemeClr val="accent6">
                  <a:lumMod val="60000"/>
                  <a:lumOff val="40000"/>
                  <a:alpha val="8000"/>
                </a:schemeClr>
              </a:gs>
              <a:gs pos="58000">
                <a:schemeClr val="bg2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Oval 9"/>
          <p:cNvSpPr/>
          <p:nvPr/>
        </p:nvSpPr>
        <p:spPr>
          <a:xfrm rot="19724275">
            <a:off x="3277955" y="116855"/>
            <a:ext cx="6479363" cy="4754757"/>
          </a:xfrm>
          <a:prstGeom prst="ellipse">
            <a:avLst/>
          </a:prstGeom>
          <a:gradFill flip="none" rotWithShape="1">
            <a:gsLst>
              <a:gs pos="0">
                <a:schemeClr val="accent6">
                  <a:lumMod val="60000"/>
                  <a:lumOff val="40000"/>
                  <a:alpha val="8000"/>
                </a:schemeClr>
              </a:gs>
              <a:gs pos="58000">
                <a:schemeClr val="bg2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77240" y="4876800"/>
            <a:ext cx="7543800" cy="914400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sl-SI" smtClean="0"/>
              <a:t>Uredite slog naslova matrice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133600" y="685802"/>
            <a:ext cx="6096000" cy="365759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sl-SI" smtClean="0"/>
              <a:t>Uredite sloge besedila matrice</a:t>
            </a:r>
          </a:p>
          <a:p>
            <a:pPr lvl="1"/>
            <a:r>
              <a:rPr lang="sl-SI" smtClean="0"/>
              <a:t>Druga raven</a:t>
            </a:r>
          </a:p>
          <a:p>
            <a:pPr lvl="2"/>
            <a:r>
              <a:rPr lang="sl-SI" smtClean="0"/>
              <a:t>Tretja raven</a:t>
            </a:r>
          </a:p>
          <a:p>
            <a:pPr lvl="3"/>
            <a:r>
              <a:rPr lang="sl-SI" smtClean="0"/>
              <a:t>Četrta raven</a:t>
            </a:r>
          </a:p>
          <a:p>
            <a:pPr lvl="4"/>
            <a:r>
              <a:rPr lang="sl-SI" smtClean="0"/>
              <a:t>Peta raven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172200" y="6154739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1100">
                <a:solidFill>
                  <a:schemeClr val="tx1">
                    <a:alpha val="60000"/>
                  </a:schemeClr>
                </a:solidFill>
                <a:effectLst/>
              </a:defRPr>
            </a:lvl1pPr>
          </a:lstStyle>
          <a:p>
            <a:fld id="{FA59C0F7-44CE-413F-A13F-E871DDB17BF5}" type="datetimeFigureOut">
              <a:rPr lang="sl-SI" smtClean="0"/>
              <a:pPr/>
              <a:t>22. 11. 2021</a:t>
            </a:fld>
            <a:endParaRPr lang="sl-SI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822960" y="6154739"/>
            <a:ext cx="45720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>
                <a:solidFill>
                  <a:schemeClr val="tx1">
                    <a:alpha val="60000"/>
                  </a:schemeClr>
                </a:solidFill>
                <a:effectLst/>
              </a:defRPr>
            </a:lvl1pPr>
          </a:lstStyle>
          <a:p>
            <a:endParaRPr lang="sl-SI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22960" y="5842000"/>
            <a:ext cx="2133600" cy="304800"/>
          </a:xfrm>
          <a:prstGeom prst="rect">
            <a:avLst/>
          </a:prstGeom>
        </p:spPr>
        <p:txBody>
          <a:bodyPr vert="horz" lIns="91440" tIns="45720" rIns="91440" bIns="9144" rtlCol="0" anchor="b"/>
          <a:lstStyle>
            <a:lvl1pPr algn="l">
              <a:defRPr sz="1600">
                <a:solidFill>
                  <a:schemeClr val="tx1">
                    <a:alpha val="60000"/>
                  </a:schemeClr>
                </a:solidFill>
                <a:effectLst/>
              </a:defRPr>
            </a:lvl1pPr>
          </a:lstStyle>
          <a:p>
            <a:fld id="{62B7E598-F0E9-4976-B976-E6989EE281BE}" type="slidenum">
              <a:rPr lang="sl-SI" smtClean="0"/>
              <a:pPr/>
              <a:t>‹#›</a:t>
            </a:fld>
            <a:endParaRPr lang="sl-SI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913" r:id="rId1"/>
    <p:sldLayoutId id="2147483914" r:id="rId2"/>
    <p:sldLayoutId id="2147483915" r:id="rId3"/>
    <p:sldLayoutId id="2147483916" r:id="rId4"/>
    <p:sldLayoutId id="2147483917" r:id="rId5"/>
    <p:sldLayoutId id="2147483918" r:id="rId6"/>
    <p:sldLayoutId id="2147483919" r:id="rId7"/>
    <p:sldLayoutId id="2147483920" r:id="rId8"/>
    <p:sldLayoutId id="2147483921" r:id="rId9"/>
    <p:sldLayoutId id="2147483922" r:id="rId10"/>
    <p:sldLayoutId id="2147483923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4900" kern="1200">
          <a:solidFill>
            <a:schemeClr val="tx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56032" algn="l" defTabSz="914400" rtl="0" eaLnBrk="1" latinLnBrk="0" hangingPunct="1">
        <a:spcBef>
          <a:spcPct val="20000"/>
        </a:spcBef>
        <a:spcAft>
          <a:spcPts val="0"/>
        </a:spcAft>
        <a:buSzPct val="60000"/>
        <a:buFont typeface="Wingdings" pitchFamily="2" charset="2"/>
        <a:buChar char=""/>
        <a:defRPr sz="2100" kern="1200">
          <a:solidFill>
            <a:schemeClr val="tx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n-lt"/>
          <a:ea typeface="+mn-ea"/>
          <a:cs typeface="+mn-cs"/>
        </a:defRPr>
      </a:lvl1pPr>
      <a:lvl2pPr marL="640080" indent="-256032" algn="l" defTabSz="914400" rtl="0" eaLnBrk="1" latinLnBrk="0" hangingPunct="1">
        <a:spcBef>
          <a:spcPct val="20000"/>
        </a:spcBef>
        <a:buSzPct val="60000"/>
        <a:buFont typeface="Wingdings" pitchFamily="2" charset="2"/>
        <a:buChar char=""/>
        <a:defRPr sz="1900" kern="1200">
          <a:solidFill>
            <a:schemeClr val="tx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n-lt"/>
          <a:ea typeface="+mn-ea"/>
          <a:cs typeface="+mn-cs"/>
        </a:defRPr>
      </a:lvl2pPr>
      <a:lvl3pPr marL="1005840" indent="-256032" algn="l" defTabSz="914400" rtl="0" eaLnBrk="1" latinLnBrk="0" hangingPunct="1">
        <a:spcBef>
          <a:spcPct val="20000"/>
        </a:spcBef>
        <a:buSzPct val="60000"/>
        <a:buFont typeface="Wingdings" pitchFamily="2" charset="2"/>
        <a:buChar char=""/>
        <a:defRPr sz="1700" kern="1200">
          <a:solidFill>
            <a:schemeClr val="tx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n-lt"/>
          <a:ea typeface="+mn-ea"/>
          <a:cs typeface="+mn-cs"/>
        </a:defRPr>
      </a:lvl3pPr>
      <a:lvl4pPr marL="1371600" indent="-256032" algn="l" defTabSz="914400" rtl="0" eaLnBrk="1" latinLnBrk="0" hangingPunct="1">
        <a:spcBef>
          <a:spcPct val="20000"/>
        </a:spcBef>
        <a:buSzPct val="60000"/>
        <a:buFont typeface="Wingdings" pitchFamily="2" charset="2"/>
        <a:buChar char=""/>
        <a:defRPr sz="1600" kern="1200">
          <a:solidFill>
            <a:schemeClr val="tx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n-lt"/>
          <a:ea typeface="+mn-ea"/>
          <a:cs typeface="+mn-cs"/>
        </a:defRPr>
      </a:lvl4pPr>
      <a:lvl5pPr marL="1645920" indent="-256032" algn="l" defTabSz="914400" rtl="0" eaLnBrk="1" latinLnBrk="0" hangingPunct="1">
        <a:spcBef>
          <a:spcPct val="20000"/>
        </a:spcBef>
        <a:buSzPct val="60000"/>
        <a:buFont typeface="Wingdings" pitchFamily="2" charset="2"/>
        <a:buChar char=""/>
        <a:defRPr sz="1500" kern="1200">
          <a:solidFill>
            <a:schemeClr val="tx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n-lt"/>
          <a:ea typeface="+mn-ea"/>
          <a:cs typeface="+mn-cs"/>
        </a:defRPr>
      </a:lvl5pPr>
      <a:lvl6pPr marL="1965960" indent="-256032" algn="l" defTabSz="914400" rtl="0" eaLnBrk="1" latinLnBrk="0" hangingPunct="1">
        <a:spcBef>
          <a:spcPct val="20000"/>
        </a:spcBef>
        <a:buSzPct val="60000"/>
        <a:buFont typeface="Wingdings" pitchFamily="2" charset="2"/>
        <a:buChar char=""/>
        <a:defRPr sz="1400" kern="1200">
          <a:solidFill>
            <a:schemeClr val="tx1"/>
          </a:solidFill>
          <a:effectLst>
            <a:outerShdw blurRad="38100" dist="38100" dir="2700000" algn="ctr" rotWithShape="0">
              <a:srgbClr val="000000">
                <a:alpha val="43000"/>
              </a:srgbClr>
            </a:outerShdw>
          </a:effectLst>
          <a:latin typeface="+mn-lt"/>
          <a:ea typeface="+mn-ea"/>
          <a:cs typeface="+mn-cs"/>
        </a:defRPr>
      </a:lvl6pPr>
      <a:lvl7pPr marL="2240280" indent="-256032" algn="l" defTabSz="914400" rtl="0" eaLnBrk="1" latinLnBrk="0" hangingPunct="1">
        <a:spcBef>
          <a:spcPct val="20000"/>
        </a:spcBef>
        <a:buSzPct val="60000"/>
        <a:buFont typeface="Wingdings" pitchFamily="2" charset="2"/>
        <a:buChar char=""/>
        <a:defRPr sz="1400" kern="1200">
          <a:solidFill>
            <a:schemeClr val="tx1"/>
          </a:solidFill>
          <a:effectLst>
            <a:outerShdw blurRad="38100" dist="38100" dir="2700000" algn="ctr" rotWithShape="0">
              <a:srgbClr val="000000">
                <a:alpha val="43000"/>
              </a:srgbClr>
            </a:outerShdw>
          </a:effectLst>
          <a:latin typeface="+mn-lt"/>
          <a:ea typeface="+mn-ea"/>
          <a:cs typeface="+mn-cs"/>
        </a:defRPr>
      </a:lvl7pPr>
      <a:lvl8pPr marL="2514600" indent="-256032" algn="l" defTabSz="914400" rtl="0" eaLnBrk="1" latinLnBrk="0" hangingPunct="1">
        <a:spcBef>
          <a:spcPct val="20000"/>
        </a:spcBef>
        <a:buSzPct val="60000"/>
        <a:buFont typeface="Wingdings" pitchFamily="2" charset="2"/>
        <a:buChar char=""/>
        <a:defRPr sz="1400" kern="1200">
          <a:solidFill>
            <a:schemeClr val="tx1"/>
          </a:solidFill>
          <a:effectLst>
            <a:outerShdw blurRad="38100" dist="38100" dir="2700000" algn="ctr" rotWithShape="0">
              <a:srgbClr val="000000">
                <a:alpha val="43000"/>
              </a:srgbClr>
            </a:outerShdw>
          </a:effectLst>
          <a:latin typeface="+mn-lt"/>
          <a:ea typeface="+mn-ea"/>
          <a:cs typeface="+mn-cs"/>
        </a:defRPr>
      </a:lvl8pPr>
      <a:lvl9pPr marL="2834640" indent="-256032" algn="l" defTabSz="914400" rtl="0" eaLnBrk="1" latinLnBrk="0" hangingPunct="1">
        <a:spcBef>
          <a:spcPct val="20000"/>
        </a:spcBef>
        <a:buSzPct val="60000"/>
        <a:buFont typeface="Wingdings" pitchFamily="2" charset="2"/>
        <a:buChar char=""/>
        <a:defRPr sz="1400" kern="1200">
          <a:solidFill>
            <a:schemeClr val="tx1"/>
          </a:solidFill>
          <a:effectLst>
            <a:outerShdw blurRad="38100" dist="38100" dir="2700000" algn="ctr" rotWithShape="0">
              <a:srgbClr val="000000">
                <a:alpha val="43000"/>
              </a:srgbClr>
            </a:outerShdw>
          </a:effectLst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hyperlink" Target="PALETE%20IN%20PALETIZACIJA%209.pptx" TargetMode="Externa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7" Type="http://schemas.openxmlformats.org/officeDocument/2006/relationships/image" Target="../media/image13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hyperlink" Target="http://www.edit.si/stroji-za-ovijanje-palet.html" TargetMode="Externa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3.pn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ctrTitle"/>
          </p:nvPr>
        </p:nvSpPr>
        <p:spPr>
          <a:xfrm>
            <a:off x="1475656" y="0"/>
            <a:ext cx="7543800" cy="2152650"/>
          </a:xfrm>
        </p:spPr>
        <p:txBody>
          <a:bodyPr/>
          <a:lstStyle/>
          <a:p>
            <a:r>
              <a:rPr lang="sl-SI" b="1" dirty="0" smtClean="0"/>
              <a:t>     PALETE IN PALETIZACIJA </a:t>
            </a:r>
            <a:endParaRPr lang="sl-SI" b="1" dirty="0"/>
          </a:p>
        </p:txBody>
      </p:sp>
      <p:sp>
        <p:nvSpPr>
          <p:cNvPr id="3" name="Podnaslov 2"/>
          <p:cNvSpPr>
            <a:spLocks noGrp="1"/>
          </p:cNvSpPr>
          <p:nvPr>
            <p:ph type="subTitle" idx="1"/>
          </p:nvPr>
        </p:nvSpPr>
        <p:spPr>
          <a:xfrm>
            <a:off x="1557441" y="6021288"/>
            <a:ext cx="6172200" cy="685800"/>
          </a:xfrm>
        </p:spPr>
        <p:txBody>
          <a:bodyPr/>
          <a:lstStyle/>
          <a:p>
            <a:r>
              <a:rPr lang="sl-SI" dirty="0">
                <a:hlinkClick r:id="rId2" action="ppaction://hlinkpres?slideindex=1&amp;slidetitle="/>
              </a:rPr>
              <a:t>https://www.youtube.com/watch?v=e3n7ydQt140</a:t>
            </a:r>
            <a:endParaRPr lang="sl-SI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7704" y="2060848"/>
            <a:ext cx="4248472" cy="40324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136025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ravokotnik 5"/>
          <p:cNvSpPr/>
          <p:nvPr/>
        </p:nvSpPr>
        <p:spPr>
          <a:xfrm>
            <a:off x="107504" y="188640"/>
            <a:ext cx="9036496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sl-SI" sz="2000" b="1" dirty="0">
                <a:solidFill>
                  <a:srgbClr val="FF0000"/>
                </a:solidFill>
              </a:rPr>
              <a:t>Paleta</a:t>
            </a:r>
            <a:r>
              <a:rPr lang="sl-SI" sz="2000" b="1" dirty="0"/>
              <a:t> je namensko izdelana (najpogosteje lesena) podloga, na katero po ustaljenih pravilih zlagamo kosovni tovor </a:t>
            </a:r>
            <a:r>
              <a:rPr lang="sl-SI" sz="2000" dirty="0"/>
              <a:t>(npr. kartoni, vreče, bale, zaboji,) zaradi oblikovanja večjih standardiziranih tovornih enot, s katerimi varno, enostavno, hitro in racionalno manipuliramo in izvajamo prevoze. Palete so namenjene integraciji oz. združevanju manjših tovornih enot v večje</a:t>
            </a:r>
            <a:r>
              <a:rPr lang="sl-SI" sz="2000" dirty="0" smtClean="0"/>
              <a:t>. Paleta je torej tudi dopolnilo in sestavni del zunanje oz. transportne embalaže, saj pomeni skupaj z blagom zaključno pretovorno enoto.</a:t>
            </a:r>
            <a:endParaRPr lang="sl-SI" sz="2000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48848" y="3284984"/>
            <a:ext cx="5080000" cy="3384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3687725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ravokotnik 1"/>
          <p:cNvSpPr/>
          <p:nvPr/>
        </p:nvSpPr>
        <p:spPr>
          <a:xfrm>
            <a:off x="66614" y="332656"/>
            <a:ext cx="8933513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sl-SI" sz="2000" dirty="0">
                <a:solidFill>
                  <a:srgbClr val="FF0000"/>
                </a:solidFill>
              </a:rPr>
              <a:t>P</a:t>
            </a:r>
            <a:r>
              <a:rPr lang="sl-SI" sz="2000" b="1" dirty="0">
                <a:solidFill>
                  <a:srgbClr val="FF0000"/>
                </a:solidFill>
              </a:rPr>
              <a:t>aletizacija</a:t>
            </a:r>
            <a:r>
              <a:rPr lang="sl-SI" sz="2000" b="1" dirty="0"/>
              <a:t> je skupek organizacijsko povezanih sredstev za delo in tehnoloških postopkov za avtomatizirano manipuliranje in transport večjih enot tovora (kosovnega tovora na paletah) od mesta proizvodnje do mesta potrošnje. </a:t>
            </a:r>
            <a:endParaRPr lang="sl-SI" sz="2000" dirty="0"/>
          </a:p>
        </p:txBody>
      </p:sp>
      <p:sp>
        <p:nvSpPr>
          <p:cNvPr id="3" name="Pravokotnik 2"/>
          <p:cNvSpPr/>
          <p:nvPr/>
        </p:nvSpPr>
        <p:spPr>
          <a:xfrm>
            <a:off x="66614" y="1844824"/>
            <a:ext cx="9077386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sl-SI" sz="2000" dirty="0"/>
              <a:t>Paletizacija je po paketiranju prva sodobna transportna tehnologija, ki se je v teku stoletnega razvoja uveljavila v praktično vseh državah sveta. Proces paletizacije najpopolneje in najbolj univerzalno povezuje posamezne kosovne tovore v večje enote tovora in omogoča vzpostavitev neprekinjene verige vseh sodelujočih v distribucijskem procesu: od surovinske baze do končnih potrošnikov. Ta proces vzpostavlja primerno integracijo manipuliranja, transporta blaga v proizvodnji, trgovini in je v veliki meri združljiv z drugimi sodobnimi transportnimi tehnologijami, posebno pri kontejnerjih, RO-RO in HUCKEPACK tehnologiji. </a:t>
            </a:r>
          </a:p>
          <a:p>
            <a:r>
              <a:rPr lang="sl-SI" sz="2000" dirty="0"/>
              <a:t> </a:t>
            </a:r>
          </a:p>
          <a:p>
            <a:r>
              <a:rPr lang="sl-SI" sz="2000" dirty="0"/>
              <a:t>Paletizacija torej pomeni uvajanje palet v proizvodne, transportne, skladiščne in distribucijske postopke oz. sisteme.</a:t>
            </a:r>
          </a:p>
        </p:txBody>
      </p:sp>
    </p:spTree>
    <p:extLst>
      <p:ext uri="{BB962C8B-B14F-4D97-AF65-F5344CB8AC3E}">
        <p14:creationId xmlns:p14="http://schemas.microsoft.com/office/powerpoint/2010/main" val="7104901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260648"/>
            <a:ext cx="8615497" cy="63367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6048178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2811" y="404664"/>
            <a:ext cx="8640961" cy="59766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143000" y="-381000"/>
            <a:ext cx="11430000" cy="7620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5084582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1499" y="332656"/>
            <a:ext cx="8326107" cy="61926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629210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ravokotnik 1"/>
          <p:cNvSpPr/>
          <p:nvPr/>
        </p:nvSpPr>
        <p:spPr>
          <a:xfrm>
            <a:off x="0" y="620687"/>
            <a:ext cx="9144000" cy="538609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sl-SI" sz="2400" b="1" dirty="0">
                <a:solidFill>
                  <a:srgbClr val="FF0000"/>
                </a:solidFill>
              </a:rPr>
              <a:t>Najpomembnejši cilji </a:t>
            </a:r>
            <a:r>
              <a:rPr lang="sl-SI" sz="2400" b="1" dirty="0" smtClean="0">
                <a:solidFill>
                  <a:srgbClr val="FF0000"/>
                </a:solidFill>
              </a:rPr>
              <a:t>paletizacije </a:t>
            </a:r>
            <a:r>
              <a:rPr lang="sl-SI" sz="2400" b="1" dirty="0">
                <a:solidFill>
                  <a:srgbClr val="FF0000"/>
                </a:solidFill>
              </a:rPr>
              <a:t>so </a:t>
            </a:r>
            <a:r>
              <a:rPr lang="sl-SI" sz="2400" b="1" dirty="0" smtClean="0">
                <a:solidFill>
                  <a:srgbClr val="FF0000"/>
                </a:solidFill>
              </a:rPr>
              <a:t>:</a:t>
            </a:r>
          </a:p>
          <a:p>
            <a:endParaRPr lang="sl-SI" sz="2000" dirty="0">
              <a:solidFill>
                <a:srgbClr val="FF0000"/>
              </a:solidFill>
            </a:endParaRPr>
          </a:p>
          <a:p>
            <a:pPr marL="342900" lvl="0" indent="-342900">
              <a:buFont typeface="Wingdings" pitchFamily="2" charset="2"/>
              <a:buChar char="Ø"/>
            </a:pPr>
            <a:r>
              <a:rPr lang="sl-SI" sz="2000" dirty="0"/>
              <a:t>zbiranje, združevanje kosovnega blaga v večje in standardizirane manipulacijsko transportne enote tovora</a:t>
            </a:r>
            <a:r>
              <a:rPr lang="sl-SI" sz="2000" dirty="0" smtClean="0"/>
              <a:t>,</a:t>
            </a:r>
          </a:p>
          <a:p>
            <a:pPr marL="342900" lvl="0" indent="-342900">
              <a:buFont typeface="Wingdings" pitchFamily="2" charset="2"/>
              <a:buChar char="Ø"/>
            </a:pPr>
            <a:r>
              <a:rPr lang="sl-SI" sz="2000" dirty="0" smtClean="0"/>
              <a:t>pospeševanje manipulacij in prevoza tovora,</a:t>
            </a:r>
          </a:p>
          <a:p>
            <a:pPr marL="342900" indent="-342900">
              <a:buFont typeface="Wingdings" pitchFamily="2" charset="2"/>
              <a:buChar char="Ø"/>
            </a:pPr>
            <a:r>
              <a:rPr lang="sl-SI" sz="2000" dirty="0"/>
              <a:t>minimizacija ali popolna izključitev živega dela v procesu manipuliranja s tovorom,</a:t>
            </a:r>
          </a:p>
          <a:p>
            <a:pPr marL="342900" indent="-342900">
              <a:buFont typeface="Wingdings" pitchFamily="2" charset="2"/>
              <a:buChar char="Ø"/>
            </a:pPr>
            <a:r>
              <a:rPr lang="sl-SI" sz="2000" dirty="0" smtClean="0"/>
              <a:t>povečevanje izkoriščenosti skladiščnih zmogljivosti, kapacitet transportnih in blagovno trgovskih centrov, </a:t>
            </a:r>
          </a:p>
          <a:p>
            <a:pPr marL="342900" lvl="0" indent="-342900">
              <a:buFont typeface="Wingdings" pitchFamily="2" charset="2"/>
              <a:buChar char="Ø"/>
            </a:pPr>
            <a:r>
              <a:rPr lang="sl-SI" sz="2000" dirty="0"/>
              <a:t>optimalno izkoriščanje prometne infrastrukture,</a:t>
            </a:r>
          </a:p>
          <a:p>
            <a:pPr marL="342900" lvl="0" indent="-342900">
              <a:buFont typeface="Wingdings" pitchFamily="2" charset="2"/>
              <a:buChar char="Ø"/>
            </a:pPr>
            <a:r>
              <a:rPr lang="sl-SI" sz="2000" dirty="0"/>
              <a:t>povečevanje hitrosti, varnosti in racionalizacije procesa prometnih storitev,</a:t>
            </a:r>
          </a:p>
          <a:p>
            <a:pPr marL="342900" lvl="0" indent="-342900">
              <a:buFont typeface="Wingdings" pitchFamily="2" charset="2"/>
              <a:buChar char="Ø"/>
            </a:pPr>
            <a:r>
              <a:rPr lang="sl-SI" sz="2000" dirty="0"/>
              <a:t>maksimiziranje delovnega učinka.</a:t>
            </a:r>
          </a:p>
          <a:p>
            <a:pPr marL="342900" indent="-342900">
              <a:buFont typeface="Wingdings" pitchFamily="2" charset="2"/>
              <a:buChar char="Ø"/>
            </a:pPr>
            <a:endParaRPr lang="sl-SI" sz="2000" dirty="0" smtClean="0"/>
          </a:p>
          <a:p>
            <a:pPr marL="342900" lvl="0" indent="-342900">
              <a:buFont typeface="Wingdings" pitchFamily="2" charset="2"/>
              <a:buChar char="Ø"/>
            </a:pPr>
            <a:endParaRPr lang="sl-SI" sz="2000" dirty="0"/>
          </a:p>
          <a:p>
            <a:endParaRPr lang="sl-SI" sz="2000" dirty="0" smtClean="0"/>
          </a:p>
          <a:p>
            <a:endParaRPr lang="sl-SI" sz="2400" b="1" dirty="0" smtClean="0">
              <a:solidFill>
                <a:srgbClr val="FF0000"/>
              </a:solidFill>
            </a:endParaRPr>
          </a:p>
          <a:p>
            <a:endParaRPr lang="sl-SI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073525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ravokotnik 2"/>
          <p:cNvSpPr/>
          <p:nvPr/>
        </p:nvSpPr>
        <p:spPr>
          <a:xfrm>
            <a:off x="251520" y="335846"/>
            <a:ext cx="8784976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sl-SI" sz="2400" dirty="0"/>
              <a:t>Z uvedbo </a:t>
            </a:r>
            <a:r>
              <a:rPr lang="sl-SI" sz="2400" dirty="0" smtClean="0"/>
              <a:t>paletizacije </a:t>
            </a:r>
            <a:r>
              <a:rPr lang="sl-SI" sz="2400" dirty="0"/>
              <a:t>lahko bistveno zmanjšamo čakalni čas pri transportu, stroške pakiranja (embaliranja) in prevoz, hkrati pa izboljšamo varnost pri delu. Z uporabo palet in viličarja je mogoče </a:t>
            </a:r>
            <a:r>
              <a:rPr lang="sl-SI" sz="2400" dirty="0" smtClean="0"/>
              <a:t>železniški </a:t>
            </a:r>
            <a:r>
              <a:rPr lang="sl-SI" sz="2400" dirty="0"/>
              <a:t>voz natovoriti </a:t>
            </a:r>
            <a:r>
              <a:rPr lang="sl-SI" sz="2400" dirty="0" smtClean="0"/>
              <a:t> v le </a:t>
            </a:r>
            <a:r>
              <a:rPr lang="sl-SI" sz="2400" dirty="0"/>
              <a:t>pol ure, stroški pakiranja se </a:t>
            </a:r>
            <a:r>
              <a:rPr lang="sl-SI" sz="2400" dirty="0" smtClean="0"/>
              <a:t>znižajo </a:t>
            </a:r>
            <a:r>
              <a:rPr lang="sl-SI" sz="2400" dirty="0"/>
              <a:t>za polovico, uporaba materiala se zmanjša za 20 – 80%. Ker palete pri skladiščenju nalagamo eno na drugo, se pri skladiščenju na ta način bolje izkoristi prostor in je zaradi tega potrebna manjša površina za skladiščenje.</a:t>
            </a:r>
          </a:p>
          <a:p>
            <a:endParaRPr lang="sl-SI" sz="2400" dirty="0"/>
          </a:p>
          <a:p>
            <a:r>
              <a:rPr lang="sl-SI" sz="2400" dirty="0"/>
              <a:t>Pri klasičnem skladiščenju se prostor izkoristi le 10 – 20%, z uporabo palet pa je mogoče v istem skladiščnem prostoru skladiščiti 4 – 10 krat več blaga. Pri nas ni natančnih podatkov o uporabi palet pri transportu blaga; v gospodarsko razvitih </a:t>
            </a:r>
            <a:r>
              <a:rPr lang="sl-SI" sz="2400" dirty="0" smtClean="0"/>
              <a:t>družbah prevažajo </a:t>
            </a:r>
            <a:r>
              <a:rPr lang="sl-SI" sz="2400" dirty="0"/>
              <a:t>po ž</a:t>
            </a:r>
            <a:r>
              <a:rPr lang="sl-SI" sz="2400" dirty="0" smtClean="0"/>
              <a:t>eleznicah </a:t>
            </a:r>
            <a:r>
              <a:rPr lang="sl-SI" sz="2400" dirty="0"/>
              <a:t>do 80% kosovnih in do 50% vozovnih pošiljk na paletah.</a:t>
            </a:r>
          </a:p>
        </p:txBody>
      </p:sp>
    </p:spTree>
    <p:extLst>
      <p:ext uri="{BB962C8B-B14F-4D97-AF65-F5344CB8AC3E}">
        <p14:creationId xmlns:p14="http://schemas.microsoft.com/office/powerpoint/2010/main" val="31764735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Graphic1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83471" y="260648"/>
            <a:ext cx="5868849" cy="58326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PoljeZBesedilom 3"/>
          <p:cNvSpPr txBox="1"/>
          <p:nvPr/>
        </p:nvSpPr>
        <p:spPr>
          <a:xfrm>
            <a:off x="1115616" y="6453336"/>
            <a:ext cx="533966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l-SI" dirty="0" smtClean="0"/>
              <a:t>                 </a:t>
            </a:r>
            <a:r>
              <a:rPr lang="en-US" dirty="0" smtClean="0"/>
              <a:t>Transportna </a:t>
            </a:r>
            <a:r>
              <a:rPr lang="en-US" dirty="0"/>
              <a:t>veriga paletiziranega tovora</a:t>
            </a:r>
            <a:endParaRPr lang="sl-SI" dirty="0"/>
          </a:p>
        </p:txBody>
      </p:sp>
    </p:spTree>
    <p:extLst>
      <p:ext uri="{BB962C8B-B14F-4D97-AF65-F5344CB8AC3E}">
        <p14:creationId xmlns:p14="http://schemas.microsoft.com/office/powerpoint/2010/main" val="7691726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ravokotnik 3"/>
          <p:cNvSpPr/>
          <p:nvPr/>
        </p:nvSpPr>
        <p:spPr>
          <a:xfrm>
            <a:off x="107504" y="445314"/>
            <a:ext cx="8856984" cy="30880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1"/>
            <a:r>
              <a:rPr lang="sl-SI" sz="2400" b="1" cap="all" dirty="0">
                <a:solidFill>
                  <a:srgbClr val="FF0000"/>
                </a:solidFill>
              </a:rPr>
              <a:t>Vrste </a:t>
            </a:r>
            <a:r>
              <a:rPr lang="sl-SI" sz="2400" b="1" cap="all" dirty="0" smtClean="0">
                <a:solidFill>
                  <a:srgbClr val="FF0000"/>
                </a:solidFill>
              </a:rPr>
              <a:t>palet :</a:t>
            </a:r>
            <a:endParaRPr lang="sl-SI" sz="2000" b="1" cap="all" dirty="0" smtClean="0">
              <a:solidFill>
                <a:srgbClr val="FF0000"/>
              </a:solidFill>
            </a:endParaRPr>
          </a:p>
          <a:p>
            <a:pPr lvl="1"/>
            <a:endParaRPr lang="sl-SI" sz="2000" b="1" cap="all" dirty="0">
              <a:solidFill>
                <a:srgbClr val="FF0000"/>
              </a:solidFill>
            </a:endParaRPr>
          </a:p>
          <a:p>
            <a:pPr indent="450215" algn="just">
              <a:lnSpc>
                <a:spcPts val="1600"/>
              </a:lnSpc>
              <a:spcAft>
                <a:spcPts val="0"/>
              </a:spcAft>
            </a:pPr>
            <a:r>
              <a:rPr lang="sl-SI" sz="2000" dirty="0" smtClean="0">
                <a:effectLst/>
                <a:latin typeface="Arial" pitchFamily="34" charset="0"/>
                <a:ea typeface="Times New Roman"/>
                <a:cs typeface="Arial" pitchFamily="34" charset="0"/>
              </a:rPr>
              <a:t>Danes doma in v svetu uporabljajo različne palete, tako po svojih lastnostih, obliki, dimenzijah in namenu. Glede na njihovo  praktično uporabo jih razvrščamo v štiri osnovne skupine : </a:t>
            </a:r>
          </a:p>
          <a:p>
            <a:pPr marL="342900" lvl="0" indent="-342900" algn="just">
              <a:lnSpc>
                <a:spcPts val="1400"/>
              </a:lnSpc>
              <a:spcAft>
                <a:spcPts val="0"/>
              </a:spcAft>
              <a:buFont typeface="Times New Roman"/>
              <a:buChar char="-"/>
              <a:tabLst>
                <a:tab pos="906780" algn="l"/>
              </a:tabLst>
            </a:pPr>
            <a:r>
              <a:rPr lang="sl-SI" sz="2000" b="1" dirty="0" smtClean="0">
                <a:effectLst/>
                <a:latin typeface="Arial" pitchFamily="34" charset="0"/>
                <a:ea typeface="Times New Roman"/>
                <a:cs typeface="Arial" pitchFamily="34" charset="0"/>
              </a:rPr>
              <a:t>ravne palete,</a:t>
            </a:r>
            <a:endParaRPr lang="sl-SI" sz="2000" dirty="0" smtClean="0">
              <a:effectLst/>
              <a:latin typeface="Arial" pitchFamily="34" charset="0"/>
              <a:ea typeface="Times New Roman"/>
              <a:cs typeface="Arial" pitchFamily="34" charset="0"/>
            </a:endParaRPr>
          </a:p>
          <a:p>
            <a:pPr marL="342900" lvl="0" indent="-342900" algn="just">
              <a:lnSpc>
                <a:spcPts val="1400"/>
              </a:lnSpc>
              <a:spcAft>
                <a:spcPts val="0"/>
              </a:spcAft>
              <a:buFont typeface="Times New Roman"/>
              <a:buChar char="-"/>
              <a:tabLst>
                <a:tab pos="906780" algn="l"/>
              </a:tabLst>
            </a:pPr>
            <a:r>
              <a:rPr lang="sl-SI" sz="2000" b="1" dirty="0" smtClean="0">
                <a:effectLst/>
                <a:latin typeface="Arial" pitchFamily="34" charset="0"/>
                <a:ea typeface="Times New Roman"/>
                <a:cs typeface="Arial" pitchFamily="34" charset="0"/>
              </a:rPr>
              <a:t>boks palete,</a:t>
            </a:r>
            <a:endParaRPr lang="sl-SI" sz="2000" dirty="0" smtClean="0">
              <a:effectLst/>
              <a:latin typeface="Arial" pitchFamily="34" charset="0"/>
              <a:ea typeface="Times New Roman"/>
              <a:cs typeface="Arial" pitchFamily="34" charset="0"/>
            </a:endParaRPr>
          </a:p>
          <a:p>
            <a:pPr marL="342900" lvl="0" indent="-342900" algn="just">
              <a:lnSpc>
                <a:spcPts val="1400"/>
              </a:lnSpc>
              <a:spcAft>
                <a:spcPts val="0"/>
              </a:spcAft>
              <a:buFont typeface="Times New Roman"/>
              <a:buChar char="-"/>
              <a:tabLst>
                <a:tab pos="906780" algn="l"/>
              </a:tabLst>
            </a:pPr>
            <a:r>
              <a:rPr lang="sl-SI" sz="2000" b="1" dirty="0" smtClean="0">
                <a:effectLst/>
                <a:latin typeface="Arial" pitchFamily="34" charset="0"/>
                <a:ea typeface="Times New Roman"/>
                <a:cs typeface="Arial" pitchFamily="34" charset="0"/>
              </a:rPr>
              <a:t>posebno ograjene (stolpčne),</a:t>
            </a:r>
            <a:endParaRPr lang="sl-SI" sz="2000" dirty="0" smtClean="0">
              <a:effectLst/>
              <a:latin typeface="Arial" pitchFamily="34" charset="0"/>
              <a:ea typeface="Times New Roman"/>
              <a:cs typeface="Arial" pitchFamily="34" charset="0"/>
            </a:endParaRPr>
          </a:p>
          <a:p>
            <a:pPr marL="342900" lvl="0" indent="-342900" algn="just">
              <a:lnSpc>
                <a:spcPts val="1400"/>
              </a:lnSpc>
              <a:spcAft>
                <a:spcPts val="0"/>
              </a:spcAft>
              <a:buFont typeface="Times New Roman"/>
              <a:buChar char="-"/>
              <a:tabLst>
                <a:tab pos="906780" algn="l"/>
              </a:tabLst>
            </a:pPr>
            <a:r>
              <a:rPr lang="sl-SI" sz="2000" b="1" dirty="0" smtClean="0">
                <a:effectLst/>
                <a:latin typeface="Arial" pitchFamily="34" charset="0"/>
                <a:ea typeface="Times New Roman"/>
                <a:cs typeface="Arial" pitchFamily="34" charset="0"/>
              </a:rPr>
              <a:t>specialne.</a:t>
            </a:r>
            <a:endParaRPr lang="sl-SI" sz="2000" dirty="0" smtClean="0">
              <a:effectLst/>
              <a:latin typeface="Arial" pitchFamily="34" charset="0"/>
              <a:ea typeface="Times New Roman"/>
              <a:cs typeface="Arial" pitchFamily="34" charset="0"/>
            </a:endParaRPr>
          </a:p>
          <a:p>
            <a:pPr indent="450215" algn="just">
              <a:lnSpc>
                <a:spcPts val="1600"/>
              </a:lnSpc>
              <a:spcAft>
                <a:spcPts val="0"/>
              </a:spcAft>
            </a:pPr>
            <a:r>
              <a:rPr lang="sl-SI" sz="2000" dirty="0" smtClean="0">
                <a:effectLst/>
                <a:latin typeface="Arial" pitchFamily="34" charset="0"/>
                <a:ea typeface="Times New Roman"/>
                <a:cs typeface="Arial" pitchFamily="34" charset="0"/>
              </a:rPr>
              <a:t> </a:t>
            </a:r>
          </a:p>
          <a:p>
            <a:pPr indent="450215" algn="just">
              <a:lnSpc>
                <a:spcPts val="1600"/>
              </a:lnSpc>
              <a:spcAft>
                <a:spcPts val="0"/>
              </a:spcAft>
            </a:pPr>
            <a:r>
              <a:rPr lang="sl-SI" sz="2000" dirty="0" smtClean="0">
                <a:effectLst/>
                <a:latin typeface="Arial" pitchFamily="34" charset="0"/>
                <a:ea typeface="Times New Roman"/>
                <a:cs typeface="Arial" pitchFamily="34" charset="0"/>
              </a:rPr>
              <a:t>Vsaka od teh skupin ima več podtipov palet: za kosovni tovor, za tekoči tovor, za razsuti tovor, kar še posebej velja za skupino boks palet.</a:t>
            </a:r>
          </a:p>
          <a:p>
            <a:pPr lvl="1"/>
            <a:endParaRPr lang="sl-SI" sz="2400" b="1" cap="all" dirty="0" smtClean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8226" y="3207160"/>
            <a:ext cx="2571749" cy="15890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56176" y="3184362"/>
            <a:ext cx="2466135" cy="15791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01" name="Picture 5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90714" y="3207160"/>
            <a:ext cx="2405421" cy="15895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02" name="Picture 6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90714" y="5138389"/>
            <a:ext cx="2444323" cy="158061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03" name="Picture 7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56176" y="5019688"/>
            <a:ext cx="2466135" cy="16993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05" name="Picture 9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6563" y="4946373"/>
            <a:ext cx="2623412" cy="184594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5874970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222073"/>
            <a:ext cx="3960440" cy="3111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4008" y="222073"/>
            <a:ext cx="4176464" cy="307834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4" name="Picture 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3573016"/>
            <a:ext cx="3960440" cy="303957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5" name="Picture 5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4008" y="3573015"/>
            <a:ext cx="4176464" cy="303957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7720733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231" y="21300"/>
            <a:ext cx="9131769" cy="6836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5003000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ravokotnik 1"/>
          <p:cNvSpPr/>
          <p:nvPr/>
        </p:nvSpPr>
        <p:spPr>
          <a:xfrm>
            <a:off x="179512" y="197346"/>
            <a:ext cx="8784976" cy="54476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sl-SI" dirty="0" smtClean="0"/>
              <a:t>    </a:t>
            </a:r>
            <a:r>
              <a:rPr lang="sl-SI" sz="3200" dirty="0"/>
              <a:t>Standardi v </a:t>
            </a:r>
            <a:r>
              <a:rPr lang="sl-SI" sz="3200" dirty="0" err="1"/>
              <a:t>p</a:t>
            </a:r>
            <a:r>
              <a:rPr lang="sl-SI" sz="3200" dirty="0" err="1" smtClean="0"/>
              <a:t>aletizaciji</a:t>
            </a:r>
            <a:endParaRPr lang="sl-SI" sz="3200" dirty="0"/>
          </a:p>
          <a:p>
            <a:endParaRPr lang="sl-SI" dirty="0"/>
          </a:p>
          <a:p>
            <a:r>
              <a:rPr lang="sl-SI" sz="2000" dirty="0"/>
              <a:t>Palete so lahko različnih velikosti, vendar se zaradi standardizacije priporočata dve:</a:t>
            </a:r>
          </a:p>
          <a:p>
            <a:endParaRPr lang="sl-SI" sz="2000" dirty="0"/>
          </a:p>
          <a:p>
            <a:r>
              <a:rPr lang="sl-SI" sz="2000" dirty="0"/>
              <a:t>1200 x 800 mm  in  1200 x 1000 mm.</a:t>
            </a:r>
          </a:p>
          <a:p>
            <a:endParaRPr lang="sl-SI" sz="2000" dirty="0"/>
          </a:p>
          <a:p>
            <a:r>
              <a:rPr lang="sl-SI" sz="2000" dirty="0"/>
              <a:t>Večina evropskih </a:t>
            </a:r>
            <a:r>
              <a:rPr lang="sl-SI" sz="2000" dirty="0" smtClean="0"/>
              <a:t>držav </a:t>
            </a:r>
            <a:r>
              <a:rPr lang="sl-SI" sz="2000" dirty="0"/>
              <a:t>je sprejela prvi tip standardne palete, med njimi tudi naše </a:t>
            </a:r>
            <a:r>
              <a:rPr lang="sl-SI" sz="2000" dirty="0" smtClean="0"/>
              <a:t>železnice</a:t>
            </a:r>
            <a:r>
              <a:rPr lang="sl-SI" sz="2000" dirty="0"/>
              <a:t>, ki so se s tem vključile v »Evropski paletni </a:t>
            </a:r>
            <a:r>
              <a:rPr lang="sl-SI" sz="2000" dirty="0" err="1"/>
              <a:t>pool</a:t>
            </a:r>
            <a:r>
              <a:rPr lang="sl-SI" sz="2000" dirty="0"/>
              <a:t>«.</a:t>
            </a:r>
          </a:p>
          <a:p>
            <a:endParaRPr lang="sl-SI" sz="2000" dirty="0"/>
          </a:p>
          <a:p>
            <a:r>
              <a:rPr lang="sl-SI" sz="2000" dirty="0"/>
              <a:t>Obstajajo tudi palete dimenzij 1000 x 1800 mm, ki se uporabljajo za mednarodni pomorski promet. V praksi jim rečejo ladijske palete. Po standardih imajo lahko palete po dva ali štiri vhode za vilice </a:t>
            </a:r>
            <a:r>
              <a:rPr lang="sl-SI" sz="2000" dirty="0" smtClean="0"/>
              <a:t>viličarja. </a:t>
            </a:r>
            <a:r>
              <a:rPr lang="sl-SI" sz="2000" dirty="0"/>
              <a:t>Standardi predvidevajo tri osnovne vrste palet: ravne, boks in specialne. Njihova največja dovoljena nosilnost je po 1000 kg, konstrukcija pa mora </a:t>
            </a:r>
            <a:r>
              <a:rPr lang="sl-SI" sz="2000" dirty="0" smtClean="0"/>
              <a:t>zdržati </a:t>
            </a:r>
            <a:r>
              <a:rPr lang="sl-SI" sz="2000" dirty="0"/>
              <a:t>obremenitev do 4 tone.</a:t>
            </a:r>
          </a:p>
          <a:p>
            <a:endParaRPr lang="sl-SI" dirty="0"/>
          </a:p>
        </p:txBody>
      </p:sp>
    </p:spTree>
    <p:extLst>
      <p:ext uri="{BB962C8B-B14F-4D97-AF65-F5344CB8AC3E}">
        <p14:creationId xmlns:p14="http://schemas.microsoft.com/office/powerpoint/2010/main" val="42298113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ravokotnik 1"/>
          <p:cNvSpPr/>
          <p:nvPr/>
        </p:nvSpPr>
        <p:spPr>
          <a:xfrm>
            <a:off x="395536" y="406786"/>
            <a:ext cx="8136904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sl-SI" dirty="0"/>
              <a:t>Mednarodni standard za fitosanitarno embalažo- ISPM15  je </a:t>
            </a:r>
            <a:r>
              <a:rPr lang="sl-SI" dirty="0" smtClean="0"/>
              <a:t>določil, </a:t>
            </a:r>
            <a:r>
              <a:rPr lang="sl-SI" dirty="0"/>
              <a:t>da morajo biti vse nove EUR- palete (tudi rabljene) od </a:t>
            </a:r>
            <a:r>
              <a:rPr lang="sl-SI" dirty="0" err="1"/>
              <a:t>1.januarja</a:t>
            </a:r>
            <a:r>
              <a:rPr lang="sl-SI" dirty="0"/>
              <a:t> 2010 termično- toplotno obdelane( žig na sliki). Posebno to velja za določene države. (nekatere države še trenutno nimajo poostrenega nadzora nad tem)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7363" y="1916832"/>
            <a:ext cx="7133250" cy="47525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660264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oljeZBesedilom 2"/>
          <p:cNvSpPr txBox="1"/>
          <p:nvPr/>
        </p:nvSpPr>
        <p:spPr>
          <a:xfrm>
            <a:off x="539552" y="193484"/>
            <a:ext cx="96013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l-SI" sz="2400" b="1" dirty="0" smtClean="0"/>
              <a:t>EPAL</a:t>
            </a:r>
            <a:endParaRPr lang="sl-SI" sz="2400" b="1" dirty="0"/>
          </a:p>
        </p:txBody>
      </p:sp>
      <p:sp>
        <p:nvSpPr>
          <p:cNvPr id="5" name="Pravokotnik 4"/>
          <p:cNvSpPr/>
          <p:nvPr/>
        </p:nvSpPr>
        <p:spPr>
          <a:xfrm>
            <a:off x="215516" y="908720"/>
            <a:ext cx="8561294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sl-SI" dirty="0"/>
              <a:t>EPAL je največji paletni </a:t>
            </a:r>
            <a:r>
              <a:rPr lang="sl-SI" dirty="0" err="1"/>
              <a:t>pool</a:t>
            </a:r>
            <a:r>
              <a:rPr lang="sl-SI" dirty="0"/>
              <a:t> na svetu s 500 milijoni palet v obtoku in s 70 milijon letno proizvedenih novih palet. </a:t>
            </a:r>
            <a:endParaRPr lang="sl-SI" dirty="0" smtClean="0"/>
          </a:p>
          <a:p>
            <a:endParaRPr lang="sl-SI" dirty="0"/>
          </a:p>
          <a:p>
            <a:r>
              <a:rPr lang="sl-SI" dirty="0"/>
              <a:t>Vse novo izdelane EPAL – palete morajo biti toplotno obdelane in sušene v sušilni komori, pri temperaturi najmanj 56° Celzija in v trajanju najmanj 30 minut. Znotraj Evropske unije bo vsaka novo izdelana EPAL - paleta opremljena s specialno oznako.</a:t>
            </a:r>
          </a:p>
          <a:p>
            <a:endParaRPr lang="sl-SI" dirty="0"/>
          </a:p>
        </p:txBody>
      </p:sp>
      <p:sp>
        <p:nvSpPr>
          <p:cNvPr id="6" name="Pravokotnik 5"/>
          <p:cNvSpPr/>
          <p:nvPr/>
        </p:nvSpPr>
        <p:spPr>
          <a:xfrm>
            <a:off x="181043" y="3217044"/>
            <a:ext cx="8764833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sl-SI" dirty="0"/>
              <a:t>EPAL izvaja </a:t>
            </a:r>
            <a:r>
              <a:rPr lang="sl-SI" dirty="0" smtClean="0"/>
              <a:t>po </a:t>
            </a:r>
            <a:r>
              <a:rPr lang="sl-SI" dirty="0"/>
              <a:t>vsem svetu najstrožje kontrole kakovosti. Vsi pridobitelji licence so najmanj enkrat na mesec nenajavljeno kontrolirani s strani neodvisnih inšpektorjev.</a:t>
            </a:r>
          </a:p>
        </p:txBody>
      </p:sp>
    </p:spTree>
    <p:extLst>
      <p:ext uri="{BB962C8B-B14F-4D97-AF65-F5344CB8AC3E}">
        <p14:creationId xmlns:p14="http://schemas.microsoft.com/office/powerpoint/2010/main" val="407579284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ravokotnik 1"/>
          <p:cNvSpPr/>
          <p:nvPr/>
        </p:nvSpPr>
        <p:spPr>
          <a:xfrm>
            <a:off x="35496" y="188640"/>
            <a:ext cx="8928992" cy="46474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sl-SI" sz="3600" dirty="0" smtClean="0"/>
              <a:t>                    Značilnosti palet</a:t>
            </a:r>
          </a:p>
          <a:p>
            <a:endParaRPr lang="sl-SI" sz="3600" dirty="0" smtClean="0"/>
          </a:p>
          <a:p>
            <a:r>
              <a:rPr lang="sl-SI" sz="2800" dirty="0"/>
              <a:t>Glede na čas uporabe ločimo potrošne in trajnejše palete. Potrošne palete so izdelane</a:t>
            </a:r>
          </a:p>
          <a:p>
            <a:r>
              <a:rPr lang="it-IT" sz="2800" dirty="0" err="1"/>
              <a:t>iz</a:t>
            </a:r>
            <a:r>
              <a:rPr lang="it-IT" sz="2800" dirty="0"/>
              <a:t> </a:t>
            </a:r>
            <a:r>
              <a:rPr lang="it-IT" sz="2800" dirty="0" err="1"/>
              <a:t>lahkih</a:t>
            </a:r>
            <a:r>
              <a:rPr lang="it-IT" sz="2800" dirty="0"/>
              <a:t> </a:t>
            </a:r>
            <a:r>
              <a:rPr lang="it-IT" sz="2800" dirty="0" err="1"/>
              <a:t>materialov</a:t>
            </a:r>
            <a:r>
              <a:rPr lang="it-IT" sz="2800" dirty="0"/>
              <a:t> (</a:t>
            </a:r>
            <a:r>
              <a:rPr lang="it-IT" sz="2800" dirty="0" err="1"/>
              <a:t>karton</a:t>
            </a:r>
            <a:r>
              <a:rPr lang="it-IT" sz="2800" dirty="0"/>
              <a:t>, </a:t>
            </a:r>
            <a:r>
              <a:rPr lang="it-IT" sz="2800" dirty="0" err="1"/>
              <a:t>les</a:t>
            </a:r>
            <a:r>
              <a:rPr lang="it-IT" sz="2800" dirty="0"/>
              <a:t>) in se </a:t>
            </a:r>
            <a:r>
              <a:rPr lang="it-IT" sz="2800" dirty="0" err="1"/>
              <a:t>po</a:t>
            </a:r>
            <a:r>
              <a:rPr lang="it-IT" sz="2800" dirty="0"/>
              <a:t> </a:t>
            </a:r>
            <a:r>
              <a:rPr lang="it-IT" sz="2800" dirty="0" err="1"/>
              <a:t>uporabi</a:t>
            </a:r>
            <a:r>
              <a:rPr lang="it-IT" sz="2800" dirty="0"/>
              <a:t> </a:t>
            </a:r>
            <a:r>
              <a:rPr lang="it-IT" sz="2800" dirty="0" err="1" smtClean="0"/>
              <a:t>zavr</a:t>
            </a:r>
            <a:r>
              <a:rPr lang="sl-SI" sz="2800" dirty="0" smtClean="0"/>
              <a:t>ž</a:t>
            </a:r>
            <a:r>
              <a:rPr lang="it-IT" sz="2800" dirty="0" err="1" smtClean="0"/>
              <a:t>ejo</a:t>
            </a:r>
            <a:r>
              <a:rPr lang="it-IT" sz="2800" dirty="0"/>
              <a:t>. </a:t>
            </a:r>
            <a:r>
              <a:rPr lang="it-IT" sz="2800" dirty="0" err="1"/>
              <a:t>Uporabljajo</a:t>
            </a:r>
            <a:r>
              <a:rPr lang="it-IT" sz="2800" dirty="0"/>
              <a:t> se </a:t>
            </a:r>
            <a:r>
              <a:rPr lang="it-IT" sz="2800" dirty="0" err="1"/>
              <a:t>predvsem</a:t>
            </a:r>
            <a:endParaRPr lang="it-IT" sz="2800" dirty="0"/>
          </a:p>
          <a:p>
            <a:r>
              <a:rPr lang="sl-SI" sz="2800" dirty="0"/>
              <a:t>pri manjših obremenitvah in manj pogostem manipuliranju. Njihova prednost je, da jih</a:t>
            </a:r>
          </a:p>
          <a:p>
            <a:r>
              <a:rPr lang="pl-PL" sz="2800" dirty="0"/>
              <a:t>po uporabi ni treba vračati lastniku.</a:t>
            </a:r>
            <a:endParaRPr lang="sl-SI" sz="2800" dirty="0" smtClean="0">
              <a:solidFill>
                <a:srgbClr val="FF0000"/>
              </a:solidFill>
            </a:endParaRPr>
          </a:p>
          <a:p>
            <a:endParaRPr lang="sl-SI" sz="2800" dirty="0">
              <a:solidFill>
                <a:srgbClr val="FF0000"/>
              </a:solidFill>
            </a:endParaRP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4521845"/>
            <a:ext cx="2556615" cy="22094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35896" y="4521846"/>
            <a:ext cx="4608512" cy="220942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7504429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5656" y="1196752"/>
            <a:ext cx="6192687" cy="46805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0250399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ravokotnik 1"/>
          <p:cNvSpPr/>
          <p:nvPr/>
        </p:nvSpPr>
        <p:spPr>
          <a:xfrm>
            <a:off x="0" y="404664"/>
            <a:ext cx="9144000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sl-SI" sz="2800" dirty="0" smtClean="0"/>
              <a:t> Pogosteje </a:t>
            </a:r>
            <a:r>
              <a:rPr lang="sl-SI" sz="2800" dirty="0"/>
              <a:t>se uporabljajo trajnejše palete, ki prenesejo večje obremenitve, </a:t>
            </a:r>
            <a:r>
              <a:rPr lang="sl-SI" sz="2800" dirty="0" smtClean="0"/>
              <a:t>visoke temperature</a:t>
            </a:r>
            <a:r>
              <a:rPr lang="sl-SI" sz="2800" dirty="0"/>
              <a:t>, grobo in pogosto manipuliranje, zahtevajo pa seveda večje stroške pri</a:t>
            </a:r>
          </a:p>
          <a:p>
            <a:r>
              <a:rPr lang="sl-SI" sz="2800" dirty="0"/>
              <a:t>nabavi. Trajnejše palete, ki ustrezajo standardom, imajo največjo prednost v tem, </a:t>
            </a:r>
            <a:r>
              <a:rPr lang="sl-SI" sz="2800" dirty="0" smtClean="0"/>
              <a:t>da jih </a:t>
            </a:r>
            <a:r>
              <a:rPr lang="sl-SI" sz="2800" dirty="0"/>
              <a:t>ni treba vračati pošiljatelju, ker so izmenjalne. To pomeni, da za prejeto</a:t>
            </a:r>
          </a:p>
          <a:p>
            <a:r>
              <a:rPr lang="sl-SI" sz="2800" dirty="0" err="1"/>
              <a:t>paletizirano</a:t>
            </a:r>
            <a:r>
              <a:rPr lang="sl-SI" sz="2800" dirty="0"/>
              <a:t> pošiljko vrnemo (največkrat kar prevozniku) katerokoli prazno paleto</a:t>
            </a:r>
          </a:p>
          <a:p>
            <a:r>
              <a:rPr lang="sl-SI" sz="2800" dirty="0"/>
              <a:t>enakih lastnosti.</a:t>
            </a:r>
          </a:p>
        </p:txBody>
      </p:sp>
    </p:spTree>
    <p:extLst>
      <p:ext uri="{BB962C8B-B14F-4D97-AF65-F5344CB8AC3E}">
        <p14:creationId xmlns:p14="http://schemas.microsoft.com/office/powerpoint/2010/main" val="38983099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ravokotnik 1"/>
          <p:cNvSpPr/>
          <p:nvPr/>
        </p:nvSpPr>
        <p:spPr>
          <a:xfrm>
            <a:off x="107504" y="404664"/>
            <a:ext cx="8928992" cy="48320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sl-SI" sz="2800" b="1" dirty="0">
                <a:solidFill>
                  <a:srgbClr val="FFFF00"/>
                </a:solidFill>
              </a:rPr>
              <a:t>Ravna paleta </a:t>
            </a:r>
            <a:r>
              <a:rPr lang="sl-SI" sz="2800" dirty="0"/>
              <a:t>je lahko lesena ali kovinska. Kovinske palete so </a:t>
            </a:r>
            <a:r>
              <a:rPr lang="sl-SI" sz="2800" dirty="0" smtClean="0"/>
              <a:t>dražje</a:t>
            </a:r>
            <a:r>
              <a:rPr lang="sl-SI" sz="2800" dirty="0"/>
              <a:t>, trajnejše </a:t>
            </a:r>
            <a:r>
              <a:rPr lang="sl-SI" sz="2800" dirty="0" smtClean="0"/>
              <a:t>in cenejše </a:t>
            </a:r>
            <a:r>
              <a:rPr lang="sl-SI" sz="2800" dirty="0"/>
              <a:t>za </a:t>
            </a:r>
            <a:r>
              <a:rPr lang="sl-SI" sz="2800" dirty="0" smtClean="0"/>
              <a:t>vzdrževanje</a:t>
            </a:r>
            <a:r>
              <a:rPr lang="sl-SI" sz="2800" dirty="0"/>
              <a:t>, lesene pa so cenejše, </a:t>
            </a:r>
            <a:r>
              <a:rPr lang="sl-SI" sz="2800" dirty="0" smtClean="0"/>
              <a:t>lažje </a:t>
            </a:r>
            <a:r>
              <a:rPr lang="sl-SI" sz="2800" dirty="0"/>
              <a:t>jih je popravljati in imajo </a:t>
            </a:r>
            <a:r>
              <a:rPr lang="sl-SI" sz="2800" dirty="0" smtClean="0"/>
              <a:t>precej krajši </a:t>
            </a:r>
            <a:r>
              <a:rPr lang="sl-SI" sz="2800" dirty="0"/>
              <a:t>rok trajanja (povprečno 3 leta).</a:t>
            </a:r>
          </a:p>
          <a:p>
            <a:r>
              <a:rPr lang="sl-SI" sz="2800" dirty="0"/>
              <a:t>Standardna ravna lesena paleta ima naslednje značilnosti:</a:t>
            </a:r>
          </a:p>
          <a:p>
            <a:r>
              <a:rPr lang="it-IT" sz="2800" dirty="0"/>
              <a:t>- </a:t>
            </a:r>
            <a:r>
              <a:rPr lang="it-IT" sz="2800" dirty="0" err="1"/>
              <a:t>dimenzije</a:t>
            </a:r>
            <a:r>
              <a:rPr lang="it-IT" sz="2800" dirty="0"/>
              <a:t>: 1200 x 800 mm,</a:t>
            </a:r>
          </a:p>
          <a:p>
            <a:r>
              <a:rPr lang="sl-SI" sz="2800" dirty="0"/>
              <a:t>- višina: 144 mm,</a:t>
            </a:r>
          </a:p>
          <a:p>
            <a:r>
              <a:rPr lang="sl-SI" sz="2800" dirty="0"/>
              <a:t>- </a:t>
            </a:r>
            <a:r>
              <a:rPr lang="sl-SI" sz="2800" dirty="0" smtClean="0"/>
              <a:t>teža</a:t>
            </a:r>
            <a:r>
              <a:rPr lang="sl-SI" sz="2800" dirty="0"/>
              <a:t>: 25 </a:t>
            </a:r>
            <a:r>
              <a:rPr lang="sl-SI" sz="2800" dirty="0" smtClean="0"/>
              <a:t>kg (tara),</a:t>
            </a:r>
            <a:endParaRPr lang="sl-SI" sz="2800" dirty="0"/>
          </a:p>
          <a:p>
            <a:r>
              <a:rPr lang="sl-SI" sz="2800" dirty="0"/>
              <a:t>- koristna nosilnost: 975 </a:t>
            </a:r>
            <a:r>
              <a:rPr lang="sl-SI" sz="2800" dirty="0" smtClean="0"/>
              <a:t>kg,</a:t>
            </a:r>
          </a:p>
          <a:p>
            <a:r>
              <a:rPr lang="sl-SI" sz="2800" dirty="0" smtClean="0"/>
              <a:t>- Idealna površina zlaganja 0,96 m</a:t>
            </a:r>
            <a:r>
              <a:rPr lang="sl-SI" sz="2800" dirty="0" smtClean="0">
                <a:latin typeface="Times New Roman"/>
                <a:cs typeface="Times New Roman"/>
              </a:rPr>
              <a:t>²</a:t>
            </a:r>
            <a:endParaRPr lang="sl-SI" sz="2800" dirty="0"/>
          </a:p>
        </p:txBody>
      </p:sp>
      <p:sp>
        <p:nvSpPr>
          <p:cNvPr id="3" name="Pravokotnik 2"/>
          <p:cNvSpPr/>
          <p:nvPr/>
        </p:nvSpPr>
        <p:spPr>
          <a:xfrm>
            <a:off x="107504" y="5301208"/>
            <a:ext cx="4572000" cy="92333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sl-SI" dirty="0">
                <a:hlinkClick r:id="rId2"/>
              </a:rPr>
              <a:t>http://</a:t>
            </a:r>
            <a:r>
              <a:rPr lang="sl-SI" dirty="0" smtClean="0">
                <a:hlinkClick r:id="rId2"/>
              </a:rPr>
              <a:t>www.edit.si/stroji-za-ovijanje-palet.html</a:t>
            </a:r>
            <a:endParaRPr lang="sl-SI" dirty="0" smtClean="0"/>
          </a:p>
          <a:p>
            <a:endParaRPr lang="sl-SI" dirty="0"/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47504" y="2771468"/>
            <a:ext cx="3496496" cy="180965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81621" y="4891031"/>
            <a:ext cx="3496496" cy="19669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2150009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s://upload.wikimedia.org/wikipedia/commons/thumb/3/30/Plan_palette-europe.svg/984px-Plan_palette-europe.svg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5152" y="620688"/>
            <a:ext cx="9372600" cy="60007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542827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3608" y="692696"/>
            <a:ext cx="6408712" cy="43924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Pravokotnik 1"/>
          <p:cNvSpPr/>
          <p:nvPr/>
        </p:nvSpPr>
        <p:spPr>
          <a:xfrm>
            <a:off x="1979712" y="5589240"/>
            <a:ext cx="482696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/>
              <a:t> </a:t>
            </a:r>
            <a:r>
              <a:rPr lang="en-US" sz="2400" dirty="0" err="1"/>
              <a:t>Naložena</a:t>
            </a:r>
            <a:r>
              <a:rPr lang="en-US" sz="2400" dirty="0"/>
              <a:t> EURO </a:t>
            </a:r>
            <a:r>
              <a:rPr lang="en-US" sz="2400" dirty="0" err="1"/>
              <a:t>paleta</a:t>
            </a:r>
            <a:r>
              <a:rPr lang="en-US" sz="2400" dirty="0"/>
              <a:t> z </a:t>
            </a:r>
            <a:r>
              <a:rPr lang="en-US" sz="2400" dirty="0" err="1"/>
              <a:t>merami</a:t>
            </a:r>
            <a:endParaRPr lang="sl-SI" sz="2400" dirty="0"/>
          </a:p>
        </p:txBody>
      </p:sp>
    </p:spTree>
    <p:extLst>
      <p:ext uri="{BB962C8B-B14F-4D97-AF65-F5344CB8AC3E}">
        <p14:creationId xmlns:p14="http://schemas.microsoft.com/office/powerpoint/2010/main" val="3908378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ravokotnik 1"/>
          <p:cNvSpPr/>
          <p:nvPr/>
        </p:nvSpPr>
        <p:spPr>
          <a:xfrm>
            <a:off x="0" y="404664"/>
            <a:ext cx="9144000" cy="60016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sl-SI" sz="2400" b="1" dirty="0">
                <a:solidFill>
                  <a:srgbClr val="FFFF00"/>
                </a:solidFill>
              </a:rPr>
              <a:t>Boks-paleta</a:t>
            </a:r>
            <a:r>
              <a:rPr lang="sl-SI" sz="2400" dirty="0"/>
              <a:t> je ravna paleta, ki ima stranice iz lesa, kovinskih cevi, iz </a:t>
            </a:r>
            <a:r>
              <a:rPr lang="sl-SI" sz="2400" dirty="0" smtClean="0"/>
              <a:t>mreže</a:t>
            </a:r>
            <a:r>
              <a:rPr lang="sl-SI" sz="2400" dirty="0"/>
              <a:t>, ž</a:t>
            </a:r>
            <a:r>
              <a:rPr lang="sl-SI" sz="2400" dirty="0" smtClean="0"/>
              <a:t>ice ali pločevine</a:t>
            </a:r>
            <a:r>
              <a:rPr lang="sl-SI" sz="2400" dirty="0"/>
              <a:t>, lahko </a:t>
            </a:r>
            <a:r>
              <a:rPr lang="sl-SI" sz="2400" dirty="0" smtClean="0"/>
              <a:t>ima </a:t>
            </a:r>
            <a:r>
              <a:rPr lang="sl-SI" sz="2400" dirty="0"/>
              <a:t>tudi pokrov. Zgrajena je tako, da jo je mogoče zlagati v </a:t>
            </a:r>
            <a:r>
              <a:rPr lang="sl-SI" sz="2400" dirty="0" smtClean="0"/>
              <a:t>višino, eno </a:t>
            </a:r>
            <a:r>
              <a:rPr lang="sl-SI" sz="2400" dirty="0"/>
              <a:t>na drugo.</a:t>
            </a:r>
          </a:p>
          <a:p>
            <a:r>
              <a:rPr lang="sl-SI" sz="2400" b="1" dirty="0"/>
              <a:t>Standardna kovinska boks-paleta</a:t>
            </a:r>
            <a:r>
              <a:rPr lang="sl-SI" sz="2400" dirty="0"/>
              <a:t>:</a:t>
            </a:r>
          </a:p>
          <a:p>
            <a:r>
              <a:rPr lang="sl-SI" sz="2400" dirty="0"/>
              <a:t>- </a:t>
            </a:r>
            <a:r>
              <a:rPr lang="sl-SI" sz="2400" dirty="0" smtClean="0"/>
              <a:t>dolžina</a:t>
            </a:r>
            <a:r>
              <a:rPr lang="sl-SI" sz="2400" dirty="0"/>
              <a:t>: 1240 mm,</a:t>
            </a:r>
          </a:p>
          <a:p>
            <a:r>
              <a:rPr lang="sl-SI" sz="2400" dirty="0"/>
              <a:t>- širina: 835 mm,</a:t>
            </a:r>
          </a:p>
          <a:p>
            <a:r>
              <a:rPr lang="sl-SI" sz="2400" dirty="0"/>
              <a:t>- višina: 970 mm,</a:t>
            </a:r>
          </a:p>
          <a:p>
            <a:r>
              <a:rPr lang="nn-NO" sz="2400" dirty="0"/>
              <a:t>- koristne dimenzije: 1200 x 800 x 800 mm,</a:t>
            </a:r>
          </a:p>
          <a:p>
            <a:r>
              <a:rPr lang="sl-SI" sz="2400" dirty="0"/>
              <a:t>- </a:t>
            </a:r>
            <a:r>
              <a:rPr lang="sl-SI" sz="2400" dirty="0" smtClean="0"/>
              <a:t>teža</a:t>
            </a:r>
            <a:r>
              <a:rPr lang="sl-SI" sz="2400" dirty="0"/>
              <a:t>: 85 kg,</a:t>
            </a:r>
          </a:p>
          <a:p>
            <a:r>
              <a:rPr lang="sl-SI" sz="2400" dirty="0"/>
              <a:t>- koristna nosilnost: 900 kg,</a:t>
            </a:r>
          </a:p>
          <a:p>
            <a:r>
              <a:rPr lang="sl-SI" sz="2400" dirty="0"/>
              <a:t>- prostornina: 0,75 m3</a:t>
            </a:r>
          </a:p>
          <a:p>
            <a:r>
              <a:rPr lang="sl-SI" sz="2400" dirty="0"/>
              <a:t>Boks-palete so kombinacija palete z zabojem. Imajo stalne ali </a:t>
            </a:r>
            <a:r>
              <a:rPr lang="sl-SI" sz="2400" dirty="0" smtClean="0"/>
              <a:t>zložljive </a:t>
            </a:r>
            <a:r>
              <a:rPr lang="sl-SI" sz="2400" dirty="0"/>
              <a:t>stranice;</a:t>
            </a:r>
          </a:p>
          <a:p>
            <a:r>
              <a:rPr lang="sl-SI" sz="2400" dirty="0"/>
              <a:t>namenjene pa so zavarovanju drobnega kosovnega blaga nepravilnih </a:t>
            </a:r>
            <a:r>
              <a:rPr lang="sl-SI" sz="2400" dirty="0" smtClean="0"/>
              <a:t>geometrijskih oblik</a:t>
            </a:r>
            <a:r>
              <a:rPr lang="sl-SI" sz="2400" dirty="0"/>
              <a:t>, ki bi ga na ravnih paletah </a:t>
            </a:r>
            <a:r>
              <a:rPr lang="sl-SI" sz="2400" dirty="0" smtClean="0"/>
              <a:t>težko </a:t>
            </a:r>
            <a:r>
              <a:rPr lang="sl-SI" sz="2400" dirty="0"/>
              <a:t>oblikovali v </a:t>
            </a:r>
            <a:r>
              <a:rPr lang="sl-SI" sz="2400" dirty="0" smtClean="0"/>
              <a:t>stabilno pošiljko</a:t>
            </a:r>
            <a:r>
              <a:rPr lang="sl-SI" sz="2400" dirty="0"/>
              <a:t>.</a:t>
            </a:r>
          </a:p>
        </p:txBody>
      </p:sp>
      <p:pic>
        <p:nvPicPr>
          <p:cNvPr id="3" name="Slika 2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156176" y="1556792"/>
            <a:ext cx="2857500" cy="2857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64754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ravokotnik 1"/>
          <p:cNvSpPr/>
          <p:nvPr/>
        </p:nvSpPr>
        <p:spPr>
          <a:xfrm>
            <a:off x="107504" y="332656"/>
            <a:ext cx="8712968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sl-SI" sz="2400" dirty="0"/>
              <a:t>Standardne (ISO) ravne ali boks palete morajo biti obvezno opremljene z oznakami:</a:t>
            </a:r>
          </a:p>
          <a:p>
            <a:pPr marL="342900" lvl="0" indent="-342900">
              <a:buFont typeface="Wingdings" pitchFamily="2" charset="2"/>
              <a:buChar char="§"/>
            </a:pPr>
            <a:r>
              <a:rPr lang="sl-SI" sz="2400" dirty="0"/>
              <a:t>na levi strani je navedena oznaka lastnika,</a:t>
            </a:r>
          </a:p>
          <a:p>
            <a:pPr marL="342900" lvl="0" indent="-342900">
              <a:buFont typeface="Wingdings" pitchFamily="2" charset="2"/>
              <a:buChar char="§"/>
            </a:pPr>
            <a:r>
              <a:rPr lang="sl-SI" sz="2400" dirty="0"/>
              <a:t>v sredini je oznaka proizvajalca,</a:t>
            </a:r>
          </a:p>
          <a:p>
            <a:pPr marL="342900" lvl="0" indent="-342900">
              <a:buFont typeface="Wingdings" pitchFamily="2" charset="2"/>
              <a:buChar char="§"/>
            </a:pPr>
            <a:r>
              <a:rPr lang="sl-SI" sz="2400" dirty="0"/>
              <a:t>na desni strani je oznaka »EUR«, kar pomeni, da so palete </a:t>
            </a:r>
            <a:r>
              <a:rPr lang="sl-SI" sz="2400" dirty="0" smtClean="0"/>
              <a:t>standardizirane </a:t>
            </a:r>
            <a:r>
              <a:rPr lang="sl-SI" sz="2400" dirty="0"/>
              <a:t>in medsebojno zamenljive</a:t>
            </a:r>
            <a:r>
              <a:rPr lang="sl-SI" sz="2400" dirty="0" smtClean="0"/>
              <a:t>.</a:t>
            </a:r>
          </a:p>
          <a:p>
            <a:pPr marL="342900" lvl="0" indent="-342900">
              <a:buFont typeface="Wingdings" pitchFamily="2" charset="2"/>
              <a:buChar char="§"/>
            </a:pPr>
            <a:r>
              <a:rPr lang="sl-SI" sz="2400" dirty="0"/>
              <a:t>ž</a:t>
            </a:r>
            <a:r>
              <a:rPr lang="sl-SI" sz="2400" dirty="0" smtClean="0"/>
              <a:t>ig  </a:t>
            </a:r>
            <a:r>
              <a:rPr lang="sl-SI" sz="2400" dirty="0"/>
              <a:t>termično- </a:t>
            </a:r>
            <a:r>
              <a:rPr lang="sl-SI" sz="2400" dirty="0" smtClean="0"/>
              <a:t>toplotne obdelave.</a:t>
            </a:r>
            <a:endParaRPr lang="sl-SI" sz="2400" dirty="0"/>
          </a:p>
        </p:txBody>
      </p:sp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1680" y="3356992"/>
            <a:ext cx="5688632" cy="34411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336570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ravokotnik 1"/>
          <p:cNvSpPr/>
          <p:nvPr/>
        </p:nvSpPr>
        <p:spPr>
          <a:xfrm>
            <a:off x="107504" y="332656"/>
            <a:ext cx="8856984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sl-SI" sz="2400" dirty="0"/>
              <a:t>Standardne palete imajo mednarodni status in so na ta način pomemben člen sodobnih prometnih in trgovinskih procesov. S tem so istočasno izpolnjeni osnovni pogoji za funkcioniranje procesa zamenjave palet po načelu »polne za prazne«, »prazne za polne« ali »prazne za prazne«, ki so enakovredne za vse sodelujoče v procesu </a:t>
            </a:r>
            <a:r>
              <a:rPr lang="sl-SI" sz="2400" dirty="0" err="1"/>
              <a:t>paletizacije</a:t>
            </a:r>
            <a:r>
              <a:rPr lang="sl-SI" sz="24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4401649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ravokotnik 1"/>
          <p:cNvSpPr/>
          <p:nvPr/>
        </p:nvSpPr>
        <p:spPr>
          <a:xfrm>
            <a:off x="115718" y="404664"/>
            <a:ext cx="8928992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sl-SI" sz="2800" b="1" dirty="0">
                <a:solidFill>
                  <a:srgbClr val="FFFF00"/>
                </a:solidFill>
              </a:rPr>
              <a:t>Specialne </a:t>
            </a:r>
            <a:r>
              <a:rPr lang="sl-SI" sz="2800" b="1" dirty="0" smtClean="0">
                <a:solidFill>
                  <a:srgbClr val="FFFF00"/>
                </a:solidFill>
              </a:rPr>
              <a:t>palete </a:t>
            </a:r>
            <a:r>
              <a:rPr lang="sl-SI" sz="2800" dirty="0" smtClean="0"/>
              <a:t>(lesene ali kovinske)</a:t>
            </a:r>
            <a:r>
              <a:rPr lang="sl-SI" sz="2800" b="1" dirty="0" smtClean="0">
                <a:solidFill>
                  <a:srgbClr val="FFFF00"/>
                </a:solidFill>
              </a:rPr>
              <a:t> </a:t>
            </a:r>
            <a:r>
              <a:rPr lang="sl-SI" sz="2800" dirty="0"/>
              <a:t>morajo ustrezati oblikam tovora, ki ga nanje nalagamo. To so </a:t>
            </a:r>
            <a:r>
              <a:rPr lang="sl-SI" sz="2800" dirty="0" smtClean="0"/>
              <a:t>palete za </a:t>
            </a:r>
            <a:r>
              <a:rPr lang="sl-SI" sz="2800" dirty="0"/>
              <a:t>sodčke in sode, za kovinske profile, avtomobilske </a:t>
            </a:r>
            <a:r>
              <a:rPr lang="sl-SI" sz="2800" dirty="0" smtClean="0"/>
              <a:t>gume, dele itd</a:t>
            </a:r>
            <a:r>
              <a:rPr lang="sl-SI" sz="2800" dirty="0"/>
              <a:t>.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2564903"/>
            <a:ext cx="3905250" cy="2486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8024" y="2522041"/>
            <a:ext cx="3888432" cy="2571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3595240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19672" y="620688"/>
            <a:ext cx="5832648" cy="47525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Pravokotnik 1"/>
          <p:cNvSpPr/>
          <p:nvPr/>
        </p:nvSpPr>
        <p:spPr>
          <a:xfrm>
            <a:off x="2051720" y="5877272"/>
            <a:ext cx="446449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 err="1"/>
              <a:t>Nestandardne</a:t>
            </a:r>
            <a:r>
              <a:rPr lang="en-US" sz="2400" dirty="0"/>
              <a:t> </a:t>
            </a:r>
            <a:r>
              <a:rPr lang="en-US" sz="2400" dirty="0" err="1"/>
              <a:t>namenske</a:t>
            </a:r>
            <a:r>
              <a:rPr lang="en-US" sz="2400" dirty="0"/>
              <a:t> </a:t>
            </a:r>
            <a:r>
              <a:rPr lang="en-US" sz="2400" dirty="0" err="1"/>
              <a:t>palete</a:t>
            </a:r>
            <a:endParaRPr lang="sl-SI" sz="2400" dirty="0"/>
          </a:p>
        </p:txBody>
      </p:sp>
    </p:spTree>
    <p:extLst>
      <p:ext uri="{BB962C8B-B14F-4D97-AF65-F5344CB8AC3E}">
        <p14:creationId xmlns:p14="http://schemas.microsoft.com/office/powerpoint/2010/main" val="21120456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ravokotnik 1"/>
          <p:cNvSpPr/>
          <p:nvPr/>
        </p:nvSpPr>
        <p:spPr>
          <a:xfrm>
            <a:off x="107504" y="474345"/>
            <a:ext cx="8856984" cy="60016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sl-SI" sz="2400" b="1" dirty="0"/>
              <a:t>V zračnem prometu uporabljajo namenske palete</a:t>
            </a:r>
            <a:r>
              <a:rPr lang="sl-SI" sz="2400" dirty="0"/>
              <a:t>, ki so sestavljene iz kovinske plošče in mreže, s katero tovor zavarujejo pred horizontalnim in vertikalnim premikanjem. Te palete, ne glede na lastništvo, uporabljajo samo v zračnem prometu. IATA (Mednarodno združenje zračnih prevoznikov) postavlja standardne dimenzije palet za zračni promet. Danes v zračnem prometu največ uporabljajo palete naslednjih dimenzij</a:t>
            </a:r>
            <a:r>
              <a:rPr lang="sl-SI" sz="2400" dirty="0" smtClean="0"/>
              <a:t>:</a:t>
            </a:r>
          </a:p>
          <a:p>
            <a:endParaRPr lang="sl-SI" sz="2400" dirty="0"/>
          </a:p>
          <a:p>
            <a:pPr lvl="0"/>
            <a:r>
              <a:rPr lang="sl-SI" sz="2400" dirty="0"/>
              <a:t>3180 x 2240 mm,</a:t>
            </a:r>
          </a:p>
          <a:p>
            <a:pPr lvl="0"/>
            <a:r>
              <a:rPr lang="sl-SI" sz="2400" dirty="0"/>
              <a:t>3180 x </a:t>
            </a:r>
            <a:r>
              <a:rPr lang="sl-SI" sz="2400"/>
              <a:t>1530 </a:t>
            </a:r>
            <a:r>
              <a:rPr lang="sl-SI" sz="2400" smtClean="0"/>
              <a:t>mm,</a:t>
            </a:r>
            <a:endParaRPr lang="sl-SI" sz="2400" dirty="0"/>
          </a:p>
          <a:p>
            <a:pPr lvl="0"/>
            <a:r>
              <a:rPr lang="sl-SI" sz="2400" dirty="0"/>
              <a:t>6060 x 2440 mm</a:t>
            </a:r>
            <a:r>
              <a:rPr lang="sl-SI" sz="2400" dirty="0" smtClean="0"/>
              <a:t>.</a:t>
            </a:r>
          </a:p>
          <a:p>
            <a:pPr lvl="0"/>
            <a:endParaRPr lang="sl-SI" sz="2400" dirty="0"/>
          </a:p>
          <a:p>
            <a:r>
              <a:rPr lang="sl-SI" sz="2400" dirty="0"/>
              <a:t>Višina palet, na katerih tovor pritrjujejo z mrežami, kavlji, </a:t>
            </a:r>
            <a:r>
              <a:rPr lang="sl-SI" sz="2400" dirty="0" err="1"/>
              <a:t>zatezniki</a:t>
            </a:r>
            <a:r>
              <a:rPr lang="sl-SI" sz="2400" dirty="0"/>
              <a:t> ali prstani na </a:t>
            </a:r>
            <a:r>
              <a:rPr lang="sl-SI" sz="2400" dirty="0" err="1"/>
              <a:t>tračnik</a:t>
            </a:r>
            <a:r>
              <a:rPr lang="sl-SI" sz="2400" dirty="0"/>
              <a:t> palete, je od 1020 do 2030 mm. Palete navedenih dimenzij ustrezajo za prevoz v letalih B-747 (</a:t>
            </a:r>
            <a:r>
              <a:rPr lang="sl-SI" sz="2400" dirty="0" err="1"/>
              <a:t>Boeing</a:t>
            </a:r>
            <a:r>
              <a:rPr lang="sl-SI" sz="2400" dirty="0"/>
              <a:t>), A-300 (Airbus) in L-1011 (</a:t>
            </a:r>
            <a:r>
              <a:rPr lang="sl-SI" sz="2400" dirty="0" err="1"/>
              <a:t>Lockheed</a:t>
            </a:r>
            <a:r>
              <a:rPr lang="sl-SI" sz="2400" dirty="0"/>
              <a:t>). </a:t>
            </a:r>
          </a:p>
        </p:txBody>
      </p:sp>
    </p:spTree>
    <p:extLst>
      <p:ext uri="{BB962C8B-B14F-4D97-AF65-F5344CB8AC3E}">
        <p14:creationId xmlns:p14="http://schemas.microsoft.com/office/powerpoint/2010/main" val="18325141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116632"/>
            <a:ext cx="4016357" cy="28083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27984" y="3068960"/>
            <a:ext cx="4105275" cy="3543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0510938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ravokotnik 1"/>
          <p:cNvSpPr/>
          <p:nvPr/>
        </p:nvSpPr>
        <p:spPr>
          <a:xfrm>
            <a:off x="611560" y="332656"/>
            <a:ext cx="8352928" cy="54476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sv-SE" sz="3600" dirty="0"/>
              <a:t>Zlaganje palet na transportna sredstva in v </a:t>
            </a:r>
            <a:r>
              <a:rPr lang="sv-SE" sz="3600" dirty="0" smtClean="0"/>
              <a:t>kontejnerje</a:t>
            </a:r>
            <a:endParaRPr lang="sl-SI" sz="3600" dirty="0" smtClean="0"/>
          </a:p>
          <a:p>
            <a:endParaRPr lang="sv-SE" sz="3600" dirty="0"/>
          </a:p>
          <a:p>
            <a:r>
              <a:rPr lang="sl-SI" sz="2400" dirty="0"/>
              <a:t>Pri sestavljanju tovornih enot na ravnih (pa tudi v boks) paletah nas vedno skrbi, </a:t>
            </a:r>
            <a:r>
              <a:rPr lang="sl-SI" sz="2400" dirty="0" smtClean="0"/>
              <a:t>kako določiti </a:t>
            </a:r>
            <a:r>
              <a:rPr lang="sl-SI" sz="2400" dirty="0"/>
              <a:t>optimalni način zlaganja izdelkov, ki so praviloma v škatlah iz valovite</a:t>
            </a:r>
          </a:p>
          <a:p>
            <a:r>
              <a:rPr lang="sl-SI" sz="2400" dirty="0"/>
              <a:t>lepenke, v zabojih, vrečah ali sodih. Nič manj ni pomemben način zlaganja palet </a:t>
            </a:r>
            <a:r>
              <a:rPr lang="sl-SI" sz="2400" dirty="0" smtClean="0"/>
              <a:t>v transportna </a:t>
            </a:r>
            <a:r>
              <a:rPr lang="sl-SI" sz="2400" dirty="0"/>
              <a:t>sredstva (cestna, ž</a:t>
            </a:r>
            <a:r>
              <a:rPr lang="sl-SI" sz="2400" dirty="0" smtClean="0"/>
              <a:t>elezniška</a:t>
            </a:r>
            <a:r>
              <a:rPr lang="sl-SI" sz="2400" dirty="0"/>
              <a:t>, vodna ali zračna).</a:t>
            </a:r>
          </a:p>
          <a:p>
            <a:r>
              <a:rPr lang="sl-SI" sz="2400" dirty="0"/>
              <a:t>Analize </a:t>
            </a:r>
            <a:r>
              <a:rPr lang="sl-SI" sz="2400" dirty="0" smtClean="0"/>
              <a:t>kažejo</a:t>
            </a:r>
            <a:r>
              <a:rPr lang="sl-SI" sz="2400" dirty="0"/>
              <a:t>, da je redko mogoče optimalno izkoristiti </a:t>
            </a:r>
            <a:r>
              <a:rPr lang="sl-SI" sz="2400" dirty="0" smtClean="0"/>
              <a:t>razpoložljivo </a:t>
            </a:r>
            <a:r>
              <a:rPr lang="sl-SI" sz="2400" dirty="0"/>
              <a:t>prostornino </a:t>
            </a:r>
            <a:r>
              <a:rPr lang="sl-SI" sz="2400" dirty="0" smtClean="0"/>
              <a:t>in talno </a:t>
            </a:r>
            <a:r>
              <a:rPr lang="sl-SI" sz="2400" dirty="0"/>
              <a:t>površino cestnega transportnega sredstva, </a:t>
            </a:r>
            <a:r>
              <a:rPr lang="sl-SI" sz="2400" dirty="0" smtClean="0"/>
              <a:t>lažje </a:t>
            </a:r>
            <a:r>
              <a:rPr lang="sl-SI" sz="2400" dirty="0"/>
              <a:t>pa njegovo nosilnost.</a:t>
            </a:r>
          </a:p>
          <a:p>
            <a:endParaRPr lang="sl-SI" sz="2400" dirty="0"/>
          </a:p>
        </p:txBody>
      </p:sp>
    </p:spTree>
    <p:extLst>
      <p:ext uri="{BB962C8B-B14F-4D97-AF65-F5344CB8AC3E}">
        <p14:creationId xmlns:p14="http://schemas.microsoft.com/office/powerpoint/2010/main" val="26147666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lika 1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520" y="620688"/>
            <a:ext cx="8640960" cy="4680520"/>
          </a:xfrm>
          <a:prstGeom prst="rect">
            <a:avLst/>
          </a:prstGeom>
          <a:noFill/>
        </p:spPr>
      </p:pic>
      <p:sp>
        <p:nvSpPr>
          <p:cNvPr id="3" name="Pravokotnik 2"/>
          <p:cNvSpPr/>
          <p:nvPr/>
        </p:nvSpPr>
        <p:spPr>
          <a:xfrm>
            <a:off x="683568" y="5733256"/>
            <a:ext cx="820891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 err="1"/>
              <a:t>Shema</a:t>
            </a:r>
            <a:r>
              <a:rPr lang="en-US" sz="2400" dirty="0"/>
              <a:t> </a:t>
            </a:r>
            <a:r>
              <a:rPr lang="en-US" sz="2400" dirty="0" err="1"/>
              <a:t>zlaganja</a:t>
            </a:r>
            <a:r>
              <a:rPr lang="en-US" sz="2400" dirty="0"/>
              <a:t> </a:t>
            </a:r>
            <a:r>
              <a:rPr lang="en-US" sz="2400" dirty="0" err="1"/>
              <a:t>paletnih</a:t>
            </a:r>
            <a:r>
              <a:rPr lang="en-US" sz="2400" dirty="0"/>
              <a:t> </a:t>
            </a:r>
            <a:r>
              <a:rPr lang="en-US" sz="2400" dirty="0" err="1"/>
              <a:t>enot</a:t>
            </a:r>
            <a:r>
              <a:rPr lang="en-US" sz="2400" dirty="0"/>
              <a:t> </a:t>
            </a:r>
            <a:r>
              <a:rPr lang="en-US" sz="2400" dirty="0" err="1"/>
              <a:t>na</a:t>
            </a:r>
            <a:r>
              <a:rPr lang="en-US" sz="2400" dirty="0"/>
              <a:t> </a:t>
            </a:r>
            <a:r>
              <a:rPr lang="en-US" sz="2400" dirty="0" err="1"/>
              <a:t>cestna</a:t>
            </a:r>
            <a:r>
              <a:rPr lang="en-US" sz="2400" dirty="0"/>
              <a:t> </a:t>
            </a:r>
            <a:r>
              <a:rPr lang="en-US" sz="2400" dirty="0" err="1"/>
              <a:t>vozila</a:t>
            </a:r>
            <a:r>
              <a:rPr lang="en-US" sz="2400" dirty="0"/>
              <a:t>.</a:t>
            </a:r>
            <a:endParaRPr lang="sl-SI" sz="2400" dirty="0"/>
          </a:p>
        </p:txBody>
      </p:sp>
    </p:spTree>
    <p:extLst>
      <p:ext uri="{BB962C8B-B14F-4D97-AF65-F5344CB8AC3E}">
        <p14:creationId xmlns:p14="http://schemas.microsoft.com/office/powerpoint/2010/main" val="22098427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ravokotnik 1"/>
          <p:cNvSpPr/>
          <p:nvPr/>
        </p:nvSpPr>
        <p:spPr>
          <a:xfrm>
            <a:off x="107504" y="188640"/>
            <a:ext cx="8928992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sl-SI" sz="2400" dirty="0"/>
              <a:t>Pri zlaganju paletnih enot v transportna sredstva ali kontejnerje je treba posebej </a:t>
            </a:r>
            <a:r>
              <a:rPr lang="sl-SI" sz="2400" dirty="0" smtClean="0"/>
              <a:t>paziti, da </a:t>
            </a:r>
            <a:r>
              <a:rPr lang="sl-SI" sz="2400" dirty="0"/>
              <a:t>so </a:t>
            </a:r>
            <a:r>
              <a:rPr lang="sl-SI" sz="2400" dirty="0" smtClean="0"/>
              <a:t>zložene </a:t>
            </a:r>
            <a:r>
              <a:rPr lang="sl-SI" sz="2400" dirty="0"/>
              <a:t>tako, da se med prevozom ne morejo premikati in povzročati </a:t>
            </a:r>
            <a:r>
              <a:rPr lang="sl-SI" sz="2400" dirty="0" smtClean="0"/>
              <a:t>poškodb blaga </a:t>
            </a:r>
            <a:r>
              <a:rPr lang="sl-SI" sz="2400" dirty="0"/>
              <a:t>in transportnega sredstva.</a:t>
            </a:r>
          </a:p>
        </p:txBody>
      </p:sp>
      <p:pic>
        <p:nvPicPr>
          <p:cNvPr id="3" name="Slika 2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27584" y="2054943"/>
            <a:ext cx="7848872" cy="3795424"/>
          </a:xfrm>
          <a:prstGeom prst="rect">
            <a:avLst/>
          </a:prstGeom>
          <a:noFill/>
        </p:spPr>
      </p:pic>
      <p:sp>
        <p:nvSpPr>
          <p:cNvPr id="5" name="Pravokotnik 4"/>
          <p:cNvSpPr/>
          <p:nvPr/>
        </p:nvSpPr>
        <p:spPr>
          <a:xfrm>
            <a:off x="1275342" y="6165303"/>
            <a:ext cx="784887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sl-SI" sz="2400" dirty="0"/>
              <a:t>Prikaz natovarjanja paletnih enot v ž</a:t>
            </a:r>
            <a:r>
              <a:rPr lang="sl-SI" sz="2400" dirty="0" smtClean="0"/>
              <a:t>elezniški </a:t>
            </a:r>
            <a:r>
              <a:rPr lang="sl-SI" sz="2400" dirty="0"/>
              <a:t>voz</a:t>
            </a:r>
            <a:r>
              <a:rPr lang="sl-SI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4643062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ravokotnik 1"/>
          <p:cNvSpPr/>
          <p:nvPr/>
        </p:nvSpPr>
        <p:spPr>
          <a:xfrm>
            <a:off x="107504" y="419472"/>
            <a:ext cx="892899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1"/>
            <a:r>
              <a:rPr lang="sl-SI" sz="2400" b="1" cap="all" dirty="0" smtClean="0"/>
              <a:t> Prednosti </a:t>
            </a:r>
            <a:r>
              <a:rPr lang="sl-SI" sz="2400" b="1" cap="all" dirty="0"/>
              <a:t>in pomanjkljivosti </a:t>
            </a:r>
            <a:r>
              <a:rPr lang="sl-SI" sz="2400" b="1" cap="all" dirty="0" err="1"/>
              <a:t>paletizacije</a:t>
            </a:r>
            <a:endParaRPr lang="sl-SI" sz="2400" b="1" cap="all" dirty="0"/>
          </a:p>
        </p:txBody>
      </p:sp>
      <p:sp>
        <p:nvSpPr>
          <p:cNvPr id="3" name="Pravokotnik 2"/>
          <p:cNvSpPr/>
          <p:nvPr/>
        </p:nvSpPr>
        <p:spPr>
          <a:xfrm>
            <a:off x="251520" y="1340768"/>
            <a:ext cx="8784976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sl-SI" sz="2400" dirty="0"/>
              <a:t>Množična in učinkovita raba </a:t>
            </a:r>
            <a:r>
              <a:rPr lang="sl-SI" sz="2400" dirty="0" err="1"/>
              <a:t>paletizacije</a:t>
            </a:r>
            <a:r>
              <a:rPr lang="sl-SI" sz="2400" dirty="0"/>
              <a:t> močno vpliva na racionalizacijo proizvodnih procesov, večanje produktivnosti in zmanjševanje proizvodnih, manipulacijskih in transportnih stroškov. </a:t>
            </a:r>
          </a:p>
        </p:txBody>
      </p:sp>
    </p:spTree>
    <p:extLst>
      <p:ext uri="{BB962C8B-B14F-4D97-AF65-F5344CB8AC3E}">
        <p14:creationId xmlns:p14="http://schemas.microsoft.com/office/powerpoint/2010/main" val="2740913515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ravokotnik 1"/>
          <p:cNvSpPr/>
          <p:nvPr/>
        </p:nvSpPr>
        <p:spPr>
          <a:xfrm>
            <a:off x="107504" y="404664"/>
            <a:ext cx="8856984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sl-SI" sz="2400" b="1" dirty="0"/>
              <a:t>Ekonomski učinki </a:t>
            </a:r>
            <a:r>
              <a:rPr lang="sl-SI" sz="2400" b="1" dirty="0" err="1"/>
              <a:t>paletizacije</a:t>
            </a:r>
            <a:r>
              <a:rPr lang="sl-SI" sz="2400" b="1" dirty="0"/>
              <a:t> izhajajo iz koristi in prednosti. Te so:</a:t>
            </a:r>
          </a:p>
        </p:txBody>
      </p:sp>
      <p:sp>
        <p:nvSpPr>
          <p:cNvPr id="3" name="Pravokotnik 2"/>
          <p:cNvSpPr/>
          <p:nvPr/>
        </p:nvSpPr>
        <p:spPr>
          <a:xfrm>
            <a:off x="179512" y="1484784"/>
            <a:ext cx="8784976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Wingdings" pitchFamily="2" charset="2"/>
              <a:buChar char="Ø"/>
            </a:pPr>
            <a:r>
              <a:rPr lang="sl-SI" sz="2000" b="1" dirty="0" smtClean="0"/>
              <a:t> zmanjšanje </a:t>
            </a:r>
            <a:r>
              <a:rPr lang="sl-SI" sz="2000" b="1" dirty="0"/>
              <a:t>teže in cene </a:t>
            </a:r>
            <a:r>
              <a:rPr lang="sl-SI" sz="2000" b="1" dirty="0" smtClean="0"/>
              <a:t>transportne </a:t>
            </a:r>
            <a:r>
              <a:rPr lang="sl-SI" sz="2000" b="1" dirty="0"/>
              <a:t>embalaže</a:t>
            </a:r>
            <a:endParaRPr lang="sl-SI" sz="2000" dirty="0"/>
          </a:p>
        </p:txBody>
      </p:sp>
      <p:sp>
        <p:nvSpPr>
          <p:cNvPr id="4" name="Pravokotnik 3"/>
          <p:cNvSpPr/>
          <p:nvPr/>
        </p:nvSpPr>
        <p:spPr>
          <a:xfrm>
            <a:off x="179512" y="1988840"/>
            <a:ext cx="864096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Wingdings" pitchFamily="2" charset="2"/>
              <a:buChar char="Ø"/>
            </a:pPr>
            <a:r>
              <a:rPr lang="sl-SI" sz="2000" b="1" dirty="0"/>
              <a:t>z</a:t>
            </a:r>
            <a:r>
              <a:rPr lang="sl-SI" sz="2000" b="1" dirty="0" smtClean="0"/>
              <a:t>manjšan </a:t>
            </a:r>
            <a:r>
              <a:rPr lang="sl-SI" sz="2000" b="1" dirty="0"/>
              <a:t>je obseg poškodb in izgube blaga</a:t>
            </a:r>
            <a:endParaRPr lang="sl-SI" sz="2000" dirty="0"/>
          </a:p>
        </p:txBody>
      </p:sp>
      <p:sp>
        <p:nvSpPr>
          <p:cNvPr id="5" name="Pravokotnik 4"/>
          <p:cNvSpPr/>
          <p:nvPr/>
        </p:nvSpPr>
        <p:spPr>
          <a:xfrm>
            <a:off x="188565" y="2475566"/>
            <a:ext cx="8856984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Wingdings" pitchFamily="2" charset="2"/>
              <a:buChar char="Ø"/>
            </a:pPr>
            <a:r>
              <a:rPr lang="sl-SI" sz="2000" b="1" dirty="0" smtClean="0"/>
              <a:t>velika </a:t>
            </a:r>
            <a:r>
              <a:rPr lang="sl-SI" sz="2000" b="1" dirty="0"/>
              <a:t>hitrost natovarjanja, raztovarjanja in pretovarjanja</a:t>
            </a:r>
            <a:endParaRPr lang="sl-SI" sz="2000" dirty="0"/>
          </a:p>
        </p:txBody>
      </p:sp>
      <p:sp>
        <p:nvSpPr>
          <p:cNvPr id="6" name="Pravokotnik 5"/>
          <p:cNvSpPr/>
          <p:nvPr/>
        </p:nvSpPr>
        <p:spPr>
          <a:xfrm>
            <a:off x="170459" y="3068960"/>
            <a:ext cx="8794029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Wingdings" pitchFamily="2" charset="2"/>
              <a:buChar char="Ø"/>
            </a:pPr>
            <a:r>
              <a:rPr lang="sl-SI" sz="2000" b="1" dirty="0"/>
              <a:t>z</a:t>
            </a:r>
            <a:r>
              <a:rPr lang="sl-SI" sz="2000" b="1" dirty="0" smtClean="0"/>
              <a:t>manjšanje </a:t>
            </a:r>
            <a:r>
              <a:rPr lang="sl-SI" sz="2000" b="1" dirty="0"/>
              <a:t>števila ročnih manipulativnih posegov</a:t>
            </a:r>
            <a:endParaRPr lang="sl-SI" sz="2000" dirty="0"/>
          </a:p>
        </p:txBody>
      </p:sp>
      <p:sp>
        <p:nvSpPr>
          <p:cNvPr id="7" name="Pravokotnik 6"/>
          <p:cNvSpPr/>
          <p:nvPr/>
        </p:nvSpPr>
        <p:spPr>
          <a:xfrm>
            <a:off x="221566" y="3660993"/>
            <a:ext cx="8700867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Wingdings" pitchFamily="2" charset="2"/>
              <a:buChar char="Ø"/>
            </a:pPr>
            <a:r>
              <a:rPr lang="sl-SI" sz="2000" dirty="0" smtClean="0"/>
              <a:t> </a:t>
            </a:r>
            <a:r>
              <a:rPr lang="sl-SI" sz="2000" b="1" dirty="0"/>
              <a:t>zmanjševanje potrebne delovne sile</a:t>
            </a:r>
            <a:endParaRPr lang="sl-SI" sz="2000" dirty="0"/>
          </a:p>
        </p:txBody>
      </p:sp>
      <p:sp>
        <p:nvSpPr>
          <p:cNvPr id="8" name="Pravokotnik 7"/>
          <p:cNvSpPr/>
          <p:nvPr/>
        </p:nvSpPr>
        <p:spPr>
          <a:xfrm>
            <a:off x="229780" y="4095115"/>
            <a:ext cx="8734708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Wingdings" pitchFamily="2" charset="2"/>
              <a:buChar char="Ø"/>
            </a:pPr>
            <a:r>
              <a:rPr lang="sl-SI" sz="2000" b="1" dirty="0"/>
              <a:t>v</a:t>
            </a:r>
            <a:r>
              <a:rPr lang="sl-SI" sz="2000" b="1" dirty="0" smtClean="0"/>
              <a:t>ečja </a:t>
            </a:r>
            <a:r>
              <a:rPr lang="sl-SI" sz="2000" b="1" dirty="0"/>
              <a:t>stopnja izkoriščenosti kapacitet sredstev in opreme za manipulacijo z blagom</a:t>
            </a:r>
            <a:endParaRPr lang="sl-SI" sz="2000" dirty="0"/>
          </a:p>
        </p:txBody>
      </p:sp>
      <p:sp>
        <p:nvSpPr>
          <p:cNvPr id="9" name="Pravokotnik 8"/>
          <p:cNvSpPr/>
          <p:nvPr/>
        </p:nvSpPr>
        <p:spPr>
          <a:xfrm>
            <a:off x="217039" y="4941168"/>
            <a:ext cx="8700867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Wingdings" pitchFamily="2" charset="2"/>
              <a:buChar char="Ø"/>
            </a:pPr>
            <a:r>
              <a:rPr lang="sl-SI" sz="2000" b="1" dirty="0"/>
              <a:t>v</a:t>
            </a:r>
            <a:r>
              <a:rPr lang="sl-SI" sz="2000" b="1" dirty="0" smtClean="0"/>
              <a:t>elik </a:t>
            </a:r>
            <a:r>
              <a:rPr lang="sl-SI" sz="2000" b="1" dirty="0"/>
              <a:t>prihranek na skladiščnem prostoru</a:t>
            </a:r>
            <a:endParaRPr lang="sl-SI" sz="2000" dirty="0"/>
          </a:p>
        </p:txBody>
      </p:sp>
      <p:sp>
        <p:nvSpPr>
          <p:cNvPr id="10" name="Pravokotnik 9"/>
          <p:cNvSpPr/>
          <p:nvPr/>
        </p:nvSpPr>
        <p:spPr>
          <a:xfrm>
            <a:off x="246628" y="5427857"/>
            <a:ext cx="842982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Wingdings" pitchFamily="2" charset="2"/>
              <a:buChar char="Ø"/>
            </a:pPr>
            <a:r>
              <a:rPr lang="sl-SI" sz="2000" b="1" dirty="0"/>
              <a:t>h</a:t>
            </a:r>
            <a:r>
              <a:rPr lang="sl-SI" sz="2000" b="1" dirty="0" smtClean="0"/>
              <a:t>igiensko </a:t>
            </a:r>
            <a:r>
              <a:rPr lang="sl-SI" sz="2000" b="1" dirty="0"/>
              <a:t>tehnična zaščita</a:t>
            </a:r>
            <a:endParaRPr lang="sl-SI" sz="2000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3411" y="5949280"/>
            <a:ext cx="7694613" cy="530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92956336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ravokotnik 2"/>
          <p:cNvSpPr/>
          <p:nvPr/>
        </p:nvSpPr>
        <p:spPr>
          <a:xfrm>
            <a:off x="179512" y="1412776"/>
            <a:ext cx="8784976" cy="353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sl-SI" sz="2800" b="1" dirty="0"/>
              <a:t>Prednosti </a:t>
            </a:r>
            <a:r>
              <a:rPr lang="sl-SI" sz="2800" b="1" dirty="0" err="1"/>
              <a:t>paletizacije</a:t>
            </a:r>
            <a:r>
              <a:rPr lang="sl-SI" sz="2800" b="1" dirty="0"/>
              <a:t> so vplivale na to, da v razvitih državah paletno manipulirajo in prevažajo okrog 90 odstotkov kosovnega blaga in 75 </a:t>
            </a:r>
            <a:r>
              <a:rPr lang="sl-SI" sz="2800" b="1" dirty="0" smtClean="0"/>
              <a:t>odstotkov  </a:t>
            </a:r>
            <a:r>
              <a:rPr lang="sl-SI" sz="2800" b="1" dirty="0"/>
              <a:t>vagonskih pošiljk od skupnega transporta blaga, ki ga lahko </a:t>
            </a:r>
            <a:r>
              <a:rPr lang="sl-SI" sz="2800" b="1" dirty="0" err="1"/>
              <a:t>paletizirajo</a:t>
            </a:r>
            <a:r>
              <a:rPr lang="sl-SI" sz="2800" b="1" dirty="0"/>
              <a:t> in prevažajo v železniškem in cestnem prometu. V zadnjih letih je znatno porasel del </a:t>
            </a:r>
            <a:r>
              <a:rPr lang="sl-SI" sz="2800" b="1" dirty="0" err="1"/>
              <a:t>paletiziranega</a:t>
            </a:r>
            <a:r>
              <a:rPr lang="sl-SI" sz="2800" b="1" dirty="0"/>
              <a:t> blaga tudi v pomorskem in zračnem prometu. </a:t>
            </a:r>
            <a:endParaRPr lang="sl-SI" sz="2000" b="1" dirty="0"/>
          </a:p>
        </p:txBody>
      </p:sp>
    </p:spTree>
    <p:extLst>
      <p:ext uri="{BB962C8B-B14F-4D97-AF65-F5344CB8AC3E}">
        <p14:creationId xmlns:p14="http://schemas.microsoft.com/office/powerpoint/2010/main" val="3137545331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ravokotnik 1"/>
          <p:cNvSpPr/>
          <p:nvPr/>
        </p:nvSpPr>
        <p:spPr>
          <a:xfrm>
            <a:off x="251520" y="764704"/>
            <a:ext cx="8712968" cy="353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sl-SI" sz="2800" dirty="0"/>
              <a:t>Glede na vse navedene prednosti so pomanjkljivosti </a:t>
            </a:r>
            <a:r>
              <a:rPr lang="sl-SI" sz="2800" dirty="0" err="1"/>
              <a:t>paletizacije</a:t>
            </a:r>
            <a:r>
              <a:rPr lang="sl-SI" sz="2800" dirty="0"/>
              <a:t> pravzaprav nepomembne, v glavnem so povezane z reševanjem problemov kot so: izguba, kraja in pogosta popravila palet, vzdrževanje </a:t>
            </a:r>
            <a:r>
              <a:rPr lang="sl-SI" sz="2800" dirty="0" smtClean="0"/>
              <a:t>paletnega </a:t>
            </a:r>
            <a:r>
              <a:rPr lang="sl-SI" sz="2800" dirty="0"/>
              <a:t>fonda, </a:t>
            </a:r>
            <a:r>
              <a:rPr lang="sl-SI" sz="2800" dirty="0" smtClean="0"/>
              <a:t>izmenjavi </a:t>
            </a:r>
            <a:r>
              <a:rPr lang="sl-SI" sz="2800" dirty="0"/>
              <a:t>in evidenci palet. Največja pomanjkljivost </a:t>
            </a:r>
            <a:r>
              <a:rPr lang="sl-SI" sz="2800" dirty="0" err="1"/>
              <a:t>paletizacije</a:t>
            </a:r>
            <a:r>
              <a:rPr lang="sl-SI" sz="2800" dirty="0"/>
              <a:t> je uporaba lesa kot </a:t>
            </a:r>
            <a:r>
              <a:rPr lang="sl-SI" sz="2800" dirty="0" smtClean="0"/>
              <a:t>surovine </a:t>
            </a:r>
            <a:r>
              <a:rPr lang="sl-SI" sz="2800" dirty="0"/>
              <a:t>za izdelavo, kar se odraža v ekološkem prizadevanju za ohranitev okolja.</a:t>
            </a:r>
          </a:p>
        </p:txBody>
      </p:sp>
    </p:spTree>
    <p:extLst>
      <p:ext uri="{BB962C8B-B14F-4D97-AF65-F5344CB8AC3E}">
        <p14:creationId xmlns:p14="http://schemas.microsoft.com/office/powerpoint/2010/main" val="1449970358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Elementarna">
  <a:themeElements>
    <a:clrScheme name="Elementarna">
      <a:dk1>
        <a:sysClr val="windowText" lastClr="000000"/>
      </a:dk1>
      <a:lt1>
        <a:sysClr val="window" lastClr="FFFFFF"/>
      </a:lt1>
      <a:dk2>
        <a:srgbClr val="242852"/>
      </a:dk2>
      <a:lt2>
        <a:srgbClr val="ACCBF9"/>
      </a:lt2>
      <a:accent1>
        <a:srgbClr val="629DD1"/>
      </a:accent1>
      <a:accent2>
        <a:srgbClr val="297FD5"/>
      </a:accent2>
      <a:accent3>
        <a:srgbClr val="7F8FA9"/>
      </a:accent3>
      <a:accent4>
        <a:srgbClr val="4A66AC"/>
      </a:accent4>
      <a:accent5>
        <a:srgbClr val="5AA2AE"/>
      </a:accent5>
      <a:accent6>
        <a:srgbClr val="9D90A0"/>
      </a:accent6>
      <a:hlink>
        <a:srgbClr val="9454C3"/>
      </a:hlink>
      <a:folHlink>
        <a:srgbClr val="3EBBF0"/>
      </a:folHlink>
    </a:clrScheme>
    <a:fontScheme name="Elementarna">
      <a:majorFont>
        <a:latin typeface="Palatino Linotype"/>
        <a:ea typeface=""/>
        <a:cs typeface=""/>
        <a:font script="Jpan" typeface="HGS明朝E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Palatino Linotype"/>
        <a:ea typeface=""/>
        <a:cs typeface=""/>
        <a:font script="Jpan" typeface="HGS明朝E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Elementarna">
      <a:fillStyleLst>
        <a:solidFill>
          <a:schemeClr val="phClr"/>
        </a:solidFill>
        <a:gradFill rotWithShape="1">
          <a:gsLst>
            <a:gs pos="0">
              <a:schemeClr val="phClr">
                <a:tint val="90000"/>
              </a:schemeClr>
            </a:gs>
            <a:gs pos="48000">
              <a:schemeClr val="phClr">
                <a:tint val="54000"/>
                <a:satMod val="140000"/>
              </a:schemeClr>
            </a:gs>
            <a:gs pos="100000">
              <a:schemeClr val="phClr">
                <a:tint val="24000"/>
                <a:satMod val="260000"/>
              </a:schemeClr>
            </a:gs>
          </a:gsLst>
          <a:lin ang="16200000" scaled="1"/>
        </a:gradFill>
        <a:gradFill rotWithShape="1">
          <a:gsLst>
            <a:gs pos="0">
              <a:schemeClr val="phClr"/>
            </a:gs>
            <a:gs pos="100000">
              <a:schemeClr val="phClr">
                <a:shade val="48000"/>
                <a:satMod val="180000"/>
                <a:lumMod val="94000"/>
              </a:schemeClr>
            </a:gs>
            <a:gs pos="100000">
              <a:schemeClr val="phClr">
                <a:shade val="48000"/>
                <a:satMod val="180000"/>
                <a:lumMod val="94000"/>
              </a:schemeClr>
            </a:gs>
          </a:gsLst>
          <a:lin ang="4140000" scaled="1"/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857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12700" dir="5400000" sx="102000" sy="102000" rotWithShape="0">
              <a:srgbClr val="000000">
                <a:alpha val="32000"/>
              </a:srgbClr>
            </a:outerShdw>
          </a:effectLst>
        </a:effectStyle>
        <a:effectStyle>
          <a:effectLst>
            <a:outerShdw blurRad="762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glow" dir="tl">
              <a:rot lat="0" lon="0" rev="19800000"/>
            </a:lightRig>
          </a:scene3d>
          <a:sp3d prstMaterial="metal">
            <a:bevelT w="38100" h="38100"/>
          </a:sp3d>
        </a:effectStyle>
        <a:effectStyle>
          <a:effectLst>
            <a:outerShdw blurRad="114300" dist="114300" dir="5400000" rotWithShape="0">
              <a:srgbClr val="000000">
                <a:alpha val="7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plastic">
            <a:bevelT w="508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5000"/>
              </a:schemeClr>
            </a:gs>
            <a:gs pos="100000">
              <a:schemeClr val="phClr">
                <a:shade val="40000"/>
                <a:satMod val="180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14000"/>
                <a:satMod val="280000"/>
              </a:schemeClr>
              <a:schemeClr val="phClr">
                <a:tint val="60000"/>
                <a:satMod val="120000"/>
              </a:schemeClr>
            </a:duotone>
          </a:blip>
          <a:stretch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ova tema">
  <a:themeElements>
    <a:clrScheme name="Pisarn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Pisarn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isarn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Elemental</Template>
  <TotalTime>1102</TotalTime>
  <Words>1720</Words>
  <Application>Microsoft Office PowerPoint</Application>
  <PresentationFormat>Diaprojekcija na zaslonu (4:3)</PresentationFormat>
  <Paragraphs>116</Paragraphs>
  <Slides>35</Slides>
  <Notes>3</Notes>
  <HiddenSlides>0</HiddenSlides>
  <MMClips>0</MMClips>
  <ScaleCrop>false</ScaleCrop>
  <HeadingPairs>
    <vt:vector size="6" baseType="variant">
      <vt:variant>
        <vt:lpstr>Uporabljene pisave</vt:lpstr>
      </vt:variant>
      <vt:variant>
        <vt:i4>5</vt:i4>
      </vt:variant>
      <vt:variant>
        <vt:lpstr>Tema</vt:lpstr>
      </vt:variant>
      <vt:variant>
        <vt:i4>1</vt:i4>
      </vt:variant>
      <vt:variant>
        <vt:lpstr>Naslovi diapozitivov</vt:lpstr>
      </vt:variant>
      <vt:variant>
        <vt:i4>35</vt:i4>
      </vt:variant>
    </vt:vector>
  </HeadingPairs>
  <TitlesOfParts>
    <vt:vector size="41" baseType="lpstr">
      <vt:lpstr>Arial</vt:lpstr>
      <vt:lpstr>Calibri</vt:lpstr>
      <vt:lpstr>Palatino Linotype</vt:lpstr>
      <vt:lpstr>Times New Roman</vt:lpstr>
      <vt:lpstr>Wingdings</vt:lpstr>
      <vt:lpstr>Elementarna</vt:lpstr>
      <vt:lpstr>     PALETE IN PALETIZACIJA </vt:lpstr>
      <vt:lpstr>PowerPointova predstavitev</vt:lpstr>
      <vt:lpstr>PowerPointova predstavitev</vt:lpstr>
      <vt:lpstr>PowerPointova predstavitev</vt:lpstr>
      <vt:lpstr>PowerPointova predstavitev</vt:lpstr>
      <vt:lpstr>PowerPointova predstavitev</vt:lpstr>
      <vt:lpstr>PowerPointova predstavitev</vt:lpstr>
      <vt:lpstr>PowerPointova predstavitev</vt:lpstr>
      <vt:lpstr>PowerPointova predstavitev</vt:lpstr>
      <vt:lpstr>PowerPointova predstavitev</vt:lpstr>
      <vt:lpstr>PowerPointova predstavitev</vt:lpstr>
      <vt:lpstr>PowerPointova predstavitev</vt:lpstr>
      <vt:lpstr>PowerPointova predstavitev</vt:lpstr>
      <vt:lpstr>PowerPointova predstavitev</vt:lpstr>
      <vt:lpstr>PowerPointova predstavitev</vt:lpstr>
      <vt:lpstr>PowerPointova predstavitev</vt:lpstr>
      <vt:lpstr>PowerPointova predstavitev</vt:lpstr>
      <vt:lpstr>PowerPointova predstavitev</vt:lpstr>
      <vt:lpstr>PowerPointova predstavitev</vt:lpstr>
      <vt:lpstr>PowerPointova predstavitev</vt:lpstr>
      <vt:lpstr>PowerPointova predstavitev</vt:lpstr>
      <vt:lpstr>PowerPointova predstavitev</vt:lpstr>
      <vt:lpstr>PowerPointova predstavitev</vt:lpstr>
      <vt:lpstr>PowerPointova predstavitev</vt:lpstr>
      <vt:lpstr>PowerPointova predstavitev</vt:lpstr>
      <vt:lpstr>PowerPointova predstavitev</vt:lpstr>
      <vt:lpstr>PowerPointova predstavitev</vt:lpstr>
      <vt:lpstr>PowerPointova predstavitev</vt:lpstr>
      <vt:lpstr>PowerPointova predstavitev</vt:lpstr>
      <vt:lpstr>PowerPointova predstavitev</vt:lpstr>
      <vt:lpstr>PowerPointova predstavitev</vt:lpstr>
      <vt:lpstr>PowerPointova predstavitev</vt:lpstr>
      <vt:lpstr>PowerPointova predstavitev</vt:lpstr>
      <vt:lpstr>PowerPointova predstavitev</vt:lpstr>
      <vt:lpstr>PowerPointova predstavitev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PALETE IN PALETIZACIJA</dc:title>
  <dc:creator>Roman</dc:creator>
  <cp:lastModifiedBy>SIC Ljubljana Dijak</cp:lastModifiedBy>
  <cp:revision>83</cp:revision>
  <dcterms:created xsi:type="dcterms:W3CDTF">2015-01-12T19:25:11Z</dcterms:created>
  <dcterms:modified xsi:type="dcterms:W3CDTF">2021-11-22T15:27:20Z</dcterms:modified>
</cp:coreProperties>
</file>