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9" r:id="rId6"/>
    <p:sldId id="261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C69A59C-9A0B-40BC-BEF3-75E63AAC039B}" type="datetimeFigureOut">
              <a:rPr lang="sl-SI" smtClean="0"/>
              <a:t>11.4.2017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04856" cy="1740024"/>
          </a:xfrm>
        </p:spPr>
        <p:txBody>
          <a:bodyPr/>
          <a:lstStyle/>
          <a:p>
            <a:r>
              <a:rPr lang="sl-SI" dirty="0" smtClean="0"/>
              <a:t>Infrastruktura letališč</a:t>
            </a:r>
            <a:endParaRPr lang="sl-SI" dirty="0"/>
          </a:p>
        </p:txBody>
      </p:sp>
      <p:sp>
        <p:nvSpPr>
          <p:cNvPr id="4" name="AutoShape 2" descr="Rezultat iskanja slik za airplane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" name="AutoShape 4" descr="Rezultat iskanja slik za airplane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026" name="Picture 2" descr="Rezultat iskanja slik za airport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05064"/>
            <a:ext cx="417437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062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/>
              <a:t>Zračni promet lahko zaradi svoje hitrosti, premagovanja velikih razdalj in neomejenost »</a:t>
            </a:r>
            <a:r>
              <a:rPr lang="sl-SI" sz="2000" dirty="0" smtClean="0"/>
              <a:t>poti« uvrstimo </a:t>
            </a:r>
            <a:r>
              <a:rPr lang="sl-SI" sz="2000" dirty="0"/>
              <a:t>pred vse druge oblike </a:t>
            </a:r>
            <a:r>
              <a:rPr lang="sl-SI" sz="2000" dirty="0" smtClean="0"/>
              <a:t>prometa.</a:t>
            </a:r>
          </a:p>
          <a:p>
            <a:endParaRPr lang="sl-SI" sz="2000" dirty="0"/>
          </a:p>
          <a:p>
            <a:r>
              <a:rPr lang="sl-SI" sz="2000" dirty="0"/>
              <a:t>Gostota in razvoj zračnega prometa sta tesno povezana z razvojem in izgradnjo </a:t>
            </a:r>
            <a:r>
              <a:rPr lang="sl-SI" sz="2000" dirty="0" smtClean="0"/>
              <a:t>kvalitetnega zračnega </a:t>
            </a:r>
            <a:r>
              <a:rPr lang="sl-SI" sz="2000" dirty="0"/>
              <a:t>omrežja. Zaradi dejstva, da so letala lahko maksimalno izkoriščena le, če letijo z </a:t>
            </a:r>
            <a:r>
              <a:rPr lang="sl-SI" sz="2000" dirty="0" smtClean="0"/>
              <a:t>največjo hitrostjo </a:t>
            </a:r>
            <a:r>
              <a:rPr lang="sl-SI" sz="2000" dirty="0"/>
              <a:t>(le ta pa se ne doseže takoj po vzletu letala) so letališča locirana na premišljenih </a:t>
            </a:r>
            <a:r>
              <a:rPr lang="sl-SI" sz="2000" dirty="0" smtClean="0"/>
              <a:t>lokacijah. Infrastrukturo </a:t>
            </a:r>
            <a:r>
              <a:rPr lang="sl-SI" sz="2000" dirty="0"/>
              <a:t>zračnega prometa predstavljajo vsi fiksno postavljeni </a:t>
            </a:r>
            <a:r>
              <a:rPr lang="sl-SI" sz="2000" dirty="0" smtClean="0"/>
              <a:t>objekti, ki </a:t>
            </a:r>
            <a:r>
              <a:rPr lang="sl-SI" sz="2000" dirty="0"/>
              <a:t>služijo </a:t>
            </a:r>
            <a:r>
              <a:rPr lang="sl-SI" sz="2000" dirty="0" smtClean="0"/>
              <a:t>proizvodnji prometne </a:t>
            </a:r>
            <a:r>
              <a:rPr lang="sl-SI" sz="2000" dirty="0"/>
              <a:t>usluge v zračnem prometu.</a:t>
            </a:r>
          </a:p>
        </p:txBody>
      </p:sp>
      <p:pic>
        <p:nvPicPr>
          <p:cNvPr id="2" name="Picture 2" descr="Rezultat iskanja slik za airport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118" y="3483010"/>
            <a:ext cx="3312368" cy="267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avokotnik 4"/>
          <p:cNvSpPr/>
          <p:nvPr/>
        </p:nvSpPr>
        <p:spPr>
          <a:xfrm>
            <a:off x="6154486" y="4083945"/>
            <a:ext cx="25202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i="1" dirty="0"/>
              <a:t>Eno prvih</a:t>
            </a:r>
          </a:p>
          <a:p>
            <a:r>
              <a:rPr lang="sl-SI" b="1" i="1" dirty="0"/>
              <a:t>Evropskih letališč je bilo letališče S. </a:t>
            </a:r>
            <a:r>
              <a:rPr lang="sl-SI" b="1" i="1" dirty="0" err="1"/>
              <a:t>Darius</a:t>
            </a:r>
            <a:r>
              <a:rPr lang="sl-SI" b="1" i="1" dirty="0"/>
              <a:t> &amp; </a:t>
            </a:r>
            <a:r>
              <a:rPr lang="sl-SI" b="1" i="1" dirty="0" err="1"/>
              <a:t>Gerenas</a:t>
            </a:r>
            <a:r>
              <a:rPr lang="sl-SI" b="1" i="1" dirty="0"/>
              <a:t> (Litva), ki je bilo zgrajeno leta 1915.</a:t>
            </a:r>
          </a:p>
        </p:txBody>
      </p:sp>
    </p:spTree>
    <p:extLst>
      <p:ext uri="{BB962C8B-B14F-4D97-AF65-F5344CB8AC3E}">
        <p14:creationId xmlns:p14="http://schemas.microsoft.com/office/powerpoint/2010/main" val="81574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7"/>
            <a:ext cx="806489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Zakonodaja in </a:t>
            </a:r>
            <a:r>
              <a:rPr lang="sl-SI" sz="2800" b="1" u="sng" dirty="0" smtClean="0">
                <a:solidFill>
                  <a:schemeClr val="accent1"/>
                </a:solidFill>
              </a:rPr>
              <a:t>dokumenti</a:t>
            </a:r>
          </a:p>
          <a:p>
            <a:endParaRPr lang="sl-SI" sz="2800" b="1" u="sng" dirty="0" smtClean="0">
              <a:solidFill>
                <a:schemeClr val="accent1"/>
              </a:solidFill>
            </a:endParaRPr>
          </a:p>
          <a:p>
            <a:r>
              <a:rPr lang="sl-SI" sz="2000" dirty="0"/>
              <a:t>Predpisi, ki se nanašajo na področje </a:t>
            </a:r>
            <a:r>
              <a:rPr lang="sl-SI" sz="2000" dirty="0" smtClean="0"/>
              <a:t>letalstva </a:t>
            </a:r>
            <a:r>
              <a:rPr lang="sl-SI" sz="2000" dirty="0"/>
              <a:t>so:</a:t>
            </a:r>
          </a:p>
          <a:p>
            <a:r>
              <a:rPr lang="pl-PL" sz="2000" dirty="0"/>
              <a:t>• </a:t>
            </a:r>
            <a:r>
              <a:rPr lang="pl-PL" sz="2000" b="1" dirty="0"/>
              <a:t>Zakon o letalstvu</a:t>
            </a:r>
            <a:r>
              <a:rPr lang="pl-PL" sz="2000" dirty="0"/>
              <a:t>, UL, št. 326, 28.02.2001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Uredba o obveznih vsebinah letalskih varnostnih programov</a:t>
            </a:r>
            <a:r>
              <a:rPr lang="sl-SI" sz="2000" dirty="0"/>
              <a:t>, UL, št. 84, 16.09.2005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Uredba o načinu izdaje dovoljenja za gibanje in zadrževanje na letališču</a:t>
            </a:r>
            <a:r>
              <a:rPr lang="sl-SI" sz="2000" dirty="0"/>
              <a:t>, UL, št. </a:t>
            </a:r>
            <a:r>
              <a:rPr lang="sl-SI" sz="2000" dirty="0" smtClean="0"/>
              <a:t>110, 09.12.2005</a:t>
            </a:r>
            <a:endParaRPr lang="sl-SI" sz="2000" dirty="0"/>
          </a:p>
          <a:p>
            <a:r>
              <a:rPr lang="pl-PL" sz="2000" dirty="0"/>
              <a:t>• </a:t>
            </a:r>
            <a:r>
              <a:rPr lang="pl-PL" sz="2000" b="1" dirty="0"/>
              <a:t>Pravilnik o vzletiščih</a:t>
            </a:r>
            <a:r>
              <a:rPr lang="pl-PL" sz="2000" dirty="0"/>
              <a:t>, UL, št. 58, 04.12.1992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Pravilnik o načinu zaznamovanja stez za vzletanje in pristajanje in drugih stez na </a:t>
            </a:r>
            <a:r>
              <a:rPr lang="sl-SI" sz="2000" b="1" dirty="0" smtClean="0"/>
              <a:t>civilnih letališčih </a:t>
            </a:r>
            <a:r>
              <a:rPr lang="sl-SI" sz="2000" b="1" dirty="0"/>
              <a:t>ter o nameščanju orientacijskih znamenj na objekte v coni civilnih letališč</a:t>
            </a:r>
            <a:r>
              <a:rPr lang="sl-SI" sz="2000" dirty="0"/>
              <a:t>, UL, </a:t>
            </a:r>
            <a:r>
              <a:rPr lang="sl-SI" sz="2000" dirty="0" smtClean="0"/>
              <a:t>št. 47</a:t>
            </a:r>
            <a:r>
              <a:rPr lang="sl-SI" sz="2000" dirty="0"/>
              <a:t>, 21.09.1979</a:t>
            </a:r>
            <a:endParaRPr lang="sl-SI" sz="2000" b="1" u="sng" dirty="0">
              <a:solidFill>
                <a:schemeClr val="accent1"/>
              </a:solidFill>
            </a:endParaRPr>
          </a:p>
          <a:p>
            <a:endParaRPr lang="sl-SI" dirty="0" smtClean="0"/>
          </a:p>
        </p:txBody>
      </p:sp>
      <p:sp>
        <p:nvSpPr>
          <p:cNvPr id="2" name="AutoShape 2" descr="Rezultat iskanja slik za law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4" descr="Rezultat iskanja slik za law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3078" name="Picture 6" descr="Rezultat iskanja slik za law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49442" y="4495827"/>
            <a:ext cx="1771030" cy="143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zultat iskanja slik za law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618" y="4725144"/>
            <a:ext cx="2492473" cy="13957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71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Kategorizacija </a:t>
            </a:r>
            <a:r>
              <a:rPr lang="sl-SI" sz="2800" b="1" u="sng" dirty="0" smtClean="0">
                <a:solidFill>
                  <a:schemeClr val="accent1"/>
                </a:solidFill>
              </a:rPr>
              <a:t>letališč</a:t>
            </a:r>
          </a:p>
          <a:p>
            <a:endParaRPr lang="sl-SI" sz="2000" b="1" u="sng" dirty="0">
              <a:solidFill>
                <a:schemeClr val="accent1"/>
              </a:solidFill>
            </a:endParaRPr>
          </a:p>
          <a:p>
            <a:r>
              <a:rPr lang="sl-SI" sz="2000" dirty="0"/>
              <a:t>Letališča lahko razvrščamo glede na Zakon o letalstvu na:</a:t>
            </a:r>
          </a:p>
          <a:p>
            <a:r>
              <a:rPr lang="sl-SI" sz="2000" dirty="0"/>
              <a:t>• </a:t>
            </a:r>
            <a:r>
              <a:rPr lang="sl-SI" sz="2000" b="1" dirty="0" smtClean="0"/>
              <a:t>civilno</a:t>
            </a:r>
            <a:endParaRPr lang="sl-SI" sz="2000" b="1" dirty="0"/>
          </a:p>
          <a:p>
            <a:r>
              <a:rPr lang="sl-SI" sz="2000" dirty="0"/>
              <a:t>• </a:t>
            </a:r>
            <a:r>
              <a:rPr lang="sl-SI" sz="2000" b="1" dirty="0"/>
              <a:t>vojaško</a:t>
            </a:r>
            <a:r>
              <a:rPr lang="sl-SI" sz="2000" dirty="0"/>
              <a:t> (je letališče namenjeno in odprto le za vojaški zračni </a:t>
            </a:r>
            <a:r>
              <a:rPr lang="sl-SI" sz="2000" dirty="0" smtClean="0"/>
              <a:t>promet)</a:t>
            </a:r>
            <a:endParaRPr lang="sl-SI" sz="2000" dirty="0"/>
          </a:p>
          <a:p>
            <a:r>
              <a:rPr lang="sl-SI" sz="2000" dirty="0"/>
              <a:t>• </a:t>
            </a:r>
            <a:r>
              <a:rPr lang="sl-SI" sz="2000" b="1" dirty="0"/>
              <a:t>mešano</a:t>
            </a:r>
            <a:r>
              <a:rPr lang="sl-SI" sz="2000" dirty="0"/>
              <a:t> (je vojaško letališče, na katerem je dovoljen tudi civilni zračni promet</a:t>
            </a:r>
            <a:r>
              <a:rPr lang="sl-SI" sz="2000" dirty="0" smtClean="0"/>
              <a:t>)</a:t>
            </a:r>
          </a:p>
          <a:p>
            <a:endParaRPr lang="sl-SI" sz="2000" b="1" u="sng" dirty="0"/>
          </a:p>
          <a:p>
            <a:r>
              <a:rPr lang="sl-SI" sz="2000" b="1" dirty="0"/>
              <a:t>Civilna letališča </a:t>
            </a:r>
            <a:r>
              <a:rPr lang="sl-SI" sz="2000" dirty="0"/>
              <a:t>so: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javna</a:t>
            </a:r>
            <a:r>
              <a:rPr lang="sl-SI" sz="2000" dirty="0"/>
              <a:t> (je letališče, ki je namenjeno in odprto za zračni promet in javni zračni prevoz</a:t>
            </a:r>
            <a:r>
              <a:rPr lang="sl-SI" sz="2000" dirty="0" smtClean="0"/>
              <a:t>)</a:t>
            </a:r>
            <a:endParaRPr lang="sl-SI" sz="2000" dirty="0"/>
          </a:p>
          <a:p>
            <a:r>
              <a:rPr lang="sl-SI" sz="2000" dirty="0"/>
              <a:t>• </a:t>
            </a:r>
            <a:r>
              <a:rPr lang="sl-SI" sz="2000" b="1" dirty="0"/>
              <a:t>za lastne potrebe </a:t>
            </a:r>
            <a:r>
              <a:rPr lang="sl-SI" sz="2000" dirty="0"/>
              <a:t>(je letališče, ki se uporablja izključno za zračni prevoz za lastne potrebe, </a:t>
            </a:r>
            <a:r>
              <a:rPr lang="sl-SI" sz="2000" dirty="0" smtClean="0"/>
              <a:t>v okviru </a:t>
            </a:r>
            <a:r>
              <a:rPr lang="sl-SI" sz="2000" dirty="0"/>
              <a:t>lastne dejavnosti, ki ni dejavnost zračnega prevoza ali usposabljanja v letalstvu</a:t>
            </a:r>
            <a:r>
              <a:rPr lang="sl-SI" sz="2000" dirty="0" smtClean="0"/>
              <a:t>)</a:t>
            </a:r>
            <a:endParaRPr lang="sl-SI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414169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Kategorizacija </a:t>
            </a:r>
            <a:r>
              <a:rPr lang="sl-SI" sz="2800" b="1" u="sng" dirty="0" smtClean="0">
                <a:solidFill>
                  <a:schemeClr val="accent1"/>
                </a:solidFill>
              </a:rPr>
              <a:t>letališč</a:t>
            </a:r>
          </a:p>
          <a:p>
            <a:endParaRPr lang="sl-SI" sz="2000" b="1" u="sng" dirty="0">
              <a:solidFill>
                <a:schemeClr val="accent1"/>
              </a:solidFill>
            </a:endParaRPr>
          </a:p>
          <a:p>
            <a:r>
              <a:rPr lang="sl-SI" sz="2000" dirty="0"/>
              <a:t>Glede na vrste zrakoplovov pa razvrščamo letališča na:</a:t>
            </a:r>
          </a:p>
          <a:p>
            <a:r>
              <a:rPr lang="en-US" sz="2000" dirty="0"/>
              <a:t>• </a:t>
            </a:r>
            <a:r>
              <a:rPr lang="en-US" sz="2000" b="1" dirty="0"/>
              <a:t>CTOL </a:t>
            </a:r>
            <a:r>
              <a:rPr lang="en-US" sz="2000" dirty="0"/>
              <a:t>(Conventional Take off and Landing – </a:t>
            </a:r>
            <a:r>
              <a:rPr lang="en-US" sz="2000" dirty="0" err="1"/>
              <a:t>konvencionalno</a:t>
            </a:r>
            <a:r>
              <a:rPr lang="en-US" sz="2000" dirty="0"/>
              <a:t> </a:t>
            </a:r>
            <a:r>
              <a:rPr lang="en-US" sz="2000" dirty="0" err="1"/>
              <a:t>vzletanje</a:t>
            </a:r>
            <a:r>
              <a:rPr lang="en-US" sz="2000" dirty="0"/>
              <a:t> in </a:t>
            </a:r>
            <a:r>
              <a:rPr lang="en-US" sz="2000" dirty="0" err="1"/>
              <a:t>pristajanje</a:t>
            </a:r>
            <a:r>
              <a:rPr lang="en-US" sz="2000" dirty="0" smtClean="0"/>
              <a:t>)</a:t>
            </a:r>
            <a:r>
              <a:rPr lang="sl-SI" sz="2000" dirty="0" smtClean="0"/>
              <a:t>, </a:t>
            </a:r>
            <a:r>
              <a:rPr lang="pl-PL" sz="2000" dirty="0" smtClean="0"/>
              <a:t>vzletno-pristajalna </a:t>
            </a:r>
            <a:r>
              <a:rPr lang="pl-PL" sz="2000" dirty="0"/>
              <a:t>steza daljša od </a:t>
            </a:r>
            <a:r>
              <a:rPr lang="pl-PL" sz="2000" dirty="0" smtClean="0"/>
              <a:t>1 800 </a:t>
            </a:r>
            <a:r>
              <a:rPr lang="pl-PL" sz="2000" dirty="0" smtClean="0"/>
              <a:t>m</a:t>
            </a:r>
            <a:endParaRPr lang="pl-PL" sz="2000" dirty="0"/>
          </a:p>
          <a:p>
            <a:r>
              <a:rPr lang="en-US" sz="2000" dirty="0"/>
              <a:t>• </a:t>
            </a:r>
            <a:r>
              <a:rPr lang="en-US" sz="2000" b="1" dirty="0"/>
              <a:t>RTOL</a:t>
            </a:r>
            <a:r>
              <a:rPr lang="en-US" sz="2000" dirty="0"/>
              <a:t> (Reduced Take off and Landing – </a:t>
            </a:r>
            <a:r>
              <a:rPr lang="en-US" sz="2000" dirty="0" err="1"/>
              <a:t>omejeno</a:t>
            </a:r>
            <a:r>
              <a:rPr lang="en-US" sz="2000" dirty="0"/>
              <a:t> </a:t>
            </a:r>
            <a:r>
              <a:rPr lang="en-US" sz="2000" dirty="0" err="1"/>
              <a:t>vzletanje</a:t>
            </a:r>
            <a:r>
              <a:rPr lang="en-US" sz="2000" dirty="0"/>
              <a:t> in </a:t>
            </a:r>
            <a:r>
              <a:rPr lang="en-US" sz="2000" dirty="0" err="1"/>
              <a:t>pristajanje</a:t>
            </a:r>
            <a:r>
              <a:rPr lang="en-US" sz="2000" dirty="0" smtClean="0"/>
              <a:t>)</a:t>
            </a:r>
            <a:r>
              <a:rPr lang="sl-SI" sz="2000" dirty="0" smtClean="0"/>
              <a:t>,</a:t>
            </a:r>
            <a:r>
              <a:rPr lang="en-US" sz="2000" dirty="0" smtClean="0"/>
              <a:t> </a:t>
            </a:r>
            <a:r>
              <a:rPr lang="en-US" sz="2000" dirty="0"/>
              <a:t>VPS ≈</a:t>
            </a:r>
            <a:r>
              <a:rPr lang="en-US" sz="2000" dirty="0" smtClean="0"/>
              <a:t>1</a:t>
            </a:r>
            <a:r>
              <a:rPr lang="sl-SI" sz="2000" dirty="0" smtClean="0"/>
              <a:t> </a:t>
            </a:r>
            <a:r>
              <a:rPr lang="en-US" sz="2000" dirty="0" smtClean="0"/>
              <a:t>200m</a:t>
            </a:r>
            <a:endParaRPr lang="en-US" sz="2000" dirty="0"/>
          </a:p>
          <a:p>
            <a:r>
              <a:rPr lang="en-US" sz="2000" dirty="0"/>
              <a:t>• </a:t>
            </a:r>
            <a:r>
              <a:rPr lang="en-US" sz="2000" b="1" dirty="0"/>
              <a:t>STOL</a:t>
            </a:r>
            <a:r>
              <a:rPr lang="en-US" sz="2000" dirty="0"/>
              <a:t> (Short Take off and Landing – </a:t>
            </a:r>
            <a:r>
              <a:rPr lang="en-US" sz="2000" dirty="0" err="1"/>
              <a:t>kratko</a:t>
            </a:r>
            <a:r>
              <a:rPr lang="en-US" sz="2000" dirty="0"/>
              <a:t> </a:t>
            </a:r>
            <a:r>
              <a:rPr lang="en-US" sz="2000" dirty="0" err="1"/>
              <a:t>vzletanje</a:t>
            </a:r>
            <a:r>
              <a:rPr lang="en-US" sz="2000" dirty="0"/>
              <a:t> in </a:t>
            </a:r>
            <a:r>
              <a:rPr lang="en-US" sz="2000" dirty="0" err="1"/>
              <a:t>pristajanje</a:t>
            </a:r>
            <a:r>
              <a:rPr lang="en-US" sz="2000" dirty="0"/>
              <a:t>); </a:t>
            </a:r>
            <a:r>
              <a:rPr lang="en-US" sz="2000" dirty="0" smtClean="0"/>
              <a:t>VPS </a:t>
            </a:r>
            <a:r>
              <a:rPr lang="en-US" sz="2000" dirty="0"/>
              <a:t>od 300 </a:t>
            </a:r>
            <a:r>
              <a:rPr lang="en-US" sz="2000" dirty="0" smtClean="0"/>
              <a:t>do</a:t>
            </a:r>
            <a:r>
              <a:rPr lang="sl-SI" sz="2000" dirty="0" smtClean="0"/>
              <a:t> 900m</a:t>
            </a:r>
            <a:endParaRPr lang="sl-SI" sz="2000" dirty="0"/>
          </a:p>
          <a:p>
            <a:r>
              <a:rPr lang="sl-SI" sz="2000" dirty="0"/>
              <a:t>• </a:t>
            </a:r>
            <a:r>
              <a:rPr lang="sl-SI" sz="2000" b="1" dirty="0"/>
              <a:t>VTOL</a:t>
            </a:r>
            <a:r>
              <a:rPr lang="sl-SI" sz="2000" dirty="0"/>
              <a:t> (</a:t>
            </a:r>
            <a:r>
              <a:rPr lang="sl-SI" sz="2000" dirty="0" err="1"/>
              <a:t>Vertical</a:t>
            </a:r>
            <a:r>
              <a:rPr lang="sl-SI" sz="2000" dirty="0"/>
              <a:t> Take </a:t>
            </a:r>
            <a:r>
              <a:rPr lang="sl-SI" sz="2000" dirty="0" err="1"/>
              <a:t>off</a:t>
            </a:r>
            <a:r>
              <a:rPr lang="sl-SI" sz="2000" dirty="0"/>
              <a:t> and </a:t>
            </a:r>
            <a:r>
              <a:rPr lang="sl-SI" sz="2000" dirty="0" err="1"/>
              <a:t>Landing</a:t>
            </a:r>
            <a:r>
              <a:rPr lang="sl-SI" sz="2000" dirty="0"/>
              <a:t> – vertikalno vzletanje in pristajanje</a:t>
            </a:r>
            <a:r>
              <a:rPr lang="sl-SI" sz="2000" dirty="0" smtClean="0"/>
              <a:t>) namenjeno helikopterjem</a:t>
            </a:r>
            <a:r>
              <a:rPr lang="sl-SI" sz="2000" dirty="0"/>
              <a:t>,</a:t>
            </a:r>
            <a:r>
              <a:rPr lang="sl-SI" sz="2000" dirty="0" smtClean="0"/>
              <a:t> </a:t>
            </a:r>
            <a:r>
              <a:rPr lang="sl-SI" sz="2000" dirty="0"/>
              <a:t>cca. </a:t>
            </a:r>
            <a:r>
              <a:rPr lang="sl-SI" sz="2000" dirty="0" smtClean="0"/>
              <a:t>50m</a:t>
            </a:r>
            <a:endParaRPr lang="sl-SI" sz="2000" b="1" u="sng" dirty="0" smtClean="0"/>
          </a:p>
        </p:txBody>
      </p:sp>
      <p:pic>
        <p:nvPicPr>
          <p:cNvPr id="4098" name="Picture 2" descr="Rezultat iskanja slik za airport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4005064"/>
            <a:ext cx="613730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922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620688"/>
            <a:ext cx="806489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Zračno (letališko) omrežje v </a:t>
            </a:r>
            <a:r>
              <a:rPr lang="sl-SI" sz="2800" b="1" u="sng" dirty="0" smtClean="0">
                <a:solidFill>
                  <a:schemeClr val="accent1"/>
                </a:solidFill>
              </a:rPr>
              <a:t>Sloveniji</a:t>
            </a:r>
          </a:p>
          <a:p>
            <a:endParaRPr lang="sl-SI" u="sng" dirty="0" smtClean="0"/>
          </a:p>
          <a:p>
            <a:r>
              <a:rPr lang="sl-SI" sz="2000" dirty="0" smtClean="0"/>
              <a:t>Slovenija </a:t>
            </a:r>
            <a:r>
              <a:rPr lang="sl-SI" sz="2000" dirty="0"/>
              <a:t>ima </a:t>
            </a:r>
            <a:r>
              <a:rPr lang="sl-SI" sz="2000" dirty="0" smtClean="0"/>
              <a:t>tri mednarodna </a:t>
            </a:r>
            <a:r>
              <a:rPr lang="sl-SI" sz="2000" dirty="0"/>
              <a:t>potniško tovorna letališča:</a:t>
            </a:r>
          </a:p>
          <a:p>
            <a:r>
              <a:rPr lang="sl-SI" sz="2000" b="1" dirty="0"/>
              <a:t>・ letališče </a:t>
            </a:r>
            <a:r>
              <a:rPr lang="sl-SI" sz="2000" b="1" dirty="0" smtClean="0"/>
              <a:t>Ljubljana (1963)</a:t>
            </a:r>
            <a:endParaRPr lang="sl-SI" sz="2000" b="1" dirty="0"/>
          </a:p>
          <a:p>
            <a:r>
              <a:rPr lang="sl-SI" sz="2000" b="1" dirty="0"/>
              <a:t>・ letališče </a:t>
            </a:r>
            <a:r>
              <a:rPr lang="sl-SI" sz="2000" b="1" dirty="0" smtClean="0"/>
              <a:t>Maribor (1976)</a:t>
            </a:r>
            <a:endParaRPr lang="sl-SI" sz="2000" b="1" dirty="0"/>
          </a:p>
          <a:p>
            <a:r>
              <a:rPr lang="sl-SI" sz="2000" b="1" dirty="0"/>
              <a:t>・ letališče </a:t>
            </a:r>
            <a:r>
              <a:rPr lang="sl-SI" sz="2000" b="1" dirty="0" smtClean="0"/>
              <a:t>Portorož (1962)</a:t>
            </a:r>
            <a:endParaRPr lang="sl-SI" sz="2000" b="1" dirty="0"/>
          </a:p>
          <a:p>
            <a:endParaRPr lang="sl-SI" sz="3200" b="1" u="sng" dirty="0" smtClean="0">
              <a:solidFill>
                <a:schemeClr val="accent1"/>
              </a:solidFill>
            </a:endParaRPr>
          </a:p>
        </p:txBody>
      </p:sp>
      <p:pic>
        <p:nvPicPr>
          <p:cNvPr id="5122" name="Picture 2" descr="Rezultat iskanja slik za Letališče ljublj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22422"/>
            <a:ext cx="3600400" cy="2161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zultat iskanja slik za Letališče marib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04048" y="3822421"/>
            <a:ext cx="3384376" cy="2161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zultat iskanja slik za letališče portoro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641" y="1793650"/>
            <a:ext cx="2585189" cy="1716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45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Elementi civilnega letališča</a:t>
            </a:r>
            <a:endParaRPr lang="sl-SI" u="sng" dirty="0" smtClean="0"/>
          </a:p>
          <a:p>
            <a:r>
              <a:rPr lang="sl-SI" sz="2000" dirty="0"/>
              <a:t>Infrastrukturni objekti, naprave in sredstva na letališčih so razporejene v:</a:t>
            </a:r>
          </a:p>
          <a:p>
            <a:endParaRPr lang="sl-SI" sz="2000" dirty="0"/>
          </a:p>
          <a:p>
            <a:pPr marL="342900" indent="-342900">
              <a:buFont typeface="Wingdings" pitchFamily="2" charset="2"/>
              <a:buChar char="q"/>
            </a:pPr>
            <a:r>
              <a:rPr lang="sl-SI" sz="2000" b="1" dirty="0" smtClean="0"/>
              <a:t>Zračni </a:t>
            </a:r>
            <a:r>
              <a:rPr lang="sl-SI" sz="2000" b="1" dirty="0"/>
              <a:t>del, ki služi za potrebe zrakoplovov:</a:t>
            </a:r>
          </a:p>
          <a:p>
            <a:r>
              <a:rPr lang="sl-SI" sz="2000" dirty="0" smtClean="0"/>
              <a:t>	◦ </a:t>
            </a:r>
            <a:r>
              <a:rPr lang="sl-SI" sz="2000" dirty="0"/>
              <a:t>vzletno - pristajalne steze (VPS</a:t>
            </a:r>
            <a:r>
              <a:rPr lang="sl-SI" sz="2000" dirty="0" smtClean="0"/>
              <a:t>)</a:t>
            </a:r>
            <a:endParaRPr lang="sl-SI" sz="2000" dirty="0"/>
          </a:p>
          <a:p>
            <a:r>
              <a:rPr lang="sl-SI" sz="2000" dirty="0" smtClean="0"/>
              <a:t>	◦ </a:t>
            </a:r>
            <a:r>
              <a:rPr lang="sl-SI" sz="2000" dirty="0"/>
              <a:t>vozne steze (VS</a:t>
            </a:r>
            <a:r>
              <a:rPr lang="sl-SI" sz="2000" dirty="0" smtClean="0"/>
              <a:t>)</a:t>
            </a:r>
            <a:endParaRPr lang="sl-SI" sz="2000" dirty="0"/>
          </a:p>
          <a:p>
            <a:r>
              <a:rPr lang="sl-SI" sz="2000" dirty="0" smtClean="0"/>
              <a:t>	◦ ploščadi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sl-SI" sz="2000" b="1" dirty="0"/>
              <a:t>Z</a:t>
            </a:r>
            <a:r>
              <a:rPr lang="sl-SI" sz="2000" b="1" dirty="0" smtClean="0"/>
              <a:t>emeljski </a:t>
            </a:r>
            <a:r>
              <a:rPr lang="sl-SI" sz="2000" b="1" dirty="0"/>
              <a:t>del, ki služi za potrebe potnikov in blaga:</a:t>
            </a:r>
          </a:p>
          <a:p>
            <a:r>
              <a:rPr lang="sl-SI" sz="2000" dirty="0" smtClean="0"/>
              <a:t>	◦ </a:t>
            </a:r>
            <a:r>
              <a:rPr lang="sl-SI" sz="2000" dirty="0"/>
              <a:t>potniški </a:t>
            </a:r>
            <a:r>
              <a:rPr lang="sl-SI" sz="2000" dirty="0" smtClean="0"/>
              <a:t>terminali</a:t>
            </a:r>
            <a:endParaRPr lang="sl-SI" sz="2000" dirty="0"/>
          </a:p>
          <a:p>
            <a:r>
              <a:rPr lang="sl-SI" sz="2000" dirty="0" smtClean="0"/>
              <a:t>	◦ </a:t>
            </a:r>
            <a:r>
              <a:rPr lang="sl-SI" sz="2000" dirty="0"/>
              <a:t>tovorni terminali in pripomočki za letalski </a:t>
            </a:r>
            <a:r>
              <a:rPr lang="sl-SI" sz="2000" dirty="0" smtClean="0"/>
              <a:t>tovor</a:t>
            </a:r>
            <a:endParaRPr lang="sl-SI" sz="2000" dirty="0"/>
          </a:p>
          <a:p>
            <a:r>
              <a:rPr lang="sl-SI" sz="2000" dirty="0" smtClean="0"/>
              <a:t>	◦ </a:t>
            </a:r>
            <a:r>
              <a:rPr lang="sl-SI" sz="2000" dirty="0"/>
              <a:t>svetlobni navigacijski objekti, naprave in sredstva ter objekti, </a:t>
            </a:r>
            <a:r>
              <a:rPr lang="sl-SI" sz="2000" dirty="0" smtClean="0"/>
              <a:t>	naprave </a:t>
            </a:r>
            <a:r>
              <a:rPr lang="sl-SI" sz="2000" dirty="0"/>
              <a:t>in sredstva </a:t>
            </a:r>
            <a:r>
              <a:rPr lang="sl-SI" sz="2000" dirty="0" smtClean="0"/>
              <a:t>za nadzor prometa</a:t>
            </a:r>
          </a:p>
          <a:p>
            <a:r>
              <a:rPr lang="sl-SI" sz="2000" dirty="0"/>
              <a:t>	</a:t>
            </a:r>
            <a:r>
              <a:rPr lang="sl-SI" sz="2000" dirty="0" smtClean="0"/>
              <a:t>◦ objekti </a:t>
            </a:r>
            <a:r>
              <a:rPr lang="sl-SI" sz="2000" dirty="0"/>
              <a:t>in naprave za zagotavljanje zemeljskega transporta, </a:t>
            </a:r>
            <a:r>
              <a:rPr lang="sl-SI" sz="2000" dirty="0" smtClean="0"/>
              <a:t>	notranjih prometnih </a:t>
            </a:r>
            <a:r>
              <a:rPr lang="sl-SI" sz="2000" dirty="0"/>
              <a:t>tokov </a:t>
            </a:r>
            <a:r>
              <a:rPr lang="sl-SI" sz="2000" dirty="0" smtClean="0"/>
              <a:t>in parkirišča</a:t>
            </a:r>
            <a:r>
              <a:rPr lang="sl-SI" sz="2000" dirty="0"/>
              <a:t>;</a:t>
            </a:r>
          </a:p>
          <a:p>
            <a:r>
              <a:rPr lang="sl-SI" sz="2000" dirty="0" smtClean="0"/>
              <a:t>	◦ </a:t>
            </a:r>
            <a:r>
              <a:rPr lang="sl-SI" sz="2000" dirty="0"/>
              <a:t>objekti in naprave za letalska goriva in maziva;</a:t>
            </a:r>
          </a:p>
          <a:p>
            <a:r>
              <a:rPr lang="sl-SI" sz="2000" dirty="0" smtClean="0"/>
              <a:t>	◦ </a:t>
            </a:r>
            <a:r>
              <a:rPr lang="sl-SI" sz="2000" dirty="0"/>
              <a:t>objekti in naprave varovanja;</a:t>
            </a:r>
          </a:p>
          <a:p>
            <a:r>
              <a:rPr lang="sl-SI" sz="2000" dirty="0" smtClean="0"/>
              <a:t>	◦ </a:t>
            </a:r>
            <a:r>
              <a:rPr lang="sl-SI" sz="2000" dirty="0"/>
              <a:t>pomožni in drugi objekti, naprave in sredstva, potrebni za </a:t>
            </a:r>
            <a:r>
              <a:rPr lang="sl-SI" sz="2000" dirty="0" smtClean="0"/>
              <a:t>	obratovanje </a:t>
            </a:r>
            <a:r>
              <a:rPr lang="sl-SI" sz="2000" dirty="0"/>
              <a:t>letališča in </a:t>
            </a:r>
            <a:r>
              <a:rPr lang="sl-SI" sz="2000" dirty="0" smtClean="0"/>
              <a:t>za zagotavljanje </a:t>
            </a:r>
            <a:r>
              <a:rPr lang="sl-SI" sz="2000" dirty="0"/>
              <a:t>varnosti.</a:t>
            </a:r>
            <a:endParaRPr lang="sl-SI" sz="2000" b="1" u="sng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460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7"/>
            <a:ext cx="9144000" cy="685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710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Vzletno - pristajalne </a:t>
            </a:r>
            <a:r>
              <a:rPr lang="sl-SI" sz="2800" b="1" u="sng" dirty="0" smtClean="0">
                <a:solidFill>
                  <a:schemeClr val="accent1"/>
                </a:solidFill>
              </a:rPr>
              <a:t>steze</a:t>
            </a:r>
          </a:p>
          <a:p>
            <a:endParaRPr lang="sl-SI" sz="2000" dirty="0" smtClean="0"/>
          </a:p>
          <a:p>
            <a:r>
              <a:rPr lang="sl-SI" sz="2000" dirty="0" smtClean="0"/>
              <a:t>Vzletno </a:t>
            </a:r>
            <a:r>
              <a:rPr lang="sl-SI" sz="2000" dirty="0"/>
              <a:t>- pristajalna steza (VPS) je </a:t>
            </a:r>
            <a:r>
              <a:rPr lang="sl-SI" sz="2000" b="1" dirty="0"/>
              <a:t>del zračnega dela letališča</a:t>
            </a:r>
            <a:r>
              <a:rPr lang="sl-SI" sz="2000" dirty="0"/>
              <a:t>, kjer lahko zrakoplovi pristajajo </a:t>
            </a:r>
            <a:r>
              <a:rPr lang="sl-SI" sz="2000" dirty="0" smtClean="0"/>
              <a:t>ali vzletajo</a:t>
            </a:r>
            <a:r>
              <a:rPr lang="sl-SI" sz="2000" dirty="0"/>
              <a:t>. VPS je lahko urejena površina (betonska ali asfalt-betonska) ali neurejena (</a:t>
            </a:r>
            <a:r>
              <a:rPr lang="sl-SI" sz="2000" dirty="0" smtClean="0"/>
              <a:t>travnata, makadamska</a:t>
            </a:r>
            <a:r>
              <a:rPr lang="sl-SI" sz="2000" dirty="0"/>
              <a:t>, itd.). Mala in manj razvita letališča imajo navadno samo eno vzletno-pristajalno </a:t>
            </a:r>
            <a:r>
              <a:rPr lang="sl-SI" sz="2000" dirty="0" smtClean="0"/>
              <a:t>stezo krajšo </a:t>
            </a:r>
            <a:r>
              <a:rPr lang="sl-SI" sz="2000" dirty="0"/>
              <a:t>od </a:t>
            </a:r>
            <a:r>
              <a:rPr lang="sl-SI" sz="2000" b="1" dirty="0"/>
              <a:t>1 km</a:t>
            </a:r>
            <a:r>
              <a:rPr lang="sl-SI" sz="2000" dirty="0"/>
              <a:t>. Večja, mednarodna letališča imajo asfalt-betonske ali betonske </a:t>
            </a:r>
            <a:r>
              <a:rPr lang="sl-SI" sz="2000" dirty="0" smtClean="0"/>
              <a:t>steze daljše </a:t>
            </a:r>
            <a:r>
              <a:rPr lang="sl-SI" sz="2000" dirty="0"/>
              <a:t>od </a:t>
            </a:r>
            <a:r>
              <a:rPr lang="sl-SI" sz="2000" b="1" dirty="0"/>
              <a:t>2 km</a:t>
            </a:r>
            <a:r>
              <a:rPr lang="sl-SI" sz="2000" dirty="0" smtClean="0"/>
              <a:t>.</a:t>
            </a:r>
          </a:p>
          <a:p>
            <a:r>
              <a:rPr lang="sl-SI" sz="2000" dirty="0" smtClean="0"/>
              <a:t>Steze </a:t>
            </a:r>
            <a:r>
              <a:rPr lang="sl-SI" sz="2000" dirty="0"/>
              <a:t>se označuje s številko med 01 in 36 - ta številka pomeni desetino magnetne smeri. </a:t>
            </a:r>
            <a:r>
              <a:rPr lang="sl-SI" sz="2000" dirty="0" smtClean="0"/>
              <a:t>Npr</a:t>
            </a:r>
            <a:r>
              <a:rPr lang="sl-SI" sz="2000" dirty="0"/>
              <a:t>. </a:t>
            </a:r>
            <a:r>
              <a:rPr lang="sl-SI" sz="2000" dirty="0" smtClean="0"/>
              <a:t>Steza, </a:t>
            </a:r>
            <a:r>
              <a:rPr lang="sl-SI" sz="2000" dirty="0"/>
              <a:t>ki je usmerjena na sever (360°) bo imela oznako 36, na vzhod (90°) bo imela oznako 09, na jug (180°) bo imela oznako 18 in na zahod (270°) bo imela oznako 27.</a:t>
            </a:r>
            <a:endParaRPr lang="sl-SI" sz="2000" dirty="0" smtClean="0"/>
          </a:p>
          <a:p>
            <a:endParaRPr lang="sl-SI" sz="2000" b="1" u="sng" dirty="0">
              <a:solidFill>
                <a:schemeClr val="accent1"/>
              </a:solidFill>
            </a:endParaRPr>
          </a:p>
          <a:p>
            <a:r>
              <a:rPr lang="sl-SI" sz="2000" b="1" dirty="0" smtClean="0"/>
              <a:t>Letališče Ljubljana ima VPS v izmeri 3300 m x 45 m.</a:t>
            </a:r>
          </a:p>
          <a:p>
            <a:r>
              <a:rPr lang="sl-SI" sz="2000" b="1" dirty="0" smtClean="0"/>
              <a:t>Letališče Maribor ima VPS v izmer 2500 m x 45 m.</a:t>
            </a:r>
          </a:p>
          <a:p>
            <a:r>
              <a:rPr lang="sl-SI" sz="2000" b="1" dirty="0" smtClean="0"/>
              <a:t>Letališče Portorož ima VPS v izmeri 1200 m x 30 m.</a:t>
            </a:r>
            <a:endParaRPr lang="sl-SI" sz="2000" b="1" dirty="0" smtClean="0"/>
          </a:p>
        </p:txBody>
      </p:sp>
      <p:pic>
        <p:nvPicPr>
          <p:cNvPr id="8194" name="Picture 2" descr="Rezultat iskanja slik za airport runway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301208"/>
            <a:ext cx="3507362" cy="175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159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</a:rPr>
              <a:t>Širina VPS</a:t>
            </a:r>
          </a:p>
          <a:p>
            <a:r>
              <a:rPr lang="sl-SI" sz="2000" dirty="0"/>
              <a:t>Širino VPS določijo mednarodne letalske organizacije in je odvisna od referenčne kode letališča.</a:t>
            </a:r>
          </a:p>
          <a:p>
            <a:r>
              <a:rPr lang="sl-SI" sz="2000" dirty="0"/>
              <a:t>Priporočena je, toda ni nujna. VPS mora biti široka najmanj 15 metrov. Sicer pa se </a:t>
            </a:r>
            <a:r>
              <a:rPr lang="sl-SI" sz="2000" dirty="0" smtClean="0"/>
              <a:t>najpogosteje </a:t>
            </a:r>
            <a:r>
              <a:rPr lang="sv-SE" sz="2000" dirty="0" smtClean="0"/>
              <a:t>giblje </a:t>
            </a:r>
            <a:r>
              <a:rPr lang="sv-SE" sz="2000" dirty="0"/>
              <a:t>med 18 in 60 m</a:t>
            </a:r>
            <a:r>
              <a:rPr lang="sv-SE" sz="2000" dirty="0" smtClean="0"/>
              <a:t>.</a:t>
            </a:r>
            <a:endParaRPr lang="sl-SI" sz="2000" dirty="0" smtClean="0"/>
          </a:p>
          <a:p>
            <a:endParaRPr lang="sl-SI" sz="2000" b="1" u="sng" dirty="0">
              <a:solidFill>
                <a:schemeClr val="accent1"/>
              </a:solidFill>
            </a:endParaRPr>
          </a:p>
          <a:p>
            <a:r>
              <a:rPr lang="sl-SI" sz="2000" b="1" u="sng" dirty="0">
                <a:solidFill>
                  <a:schemeClr val="accent1"/>
                </a:solidFill>
              </a:rPr>
              <a:t>Smer VPS</a:t>
            </a:r>
          </a:p>
          <a:p>
            <a:r>
              <a:rPr lang="sl-SI" sz="2000" dirty="0"/>
              <a:t>VPS se oblikuje v smeri </a:t>
            </a:r>
            <a:r>
              <a:rPr lang="sl-SI" sz="2000" dirty="0" smtClean="0"/>
              <a:t>najpogostejšega</a:t>
            </a:r>
          </a:p>
          <a:p>
            <a:r>
              <a:rPr lang="sl-SI" sz="2000" dirty="0" smtClean="0"/>
              <a:t>vetra</a:t>
            </a:r>
            <a:r>
              <a:rPr lang="sl-SI" sz="2000" dirty="0"/>
              <a:t>, </a:t>
            </a:r>
            <a:r>
              <a:rPr lang="sl-SI" sz="2000" dirty="0" smtClean="0"/>
              <a:t>saj </a:t>
            </a:r>
            <a:r>
              <a:rPr lang="sl-SI" sz="2000" dirty="0"/>
              <a:t>je s stališča varnosti, za </a:t>
            </a:r>
            <a:r>
              <a:rPr lang="sl-SI" sz="2000" dirty="0" smtClean="0"/>
              <a:t>pristajanje</a:t>
            </a:r>
          </a:p>
          <a:p>
            <a:r>
              <a:rPr lang="sl-SI" sz="2000" dirty="0" smtClean="0"/>
              <a:t>in vzletanje, boljše</a:t>
            </a:r>
            <a:r>
              <a:rPr lang="sl-SI" sz="2000" dirty="0"/>
              <a:t>. V primerih da jih je več </a:t>
            </a:r>
            <a:endParaRPr lang="sl-SI" sz="2000" dirty="0" smtClean="0"/>
          </a:p>
          <a:p>
            <a:r>
              <a:rPr lang="sl-SI" sz="2000" dirty="0" smtClean="0"/>
              <a:t>najpogostejših </a:t>
            </a:r>
            <a:r>
              <a:rPr lang="sl-SI" sz="2000" dirty="0"/>
              <a:t>vetrov, se gradi več VPS </a:t>
            </a:r>
            <a:endParaRPr lang="sl-SI" sz="2000" dirty="0" smtClean="0"/>
          </a:p>
          <a:p>
            <a:r>
              <a:rPr lang="sl-SI" sz="2000" dirty="0" smtClean="0"/>
              <a:t>v </a:t>
            </a:r>
            <a:r>
              <a:rPr lang="sl-SI" sz="2000" dirty="0"/>
              <a:t>različnih smereh.</a:t>
            </a:r>
            <a:endParaRPr lang="sl-SI" sz="2000" b="1" u="sng" dirty="0" smtClean="0">
              <a:solidFill>
                <a:schemeClr val="accent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38" y="2209786"/>
            <a:ext cx="3539802" cy="38347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000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Vozne </a:t>
            </a:r>
            <a:r>
              <a:rPr lang="sl-SI" sz="2800" b="1" u="sng" dirty="0" smtClean="0">
                <a:solidFill>
                  <a:schemeClr val="accent1"/>
                </a:solidFill>
              </a:rPr>
              <a:t>steze</a:t>
            </a:r>
          </a:p>
          <a:p>
            <a:endParaRPr lang="sl-SI" sz="2000" dirty="0" smtClean="0"/>
          </a:p>
          <a:p>
            <a:r>
              <a:rPr lang="sl-SI" sz="2000" dirty="0"/>
              <a:t>Vozne steze omogočajo varno in hitro gibanje zrakoplovov na letališču. Služijo predvsem </a:t>
            </a:r>
            <a:r>
              <a:rPr lang="sl-SI" sz="2000" dirty="0" smtClean="0"/>
              <a:t>za povezovanje </a:t>
            </a:r>
            <a:r>
              <a:rPr lang="sl-SI" sz="2000" dirty="0"/>
              <a:t>med ploščadjo in vzletno - pristajalno stezo. Širina voznih stez se giblje med 7,5 in </a:t>
            </a:r>
            <a:r>
              <a:rPr lang="sl-SI" sz="2000" dirty="0" smtClean="0"/>
              <a:t>25 m </a:t>
            </a:r>
            <a:r>
              <a:rPr lang="sl-SI" sz="2000" dirty="0"/>
              <a:t>in je odvisna od kategorije letališča. Poznamo: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vhodne</a:t>
            </a:r>
            <a:r>
              <a:rPr lang="sl-SI" sz="2000" dirty="0"/>
              <a:t>: samo za vhod v VPS;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izhodne</a:t>
            </a:r>
            <a:r>
              <a:rPr lang="sl-SI" sz="2000" dirty="0"/>
              <a:t>: samo za izhod iz VPS;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vhodne - izhodne</a:t>
            </a:r>
            <a:r>
              <a:rPr lang="sl-SI" sz="2000" dirty="0"/>
              <a:t>: služijo za vhod oziroma izhod;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paralelne</a:t>
            </a:r>
            <a:r>
              <a:rPr lang="sl-SI" sz="2000" dirty="0"/>
              <a:t>: vzporedne z VPS;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hitre izhodne</a:t>
            </a:r>
            <a:r>
              <a:rPr lang="sl-SI" sz="2000" dirty="0"/>
              <a:t>: hitre izhodne iz VPS.</a:t>
            </a:r>
            <a:endParaRPr lang="sl-SI" sz="2000" b="1" u="sng" dirty="0" smtClean="0">
              <a:solidFill>
                <a:schemeClr val="accent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374" y="2349172"/>
            <a:ext cx="2577033" cy="37983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728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Ploščad</a:t>
            </a:r>
            <a:endParaRPr lang="sl-SI" sz="2000" dirty="0" smtClean="0"/>
          </a:p>
          <a:p>
            <a:endParaRPr lang="sl-SI" sz="2000" dirty="0" smtClean="0"/>
          </a:p>
          <a:p>
            <a:r>
              <a:rPr lang="sl-SI" sz="2000" dirty="0"/>
              <a:t>Ploščad je ravna površina za sprejem in odpremo zrakoplov. V ploščadi zrakoplovi parkirajo </a:t>
            </a:r>
            <a:r>
              <a:rPr lang="sl-SI" sz="2000" dirty="0" smtClean="0"/>
              <a:t>z različnimi </a:t>
            </a:r>
            <a:r>
              <a:rPr lang="sl-SI" sz="2000" dirty="0"/>
              <a:t>nameni, in sicer:</a:t>
            </a:r>
          </a:p>
          <a:p>
            <a:r>
              <a:rPr lang="sl-SI" sz="2000" dirty="0"/>
              <a:t>• vkrcanje in izkrcanje </a:t>
            </a:r>
            <a:r>
              <a:rPr lang="sl-SI" sz="2000" dirty="0" smtClean="0"/>
              <a:t>potnikov</a:t>
            </a:r>
            <a:endParaRPr lang="sl-SI" sz="2000" dirty="0"/>
          </a:p>
          <a:p>
            <a:r>
              <a:rPr lang="sl-SI" sz="2000" dirty="0"/>
              <a:t>• natovarjanje in raztovarjanje </a:t>
            </a:r>
            <a:r>
              <a:rPr lang="sl-SI" sz="2000" dirty="0" smtClean="0"/>
              <a:t>tovora</a:t>
            </a:r>
            <a:endParaRPr lang="sl-SI" sz="2000" dirty="0"/>
          </a:p>
          <a:p>
            <a:r>
              <a:rPr lang="sl-SI" sz="2000" dirty="0"/>
              <a:t>• </a:t>
            </a:r>
            <a:r>
              <a:rPr lang="sl-SI" sz="2000" dirty="0" smtClean="0"/>
              <a:t>vzdrževanje</a:t>
            </a:r>
            <a:endParaRPr lang="sl-SI" sz="2000" dirty="0"/>
          </a:p>
          <a:p>
            <a:r>
              <a:rPr lang="sl-SI" sz="2000" dirty="0"/>
              <a:t>• popravilo </a:t>
            </a:r>
            <a:r>
              <a:rPr lang="sl-SI" sz="2000" dirty="0" smtClean="0"/>
              <a:t>zrakoplova</a:t>
            </a:r>
          </a:p>
          <a:p>
            <a:endParaRPr lang="sl-SI" sz="2000" b="1" u="sng" dirty="0">
              <a:solidFill>
                <a:schemeClr val="accent1"/>
              </a:solidFill>
            </a:endParaRPr>
          </a:p>
          <a:p>
            <a:r>
              <a:rPr lang="sl-SI" sz="2000" b="1" dirty="0" smtClean="0"/>
              <a:t>Aerodrom Ljubljana</a:t>
            </a:r>
          </a:p>
          <a:p>
            <a:r>
              <a:rPr lang="sl-SI" sz="2000" b="1" dirty="0" smtClean="0"/>
              <a:t>ima 25 samostojnih</a:t>
            </a:r>
          </a:p>
          <a:p>
            <a:r>
              <a:rPr lang="sl-SI" sz="2000" b="1" dirty="0" smtClean="0"/>
              <a:t>parkirnih mest</a:t>
            </a:r>
          </a:p>
          <a:p>
            <a:r>
              <a:rPr lang="sl-SI" sz="2000" b="1" dirty="0" smtClean="0"/>
              <a:t>na glavni ploščadi in 15</a:t>
            </a:r>
          </a:p>
          <a:p>
            <a:r>
              <a:rPr lang="sl-SI" sz="2000" b="1" dirty="0" smtClean="0"/>
              <a:t>na ploščadi splošnega</a:t>
            </a:r>
          </a:p>
          <a:p>
            <a:r>
              <a:rPr lang="sl-SI" sz="2000" b="1" dirty="0" smtClean="0"/>
              <a:t>letalstva.</a:t>
            </a:r>
          </a:p>
        </p:txBody>
      </p:sp>
      <p:pic>
        <p:nvPicPr>
          <p:cNvPr id="12290" name="Picture 2" descr="Rezultat iskanja slik za airpo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588977"/>
            <a:ext cx="5112568" cy="34616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728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Potniški </a:t>
            </a:r>
            <a:r>
              <a:rPr lang="sl-SI" sz="2800" b="1" u="sng" dirty="0" smtClean="0">
                <a:solidFill>
                  <a:schemeClr val="accent1"/>
                </a:solidFill>
              </a:rPr>
              <a:t>terminal</a:t>
            </a:r>
          </a:p>
          <a:p>
            <a:endParaRPr lang="sl-SI" sz="2000" dirty="0" smtClean="0"/>
          </a:p>
          <a:p>
            <a:r>
              <a:rPr lang="sl-SI" sz="2000" dirty="0"/>
              <a:t>Potniški terminal je zgradba, opremljena z vso potrebno opremo, ki </a:t>
            </a:r>
            <a:r>
              <a:rPr lang="sl-SI" sz="2000" dirty="0" smtClean="0"/>
              <a:t>je namenjena </a:t>
            </a:r>
            <a:r>
              <a:rPr lang="sl-SI" sz="2000" dirty="0"/>
              <a:t>sprejemu </a:t>
            </a:r>
            <a:r>
              <a:rPr lang="sl-SI" sz="2000" dirty="0" smtClean="0"/>
              <a:t>in odpravi </a:t>
            </a:r>
            <a:r>
              <a:rPr lang="sl-SI" sz="2000" dirty="0"/>
              <a:t>potnikov in prtljage. Oprema, ki </a:t>
            </a:r>
            <a:r>
              <a:rPr lang="sl-SI" sz="2000" dirty="0" smtClean="0"/>
              <a:t>jo </a:t>
            </a:r>
            <a:r>
              <a:rPr lang="sl-SI" sz="2000" dirty="0"/>
              <a:t>ima letališče, je odvisna od količine in tipa potnikov, </a:t>
            </a:r>
            <a:r>
              <a:rPr lang="sl-SI" sz="2000" dirty="0" smtClean="0"/>
              <a:t>ki jih </a:t>
            </a:r>
            <a:r>
              <a:rPr lang="sl-SI" sz="2000" dirty="0"/>
              <a:t>sprejme oziroma odpravi terminal. Na primer, pri mednarodnih letališčih, bo </a:t>
            </a:r>
            <a:r>
              <a:rPr lang="sl-SI" sz="2000" dirty="0" smtClean="0"/>
              <a:t>potrebno opravljati</a:t>
            </a:r>
            <a:r>
              <a:rPr lang="sl-SI" sz="2000" dirty="0"/>
              <a:t> </a:t>
            </a:r>
            <a:r>
              <a:rPr lang="sl-SI" sz="2000" dirty="0" smtClean="0"/>
              <a:t>carinsko </a:t>
            </a:r>
            <a:r>
              <a:rPr lang="sl-SI" sz="2000" dirty="0"/>
              <a:t>kontrolo, medtem ko pri domačih letališčih to ni potrebno.</a:t>
            </a:r>
            <a:endParaRPr lang="sl-SI" sz="2000" b="1" u="sng" dirty="0" smtClean="0">
              <a:solidFill>
                <a:schemeClr val="accent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131" y="3030584"/>
            <a:ext cx="5677181" cy="3597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11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>
                <a:solidFill>
                  <a:schemeClr val="accent1"/>
                </a:solidFill>
              </a:rPr>
              <a:t>Tovorni </a:t>
            </a:r>
            <a:r>
              <a:rPr lang="sl-SI" sz="2800" b="1" u="sng" dirty="0" smtClean="0">
                <a:solidFill>
                  <a:schemeClr val="accent1"/>
                </a:solidFill>
              </a:rPr>
              <a:t>terminal</a:t>
            </a:r>
          </a:p>
          <a:p>
            <a:endParaRPr lang="sl-SI" sz="2000" dirty="0" smtClean="0"/>
          </a:p>
          <a:p>
            <a:r>
              <a:rPr lang="sl-SI" sz="2000" dirty="0"/>
              <a:t>Funkcija tovornih (</a:t>
            </a:r>
            <a:r>
              <a:rPr lang="sl-SI" sz="2000" dirty="0" err="1"/>
              <a:t>Cargo</a:t>
            </a:r>
            <a:r>
              <a:rPr lang="sl-SI" sz="2000" dirty="0"/>
              <a:t>) terminalov je sprejem in odprema blaga in pošte.</a:t>
            </a:r>
          </a:p>
          <a:p>
            <a:r>
              <a:rPr lang="sl-SI" sz="2000" dirty="0"/>
              <a:t>Tokovi blaga in pošte so lahko:</a:t>
            </a:r>
          </a:p>
          <a:p>
            <a:r>
              <a:rPr lang="sl-SI" sz="2000" dirty="0"/>
              <a:t>• </a:t>
            </a:r>
            <a:r>
              <a:rPr lang="sl-SI" sz="2000" b="1" dirty="0"/>
              <a:t>lokalni ali terminalni tovor </a:t>
            </a:r>
            <a:r>
              <a:rPr lang="sl-SI" sz="2000" dirty="0"/>
              <a:t>(domači, mednarodni, prihod/uvoz, odhod/izvoz</a:t>
            </a:r>
            <a:r>
              <a:rPr lang="sl-SI" sz="2000" dirty="0" smtClean="0"/>
              <a:t>)</a:t>
            </a:r>
            <a:endParaRPr lang="sl-SI" sz="2000" dirty="0"/>
          </a:p>
          <a:p>
            <a:r>
              <a:rPr lang="sl-SI" sz="2000" dirty="0"/>
              <a:t>• </a:t>
            </a:r>
            <a:r>
              <a:rPr lang="sl-SI" sz="2000" b="1" dirty="0"/>
              <a:t>tranzit</a:t>
            </a:r>
            <a:r>
              <a:rPr lang="sl-SI" sz="2000" dirty="0"/>
              <a:t> (blago ali pošta ostane v zrakoplovu</a:t>
            </a:r>
            <a:r>
              <a:rPr lang="sl-SI" sz="2000" dirty="0" smtClean="0"/>
              <a:t>)</a:t>
            </a:r>
            <a:endParaRPr lang="sl-SI" sz="2000" dirty="0"/>
          </a:p>
          <a:p>
            <a:r>
              <a:rPr lang="sl-SI" sz="2000" dirty="0"/>
              <a:t>• </a:t>
            </a:r>
            <a:r>
              <a:rPr lang="sl-SI" sz="2000" b="1" dirty="0"/>
              <a:t>transfer</a:t>
            </a:r>
            <a:r>
              <a:rPr lang="sl-SI" sz="2000" dirty="0"/>
              <a:t> (raztovarja se iz zrakoplova in natovarja nekaj drugega</a:t>
            </a:r>
            <a:r>
              <a:rPr lang="sl-SI" sz="2000" dirty="0" smtClean="0"/>
              <a:t>)</a:t>
            </a:r>
            <a:endParaRPr lang="sl-SI" sz="2000" dirty="0"/>
          </a:p>
          <a:p>
            <a:endParaRPr lang="sl-SI" sz="2000" dirty="0" smtClean="0"/>
          </a:p>
          <a:p>
            <a:r>
              <a:rPr lang="sl-SI" sz="2000" dirty="0" smtClean="0"/>
              <a:t>Tovorni </a:t>
            </a:r>
            <a:r>
              <a:rPr lang="sl-SI" sz="2000" dirty="0"/>
              <a:t>terminali so lahko enostavni, mehanizirani ali </a:t>
            </a:r>
            <a:r>
              <a:rPr lang="sl-SI" sz="2000" dirty="0" smtClean="0"/>
              <a:t>avtomatizirani</a:t>
            </a:r>
            <a:endParaRPr lang="sl-SI" sz="2000" b="1" u="sng" dirty="0" smtClean="0">
              <a:solidFill>
                <a:schemeClr val="accent1"/>
              </a:solidFill>
            </a:endParaRPr>
          </a:p>
        </p:txBody>
      </p:sp>
      <p:pic>
        <p:nvPicPr>
          <p:cNvPr id="14338" name="Picture 2" descr="Rezultat iskanja slik za cargo terminal air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841889"/>
            <a:ext cx="57150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368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u="sng" dirty="0" smtClean="0">
                <a:solidFill>
                  <a:schemeClr val="accent1"/>
                </a:solidFill>
              </a:rPr>
              <a:t>Helidromi</a:t>
            </a:r>
          </a:p>
          <a:p>
            <a:endParaRPr lang="sl-SI" sz="2000" dirty="0" smtClean="0"/>
          </a:p>
          <a:p>
            <a:r>
              <a:rPr lang="sl-SI" sz="2000" dirty="0"/>
              <a:t>Helidrom je posebno oblikovana ploščad namenjena pristajanju/vzletanju in </a:t>
            </a:r>
            <a:r>
              <a:rPr lang="sl-SI" sz="2000" dirty="0" smtClean="0"/>
              <a:t>zadrževanju (parkiranju</a:t>
            </a:r>
            <a:r>
              <a:rPr lang="sl-SI" sz="2000" dirty="0"/>
              <a:t>) helikopterjev ter njihovi oskrbi. Velikokrat so le ti locirani v bližini letališč ali pa </a:t>
            </a:r>
            <a:r>
              <a:rPr lang="sl-SI" sz="2000" dirty="0" smtClean="0"/>
              <a:t>tudi na </a:t>
            </a:r>
            <a:r>
              <a:rPr lang="sl-SI" sz="2000" dirty="0"/>
              <a:t>strehi večjih zgradb (bolnišnicah, policijskih postajah, pa tudi privatnih posestvih ali zgradbah).</a:t>
            </a:r>
          </a:p>
          <a:p>
            <a:r>
              <a:rPr lang="sl-SI" sz="2000" dirty="0"/>
              <a:t>Helidromi so sestavljeni iz ene ali več ploščadi in so lahko opremljeni </a:t>
            </a:r>
            <a:r>
              <a:rPr lang="sl-SI" sz="2000" dirty="0" smtClean="0"/>
              <a:t>z objekti </a:t>
            </a:r>
            <a:r>
              <a:rPr lang="sl-SI" sz="2000" dirty="0"/>
              <a:t>za gorivo, </a:t>
            </a:r>
            <a:r>
              <a:rPr lang="sl-SI" sz="2000" dirty="0" smtClean="0"/>
              <a:t>z </a:t>
            </a:r>
            <a:r>
              <a:rPr lang="sl-SI" sz="2000" dirty="0"/>
              <a:t>razsvetljavo, za napravami za določanje smeri vetra ali pa celo z hangarji</a:t>
            </a:r>
            <a:r>
              <a:rPr lang="sl-SI" sz="2000" dirty="0" smtClean="0"/>
              <a:t>.</a:t>
            </a:r>
          </a:p>
          <a:p>
            <a:endParaRPr lang="sl-SI" sz="2000" dirty="0"/>
          </a:p>
          <a:p>
            <a:r>
              <a:rPr lang="sl-SI" sz="2000" i="1" dirty="0" smtClean="0"/>
              <a:t>Aerodrom Ljubljana ima 3 parkirna</a:t>
            </a:r>
            <a:endParaRPr lang="sl-SI" sz="2000" i="1" dirty="0" smtClean="0"/>
          </a:p>
          <a:p>
            <a:r>
              <a:rPr lang="sl-SI" sz="2000" i="1" dirty="0" smtClean="0"/>
              <a:t>mesta za helikopterje.</a:t>
            </a:r>
            <a:endParaRPr lang="sl-SI" sz="2000" i="1" dirty="0" smtClean="0"/>
          </a:p>
          <a:p>
            <a:endParaRPr lang="sl-SI" sz="2000" b="1" i="1" dirty="0"/>
          </a:p>
          <a:p>
            <a:endParaRPr lang="sl-SI" sz="2000" b="1" i="1" dirty="0" smtClean="0"/>
          </a:p>
          <a:p>
            <a:r>
              <a:rPr lang="sl-SI" sz="2000" b="1" i="1" dirty="0" err="1" smtClean="0"/>
              <a:t>Hidrodromi</a:t>
            </a:r>
            <a:r>
              <a:rPr lang="sl-SI" sz="2000" b="1" i="1" dirty="0" smtClean="0"/>
              <a:t> </a:t>
            </a:r>
            <a:r>
              <a:rPr lang="sl-SI" sz="2000" i="1" dirty="0"/>
              <a:t>so mesta na </a:t>
            </a:r>
            <a:r>
              <a:rPr lang="sl-SI" sz="2000" i="1" dirty="0" smtClean="0"/>
              <a:t>vodi</a:t>
            </a:r>
          </a:p>
          <a:p>
            <a:r>
              <a:rPr lang="sl-SI" sz="2000" i="1" dirty="0" smtClean="0"/>
              <a:t>kjer </a:t>
            </a:r>
            <a:r>
              <a:rPr lang="sl-SI" sz="2000" i="1" dirty="0"/>
              <a:t>pristajajo </a:t>
            </a:r>
            <a:r>
              <a:rPr lang="sl-SI" sz="2000" i="1" dirty="0" err="1"/>
              <a:t>hidrozrakoplovi</a:t>
            </a:r>
            <a:r>
              <a:rPr lang="sl-SI" sz="2000" i="1" dirty="0"/>
              <a:t>.</a:t>
            </a:r>
            <a:endParaRPr lang="sl-SI" sz="2000" b="1" i="1" u="sng" dirty="0" smtClean="0">
              <a:solidFill>
                <a:schemeClr val="accent1"/>
              </a:solidFill>
            </a:endParaRPr>
          </a:p>
        </p:txBody>
      </p:sp>
      <p:pic>
        <p:nvPicPr>
          <p:cNvPr id="1026" name="Picture 2" descr="Rezultat iskanja slik za heliodr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3429000"/>
            <a:ext cx="3349396" cy="25120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92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/>
          <p:cNvSpPr txBox="1"/>
          <p:nvPr/>
        </p:nvSpPr>
        <p:spPr>
          <a:xfrm>
            <a:off x="323528" y="548680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u="sng" dirty="0" smtClean="0">
                <a:solidFill>
                  <a:schemeClr val="accent1"/>
                </a:solidFill>
              </a:rPr>
              <a:t>Obvezne </a:t>
            </a:r>
            <a:r>
              <a:rPr lang="sl-SI" sz="2400" b="1" u="sng" dirty="0">
                <a:solidFill>
                  <a:schemeClr val="accent1"/>
                </a:solidFill>
              </a:rPr>
              <a:t>letališke </a:t>
            </a:r>
            <a:r>
              <a:rPr lang="sl-SI" sz="2400" b="1" u="sng" dirty="0" smtClean="0">
                <a:solidFill>
                  <a:schemeClr val="accent1"/>
                </a:solidFill>
              </a:rPr>
              <a:t>službe</a:t>
            </a:r>
          </a:p>
          <a:p>
            <a:endParaRPr lang="sl-SI" sz="2400" b="1" u="sng" dirty="0" smtClean="0">
              <a:solidFill>
                <a:schemeClr val="accent1"/>
              </a:solidFill>
            </a:endParaRPr>
          </a:p>
          <a:p>
            <a:r>
              <a:rPr lang="sl-SI" sz="2000" dirty="0" smtClean="0"/>
              <a:t>1</a:t>
            </a:r>
            <a:r>
              <a:rPr lang="sl-SI" sz="2000" dirty="0"/>
              <a:t>. reševalna in gasilska </a:t>
            </a:r>
            <a:r>
              <a:rPr lang="sl-SI" sz="2000" dirty="0" smtClean="0"/>
              <a:t>služba </a:t>
            </a:r>
            <a:endParaRPr lang="sl-SI" sz="2000" dirty="0"/>
          </a:p>
          <a:p>
            <a:r>
              <a:rPr lang="sl-SI" sz="2000" dirty="0"/>
              <a:t>2. služba za odstranjevanje zrakoplovov v </a:t>
            </a:r>
            <a:r>
              <a:rPr lang="sl-SI" sz="2000" dirty="0" smtClean="0"/>
              <a:t>okvari</a:t>
            </a:r>
            <a:endParaRPr lang="sl-SI" sz="2000" dirty="0"/>
          </a:p>
          <a:p>
            <a:r>
              <a:rPr lang="sl-SI" sz="2000" dirty="0"/>
              <a:t>3. službe za vzdrževanje in nadzor letaliških površin, objektov, naprav, sredstev, ovir, vizualnih pripomočkov in oznak, sistemov </a:t>
            </a:r>
            <a:r>
              <a:rPr lang="sl-SI" sz="2000" dirty="0" smtClean="0"/>
              <a:t>električnega napajanja </a:t>
            </a:r>
            <a:r>
              <a:rPr lang="sl-SI" sz="2000" dirty="0"/>
              <a:t>in osvetlitve ter podobne </a:t>
            </a:r>
            <a:r>
              <a:rPr lang="sl-SI" sz="2000" dirty="0" smtClean="0"/>
              <a:t>službe </a:t>
            </a:r>
            <a:endParaRPr lang="sl-SI" sz="2000" dirty="0"/>
          </a:p>
          <a:p>
            <a:r>
              <a:rPr lang="sl-SI" sz="2000" dirty="0"/>
              <a:t>4. služba za zmanjšanje nevarnosti, ki jih povzročajo </a:t>
            </a:r>
            <a:r>
              <a:rPr lang="sl-SI" sz="2000" dirty="0" smtClean="0"/>
              <a:t>ptice</a:t>
            </a:r>
            <a:endParaRPr lang="sl-SI" sz="2000" dirty="0"/>
          </a:p>
          <a:p>
            <a:r>
              <a:rPr lang="sl-SI" sz="2000" dirty="0"/>
              <a:t>5. služba za upravljanje </a:t>
            </a:r>
            <a:r>
              <a:rPr lang="sl-SI" sz="2000" dirty="0" smtClean="0"/>
              <a:t>ploščadi </a:t>
            </a:r>
            <a:endParaRPr lang="sl-SI" sz="2000" dirty="0"/>
          </a:p>
          <a:p>
            <a:r>
              <a:rPr lang="sl-SI" sz="2000" dirty="0"/>
              <a:t>6. služba </a:t>
            </a:r>
            <a:r>
              <a:rPr lang="sl-SI" sz="2000" dirty="0" smtClean="0"/>
              <a:t>varovanja</a:t>
            </a:r>
            <a:endParaRPr lang="sl-SI" sz="2000" dirty="0"/>
          </a:p>
          <a:p>
            <a:r>
              <a:rPr lang="sl-SI" sz="2000" dirty="0"/>
              <a:t>7. služba nujne medicinske pomoči ali prve </a:t>
            </a:r>
            <a:r>
              <a:rPr lang="sl-SI" sz="2000" dirty="0" smtClean="0"/>
              <a:t>pomoči</a:t>
            </a:r>
            <a:endParaRPr lang="sl-SI" sz="2000" dirty="0"/>
          </a:p>
          <a:p>
            <a:r>
              <a:rPr lang="sl-SI" sz="2000" dirty="0"/>
              <a:t>8. službe za zagotavljanje letalskih goriv in </a:t>
            </a:r>
            <a:r>
              <a:rPr lang="sl-SI" sz="2000" dirty="0" smtClean="0"/>
              <a:t>maziv</a:t>
            </a:r>
            <a:endParaRPr lang="sl-SI" sz="2000" dirty="0"/>
          </a:p>
          <a:p>
            <a:r>
              <a:rPr lang="sl-SI" sz="2000" dirty="0"/>
              <a:t>9. službe zemeljske obravnave zrakoplovov, potnikov in stvari oziroma storitev zemeljske </a:t>
            </a:r>
            <a:r>
              <a:rPr lang="sl-SI" sz="2000" dirty="0" smtClean="0"/>
              <a:t>oskrbe</a:t>
            </a:r>
            <a:endParaRPr lang="sl-SI" sz="2000" dirty="0"/>
          </a:p>
        </p:txBody>
      </p:sp>
      <p:pic>
        <p:nvPicPr>
          <p:cNvPr id="2050" name="Picture 2" descr="Rezultat iskanja slik za airport firefigh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50094"/>
            <a:ext cx="4798666" cy="1776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5497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121</TotalTime>
  <Words>1202</Words>
  <Application>Microsoft Office PowerPoint</Application>
  <PresentationFormat>On-screen Show (4:3)</PresentationFormat>
  <Paragraphs>126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Impact</vt:lpstr>
      <vt:lpstr>Times New Roman</vt:lpstr>
      <vt:lpstr>Wingdings</vt:lpstr>
      <vt:lpstr>NewsPrint</vt:lpstr>
      <vt:lpstr>Infrastruktura letališč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Delitev letalnikov</dc:title>
  <dc:creator>Haris</dc:creator>
  <cp:lastModifiedBy>Haris</cp:lastModifiedBy>
  <cp:revision>26</cp:revision>
  <dcterms:created xsi:type="dcterms:W3CDTF">2017-02-20T19:00:01Z</dcterms:created>
  <dcterms:modified xsi:type="dcterms:W3CDTF">2017-04-11T16:54:23Z</dcterms:modified>
</cp:coreProperties>
</file>