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hMxni3Oe57uBqRom23hAn4017g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Naslovni diapozitiv" showMasterSp="0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" name="Google Shape;15;p14"/>
          <p:cNvSpPr txBox="1"/>
          <p:nvPr>
            <p:ph type="ctrTitle"/>
          </p:nvPr>
        </p:nvSpPr>
        <p:spPr>
          <a:xfrm>
            <a:off x="762000" y="3200400"/>
            <a:ext cx="75438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Impact"/>
              <a:buNone/>
              <a:defRPr sz="8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idx="1" type="subTitle"/>
          </p:nvPr>
        </p:nvSpPr>
        <p:spPr>
          <a:xfrm>
            <a:off x="762000" y="4724400"/>
            <a:ext cx="6858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56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dk2"/>
                </a:solidFill>
              </a:defRPr>
            </a:lvl1pPr>
            <a:lvl2pPr lvl="1" algn="ctr">
              <a:spcBef>
                <a:spcPts val="44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7" name="Google Shape;17;p14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  <p:sp>
        <p:nvSpPr>
          <p:cNvPr id="20" name="Google Shape;20;p14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razen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Naslov in vsebina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" type="body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Glava odseka" showMasterSp="0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" name="Google Shape;33;p17"/>
          <p:cNvSpPr txBox="1"/>
          <p:nvPr>
            <p:ph type="title"/>
          </p:nvPr>
        </p:nvSpPr>
        <p:spPr>
          <a:xfrm>
            <a:off x="762000" y="3276600"/>
            <a:ext cx="75438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Impact"/>
              <a:buNone/>
              <a:defRPr b="0" sz="5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" type="body"/>
          </p:nvPr>
        </p:nvSpPr>
        <p:spPr>
          <a:xfrm>
            <a:off x="762000" y="4953000"/>
            <a:ext cx="6858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17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  <p:sp>
        <p:nvSpPr>
          <p:cNvPr id="38" name="Google Shape;38;p1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ve vsebini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8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8"/>
          <p:cNvSpPr txBox="1"/>
          <p:nvPr>
            <p:ph idx="1" type="body"/>
          </p:nvPr>
        </p:nvSpPr>
        <p:spPr>
          <a:xfrm>
            <a:off x="762000" y="609601"/>
            <a:ext cx="3657600" cy="37673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/>
        </p:txBody>
      </p:sp>
      <p:sp>
        <p:nvSpPr>
          <p:cNvPr id="42" name="Google Shape;42;p18"/>
          <p:cNvSpPr txBox="1"/>
          <p:nvPr>
            <p:ph idx="2" type="body"/>
          </p:nvPr>
        </p:nvSpPr>
        <p:spPr>
          <a:xfrm>
            <a:off x="4648200" y="609601"/>
            <a:ext cx="3657600" cy="37673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/>
        </p:txBody>
      </p:sp>
      <p:sp>
        <p:nvSpPr>
          <p:cNvPr id="43" name="Google Shape;43;p18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8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rimerjava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9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Impact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" type="body"/>
          </p:nvPr>
        </p:nvSpPr>
        <p:spPr>
          <a:xfrm>
            <a:off x="758952" y="609600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2800"/>
              <a:buNone/>
              <a:defRPr b="0" sz="2800">
                <a:latin typeface="Impact"/>
                <a:ea typeface="Impact"/>
                <a:cs typeface="Impact"/>
                <a:sym typeface="Impact"/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9"/>
          <p:cNvSpPr txBox="1"/>
          <p:nvPr>
            <p:ph idx="2" type="body"/>
          </p:nvPr>
        </p:nvSpPr>
        <p:spPr>
          <a:xfrm>
            <a:off x="758952" y="1329264"/>
            <a:ext cx="3657600" cy="30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19"/>
          <p:cNvSpPr txBox="1"/>
          <p:nvPr>
            <p:ph idx="3" type="body"/>
          </p:nvPr>
        </p:nvSpPr>
        <p:spPr>
          <a:xfrm>
            <a:off x="4645152" y="609600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2800"/>
              <a:buNone/>
              <a:defRPr b="0" sz="2800">
                <a:latin typeface="Impact"/>
                <a:ea typeface="Impact"/>
                <a:cs typeface="Impact"/>
                <a:sym typeface="Impact"/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19"/>
          <p:cNvSpPr txBox="1"/>
          <p:nvPr>
            <p:ph idx="4" type="body"/>
          </p:nvPr>
        </p:nvSpPr>
        <p:spPr>
          <a:xfrm>
            <a:off x="4645152" y="1329264"/>
            <a:ext cx="3657600" cy="30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52" name="Google Shape;52;p19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9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  <p:cxnSp>
        <p:nvCxnSpPr>
          <p:cNvPr id="55" name="Google Shape;55;p19"/>
          <p:cNvCxnSpPr/>
          <p:nvPr/>
        </p:nvCxnSpPr>
        <p:spPr>
          <a:xfrm>
            <a:off x="758952" y="1249362"/>
            <a:ext cx="3657600" cy="1588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6" name="Google Shape;56;p19"/>
          <p:cNvCxnSpPr/>
          <p:nvPr/>
        </p:nvCxnSpPr>
        <p:spPr>
          <a:xfrm>
            <a:off x="4645152" y="1249362"/>
            <a:ext cx="3657600" cy="1588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amo naslov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0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0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Naslov in vsebina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1"/>
          <p:cNvSpPr txBox="1"/>
          <p:nvPr>
            <p:ph type="title"/>
          </p:nvPr>
        </p:nvSpPr>
        <p:spPr>
          <a:xfrm>
            <a:off x="762000" y="4572000"/>
            <a:ext cx="678484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Impact"/>
              <a:buNone/>
              <a:defRPr b="0"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3710866" y="457200"/>
            <a:ext cx="4594934" cy="4114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68300" lvl="1" marL="914400" algn="l">
              <a:spcBef>
                <a:spcPts val="440"/>
              </a:spcBef>
              <a:spcAft>
                <a:spcPts val="0"/>
              </a:spcAft>
              <a:buSzPts val="2200"/>
              <a:buChar char="•"/>
              <a:defRPr sz="22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/>
        </p:txBody>
      </p:sp>
      <p:sp>
        <p:nvSpPr>
          <p:cNvPr id="65" name="Google Shape;65;p21"/>
          <p:cNvSpPr txBox="1"/>
          <p:nvPr>
            <p:ph idx="2" type="body"/>
          </p:nvPr>
        </p:nvSpPr>
        <p:spPr>
          <a:xfrm>
            <a:off x="762001" y="457200"/>
            <a:ext cx="2673657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20"/>
              </a:spcBef>
              <a:spcAft>
                <a:spcPts val="0"/>
              </a:spcAft>
              <a:buSzPts val="2100"/>
              <a:buNone/>
              <a:defRPr sz="21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6" name="Google Shape;66;p21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  <p:cxnSp>
        <p:nvCxnSpPr>
          <p:cNvPr id="69" name="Google Shape;69;p21"/>
          <p:cNvCxnSpPr/>
          <p:nvPr/>
        </p:nvCxnSpPr>
        <p:spPr>
          <a:xfrm rot="5400000">
            <a:off x="1677194" y="2514600"/>
            <a:ext cx="3810000" cy="1588"/>
          </a:xfrm>
          <a:prstGeom prst="straightConnector1">
            <a:avLst/>
          </a:prstGeom>
          <a:noFill/>
          <a:ln cap="flat" cmpd="sng" w="15875">
            <a:solidFill>
              <a:srgbClr val="979797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Naslov in slika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758952" y="4572000"/>
            <a:ext cx="678484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Impact"/>
              <a:buNone/>
              <a:defRPr b="0"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/>
          <p:nvPr>
            <p:ph idx="2" type="pic"/>
          </p:nvPr>
        </p:nvSpPr>
        <p:spPr>
          <a:xfrm>
            <a:off x="777240" y="457200"/>
            <a:ext cx="7543800" cy="2895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3" name="Google Shape;73;p22"/>
          <p:cNvSpPr txBox="1"/>
          <p:nvPr>
            <p:ph idx="1" type="body"/>
          </p:nvPr>
        </p:nvSpPr>
        <p:spPr>
          <a:xfrm>
            <a:off x="850392" y="3505200"/>
            <a:ext cx="7391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4" name="Google Shape;74;p22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Naslov in navpično besedilo" type="vertTx">
  <p:cSld name="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3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" type="body"/>
          </p:nvPr>
        </p:nvSpPr>
        <p:spPr>
          <a:xfrm rot="5400000">
            <a:off x="2590800" y="-990600"/>
            <a:ext cx="3886200" cy="72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Navpični naslov in besedilo" type="vertTitleAndTx">
  <p:cSld name="VERTICAL_TITLE_AND_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4"/>
          <p:cNvSpPr txBox="1"/>
          <p:nvPr>
            <p:ph type="title"/>
          </p:nvPr>
        </p:nvSpPr>
        <p:spPr>
          <a:xfrm rot="5400000">
            <a:off x="-1028700" y="2476500"/>
            <a:ext cx="5410199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4"/>
          <p:cNvSpPr txBox="1"/>
          <p:nvPr>
            <p:ph idx="1" type="body"/>
          </p:nvPr>
        </p:nvSpPr>
        <p:spPr>
          <a:xfrm rot="5400000">
            <a:off x="3009900" y="266701"/>
            <a:ext cx="48768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24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4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4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Impact"/>
              <a:buNone/>
              <a:defRPr b="0" i="0" sz="5400" u="none" cap="none" strike="noStrik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683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  <p:sp>
        <p:nvSpPr>
          <p:cNvPr id="11" name="Google Shape;11;p13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3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 txBox="1"/>
          <p:nvPr>
            <p:ph type="ctrTitle"/>
          </p:nvPr>
        </p:nvSpPr>
        <p:spPr>
          <a:xfrm>
            <a:off x="683568" y="1700808"/>
            <a:ext cx="7632848" cy="1470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Font typeface="Impact"/>
              <a:buNone/>
            </a:pPr>
            <a:r>
              <a:rPr lang="sl-SI" sz="6000"/>
              <a:t>DIMENZIJE VOZIL CESTNEGA TRANSPORTA*</a:t>
            </a:r>
            <a:endParaRPr sz="6000"/>
          </a:p>
        </p:txBody>
      </p:sp>
      <p:pic>
        <p:nvPicPr>
          <p:cNvPr id="94" name="Google Shape;9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77558" y="3254761"/>
            <a:ext cx="3788884" cy="2180811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95" name="Google Shape;95;p1"/>
          <p:cNvSpPr txBox="1"/>
          <p:nvPr/>
        </p:nvSpPr>
        <p:spPr>
          <a:xfrm>
            <a:off x="755576" y="5565338"/>
            <a:ext cx="763284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sl-SI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*Maksimalne dovoljene mere in teže v cestnem prometu so </a:t>
            </a:r>
            <a:r>
              <a:rPr b="1" i="0" lang="sl-SI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bile</a:t>
            </a:r>
            <a:r>
              <a:rPr b="0" i="0" lang="sl-SI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dostopne v  </a:t>
            </a:r>
            <a:r>
              <a:rPr b="1" i="0" lang="sl-SI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 R A V I L N I K </a:t>
            </a:r>
            <a:r>
              <a:rPr b="0" i="0" lang="sl-SI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 </a:t>
            </a:r>
            <a:r>
              <a:rPr b="1" i="0" lang="sl-SI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merah in masah vozil v cestnem prometu.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/>
        </p:nvSpPr>
        <p:spPr>
          <a:xfrm>
            <a:off x="457384" y="548680"/>
            <a:ext cx="7498992" cy="48628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l-SI" sz="2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Dimenzije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Dolžina: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Motorno vozilo razen avtobusa				</a:t>
            </a:r>
            <a:r>
              <a:rPr b="1"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12,00 m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Priklopnik						</a:t>
            </a:r>
            <a:r>
              <a:rPr b="1"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12,00 m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Sedlasti vlačilec s polpriklopnikom			</a:t>
            </a:r>
            <a:r>
              <a:rPr b="1"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16,50 m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Motorno tovorno vozilo s priklopnikom (tudi z. avtobus)	</a:t>
            </a:r>
            <a:r>
              <a:rPr b="1"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18,75 m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Skupina vozila, prirejena posebej za prevoz osebnih avtomobilov (samo na avtocestah, hitrih cestah in glavnih cestah)	</a:t>
            </a:r>
            <a:r>
              <a:rPr b="1"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22,00 m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Širina: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Vozila s toplotno izoliranimi nadgradnjami z debelino stene najmanj 45mm						</a:t>
            </a:r>
            <a:r>
              <a:rPr b="1"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2,60 m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Vsa ostala vozila					</a:t>
            </a:r>
            <a:r>
              <a:rPr b="1"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2,55 m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Višina: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Za vsa vozila						</a:t>
            </a:r>
            <a:r>
              <a:rPr b="1"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4,20 m</a:t>
            </a:r>
            <a:endParaRPr/>
          </a:p>
        </p:txBody>
      </p:sp>
      <p:sp>
        <p:nvSpPr>
          <p:cNvPr id="101" name="Google Shape;101;p2"/>
          <p:cNvSpPr/>
          <p:nvPr/>
        </p:nvSpPr>
        <p:spPr>
          <a:xfrm>
            <a:off x="457384" y="5412900"/>
            <a:ext cx="785903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Največja razdalja med osjo kraljevega čepa in zadnjim delom polpriklopnika: 						</a:t>
            </a:r>
            <a:r>
              <a:rPr b="1"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12,00 m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3727" y="3629140"/>
            <a:ext cx="4505731" cy="2460366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107" name="Google Shape;107;p3"/>
          <p:cNvSpPr/>
          <p:nvPr/>
        </p:nvSpPr>
        <p:spPr>
          <a:xfrm>
            <a:off x="395536" y="548680"/>
            <a:ext cx="554461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l-SI" sz="1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NAJVEČJA DOVOLJENA MASA VOZILA</a:t>
            </a:r>
            <a:endParaRPr b="1" sz="18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539552" y="1196752"/>
            <a:ext cx="7571303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Dvoosna motorna vozila			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 ton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Triosna motorna vozila			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 ton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 primeru, da je pogonska os opremljena z dvojnimi pnevmatikami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in zračnim ali temu enakovrednim vzmetenjem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26 ton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Štiriosna motorna vozila z dvema krmiljenima osema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31 ton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 primeru, da je pogonska os opremljena z dvojnimi pnevmatikami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in zračnim ali temu enakovrednim vzmetenjem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32 ton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Triosni zgibni avtobus			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28 ton </a:t>
            </a: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/>
          <p:nvPr/>
        </p:nvSpPr>
        <p:spPr>
          <a:xfrm>
            <a:off x="509668" y="1954868"/>
            <a:ext cx="149592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l-SI" sz="1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Skupine vozil</a:t>
            </a:r>
            <a:endParaRPr b="1" sz="16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4"/>
          <p:cNvSpPr/>
          <p:nvPr/>
        </p:nvSpPr>
        <p:spPr>
          <a:xfrm>
            <a:off x="395536" y="548680"/>
            <a:ext cx="734481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l-SI" sz="1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NAJVEČJA DOVOLJENA </a:t>
            </a:r>
            <a:r>
              <a:rPr b="1" lang="sl-SI" sz="1800">
                <a:solidFill>
                  <a:schemeClr val="accent1"/>
                </a:solidFill>
              </a:rPr>
              <a:t>MASA</a:t>
            </a:r>
            <a:r>
              <a:rPr b="1" lang="sl-SI" sz="1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SKUPINE VOZIL</a:t>
            </a:r>
            <a:endParaRPr b="1" sz="18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4"/>
          <p:cNvSpPr txBox="1"/>
          <p:nvPr/>
        </p:nvSpPr>
        <p:spPr>
          <a:xfrm>
            <a:off x="509668" y="954185"/>
            <a:ext cx="723146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Vozila, ki so del skupine vozil: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Dvoosni priklopnik			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 ton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Triosni priklopnik			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24 ton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4"/>
          <p:cNvSpPr txBox="1"/>
          <p:nvPr/>
        </p:nvSpPr>
        <p:spPr>
          <a:xfrm>
            <a:off x="509668" y="2263101"/>
            <a:ext cx="7909409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Skupina vozil (motorno vozilo in priklopnik) 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 štirimi osmi</a:t>
            </a: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Dvoosno motorno vozilo in dvoosni priklopnik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36 ton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Triosno motorno vozilo in enoosni priklopnik	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35 ton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Skupina vozil (motorno vozilo in priklopnik) 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 petimi ali šestimi osmi</a:t>
            </a: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Dvoosno motorno vozilo s triosnim priklopnikom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40 ton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Triosno motorno vozilo z dvo- ali triosnim priklopnikom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40 ton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Skupina vozil (sedlasti vlačilec s polpriklopnikom) 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 petimi ali šestimi osmi</a:t>
            </a: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Dvoosni vlačilec s triosnim polpriklopnikom	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40 ton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Triosni vlačilec z dvo- ali triosnim polpriklopnikom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40 ton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Triosni vlačilec z dvo- ali triosnim polpriklopnikom v kombiniranem transportu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sl-SI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Ki prevaža zabojnik/e				</a:t>
            </a:r>
            <a:r>
              <a:rPr b="1" i="0" lang="sl-SI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44 ton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sl-SI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Ojačen polpriklopnik za prevoze v nespremljanem prevozu 	</a:t>
            </a:r>
            <a:r>
              <a:rPr b="1" i="0" lang="sl-SI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44 ton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sl-SI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Polpriklopnik prilagojen prevozu zamenljivih tovorišč	</a:t>
            </a:r>
            <a:r>
              <a:rPr b="1" i="0" lang="sl-SI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44 ton </a:t>
            </a:r>
            <a:endParaRPr b="1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"/>
          <p:cNvSpPr/>
          <p:nvPr/>
        </p:nvSpPr>
        <p:spPr>
          <a:xfrm>
            <a:off x="509496" y="836712"/>
            <a:ext cx="734481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l-SI" sz="1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NAJVEČJA DOVOLJENA OSNA OBREMENITEV</a:t>
            </a:r>
            <a:endParaRPr b="1" sz="18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5"/>
          <p:cNvSpPr txBox="1"/>
          <p:nvPr/>
        </p:nvSpPr>
        <p:spPr>
          <a:xfrm>
            <a:off x="509496" y="1484784"/>
            <a:ext cx="7920880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Enojna ne pogonska os			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 ton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Enojna pogonska os, če je vozilo opremljeno z dvojnimi pnevmatikami in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z zračnim vzmetenjem ali enakovrednemu temu	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11,5 ton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Tandemske osi priklopnikov in polpriklopnikov, če je razdalja med osmi: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 1 m				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ton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od 1,0 do 1,3 m				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16 ton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od 1,3 do 1,8 m				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 ton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1,8 m ali večja				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 ton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Trojne osi priklopnikov in polpriklopnikov, če je razdalja med osmi: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 1,3 m				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21 ton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od 1,3 do 1,4 m						</a:t>
            </a: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24 ton</a:t>
            </a:r>
            <a:r>
              <a:rPr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				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840"/>
            <a:ext cx="9210634" cy="6848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552" y="2601707"/>
            <a:ext cx="2944145" cy="3442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1975" y="3861049"/>
            <a:ext cx="3818551" cy="2139122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134" name="Google Shape;134;p7"/>
          <p:cNvSpPr txBox="1"/>
          <p:nvPr/>
        </p:nvSpPr>
        <p:spPr>
          <a:xfrm>
            <a:off x="289598" y="548680"/>
            <a:ext cx="8302951" cy="23391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sl-SI" sz="2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EURO VOZILA</a:t>
            </a:r>
            <a:endParaRPr/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sl-SI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 pristopom Švedske in Finske v letu 1995 v Evropsko unijo (EU), je bilo potrebno mere in teže za tovornjake uskladiti z ostalimi državami. V obeh državah so od leta 1970 dovoljene skupine vozil s 24 metrov v dolžino, kasneje 25,25 m in skupno maso 60 ton.</a:t>
            </a:r>
            <a:endParaRPr/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sl-SI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Zelo velika nasprotnika takšnih kompozicij pa sta Avstrija in Nemčija.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4101974" y="2601707"/>
            <a:ext cx="399545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Skupine vozil, ki prevažajo zabojnike na nizozemskem, imajo lahko skupno maso 75 ton, pod pogojem, da ima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skupina vozil 10 osi.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"/>
          <p:cNvSpPr/>
          <p:nvPr/>
        </p:nvSpPr>
        <p:spPr>
          <a:xfrm>
            <a:off x="450412" y="548680"/>
            <a:ext cx="223490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l-SI" sz="2000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Nakladalni meter</a:t>
            </a:r>
            <a:endParaRPr/>
          </a:p>
        </p:txBody>
      </p:sp>
      <p:sp>
        <p:nvSpPr>
          <p:cNvPr id="141" name="Google Shape;141;p8"/>
          <p:cNvSpPr/>
          <p:nvPr/>
        </p:nvSpPr>
        <p:spPr>
          <a:xfrm>
            <a:off x="467544" y="1124744"/>
            <a:ext cx="813690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Nakladalni meter</a:t>
            </a:r>
            <a:r>
              <a:rPr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(Nm) je normirana mera iz tovornega prometa. Nakladalni meter je 1 meter nakladalnega prostora tovornjaka po dolžini.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Če znaša širina tovornjaka približno 2,40 m, potem 1 nakladalni meter pomeni 2,40 m² (2,4 m širina x 1 m dolžina).</a:t>
            </a:r>
            <a:endParaRPr/>
          </a:p>
        </p:txBody>
      </p:sp>
      <p:pic>
        <p:nvPicPr>
          <p:cNvPr id="142" name="Google Shape;14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9449" y="2333734"/>
            <a:ext cx="8325102" cy="3343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8"/>
          <p:cNvSpPr/>
          <p:nvPr/>
        </p:nvSpPr>
        <p:spPr>
          <a:xfrm>
            <a:off x="940556" y="5705076"/>
            <a:ext cx="779399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l-SI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„Prikoličar“ ima 23 ton nosilnosti. Prostorski volumen je 38 euro palet.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544" y="1124743"/>
            <a:ext cx="8163546" cy="268525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9"/>
          <p:cNvSpPr/>
          <p:nvPr/>
        </p:nvSpPr>
        <p:spPr>
          <a:xfrm>
            <a:off x="548953" y="4365104"/>
            <a:ext cx="800072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Polpriklopnik ima </a:t>
            </a:r>
            <a:r>
              <a:rPr b="1" lang="sl-SI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 ton nosilnosti </a:t>
            </a:r>
            <a:r>
              <a:rPr lang="sl-SI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tovora, prostorski volumen pa </a:t>
            </a:r>
            <a:r>
              <a:rPr b="1" lang="sl-SI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je 33 euro palet.</a:t>
            </a:r>
            <a:endParaRPr b="1"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83768" y="1340768"/>
            <a:ext cx="4400757" cy="3816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"/>
          <p:cNvSpPr/>
          <p:nvPr/>
        </p:nvSpPr>
        <p:spPr>
          <a:xfrm>
            <a:off x="251520" y="548680"/>
            <a:ext cx="664797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l-SI" sz="2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Zadnji previs tovornega vozila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 razdalja od zadnje osi do najbolj izpostavljenega dela vozila</a:t>
            </a:r>
            <a:r>
              <a:rPr lang="sl-SI" sz="18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0" name="Google Shape;16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665" y="1757597"/>
            <a:ext cx="7253445" cy="1959435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pic>
        <p:nvPicPr>
          <p:cNvPr id="161" name="Google Shape;16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1665" y="4077072"/>
            <a:ext cx="7253446" cy="1728192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"/>
          <p:cNvSpPr/>
          <p:nvPr/>
        </p:nvSpPr>
        <p:spPr>
          <a:xfrm>
            <a:off x="283998" y="692696"/>
            <a:ext cx="5570756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l-SI" sz="2000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Spodnja višina tovornega vozila – KLIRENS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Najnižja točka vozila do podlage.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7624" y="1916832"/>
            <a:ext cx="6734647" cy="1767737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pic>
        <p:nvPicPr>
          <p:cNvPr id="168" name="Google Shape;16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40869" y="3930632"/>
            <a:ext cx="4428155" cy="2021072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NewsPrint">
  <a:themeElements>
    <a:clrScheme name="NewsPrint">
      <a:dk1>
        <a:srgbClr val="000000"/>
      </a:dk1>
      <a:lt1>
        <a:srgbClr val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2016-01-12T06:29:00Z</dcterms:created>
  <dc:creator>Roman</dc:creator>
</cp:coreProperties>
</file>