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0" y="8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82061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3809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29670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4148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39127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86677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1072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19493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82009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294AB1-6625-4E12-A2F8-DD70D31FC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LID4096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9E79269-86D1-46CA-AA0C-45B493EB8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LID4096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B48C91B-A389-4E83-87A1-F05E6EF37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A1E107F-12BB-4629-8E7A-CBF31FE0D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81A1081-7DEC-4754-BDE8-2BCFF0660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8347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99104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2997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2088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6207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9533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83754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2547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3678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F748984-6E96-4EA3-BB8F-7115B68881DE}" type="datetimeFigureOut">
              <a:rPr lang="LID4096" smtClean="0"/>
              <a:t>10/07/2020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493CE1-B08D-46B8-B309-30E39FA3AF4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1122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26DDCA-6D09-4690-86AE-A65700C43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E3C86A9-B63D-4F64-AF16-E08943E4E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8" y="1346369"/>
            <a:ext cx="6891186" cy="2463629"/>
          </a:xfrm>
        </p:spPr>
        <p:txBody>
          <a:bodyPr>
            <a:normAutofit/>
          </a:bodyPr>
          <a:lstStyle/>
          <a:p>
            <a:r>
              <a:rPr lang="sl-SI" dirty="0"/>
              <a:t>POLJUDNOZNANSTVENI ČLANEK</a:t>
            </a:r>
            <a:endParaRPr lang="LID4096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E8BD964-892E-4746-8208-7ABC247F69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198" y="3886200"/>
            <a:ext cx="6891185" cy="1371599"/>
          </a:xfrm>
        </p:spPr>
        <p:txBody>
          <a:bodyPr>
            <a:normAutofit/>
          </a:bodyPr>
          <a:lstStyle/>
          <a:p>
            <a:endParaRPr lang="LID4096">
              <a:solidFill>
                <a:schemeClr val="tx1"/>
              </a:solidFill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8D94113-B99D-4827-8468-42C0869DD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5046" y="0"/>
            <a:ext cx="2726953" cy="6858000"/>
          </a:xfrm>
          <a:prstGeom prst="rect">
            <a:avLst/>
          </a:prstGeom>
          <a:ln>
            <a:noFill/>
          </a:ln>
          <a:effectLst>
            <a:outerShdw blurRad="88900" dist="254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97E19A-F48B-4D56-A949-3A826CF00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5046" y="0"/>
            <a:ext cx="2726954" cy="6858000"/>
          </a:xfrm>
          <a:prstGeom prst="rect">
            <a:avLst/>
          </a:prstGeom>
          <a:solidFill>
            <a:schemeClr val="tx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5B1C489-3520-454E-BCE4-DE06A472FF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 t="1120" r="54326" b="73832"/>
          <a:stretch/>
        </p:blipFill>
        <p:spPr>
          <a:xfrm>
            <a:off x="9465047" y="4417"/>
            <a:ext cx="2318458" cy="108688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9CDFDB7-75F8-4CF5-A2D6-59A1D8623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23" t="43915" r="1" b="10213"/>
          <a:stretch/>
        </p:blipFill>
        <p:spPr>
          <a:xfrm>
            <a:off x="9945510" y="3287359"/>
            <a:ext cx="2246490" cy="219765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1EE895C-73D3-4A38-BD82-6A056D253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66" t="75007" r="30510"/>
          <a:stretch/>
        </p:blipFill>
        <p:spPr>
          <a:xfrm>
            <a:off x="10548594" y="2550437"/>
            <a:ext cx="1643406" cy="1003467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8FD3076-E852-4125-BBED-3FB31599F4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40" t="81531" r="19879"/>
          <a:stretch/>
        </p:blipFill>
        <p:spPr>
          <a:xfrm>
            <a:off x="9465048" y="5597114"/>
            <a:ext cx="1356924" cy="1260885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797303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1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6BD12D5-40CA-4F40-9163-03839798C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588878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sl-SI" sz="4400">
                <a:solidFill>
                  <a:srgbClr val="FFFFFF"/>
                </a:solidFill>
              </a:rPr>
              <a:t>Definicija besedilne vrste</a:t>
            </a:r>
            <a:endParaRPr lang="LID4096" sz="4400">
              <a:solidFill>
                <a:srgbClr val="FFFFFF"/>
              </a:solidFill>
            </a:endParaRPr>
          </a:p>
        </p:txBody>
      </p:sp>
      <p:pic>
        <p:nvPicPr>
          <p:cNvPr id="24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7111931-79B3-449B-8EBB-67AD2F4F7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794" y="1049695"/>
            <a:ext cx="6642806" cy="4758611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sl-SI" sz="40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Poljudnoznanstveni članek je besedilo, v katerem sporočevalec prikaže strokovno temo širšemu krogu naslovnikov.</a:t>
            </a:r>
          </a:p>
          <a:p>
            <a:endParaRPr lang="LID4096" dirty="0"/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32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F95DE6-BC61-4DB8-97B8-E32959EA0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8D9C176-456B-4F71-AB87-9D14B8B3D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66" t="75007" r="30510"/>
          <a:stretch/>
        </p:blipFill>
        <p:spPr>
          <a:xfrm>
            <a:off x="0" y="138157"/>
            <a:ext cx="1712063" cy="1045389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52E9B90-4ACA-4BB0-82BA-C406561C4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7859564" cy="1596177"/>
          </a:xfrm>
        </p:spPr>
        <p:txBody>
          <a:bodyPr>
            <a:normAutofit/>
          </a:bodyPr>
          <a:lstStyle/>
          <a:p>
            <a:r>
              <a:rPr lang="sl-SI" sz="34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Poljudnoznanstveni članki se lahko pojavijo v:</a:t>
            </a:r>
            <a:br>
              <a:rPr lang="sl-SI" sz="34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LID4096" sz="34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FF97C55-868F-4FDD-BD3C-D2F191796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83" t="89413" r="18746"/>
          <a:stretch/>
        </p:blipFill>
        <p:spPr>
          <a:xfrm>
            <a:off x="8404564" y="0"/>
            <a:ext cx="2589690" cy="591546"/>
          </a:xfrm>
          <a:prstGeom prst="rect">
            <a:avLst/>
          </a:prstGeom>
        </p:spPr>
      </p:pic>
      <p:pic>
        <p:nvPicPr>
          <p:cNvPr id="22" name="Picture 13">
            <a:extLst>
              <a:ext uri="{FF2B5EF4-FFF2-40B4-BE49-F238E27FC236}">
                <a16:creationId xmlns:a16="http://schemas.microsoft.com/office/drawing/2014/main" id="{69722FB9-EA01-42A6-96B2-185F5CC12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23" t="43915" r="1" b="10213"/>
          <a:stretch/>
        </p:blipFill>
        <p:spPr>
          <a:xfrm>
            <a:off x="10471066" y="183232"/>
            <a:ext cx="1720934" cy="1683522"/>
          </a:xfrm>
          <a:prstGeom prst="rect">
            <a:avLst/>
          </a:prstGeom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C449AC4-0C0D-49B8-BF43-20768391A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2367092"/>
            <a:ext cx="10322263" cy="3943653"/>
          </a:xfrm>
        </p:spPr>
        <p:txBody>
          <a:bodyPr>
            <a:normAutofit/>
          </a:bodyPr>
          <a:lstStyle/>
          <a:p>
            <a:pPr marL="342900" lvl="0" indent="-342900" rtl="0">
              <a:buFont typeface="Calibri" panose="020F0502020204030204" pitchFamily="34" charset="0"/>
              <a:buChar char="-"/>
            </a:pP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govorni obliki (v dokumentarnih oddajah, na </a:t>
            </a:r>
            <a:r>
              <a:rPr lang="sl-SI" sz="3200" cap="none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</a:t>
            </a: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ouTube, po televiziji ali radiu – najbolj poznani so dokumentarci o živalih ali o potovanjih);</a:t>
            </a:r>
          </a:p>
          <a:p>
            <a:pPr marL="342900" lvl="0" indent="-342900"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pisni obliki (v poljudnoznanstvenih revijah </a:t>
            </a:r>
            <a:r>
              <a:rPr lang="sl-SI" sz="3200" i="1" cap="none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</a:t>
            </a:r>
            <a:r>
              <a:rPr lang="sl-SI" sz="3200" i="1" cap="non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</a:t>
            </a: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sl-SI" sz="3200" i="1" cap="none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sl-SI" sz="3200" i="1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vet in ljudje</a:t>
            </a: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sl-SI" sz="3200" i="1" cap="none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sl-SI" sz="3200" i="1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roteus</a:t>
            </a: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sl-SI" sz="3200" i="1" cap="none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Ž</a:t>
            </a:r>
            <a:r>
              <a:rPr lang="sl-SI" sz="3200" i="1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ivljenje in</a:t>
            </a: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l-SI" sz="3200" i="1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tehnika</a:t>
            </a: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v šolskih učbenikih in na spletnih straneh).</a:t>
            </a:r>
          </a:p>
          <a:p>
            <a:endParaRPr lang="LID4096" sz="1800" dirty="0"/>
          </a:p>
        </p:txBody>
      </p:sp>
      <p:pic>
        <p:nvPicPr>
          <p:cNvPr id="23" name="Picture 15">
            <a:extLst>
              <a:ext uri="{FF2B5EF4-FFF2-40B4-BE49-F238E27FC236}">
                <a16:creationId xmlns:a16="http://schemas.microsoft.com/office/drawing/2014/main" id="{D2B4E49C-E7B4-4F6A-8B93-646A0E241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927" t="72411" b="10341"/>
          <a:stretch/>
        </p:blipFill>
        <p:spPr>
          <a:xfrm>
            <a:off x="11494523" y="2664767"/>
            <a:ext cx="635958" cy="764233"/>
          </a:xfrm>
          <a:custGeom>
            <a:avLst/>
            <a:gdLst>
              <a:gd name="connsiteX0" fmla="*/ 0 w 984308"/>
              <a:gd name="connsiteY0" fmla="*/ 0 h 1182847"/>
              <a:gd name="connsiteX1" fmla="*/ 984308 w 984308"/>
              <a:gd name="connsiteY1" fmla="*/ 0 h 1182847"/>
              <a:gd name="connsiteX2" fmla="*/ 984308 w 984308"/>
              <a:gd name="connsiteY2" fmla="*/ 1161661 h 1182847"/>
              <a:gd name="connsiteX3" fmla="*/ 966627 w 984308"/>
              <a:gd name="connsiteY3" fmla="*/ 1165915 h 1182847"/>
              <a:gd name="connsiteX4" fmla="*/ 787132 w 984308"/>
              <a:gd name="connsiteY4" fmla="*/ 1182847 h 1182847"/>
              <a:gd name="connsiteX5" fmla="*/ 48601 w 984308"/>
              <a:gd name="connsiteY5" fmla="*/ 815395 h 1182847"/>
              <a:gd name="connsiteX6" fmla="*/ 0 w 984308"/>
              <a:gd name="connsiteY6" fmla="*/ 731606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4308" h="1182847">
                <a:moveTo>
                  <a:pt x="0" y="0"/>
                </a:moveTo>
                <a:lnTo>
                  <a:pt x="984308" y="0"/>
                </a:lnTo>
                <a:lnTo>
                  <a:pt x="984308" y="1161661"/>
                </a:lnTo>
                <a:lnTo>
                  <a:pt x="966627" y="1165915"/>
                </a:lnTo>
                <a:cubicBezTo>
                  <a:pt x="908648" y="1177017"/>
                  <a:pt x="848618" y="1182847"/>
                  <a:pt x="787132" y="1182847"/>
                </a:cubicBezTo>
                <a:cubicBezTo>
                  <a:pt x="479703" y="1182847"/>
                  <a:pt x="208655" y="1037089"/>
                  <a:pt x="48601" y="815395"/>
                </a:cubicBezTo>
                <a:lnTo>
                  <a:pt x="0" y="731606"/>
                </a:lnTo>
                <a:close/>
              </a:path>
            </a:pathLst>
          </a:custGeom>
        </p:spPr>
      </p:pic>
      <p:pic>
        <p:nvPicPr>
          <p:cNvPr id="24" name="Picture 17">
            <a:extLst>
              <a:ext uri="{FF2B5EF4-FFF2-40B4-BE49-F238E27FC236}">
                <a16:creationId xmlns:a16="http://schemas.microsoft.com/office/drawing/2014/main" id="{46528FBF-1727-4546-8131-BA22ED8B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73" t="81531" r="19879"/>
          <a:stretch/>
        </p:blipFill>
        <p:spPr>
          <a:xfrm>
            <a:off x="8887626" y="5982056"/>
            <a:ext cx="1192806" cy="875944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49746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7">
            <a:extLst>
              <a:ext uri="{FF2B5EF4-FFF2-40B4-BE49-F238E27FC236}">
                <a16:creationId xmlns:a16="http://schemas.microsoft.com/office/drawing/2014/main" id="{D2585039-CDA7-4B76-B013-776F970DE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184" y="0"/>
            <a:ext cx="12173816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1D53D942-8031-42E8-88B4-E03A710E8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5FD07472-970F-49B5-8994-ADEAA314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930400" cy="6858002"/>
          </a:xfrm>
          <a:prstGeom prst="rect">
            <a:avLst/>
          </a:prstGeom>
          <a:ln>
            <a:noFill/>
          </a:ln>
          <a:effectLst>
            <a:outerShdw blurRad="88900" dist="254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3">
            <a:extLst>
              <a:ext uri="{FF2B5EF4-FFF2-40B4-BE49-F238E27FC236}">
                <a16:creationId xmlns:a16="http://schemas.microsoft.com/office/drawing/2014/main" id="{82869BAE-8EC0-4D16-ACB8-F0CBFDD90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4" t="71774" r="2564"/>
          <a:stretch/>
        </p:blipFill>
        <p:spPr>
          <a:xfrm>
            <a:off x="18184" y="4822361"/>
            <a:ext cx="1911902" cy="203564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24A7AE-FFF7-4F70-9AEA-01A5DFF77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6" t="75007" r="30510"/>
          <a:stretch/>
        </p:blipFill>
        <p:spPr>
          <a:xfrm>
            <a:off x="297855" y="5471958"/>
            <a:ext cx="889881" cy="638482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9CFDD10-B822-4066-A76C-87298707B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4486" y="1766455"/>
            <a:ext cx="8821041" cy="4024745"/>
          </a:xfrm>
        </p:spPr>
        <p:txBody>
          <a:bodyPr anchor="ctr">
            <a:normAutofit fontScale="92500" lnSpcReduction="20000"/>
          </a:bodyPr>
          <a:lstStyle/>
          <a:p>
            <a:pPr marL="342900" lvl="0" indent="-342900" rtl="0">
              <a:buFont typeface="Calibri" panose="020F0502020204030204" pitchFamily="34" charset="0"/>
              <a:buChar char="-"/>
            </a:pP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tema je prikazana nazorno in na zanimiv način. neznani pojmi so pojasnjeni in opremljeni s primeri iz vsakdanjega življenja;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pogoste so fotografije in slike (na televiziji pa besedilo spremlja slikovno in zvočno gradivo);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jezik je živahen, naslov je privlačen in zanimiv,</a:t>
            </a:r>
          </a:p>
          <a:p>
            <a:pPr marL="342900" lvl="0" indent="-342900"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l-SI" sz="3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povedi so kratke in nezapletene.</a:t>
            </a:r>
          </a:p>
          <a:p>
            <a:endParaRPr lang="LID4096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CF9B97B-35FB-4315-A9A6-180D9C2B6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486" y="643467"/>
            <a:ext cx="8433739" cy="1306972"/>
          </a:xfrm>
        </p:spPr>
        <p:txBody>
          <a:bodyPr>
            <a:normAutofit/>
          </a:bodyPr>
          <a:lstStyle/>
          <a:p>
            <a:r>
              <a:rPr lang="sl-SI" sz="3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Značilnosti POLJUDNOZNANSTVENEGA ČLANKA: </a:t>
            </a:r>
            <a:br>
              <a:rPr lang="sl-SI" sz="3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LID4096" sz="3100"/>
          </a:p>
        </p:txBody>
      </p:sp>
    </p:spTree>
    <p:extLst>
      <p:ext uri="{BB962C8B-B14F-4D97-AF65-F5344CB8AC3E}">
        <p14:creationId xmlns:p14="http://schemas.microsoft.com/office/powerpoint/2010/main" val="21574399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Kapljica">
  <a:themeElements>
    <a:clrScheme name="Kapljic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Kapljic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pljic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TM03457491[[fn=Metropolitanska]]</Template>
  <TotalTime>0</TotalTime>
  <Words>137</Words>
  <Application>Microsoft Office PowerPoint</Application>
  <PresentationFormat>Širokozaslonsko</PresentationFormat>
  <Paragraphs>11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Calibri</vt:lpstr>
      <vt:lpstr>Tw Cen MT</vt:lpstr>
      <vt:lpstr>Kapljica</vt:lpstr>
      <vt:lpstr>POLJUDNOZNANSTVENI ČLANEK</vt:lpstr>
      <vt:lpstr>Definicija besedilne vrste</vt:lpstr>
      <vt:lpstr>Poljudnoznanstveni članki se lahko pojavijo v: </vt:lpstr>
      <vt:lpstr>Značilnosti POLJUDNOZNANSTVENEGA ČLANKA: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POLJUDNOZNANSTVENI ČLANEK</dc:title>
  <dc:creator>Jonatan Jeršin</dc:creator>
  <cp:lastModifiedBy>Jonatan Jeršin</cp:lastModifiedBy>
  <cp:revision>2</cp:revision>
  <dcterms:created xsi:type="dcterms:W3CDTF">2020-10-07T17:54:14Z</dcterms:created>
  <dcterms:modified xsi:type="dcterms:W3CDTF">2020-10-07T18:07:42Z</dcterms:modified>
</cp:coreProperties>
</file>