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0" r:id="rId2"/>
    <p:sldId id="258" r:id="rId3"/>
    <p:sldId id="259" r:id="rId4"/>
    <p:sldId id="260" r:id="rId5"/>
    <p:sldId id="281" r:id="rId6"/>
    <p:sldId id="284" r:id="rId7"/>
    <p:sldId id="282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6" r:id="rId22"/>
    <p:sldId id="275" r:id="rId23"/>
    <p:sldId id="277" r:id="rId24"/>
    <p:sldId id="278" r:id="rId25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1D5F-36FA-422E-8116-1E21302BBA67}" type="datetimeFigureOut">
              <a:rPr lang="sl-SI" smtClean="0">
                <a:solidFill>
                  <a:srgbClr val="DBF5F9">
                    <a:shade val="90000"/>
                  </a:srgbClr>
                </a:solidFill>
              </a:rPr>
              <a:pPr/>
              <a:t>15. 01. 2021</a:t>
            </a:fld>
            <a:endParaRPr lang="sl-SI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83D2-D082-474A-9E63-6BDFF19A59C5}" type="slidenum">
              <a:rPr lang="sl-SI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sl-SI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1D5F-36FA-422E-8116-1E21302BBA67}" type="datetimeFigureOut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15. 01. 2021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83D2-D082-474A-9E63-6BDFF19A59C5}" type="slidenum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1D5F-36FA-422E-8116-1E21302BBA67}" type="datetimeFigureOut">
              <a:rPr lang="sl-SI" smtClean="0">
                <a:solidFill>
                  <a:srgbClr val="DBF5F9">
                    <a:shade val="90000"/>
                  </a:srgbClr>
                </a:solidFill>
              </a:rPr>
              <a:pPr/>
              <a:t>15. 01. 2021</a:t>
            </a:fld>
            <a:endParaRPr lang="sl-SI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83D2-D082-474A-9E63-6BDFF19A59C5}" type="slidenum">
              <a:rPr lang="sl-SI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sl-SI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1D5F-36FA-422E-8116-1E21302BBA67}" type="datetimeFigureOut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15. 01. 2021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83D2-D082-474A-9E63-6BDFF19A59C5}" type="slidenum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1D5F-36FA-422E-8116-1E21302BBA67}" type="datetimeFigureOut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15. 01. 2021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83D2-D082-474A-9E63-6BDFF19A59C5}" type="slidenum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1D5F-36FA-422E-8116-1E21302BBA67}" type="datetimeFigureOut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15. 01. 2021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83D2-D082-474A-9E63-6BDFF19A59C5}" type="slidenum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1D5F-36FA-422E-8116-1E21302BBA67}" type="datetimeFigureOut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15. 01. 2021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83D2-D082-474A-9E63-6BDFF19A59C5}" type="slidenum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1D5F-36FA-422E-8116-1E21302BBA67}" type="datetimeFigureOut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15. 01. 2021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83D2-D082-474A-9E63-6BDFF19A59C5}" type="slidenum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1D5F-36FA-422E-8116-1E21302BBA67}" type="datetimeFigureOut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15. 01. 2021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83D2-D082-474A-9E63-6BDFF19A59C5}" type="slidenum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1D5F-36FA-422E-8116-1E21302BBA67}" type="datetimeFigureOut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15. 01. 2021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83D2-D082-474A-9E63-6BDFF19A59C5}" type="slidenum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41D5F-36FA-422E-8116-1E21302BBA67}" type="datetimeFigureOut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15. 01. 2021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E83D2-D082-474A-9E63-6BDFF19A59C5}" type="slidenum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BD41D5F-36FA-422E-8116-1E21302BBA67}" type="datetimeFigureOut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15. 01. 2021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3DE83D2-D082-474A-9E63-6BDFF19A59C5}" type="slidenum">
              <a:rPr lang="sl-SI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sl-SI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7543800" cy="1524000"/>
          </a:xfrm>
        </p:spPr>
        <p:txBody>
          <a:bodyPr/>
          <a:lstStyle/>
          <a:p>
            <a:r>
              <a:rPr lang="sl-SI" dirty="0" smtClean="0"/>
              <a:t>Delitev ladij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2843808" y="5661248"/>
            <a:ext cx="3593976" cy="576808"/>
          </a:xfrm>
        </p:spPr>
        <p:txBody>
          <a:bodyPr/>
          <a:lstStyle/>
          <a:p>
            <a:r>
              <a:rPr lang="sl-SI" b="1" dirty="0" smtClean="0"/>
              <a:t>Glede na vrsto tovora</a:t>
            </a:r>
            <a:endParaRPr lang="sl-SI" b="1" dirty="0"/>
          </a:p>
        </p:txBody>
      </p:sp>
      <p:sp>
        <p:nvSpPr>
          <p:cNvPr id="4" name="AutoShape 2" descr="Rezultat iskanja slik za cargo ship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" name="AutoShape 4" descr="Rezultat iskanja slik za cargo ship clip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2054" name="Picture 6" descr="different cargo ship design vector graph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862" y="3429000"/>
            <a:ext cx="2746276" cy="20597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48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467544" y="476672"/>
            <a:ext cx="83529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l-SI" sz="2000" dirty="0" smtClean="0">
                <a:solidFill>
                  <a:prstClr val="black"/>
                </a:solidFill>
              </a:rPr>
              <a:t>Najbolj </a:t>
            </a:r>
            <a:r>
              <a:rPr lang="sl-SI" sz="2000" dirty="0">
                <a:solidFill>
                  <a:prstClr val="black"/>
                </a:solidFill>
              </a:rPr>
              <a:t>pogosta </a:t>
            </a:r>
            <a:r>
              <a:rPr lang="sl-SI" sz="2000" dirty="0" smtClean="0">
                <a:solidFill>
                  <a:prstClr val="black"/>
                </a:solidFill>
              </a:rPr>
              <a:t>delitev </a:t>
            </a:r>
            <a:r>
              <a:rPr lang="sl-SI" sz="2000" dirty="0">
                <a:solidFill>
                  <a:prstClr val="black"/>
                </a:solidFill>
              </a:rPr>
              <a:t>ladij </a:t>
            </a:r>
            <a:r>
              <a:rPr lang="sl-SI" sz="2000" dirty="0" smtClean="0">
                <a:solidFill>
                  <a:prstClr val="black"/>
                </a:solidFill>
              </a:rPr>
              <a:t>je glede </a:t>
            </a:r>
            <a:r>
              <a:rPr lang="sl-SI" sz="2000" dirty="0">
                <a:solidFill>
                  <a:prstClr val="black"/>
                </a:solidFill>
              </a:rPr>
              <a:t>na vrsto tovora, ki ga prevažajo. </a:t>
            </a:r>
            <a:endParaRPr lang="sl-SI" sz="2000" dirty="0" smtClean="0">
              <a:solidFill>
                <a:prstClr val="black"/>
              </a:solidFill>
            </a:endParaRPr>
          </a:p>
          <a:p>
            <a:pPr algn="just"/>
            <a:endParaRPr lang="sl-SI" sz="2000" dirty="0" smtClean="0">
              <a:solidFill>
                <a:prstClr val="black"/>
              </a:solidFill>
            </a:endParaRPr>
          </a:p>
          <a:p>
            <a:pPr algn="just"/>
            <a:r>
              <a:rPr lang="sl-SI" sz="2000" dirty="0" smtClean="0">
                <a:solidFill>
                  <a:prstClr val="black"/>
                </a:solidFill>
              </a:rPr>
              <a:t>Primerov </a:t>
            </a:r>
            <a:r>
              <a:rPr lang="sl-SI" sz="2000" dirty="0">
                <a:solidFill>
                  <a:prstClr val="black"/>
                </a:solidFill>
              </a:rPr>
              <a:t>tovrstne delitve je veliko, predvsem glede na to, kako podrobno so posamezne skupine tovorov razčlenjene. </a:t>
            </a:r>
            <a:endParaRPr lang="sl-SI" sz="2000" dirty="0" smtClean="0">
              <a:solidFill>
                <a:prstClr val="black"/>
              </a:solidFill>
            </a:endParaRPr>
          </a:p>
          <a:p>
            <a:pPr algn="just"/>
            <a:endParaRPr lang="sl-SI" sz="2000" dirty="0">
              <a:solidFill>
                <a:prstClr val="black"/>
              </a:solidFill>
            </a:endParaRPr>
          </a:p>
          <a:p>
            <a:pPr algn="just"/>
            <a:r>
              <a:rPr lang="sl-SI" sz="2000" dirty="0" smtClean="0">
                <a:solidFill>
                  <a:prstClr val="black"/>
                </a:solidFill>
              </a:rPr>
              <a:t>Tovore </a:t>
            </a:r>
            <a:r>
              <a:rPr lang="sl-SI" sz="2000" dirty="0">
                <a:solidFill>
                  <a:prstClr val="black"/>
                </a:solidFill>
              </a:rPr>
              <a:t>v pomorstvu lahko razdelimo glede na njihovo fizično stanje (suhi, tekoči oz. plini) ter obliko v kateri se prevažajo </a:t>
            </a:r>
            <a:r>
              <a:rPr lang="sl-SI" sz="2000" dirty="0" smtClean="0">
                <a:solidFill>
                  <a:prstClr val="black"/>
                </a:solidFill>
              </a:rPr>
              <a:t>(npr. razsuti </a:t>
            </a:r>
            <a:r>
              <a:rPr lang="sl-SI" sz="2000" dirty="0">
                <a:solidFill>
                  <a:prstClr val="black"/>
                </a:solidFill>
              </a:rPr>
              <a:t>tovori – ang. </a:t>
            </a:r>
            <a:r>
              <a:rPr lang="sl-SI" sz="2000" dirty="0" err="1">
                <a:solidFill>
                  <a:prstClr val="black"/>
                </a:solidFill>
              </a:rPr>
              <a:t>Bulk</a:t>
            </a:r>
            <a:r>
              <a:rPr lang="sl-SI" sz="2000" dirty="0">
                <a:solidFill>
                  <a:prstClr val="black"/>
                </a:solidFill>
              </a:rPr>
              <a:t> </a:t>
            </a:r>
            <a:r>
              <a:rPr lang="sl-SI" sz="2000" dirty="0" err="1">
                <a:solidFill>
                  <a:prstClr val="black"/>
                </a:solidFill>
              </a:rPr>
              <a:t>cargoes</a:t>
            </a:r>
            <a:r>
              <a:rPr lang="sl-SI" sz="2000" dirty="0">
                <a:solidFill>
                  <a:prstClr val="black"/>
                </a:solidFill>
              </a:rPr>
              <a:t>), natovarjajo se neposredno v ladijsko skladišče brez embaliranja, generalni tovori (general </a:t>
            </a:r>
            <a:r>
              <a:rPr lang="sl-SI" sz="2000" dirty="0" err="1">
                <a:solidFill>
                  <a:prstClr val="black"/>
                </a:solidFill>
              </a:rPr>
              <a:t>cargo</a:t>
            </a:r>
            <a:r>
              <a:rPr lang="sl-SI" sz="2000" dirty="0">
                <a:solidFill>
                  <a:prstClr val="black"/>
                </a:solidFill>
              </a:rPr>
              <a:t>), konvencionalni, </a:t>
            </a:r>
            <a:r>
              <a:rPr lang="sl-SI" sz="2000" dirty="0" err="1">
                <a:solidFill>
                  <a:prstClr val="black"/>
                </a:solidFill>
              </a:rPr>
              <a:t>unitiziran</a:t>
            </a:r>
            <a:r>
              <a:rPr lang="sl-SI" sz="2000" dirty="0">
                <a:solidFill>
                  <a:prstClr val="black"/>
                </a:solidFill>
              </a:rPr>
              <a:t>, tovor na kolesih, „</a:t>
            </a:r>
            <a:r>
              <a:rPr lang="sl-SI" sz="2000" dirty="0" err="1">
                <a:solidFill>
                  <a:prstClr val="black"/>
                </a:solidFill>
              </a:rPr>
              <a:t>neobulk</a:t>
            </a:r>
            <a:r>
              <a:rPr lang="sl-SI" sz="2000" dirty="0">
                <a:solidFill>
                  <a:prstClr val="black"/>
                </a:solidFill>
              </a:rPr>
              <a:t>“- večje količine posameznih kosov (hlodovina, žagan les, jeklena pločevina v zvitkih, ploščah</a:t>
            </a:r>
            <a:r>
              <a:rPr lang="sl-SI" sz="2000" dirty="0" smtClean="0">
                <a:solidFill>
                  <a:prstClr val="black"/>
                </a:solidFill>
              </a:rPr>
              <a:t>…).</a:t>
            </a:r>
            <a:endParaRPr lang="sl-SI" sz="2000" dirty="0">
              <a:solidFill>
                <a:prstClr val="black"/>
              </a:solidFill>
            </a:endParaRPr>
          </a:p>
        </p:txBody>
      </p:sp>
      <p:pic>
        <p:nvPicPr>
          <p:cNvPr id="1026" name="Picture 2" descr="Rezultat iskanja slik za ship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221088"/>
            <a:ext cx="2857500" cy="1409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3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/>
          <p:cNvSpPr/>
          <p:nvPr/>
        </p:nvSpPr>
        <p:spPr>
          <a:xfrm>
            <a:off x="287016" y="404664"/>
            <a:ext cx="88569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u="sng" dirty="0" smtClean="0">
                <a:solidFill>
                  <a:schemeClr val="accent1"/>
                </a:solidFill>
                <a:latin typeface="TimesNewRoman"/>
              </a:rPr>
              <a:t>Kontejnerske ladje</a:t>
            </a:r>
          </a:p>
          <a:p>
            <a:endParaRPr lang="sl-SI" b="1" u="sng" dirty="0" smtClean="0">
              <a:solidFill>
                <a:schemeClr val="accent1"/>
              </a:solidFill>
              <a:latin typeface="TimesNewRoman"/>
            </a:endParaRPr>
          </a:p>
          <a:p>
            <a:r>
              <a:rPr lang="sl-SI" dirty="0" smtClean="0">
                <a:latin typeface="TimesNewRoman"/>
              </a:rPr>
              <a:t>Po </a:t>
            </a:r>
            <a:r>
              <a:rPr lang="sl-SI" dirty="0">
                <a:latin typeface="TimesNewRoman"/>
              </a:rPr>
              <a:t>letu 1960 je pričel transport kontejnerjev konstantno </a:t>
            </a:r>
            <a:r>
              <a:rPr lang="sl-SI" dirty="0" smtClean="0">
                <a:latin typeface="TimesNewRoman"/>
              </a:rPr>
              <a:t>naraščati.</a:t>
            </a:r>
            <a:endParaRPr lang="sl-SI" dirty="0">
              <a:latin typeface="TimesNewRoman"/>
            </a:endParaRPr>
          </a:p>
          <a:p>
            <a:r>
              <a:rPr lang="sl-SI" dirty="0">
                <a:latin typeface="TimesNewRoman"/>
              </a:rPr>
              <a:t>Transport tovora v kontejnerjih omogoča hiter in mehaniziran </a:t>
            </a:r>
            <a:r>
              <a:rPr lang="sl-SI" dirty="0" err="1">
                <a:latin typeface="TimesNewRoman"/>
              </a:rPr>
              <a:t>intermodalni</a:t>
            </a:r>
            <a:r>
              <a:rPr lang="sl-SI" dirty="0">
                <a:latin typeface="TimesNewRoman"/>
              </a:rPr>
              <a:t> pretovor </a:t>
            </a:r>
            <a:r>
              <a:rPr lang="sl-SI" dirty="0" smtClean="0">
                <a:latin typeface="TimesNewRoman"/>
              </a:rPr>
              <a:t>ter neposreden </a:t>
            </a:r>
            <a:r>
              <a:rPr lang="sl-SI" dirty="0">
                <a:latin typeface="TimesNewRoman"/>
              </a:rPr>
              <a:t>transport do prejemnika blaga. Vodni transport pri tem predstavlja le enega </a:t>
            </a:r>
            <a:r>
              <a:rPr lang="sl-SI" dirty="0" smtClean="0">
                <a:latin typeface="TimesNewRoman"/>
              </a:rPr>
              <a:t>izmed členov </a:t>
            </a:r>
            <a:r>
              <a:rPr lang="sl-SI" dirty="0">
                <a:latin typeface="TimesNewRoman"/>
              </a:rPr>
              <a:t>transportne verige</a:t>
            </a:r>
            <a:r>
              <a:rPr lang="sl-SI" dirty="0" smtClean="0">
                <a:latin typeface="TimesNewRoman"/>
              </a:rPr>
              <a:t>.</a:t>
            </a:r>
          </a:p>
          <a:p>
            <a:endParaRPr lang="sl-SI" dirty="0">
              <a:latin typeface="TimesNewRoman"/>
            </a:endParaRPr>
          </a:p>
          <a:p>
            <a:r>
              <a:rPr lang="sl-SI" dirty="0">
                <a:latin typeface="TimesNewRoman"/>
              </a:rPr>
              <a:t>Leta 1956 je iz </a:t>
            </a:r>
            <a:r>
              <a:rPr lang="sl-SI" dirty="0" err="1">
                <a:latin typeface="TimesNewRoman"/>
              </a:rPr>
              <a:t>Port</a:t>
            </a:r>
            <a:r>
              <a:rPr lang="sl-SI" dirty="0">
                <a:latin typeface="TimesNewRoman"/>
              </a:rPr>
              <a:t> </a:t>
            </a:r>
            <a:r>
              <a:rPr lang="sl-SI" dirty="0" err="1">
                <a:latin typeface="TimesNewRoman"/>
              </a:rPr>
              <a:t>Newarka</a:t>
            </a:r>
            <a:r>
              <a:rPr lang="sl-SI" dirty="0">
                <a:latin typeface="TimesNewRoman"/>
              </a:rPr>
              <a:t> izplula prva kontejnerska ladja na svetu, Ideal X. Prvi</a:t>
            </a:r>
          </a:p>
          <a:p>
            <a:r>
              <a:rPr lang="sl-SI" dirty="0">
                <a:latin typeface="TimesNewRoman"/>
              </a:rPr>
              <a:t>kontejnerski servis je bil uveden istega leta na liniji New York - Porto </a:t>
            </a:r>
            <a:r>
              <a:rPr lang="sl-SI" dirty="0" err="1" smtClean="0">
                <a:latin typeface="TimesNewRoman"/>
              </a:rPr>
              <a:t>Rico</a:t>
            </a:r>
            <a:r>
              <a:rPr lang="sl-SI" dirty="0" smtClean="0">
                <a:latin typeface="TimesNewRoman"/>
              </a:rPr>
              <a:t> (Ameriška</a:t>
            </a:r>
            <a:endParaRPr lang="sl-SI" dirty="0">
              <a:latin typeface="TimesNewRoman"/>
            </a:endParaRPr>
          </a:p>
          <a:p>
            <a:r>
              <a:rPr lang="sl-SI" dirty="0">
                <a:latin typeface="TimesNewRoman"/>
              </a:rPr>
              <a:t>ladjarska družba </a:t>
            </a:r>
            <a:r>
              <a:rPr lang="sl-SI" dirty="0" err="1">
                <a:latin typeface="TimesNewRoman"/>
              </a:rPr>
              <a:t>Sea</a:t>
            </a:r>
            <a:r>
              <a:rPr lang="sl-SI" dirty="0">
                <a:latin typeface="TimesNewRoman"/>
              </a:rPr>
              <a:t>-</a:t>
            </a:r>
            <a:r>
              <a:rPr lang="sl-SI" dirty="0" err="1">
                <a:latin typeface="TimesNewRoman"/>
              </a:rPr>
              <a:t>Land</a:t>
            </a:r>
            <a:r>
              <a:rPr lang="sl-SI" dirty="0" smtClean="0">
                <a:latin typeface="TimesNewRoman"/>
              </a:rPr>
              <a:t>).</a:t>
            </a:r>
          </a:p>
          <a:p>
            <a:endParaRPr lang="sl-SI" dirty="0">
              <a:latin typeface="TimesNewRoman"/>
            </a:endParaRPr>
          </a:p>
          <a:p>
            <a:r>
              <a:rPr lang="sl-SI" dirty="0">
                <a:latin typeface="TimesNewRoman"/>
              </a:rPr>
              <a:t>Kontejnerske ladje so razdeljene v generacije. Prve ladje za prevoz kontejnerjev so bile predelane ladje za prevoz generalnega tovora ter predelani tankerji (govorimo o t.i. </a:t>
            </a:r>
            <a:r>
              <a:rPr lang="sl-SI" i="1" dirty="0">
                <a:latin typeface="TimesNewRoman,Italic"/>
              </a:rPr>
              <a:t>prvi generaciji </a:t>
            </a:r>
            <a:r>
              <a:rPr lang="sl-SI" dirty="0">
                <a:latin typeface="TimesNewRoman"/>
              </a:rPr>
              <a:t>kontejnerskih ladij</a:t>
            </a:r>
            <a:r>
              <a:rPr lang="sl-SI" dirty="0" smtClean="0">
                <a:latin typeface="TimesNewRoman"/>
              </a:rPr>
              <a:t>).</a:t>
            </a:r>
            <a:endParaRPr lang="sl-SI" dirty="0"/>
          </a:p>
          <a:p>
            <a:endParaRPr lang="sl-SI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4077072"/>
            <a:ext cx="3134045" cy="20656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5365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20525" y="332656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b="1" u="sng" dirty="0">
                <a:solidFill>
                  <a:schemeClr val="accent1"/>
                </a:solidFill>
                <a:latin typeface="TimesNewRoman,BoldItalic"/>
              </a:rPr>
              <a:t>Velikost kontejnerskih </a:t>
            </a:r>
            <a:r>
              <a:rPr lang="sl-SI" sz="2000" b="1" u="sng" dirty="0" smtClean="0">
                <a:solidFill>
                  <a:schemeClr val="accent1"/>
                </a:solidFill>
                <a:latin typeface="TimesNewRoman,BoldItalic"/>
              </a:rPr>
              <a:t>ladij</a:t>
            </a:r>
            <a:endParaRPr lang="sl-SI" sz="2000" b="1" u="sng" dirty="0">
              <a:solidFill>
                <a:schemeClr val="accent1"/>
              </a:solidFill>
              <a:latin typeface="TimesNewRoman,BoldItalic"/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395536" y="836712"/>
            <a:ext cx="7992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Kontejnerske ladje lahko razdelimo po velikosti na: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b="1" dirty="0" smtClean="0"/>
              <a:t>Mali „</a:t>
            </a:r>
            <a:r>
              <a:rPr lang="sl-SI" b="1" dirty="0" err="1" smtClean="0"/>
              <a:t>Feeder</a:t>
            </a:r>
            <a:r>
              <a:rPr lang="sl-SI" b="1" dirty="0" smtClean="0"/>
              <a:t>“ </a:t>
            </a:r>
            <a:r>
              <a:rPr lang="sl-SI" dirty="0" smtClean="0"/>
              <a:t>				(do 1000 TEU)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b="1" dirty="0" smtClean="0"/>
              <a:t>„</a:t>
            </a:r>
            <a:r>
              <a:rPr lang="sl-SI" b="1" dirty="0" err="1" smtClean="0"/>
              <a:t>Feeder</a:t>
            </a:r>
            <a:r>
              <a:rPr lang="sl-SI" b="1" dirty="0" smtClean="0"/>
              <a:t>“ </a:t>
            </a:r>
            <a:r>
              <a:rPr lang="sl-SI" dirty="0" smtClean="0"/>
              <a:t>				(1001 – 2000 TEU)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b="1" dirty="0" smtClean="0"/>
              <a:t>„</a:t>
            </a:r>
            <a:r>
              <a:rPr lang="sl-SI" b="1" dirty="0" err="1" smtClean="0"/>
              <a:t>Feeder</a:t>
            </a:r>
            <a:r>
              <a:rPr lang="sl-SI" b="1" dirty="0" smtClean="0"/>
              <a:t>“</a:t>
            </a:r>
            <a:r>
              <a:rPr lang="sl-SI" b="1" dirty="0" err="1" smtClean="0"/>
              <a:t>max</a:t>
            </a:r>
            <a:r>
              <a:rPr lang="sl-SI" dirty="0" err="1" smtClean="0"/>
              <a:t>				</a:t>
            </a:r>
            <a:r>
              <a:rPr lang="sl-SI" dirty="0" smtClean="0"/>
              <a:t>(2001 – 3000 TEU)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b="1" dirty="0" err="1" smtClean="0"/>
              <a:t>Panamax</a:t>
            </a:r>
            <a:r>
              <a:rPr lang="sl-SI" dirty="0" err="1" smtClean="0"/>
              <a:t>				</a:t>
            </a:r>
            <a:r>
              <a:rPr lang="sl-SI" dirty="0" smtClean="0"/>
              <a:t>(3001 – 5100 TEU)		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b="1" dirty="0" smtClean="0"/>
              <a:t>Post-Panamax</a:t>
            </a:r>
            <a:r>
              <a:rPr lang="sl-SI" dirty="0" smtClean="0"/>
              <a:t>				(5101 – </a:t>
            </a:r>
            <a:r>
              <a:rPr lang="sl-SI" dirty="0" smtClean="0"/>
              <a:t>10000 </a:t>
            </a:r>
            <a:r>
              <a:rPr lang="sl-SI" dirty="0" smtClean="0"/>
              <a:t>TEU)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b="1" dirty="0" smtClean="0"/>
              <a:t>New-Panamax </a:t>
            </a:r>
            <a:r>
              <a:rPr lang="sl-SI" b="1" dirty="0" smtClean="0"/>
              <a:t>				</a:t>
            </a:r>
            <a:r>
              <a:rPr lang="sl-SI" dirty="0" smtClean="0"/>
              <a:t>(</a:t>
            </a:r>
            <a:r>
              <a:rPr lang="sl-SI" dirty="0" smtClean="0"/>
              <a:t>10000 - 14500 TEU)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b="1" dirty="0" smtClean="0"/>
              <a:t>Ultra Large Container Vessel (ULCV)</a:t>
            </a:r>
            <a:r>
              <a:rPr lang="sl-SI" dirty="0" smtClean="0"/>
              <a:t>	(14501 TEU+)</a:t>
            </a:r>
            <a:endParaRPr lang="sl-SI" dirty="0" smtClean="0"/>
          </a:p>
        </p:txBody>
      </p:sp>
      <p:pic>
        <p:nvPicPr>
          <p:cNvPr id="3074" name="Picture 2" descr="Rezultat iskanja slik za Feeder shi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200016"/>
            <a:ext cx="4608512" cy="2719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52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51520" y="476672"/>
            <a:ext cx="83529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u="sng" dirty="0" err="1" smtClean="0">
                <a:solidFill>
                  <a:schemeClr val="accent1"/>
                </a:solidFill>
              </a:rPr>
              <a:t>Panamax</a:t>
            </a:r>
            <a:endParaRPr lang="sl-SI" sz="2000" b="1" u="sng" dirty="0" smtClean="0">
              <a:solidFill>
                <a:schemeClr val="accent1"/>
              </a:solidFill>
            </a:endParaRPr>
          </a:p>
          <a:p>
            <a:endParaRPr lang="sl-SI" sz="2000" dirty="0" smtClean="0">
              <a:solidFill>
                <a:schemeClr val="accent1"/>
              </a:solidFill>
            </a:endParaRPr>
          </a:p>
          <a:p>
            <a:r>
              <a:rPr lang="sl-SI" sz="2000" b="1" dirty="0" err="1"/>
              <a:t>Panamax</a:t>
            </a:r>
            <a:r>
              <a:rPr lang="sl-SI" sz="2000" dirty="0"/>
              <a:t> in </a:t>
            </a:r>
            <a:r>
              <a:rPr lang="sl-SI" sz="2000" b="1" dirty="0"/>
              <a:t>New </a:t>
            </a:r>
            <a:r>
              <a:rPr lang="sl-SI" sz="2000" b="1" dirty="0" err="1"/>
              <a:t>Panamax</a:t>
            </a:r>
            <a:r>
              <a:rPr lang="sl-SI" sz="2000" dirty="0"/>
              <a:t> sta velikostna razreda tovornih ladij, ki še lahko plujejo skozi Panamski prekop</a:t>
            </a:r>
            <a:r>
              <a:rPr lang="sl-SI" sz="2000" dirty="0" smtClean="0"/>
              <a:t>.</a:t>
            </a:r>
          </a:p>
          <a:p>
            <a:endParaRPr lang="sl-SI" sz="2000" dirty="0"/>
          </a:p>
          <a:p>
            <a:r>
              <a:rPr lang="sl-SI" sz="2000" dirty="0" smtClean="0"/>
              <a:t>Ladje, ki so prevelike za Panamski prekop (npr. Maersk Triple E) se označujejo s </a:t>
            </a:r>
            <a:r>
              <a:rPr lang="sl-SI" sz="2000" b="1" dirty="0" smtClean="0"/>
              <a:t>ULCV.</a:t>
            </a:r>
            <a:endParaRPr lang="sl-SI" sz="2400" b="1" dirty="0"/>
          </a:p>
        </p:txBody>
      </p:sp>
      <p:pic>
        <p:nvPicPr>
          <p:cNvPr id="4098" name="Picture 2" descr="C:\Users\Haris\Desktop\Untit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4546419" cy="208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maritime-connector.com/images/panamacanal2-16-wiki-188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968" y="3501008"/>
            <a:ext cx="3609352" cy="22806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85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51520" y="476672"/>
            <a:ext cx="83529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u="sng" dirty="0" err="1" smtClean="0">
                <a:solidFill>
                  <a:schemeClr val="accent1"/>
                </a:solidFill>
              </a:rPr>
              <a:t>Suezmax</a:t>
            </a:r>
            <a:endParaRPr lang="sl-SI" sz="2000" b="1" u="sng" dirty="0" smtClean="0">
              <a:solidFill>
                <a:schemeClr val="accent1"/>
              </a:solidFill>
            </a:endParaRPr>
          </a:p>
          <a:p>
            <a:endParaRPr lang="sl-SI" sz="2000" dirty="0" smtClean="0">
              <a:solidFill>
                <a:schemeClr val="accent1"/>
              </a:solidFill>
            </a:endParaRPr>
          </a:p>
          <a:p>
            <a:r>
              <a:rPr lang="sl-SI" sz="2000" dirty="0" smtClean="0"/>
              <a:t>Je velikostni </a:t>
            </a:r>
            <a:r>
              <a:rPr lang="sl-SI" sz="2000" dirty="0"/>
              <a:t>razred ladij, ki lahko polno naložene prečkajo Sueški prekop. Skoraj vedno se uporablja za naftne tankerje. </a:t>
            </a:r>
            <a:endParaRPr lang="sl-SI" sz="2000" dirty="0" smtClean="0"/>
          </a:p>
          <a:p>
            <a:r>
              <a:rPr lang="sl-SI" sz="2000" dirty="0" smtClean="0"/>
              <a:t>Glavna </a:t>
            </a:r>
            <a:r>
              <a:rPr lang="sl-SI" sz="2000" dirty="0"/>
              <a:t>omejitev je ugrez in sicer največ do 20,1 </a:t>
            </a:r>
            <a:r>
              <a:rPr lang="sl-SI" sz="2000" dirty="0" smtClean="0"/>
              <a:t>metra </a:t>
            </a:r>
            <a:r>
              <a:rPr lang="sl-SI" sz="2000" dirty="0"/>
              <a:t>in višina </a:t>
            </a:r>
            <a:r>
              <a:rPr lang="sl-SI" sz="2000" dirty="0" smtClean="0"/>
              <a:t>68m (zaradi </a:t>
            </a:r>
            <a:r>
              <a:rPr lang="sl-SI" sz="2000" dirty="0"/>
              <a:t>Sueškega </a:t>
            </a:r>
            <a:r>
              <a:rPr lang="sl-SI" sz="2000" dirty="0" smtClean="0"/>
              <a:t>mosta). </a:t>
            </a:r>
            <a:r>
              <a:rPr lang="sl-SI" sz="2000" dirty="0"/>
              <a:t>Leta 2009 so poglobili kanal od 18 do 20 metrov, kar omogoča tudi večjim ladjam plovbo skozi kanal, npr. nekaterim </a:t>
            </a:r>
            <a:r>
              <a:rPr lang="sl-SI" sz="2000" dirty="0" err="1"/>
              <a:t>Capesize</a:t>
            </a:r>
            <a:r>
              <a:rPr lang="sl-SI" sz="2000" dirty="0"/>
              <a:t> ladjam.</a:t>
            </a:r>
            <a:endParaRPr lang="sl-SI" sz="2400" dirty="0"/>
          </a:p>
        </p:txBody>
      </p:sp>
      <p:pic>
        <p:nvPicPr>
          <p:cNvPr id="6146" name="Picture 2" descr="https://upload.wikimedia.org/wikipedia/commons/thumb/f/fb/Capesize_bulk_carrier_at_Suez_Canal_Bridge.JPG/1024px-Capesize_bulk_carrier_at_Suez_Canal_Brid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24944"/>
            <a:ext cx="5328592" cy="29553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11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zultat iskanja slik za PANAMA CANAL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8326897" cy="42516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21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51520" y="467380"/>
            <a:ext cx="27340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00" b="1" u="sng" dirty="0">
                <a:solidFill>
                  <a:schemeClr val="accent1"/>
                </a:solidFill>
              </a:rPr>
              <a:t>Ladja razreda </a:t>
            </a:r>
            <a:r>
              <a:rPr lang="sl-SI" sz="2000" b="1" u="sng" dirty="0" err="1">
                <a:solidFill>
                  <a:schemeClr val="accent1"/>
                </a:solidFill>
              </a:rPr>
              <a:t>Triple</a:t>
            </a:r>
            <a:r>
              <a:rPr lang="sl-SI" sz="2000" b="1" u="sng" dirty="0">
                <a:solidFill>
                  <a:schemeClr val="accent1"/>
                </a:solidFill>
              </a:rPr>
              <a:t>-E</a:t>
            </a:r>
          </a:p>
        </p:txBody>
      </p:sp>
      <p:sp>
        <p:nvSpPr>
          <p:cNvPr id="3" name="Pravokotnik 2"/>
          <p:cNvSpPr/>
          <p:nvPr/>
        </p:nvSpPr>
        <p:spPr>
          <a:xfrm>
            <a:off x="339568" y="982469"/>
            <a:ext cx="8336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/>
              <a:t>Prva iz serije </a:t>
            </a:r>
            <a:r>
              <a:rPr lang="sl-SI" sz="2000" dirty="0" smtClean="0"/>
              <a:t>teh </a:t>
            </a:r>
            <a:r>
              <a:rPr lang="sl-SI" sz="2000" dirty="0"/>
              <a:t>največjih ladij razreda EEE, ki jih je ladjar </a:t>
            </a:r>
            <a:r>
              <a:rPr lang="sl-SI" sz="2000" dirty="0" err="1"/>
              <a:t>Maersk</a:t>
            </a:r>
            <a:r>
              <a:rPr lang="sl-SI" sz="2000" dirty="0"/>
              <a:t> </a:t>
            </a:r>
            <a:r>
              <a:rPr lang="sl-SI" sz="2000" dirty="0" err="1"/>
              <a:t>McKinney</a:t>
            </a:r>
            <a:r>
              <a:rPr lang="sl-SI" sz="2000" dirty="0"/>
              <a:t> </a:t>
            </a:r>
            <a:r>
              <a:rPr lang="sl-SI" sz="2000" dirty="0" err="1"/>
              <a:t>Moller</a:t>
            </a:r>
            <a:r>
              <a:rPr lang="sl-SI" sz="2000" dirty="0"/>
              <a:t> naročil v korejski ladjedelnici </a:t>
            </a:r>
            <a:r>
              <a:rPr lang="sl-SI" sz="2000" dirty="0" err="1" smtClean="0"/>
              <a:t>Daewoo</a:t>
            </a:r>
            <a:r>
              <a:rPr lang="sl-SI" sz="2000" dirty="0" smtClean="0"/>
              <a:t>.</a:t>
            </a:r>
            <a:endParaRPr lang="sl-SI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387" y="1690355"/>
            <a:ext cx="6191250" cy="4121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jeZBesedilom 3"/>
          <p:cNvSpPr txBox="1"/>
          <p:nvPr/>
        </p:nvSpPr>
        <p:spPr>
          <a:xfrm>
            <a:off x="821734" y="5811505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Cena: 190 mil. evrov</a:t>
            </a:r>
            <a:endParaRPr lang="sl-SI" dirty="0"/>
          </a:p>
        </p:txBody>
      </p:sp>
      <p:sp>
        <p:nvSpPr>
          <p:cNvPr id="5" name="Pravokotnik 4"/>
          <p:cNvSpPr/>
          <p:nvPr/>
        </p:nvSpPr>
        <p:spPr>
          <a:xfrm>
            <a:off x="3017249" y="498158"/>
            <a:ext cx="3828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i="1" dirty="0" smtClean="0"/>
              <a:t>(</a:t>
            </a:r>
            <a:r>
              <a:rPr lang="sl-SI" i="1" dirty="0" err="1" smtClean="0"/>
              <a:t>Energy</a:t>
            </a:r>
            <a:r>
              <a:rPr lang="sl-SI" i="1" dirty="0" smtClean="0"/>
              <a:t> </a:t>
            </a:r>
            <a:r>
              <a:rPr lang="sl-SI" i="1" dirty="0" err="1"/>
              <a:t>Efficient</a:t>
            </a:r>
            <a:r>
              <a:rPr lang="sl-SI" i="1" dirty="0"/>
              <a:t> </a:t>
            </a:r>
            <a:r>
              <a:rPr lang="sl-SI" i="1" dirty="0" err="1"/>
              <a:t>and</a:t>
            </a:r>
            <a:r>
              <a:rPr lang="sl-SI" i="1" dirty="0"/>
              <a:t> </a:t>
            </a:r>
            <a:r>
              <a:rPr lang="sl-SI" i="1" dirty="0" err="1" smtClean="0"/>
              <a:t>Environmentally</a:t>
            </a:r>
            <a:r>
              <a:rPr lang="sl-SI" i="1" dirty="0"/>
              <a:t>)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5664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539552" y="457583"/>
            <a:ext cx="849694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u="sng" dirty="0">
                <a:solidFill>
                  <a:schemeClr val="accent1"/>
                </a:solidFill>
                <a:latin typeface="Verdana"/>
              </a:rPr>
              <a:t>Ladja </a:t>
            </a:r>
            <a:r>
              <a:rPr lang="sl-SI" b="1" u="sng" dirty="0" err="1">
                <a:solidFill>
                  <a:schemeClr val="accent1"/>
                </a:solidFill>
                <a:latin typeface="Verdana"/>
              </a:rPr>
              <a:t>Triple</a:t>
            </a:r>
            <a:r>
              <a:rPr lang="sl-SI" b="1" u="sng" dirty="0">
                <a:solidFill>
                  <a:schemeClr val="accent1"/>
                </a:solidFill>
                <a:latin typeface="Verdana"/>
              </a:rPr>
              <a:t>-E </a:t>
            </a:r>
            <a:endParaRPr lang="sl-SI" b="1" u="sng" dirty="0" smtClean="0">
              <a:solidFill>
                <a:schemeClr val="accent1"/>
              </a:solidFill>
              <a:latin typeface="Verdana"/>
            </a:endParaRPr>
          </a:p>
          <a:p>
            <a:endParaRPr lang="sl-SI" dirty="0">
              <a:solidFill>
                <a:srgbClr val="333333"/>
              </a:solidFill>
              <a:latin typeface="Verdana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l-SI" sz="2000" dirty="0" smtClean="0">
                <a:solidFill>
                  <a:srgbClr val="333333"/>
                </a:solidFill>
                <a:cs typeface="Simplified Arabic" pitchFamily="18" charset="-78"/>
              </a:rPr>
              <a:t>Polno </a:t>
            </a:r>
            <a:r>
              <a:rPr lang="sl-SI" sz="2000" dirty="0">
                <a:solidFill>
                  <a:srgbClr val="333333"/>
                </a:solidFill>
                <a:cs typeface="Simplified Arabic" pitchFamily="18" charset="-78"/>
              </a:rPr>
              <a:t>naložena </a:t>
            </a:r>
            <a:r>
              <a:rPr lang="sl-SI" sz="2000" dirty="0" smtClean="0">
                <a:solidFill>
                  <a:srgbClr val="333333"/>
                </a:solidFill>
                <a:cs typeface="Simplified Arabic" pitchFamily="18" charset="-78"/>
              </a:rPr>
              <a:t>tehta 192 800 </a:t>
            </a:r>
            <a:r>
              <a:rPr lang="sl-SI" sz="2000" dirty="0">
                <a:solidFill>
                  <a:srgbClr val="333333"/>
                </a:solidFill>
                <a:cs typeface="Simplified Arabic" pitchFamily="18" charset="-78"/>
              </a:rPr>
              <a:t>ton. </a:t>
            </a:r>
            <a:endParaRPr lang="sl-SI" sz="2000" dirty="0" smtClean="0">
              <a:solidFill>
                <a:srgbClr val="333333"/>
              </a:solidFill>
              <a:cs typeface="Simplified Arabic" pitchFamily="18" charset="-78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l-SI" sz="2000" b="1" dirty="0" smtClean="0">
                <a:solidFill>
                  <a:srgbClr val="333333"/>
                </a:solidFill>
                <a:cs typeface="Simplified Arabic" pitchFamily="18" charset="-78"/>
              </a:rPr>
              <a:t>Dolga </a:t>
            </a:r>
            <a:r>
              <a:rPr lang="sl-SI" sz="2000" b="1" dirty="0">
                <a:solidFill>
                  <a:srgbClr val="333333"/>
                </a:solidFill>
                <a:cs typeface="Simplified Arabic" pitchFamily="18" charset="-78"/>
              </a:rPr>
              <a:t>je </a:t>
            </a:r>
            <a:r>
              <a:rPr lang="sl-SI" sz="2000" b="1" dirty="0" smtClean="0">
                <a:solidFill>
                  <a:srgbClr val="333333"/>
                </a:solidFill>
                <a:cs typeface="Simplified Arabic" pitchFamily="18" charset="-78"/>
              </a:rPr>
              <a:t>400 m, </a:t>
            </a:r>
            <a:r>
              <a:rPr lang="sl-SI" sz="2000" b="1" dirty="0">
                <a:solidFill>
                  <a:srgbClr val="333333"/>
                </a:solidFill>
                <a:cs typeface="Simplified Arabic" pitchFamily="18" charset="-78"/>
              </a:rPr>
              <a:t>široka </a:t>
            </a:r>
            <a:r>
              <a:rPr lang="sl-SI" sz="2000" b="1" dirty="0" smtClean="0">
                <a:solidFill>
                  <a:srgbClr val="333333"/>
                </a:solidFill>
                <a:cs typeface="Simplified Arabic" pitchFamily="18" charset="-78"/>
              </a:rPr>
              <a:t>59 m </a:t>
            </a:r>
            <a:r>
              <a:rPr lang="sl-SI" sz="2000" b="1" dirty="0">
                <a:solidFill>
                  <a:srgbClr val="333333"/>
                </a:solidFill>
                <a:cs typeface="Simplified Arabic" pitchFamily="18" charset="-78"/>
              </a:rPr>
              <a:t>in visoka 73 </a:t>
            </a:r>
            <a:r>
              <a:rPr lang="sl-SI" sz="2000" b="1" dirty="0" smtClean="0">
                <a:solidFill>
                  <a:srgbClr val="333333"/>
                </a:solidFill>
                <a:cs typeface="Simplified Arabic" pitchFamily="18" charset="-78"/>
              </a:rPr>
              <a:t>m</a:t>
            </a:r>
            <a:r>
              <a:rPr lang="sl-SI" sz="2000" dirty="0" smtClean="0">
                <a:solidFill>
                  <a:srgbClr val="333333"/>
                </a:solidFill>
                <a:cs typeface="Simplified Arabic" pitchFamily="18" charset="-78"/>
              </a:rPr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sz="2000" dirty="0" smtClean="0">
                <a:solidFill>
                  <a:srgbClr val="333333"/>
                </a:solidFill>
                <a:cs typeface="Simplified Arabic" pitchFamily="18" charset="-78"/>
              </a:rPr>
              <a:t>18000 TEU oz. 165 000 ton tovora vseh vrst.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sz="2000" dirty="0" smtClean="0">
                <a:solidFill>
                  <a:srgbClr val="333333"/>
                </a:solidFill>
                <a:cs typeface="Simplified Arabic" pitchFamily="18" charset="-78"/>
              </a:rPr>
              <a:t>Dva počasna </a:t>
            </a:r>
            <a:r>
              <a:rPr lang="sl-SI" sz="2000" dirty="0" err="1" smtClean="0">
                <a:solidFill>
                  <a:srgbClr val="333333"/>
                </a:solidFill>
                <a:cs typeface="Simplified Arabic" pitchFamily="18" charset="-78"/>
              </a:rPr>
              <a:t>diesel</a:t>
            </a:r>
            <a:r>
              <a:rPr lang="sl-SI" sz="2000" dirty="0" smtClean="0">
                <a:solidFill>
                  <a:srgbClr val="333333"/>
                </a:solidFill>
                <a:cs typeface="Simplified Arabic" pitchFamily="18" charset="-78"/>
              </a:rPr>
              <a:t> motorja, 32MW vsak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sz="2000" dirty="0" smtClean="0">
                <a:solidFill>
                  <a:srgbClr val="333333"/>
                </a:solidFill>
                <a:cs typeface="Simplified Arabic" pitchFamily="18" charset="-78"/>
              </a:rPr>
              <a:t>Največja hitrost: 46 km/h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sz="2000" dirty="0" smtClean="0">
                <a:solidFill>
                  <a:srgbClr val="333333"/>
                </a:solidFill>
                <a:cs typeface="Simplified Arabic" pitchFamily="18" charset="-78"/>
              </a:rPr>
              <a:t>Optimalna hitrost: 35 km/h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sz="2000" dirty="0" smtClean="0">
                <a:solidFill>
                  <a:srgbClr val="333333"/>
                </a:solidFill>
                <a:cs typeface="Simplified Arabic" pitchFamily="18" charset="-78"/>
              </a:rPr>
              <a:t>Vsak dan plovbe porabi 150t goriva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sz="2000" dirty="0" smtClean="0">
                <a:solidFill>
                  <a:srgbClr val="333333"/>
                </a:solidFill>
                <a:cs typeface="Simplified Arabic" pitchFamily="18" charset="-78"/>
              </a:rPr>
              <a:t>Od Šanghaja do Rotterdama izgori goriva za cca 900 000€</a:t>
            </a:r>
            <a:endParaRPr lang="sl-SI" sz="2000" dirty="0">
              <a:solidFill>
                <a:srgbClr val="333333"/>
              </a:solidFill>
              <a:cs typeface="Simplified Arabic" pitchFamily="18" charset="-78"/>
            </a:endParaRPr>
          </a:p>
          <a:p>
            <a:endParaRPr lang="sl-SI" sz="2000" dirty="0" smtClean="0">
              <a:solidFill>
                <a:srgbClr val="333333"/>
              </a:solidFill>
            </a:endParaRPr>
          </a:p>
          <a:p>
            <a:r>
              <a:rPr lang="sl-SI" sz="2000" dirty="0" smtClean="0">
                <a:solidFill>
                  <a:srgbClr val="333333"/>
                </a:solidFill>
              </a:rPr>
              <a:t>Med </a:t>
            </a:r>
            <a:r>
              <a:rPr lang="sl-SI" sz="2000" dirty="0">
                <a:solidFill>
                  <a:srgbClr val="333333"/>
                </a:solidFill>
              </a:rPr>
              <a:t>velikimi evropskimi pristanišči je zanjo dovolj prostora v </a:t>
            </a:r>
            <a:r>
              <a:rPr lang="sl-SI" sz="2000" b="1" dirty="0">
                <a:solidFill>
                  <a:srgbClr val="333333"/>
                </a:solidFill>
              </a:rPr>
              <a:t>Rotterdamu, </a:t>
            </a:r>
            <a:r>
              <a:rPr lang="sl-SI" sz="2000" b="1" dirty="0" err="1">
                <a:solidFill>
                  <a:srgbClr val="333333"/>
                </a:solidFill>
              </a:rPr>
              <a:t>Bremerhavnu</a:t>
            </a:r>
            <a:r>
              <a:rPr lang="sl-SI" sz="2000" b="1" dirty="0">
                <a:solidFill>
                  <a:srgbClr val="333333"/>
                </a:solidFill>
              </a:rPr>
              <a:t>, Gdansku, </a:t>
            </a:r>
            <a:r>
              <a:rPr lang="sl-SI" sz="2000" b="1" dirty="0" err="1">
                <a:solidFill>
                  <a:srgbClr val="333333"/>
                </a:solidFill>
              </a:rPr>
              <a:t>Gothenbergu</a:t>
            </a:r>
            <a:r>
              <a:rPr lang="sl-SI" sz="2000" b="1" dirty="0">
                <a:solidFill>
                  <a:srgbClr val="333333"/>
                </a:solidFill>
              </a:rPr>
              <a:t> in </a:t>
            </a:r>
            <a:r>
              <a:rPr lang="sl-SI" sz="2000" b="1" dirty="0" err="1">
                <a:solidFill>
                  <a:srgbClr val="333333"/>
                </a:solidFill>
              </a:rPr>
              <a:t>Aarhusu</a:t>
            </a:r>
            <a:r>
              <a:rPr lang="sl-SI" sz="2000" dirty="0">
                <a:solidFill>
                  <a:srgbClr val="333333"/>
                </a:solidFill>
              </a:rPr>
              <a:t>.</a:t>
            </a:r>
            <a:r>
              <a:rPr lang="sl-SI" dirty="0">
                <a:solidFill>
                  <a:srgbClr val="333333"/>
                </a:solidFill>
                <a:latin typeface="Verdana"/>
              </a:rPr>
              <a:t> </a:t>
            </a:r>
            <a:endParaRPr lang="sl-SI" altLang="sl-SI" dirty="0">
              <a:latin typeface="Arial" charset="0"/>
              <a:cs typeface="Arial" charset="0"/>
            </a:endParaRP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</p:txBody>
      </p:sp>
      <p:pic>
        <p:nvPicPr>
          <p:cNvPr id="7170" name="Picture 2" descr="Rezultat iskanja slik za Triple E shi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492361"/>
            <a:ext cx="3629992" cy="16561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00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395536" y="548680"/>
            <a:ext cx="11482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000" b="1" u="sng" dirty="0">
                <a:solidFill>
                  <a:schemeClr val="accent1"/>
                </a:solidFill>
                <a:latin typeface="TimesNewRoman,Bold"/>
              </a:rPr>
              <a:t>Tankerji</a:t>
            </a:r>
            <a:endParaRPr lang="sl-SI" sz="2000" u="sng" dirty="0">
              <a:solidFill>
                <a:schemeClr val="accent1"/>
              </a:solidFill>
            </a:endParaRPr>
          </a:p>
        </p:txBody>
      </p:sp>
      <p:sp>
        <p:nvSpPr>
          <p:cNvPr id="3" name="Pravokotnik 2"/>
          <p:cNvSpPr/>
          <p:nvPr/>
        </p:nvSpPr>
        <p:spPr>
          <a:xfrm>
            <a:off x="251520" y="1052736"/>
            <a:ext cx="871296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a) Tankerji za prevoz surove nafte</a:t>
            </a:r>
          </a:p>
          <a:p>
            <a:r>
              <a:rPr lang="sl-SI" sz="2000" dirty="0" smtClean="0"/>
              <a:t>Se </a:t>
            </a:r>
            <a:r>
              <a:rPr lang="sl-SI" sz="2000" dirty="0"/>
              <a:t>uporabljajo za </a:t>
            </a:r>
            <a:r>
              <a:rPr lang="sl-SI" sz="2000" dirty="0" smtClean="0"/>
              <a:t>prevoz </a:t>
            </a:r>
            <a:r>
              <a:rPr lang="sl-SI" sz="2000" dirty="0"/>
              <a:t>iz področij </a:t>
            </a:r>
            <a:r>
              <a:rPr lang="sl-SI" sz="2000" dirty="0" smtClean="0"/>
              <a:t>naftnih nahajališč </a:t>
            </a:r>
            <a:r>
              <a:rPr lang="sl-SI" sz="2000" dirty="0"/>
              <a:t>do </a:t>
            </a:r>
            <a:r>
              <a:rPr lang="sl-SI" sz="2000" dirty="0" smtClean="0"/>
              <a:t>področij, </a:t>
            </a:r>
            <a:r>
              <a:rPr lang="sl-SI" sz="2000" dirty="0"/>
              <a:t>kjer se nahajajo rafinerije nafte</a:t>
            </a:r>
            <a:r>
              <a:rPr lang="sl-SI" sz="2000" dirty="0" smtClean="0"/>
              <a:t>.</a:t>
            </a:r>
          </a:p>
          <a:p>
            <a:endParaRPr lang="sl-SI" dirty="0" smtClean="0">
              <a:latin typeface="TimesNewRoman"/>
            </a:endParaRPr>
          </a:p>
          <a:p>
            <a:r>
              <a:rPr lang="sl-SI" sz="2000" dirty="0" smtClean="0"/>
              <a:t>Opremljeni </a:t>
            </a:r>
            <a:r>
              <a:rPr lang="sl-SI" sz="2000" dirty="0"/>
              <a:t>so z omejenim številom tankov, običajno imajo okrog 15 tankov za tovor ter dva tanka za ostanke tovora</a:t>
            </a:r>
            <a:r>
              <a:rPr lang="sl-SI" sz="2000" dirty="0" smtClean="0"/>
              <a:t>.</a:t>
            </a:r>
          </a:p>
          <a:p>
            <a:r>
              <a:rPr lang="sl-SI" sz="2000" dirty="0" smtClean="0"/>
              <a:t>Natovarjanje </a:t>
            </a:r>
            <a:r>
              <a:rPr lang="sl-SI" sz="2000" dirty="0"/>
              <a:t>tankerjev poteka preko cevovoda, ki poveže ladjo s kopnim (</a:t>
            </a:r>
            <a:r>
              <a:rPr lang="sl-SI" sz="2000" dirty="0" err="1"/>
              <a:t>natovor</a:t>
            </a:r>
            <a:r>
              <a:rPr lang="sl-SI" sz="2000" dirty="0"/>
              <a:t> poteka s pomočjo črpalk na kopnem</a:t>
            </a:r>
            <a:r>
              <a:rPr lang="sl-SI" sz="2000" dirty="0" smtClean="0"/>
              <a:t>). Raztovor </a:t>
            </a:r>
            <a:r>
              <a:rPr lang="sl-SI" sz="2000" dirty="0"/>
              <a:t>ladje pa poteka s pomočjo ladijskih črpalk (nahajajo</a:t>
            </a:r>
            <a:r>
              <a:rPr lang="pl-PL" sz="2000" dirty="0"/>
              <a:t> </a:t>
            </a:r>
            <a:r>
              <a:rPr lang="pl-PL" sz="2000" dirty="0" smtClean="0"/>
              <a:t>se v prostoru </a:t>
            </a:r>
            <a:r>
              <a:rPr lang="pl-PL" sz="2000" dirty="0"/>
              <a:t>pred ladijsko strojnico).</a:t>
            </a:r>
            <a:endParaRPr lang="sl-SI" sz="2000" dirty="0"/>
          </a:p>
          <a:p>
            <a:endParaRPr lang="sl-SI" dirty="0"/>
          </a:p>
          <a:p>
            <a:endParaRPr lang="sl-S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861048"/>
            <a:ext cx="2922999" cy="2142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75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476672"/>
            <a:ext cx="8928992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 smtClean="0"/>
              <a:t>Opremljeni so </a:t>
            </a:r>
            <a:r>
              <a:rPr lang="sl-SI" sz="2000" dirty="0"/>
              <a:t>tudi s cevovodi nekaterih drugih sistemov na krovu ali v</a:t>
            </a:r>
          </a:p>
          <a:p>
            <a:r>
              <a:rPr lang="sl-SI" sz="2000" dirty="0"/>
              <a:t>ladijskih skladiščih, kot na primer: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l-SI" sz="2000" b="1" dirty="0" smtClean="0"/>
              <a:t>Sistem </a:t>
            </a:r>
            <a:r>
              <a:rPr lang="sl-SI" sz="2000" b="1" dirty="0"/>
              <a:t>inertnega plina </a:t>
            </a:r>
            <a:r>
              <a:rPr lang="sl-SI" sz="2000" dirty="0" smtClean="0"/>
              <a:t>(plin </a:t>
            </a:r>
            <a:r>
              <a:rPr lang="sl-SI" sz="2000" dirty="0"/>
              <a:t>brez vsebnosti oz. z </a:t>
            </a:r>
            <a:r>
              <a:rPr lang="sl-SI" sz="2000" dirty="0" smtClean="0"/>
              <a:t>min. vsebnostjo </a:t>
            </a:r>
            <a:r>
              <a:rPr lang="da-DK" sz="2000" dirty="0" smtClean="0"/>
              <a:t>kisika </a:t>
            </a:r>
            <a:r>
              <a:rPr lang="da-DK" sz="2000" dirty="0"/>
              <a:t>- z njim se polni tovorne tanke med pretovarjanjem surove nafte </a:t>
            </a:r>
            <a:r>
              <a:rPr lang="da-DK" sz="2000" dirty="0" smtClean="0"/>
              <a:t>za</a:t>
            </a:r>
            <a:r>
              <a:rPr lang="sl-SI" sz="2000" dirty="0" smtClean="0"/>
              <a:t> preprečitve </a:t>
            </a:r>
            <a:r>
              <a:rPr lang="sl-SI" sz="2000" dirty="0"/>
              <a:t>nastanka eksplozije)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l-SI" sz="2000" b="1" dirty="0" smtClean="0"/>
              <a:t>Sistem </a:t>
            </a:r>
            <a:r>
              <a:rPr lang="sl-SI" sz="2000" b="1" dirty="0"/>
              <a:t>za pranje tovornih tankov </a:t>
            </a:r>
            <a:r>
              <a:rPr lang="sl-SI" sz="2000" dirty="0"/>
              <a:t>(s pomočjo katerega se odstranjujejo usedline s </a:t>
            </a:r>
            <a:r>
              <a:rPr lang="sl-SI" sz="2000" dirty="0" smtClean="0"/>
              <a:t>sten tankov).</a:t>
            </a:r>
          </a:p>
          <a:p>
            <a:endParaRPr lang="sl-SI" sz="2000" dirty="0"/>
          </a:p>
          <a:p>
            <a:r>
              <a:rPr lang="sl-SI" sz="2000" dirty="0"/>
              <a:t>Novejši tankerji se izdelujejo z dvojnim dnom (t.i. </a:t>
            </a:r>
            <a:r>
              <a:rPr lang="sl-SI" sz="2000" i="1" dirty="0" err="1"/>
              <a:t>Double</a:t>
            </a:r>
            <a:r>
              <a:rPr lang="sl-SI" sz="2000" i="1" dirty="0"/>
              <a:t> </a:t>
            </a:r>
            <a:r>
              <a:rPr lang="sl-SI" sz="2000" i="1" dirty="0" err="1"/>
              <a:t>hull</a:t>
            </a:r>
            <a:r>
              <a:rPr lang="sl-SI" sz="2000" dirty="0"/>
              <a:t>). Gradnjo tankerjev urejajo IMO </a:t>
            </a:r>
            <a:r>
              <a:rPr lang="sl-SI" sz="2000" dirty="0" smtClean="0"/>
              <a:t>predpisi.</a:t>
            </a:r>
          </a:p>
          <a:p>
            <a:endParaRPr lang="sl-SI" sz="2000" dirty="0">
              <a:latin typeface="TimesNewRoman"/>
            </a:endParaRPr>
          </a:p>
          <a:p>
            <a:r>
              <a:rPr lang="sl-SI" sz="2000" dirty="0"/>
              <a:t>Najpomembnejše karakteristike tankerjev za prevoz surove nafte: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b="1" dirty="0" smtClean="0"/>
              <a:t>kapaciteta</a:t>
            </a:r>
            <a:r>
              <a:rPr lang="sl-SI" dirty="0" smtClean="0"/>
              <a:t> </a:t>
            </a:r>
            <a:r>
              <a:rPr lang="sl-SI" dirty="0"/>
              <a:t>(nosilnost) (t)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b="1" dirty="0" smtClean="0"/>
              <a:t>prostornina </a:t>
            </a:r>
            <a:r>
              <a:rPr lang="sl-SI" b="1" dirty="0"/>
              <a:t>tankov </a:t>
            </a:r>
            <a:r>
              <a:rPr lang="sl-SI" dirty="0"/>
              <a:t>(m</a:t>
            </a:r>
            <a:r>
              <a:rPr lang="sl-SI" dirty="0">
                <a:cs typeface="Times New Roman"/>
              </a:rPr>
              <a:t>³</a:t>
            </a:r>
            <a:r>
              <a:rPr lang="sl-SI" dirty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b="1" dirty="0" smtClean="0"/>
              <a:t>hitrost</a:t>
            </a:r>
            <a:r>
              <a:rPr lang="sl-SI" dirty="0" smtClean="0"/>
              <a:t> </a:t>
            </a:r>
            <a:r>
              <a:rPr lang="sl-SI" dirty="0"/>
              <a:t>(kapaciteta) praznjenja (m</a:t>
            </a:r>
            <a:r>
              <a:rPr lang="sl-SI" dirty="0">
                <a:cs typeface="Times New Roman"/>
              </a:rPr>
              <a:t>³</a:t>
            </a:r>
            <a:r>
              <a:rPr lang="sl-SI" dirty="0"/>
              <a:t>/h)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b="1" dirty="0" smtClean="0"/>
              <a:t>največji </a:t>
            </a:r>
            <a:r>
              <a:rPr lang="sl-SI" b="1" dirty="0"/>
              <a:t>ugrez </a:t>
            </a:r>
            <a:r>
              <a:rPr lang="sl-SI" dirty="0"/>
              <a:t>(natovorjene) ladje (m).</a:t>
            </a:r>
          </a:p>
          <a:p>
            <a:endParaRPr lang="sl-SI" dirty="0"/>
          </a:p>
          <a:p>
            <a:endParaRPr lang="sl-S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21088"/>
            <a:ext cx="2641653" cy="18656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06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75395" y="692696"/>
            <a:ext cx="860106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b) Tankerji za prevoz produktov (naftnih derivatov)</a:t>
            </a:r>
            <a:endParaRPr lang="sl-SI" dirty="0"/>
          </a:p>
          <a:p>
            <a:endParaRPr lang="sl-SI" dirty="0" smtClean="0"/>
          </a:p>
          <a:p>
            <a:r>
              <a:rPr lang="sl-SI" dirty="0" smtClean="0"/>
              <a:t>Izraz </a:t>
            </a:r>
            <a:r>
              <a:rPr lang="sl-SI" dirty="0"/>
              <a:t>”produkt” se nanaša na produkte pridobljene v rafinerijah in v petrokemični industriji.</a:t>
            </a:r>
          </a:p>
          <a:p>
            <a:r>
              <a:rPr lang="sl-SI" dirty="0"/>
              <a:t>Tankerji za prevoz naftnih derivatov (</a:t>
            </a:r>
            <a:r>
              <a:rPr lang="sl-SI" i="1" dirty="0"/>
              <a:t>ang. </a:t>
            </a:r>
            <a:r>
              <a:rPr lang="sl-SI" i="1" dirty="0" err="1"/>
              <a:t>Product</a:t>
            </a:r>
            <a:r>
              <a:rPr lang="sl-SI" i="1" dirty="0"/>
              <a:t> </a:t>
            </a:r>
            <a:r>
              <a:rPr lang="sl-SI" i="1" dirty="0" err="1"/>
              <a:t>tankers</a:t>
            </a:r>
            <a:r>
              <a:rPr lang="sl-SI" dirty="0"/>
              <a:t>) so za razliko od tankerjev za</a:t>
            </a:r>
          </a:p>
          <a:p>
            <a:r>
              <a:rPr lang="sl-SI" dirty="0"/>
              <a:t>prevoz surove nafte opremljeni z večjim številom tovornih tankov. Njihova nosilnost </a:t>
            </a:r>
            <a:r>
              <a:rPr lang="sl-SI" dirty="0" smtClean="0"/>
              <a:t>običajno znaša </a:t>
            </a:r>
            <a:r>
              <a:rPr lang="sl-SI" dirty="0"/>
              <a:t>do 50.000 </a:t>
            </a:r>
            <a:r>
              <a:rPr lang="sl-SI" dirty="0" smtClean="0"/>
              <a:t>DWT. </a:t>
            </a:r>
            <a:r>
              <a:rPr lang="sl-SI" dirty="0"/>
              <a:t>Poleg </a:t>
            </a:r>
            <a:r>
              <a:rPr lang="sl-SI" dirty="0" smtClean="0"/>
              <a:t>velikosti, se razlikujejo </a:t>
            </a:r>
            <a:r>
              <a:rPr lang="sl-SI" dirty="0"/>
              <a:t>tudi glede cevovodov – vsak tank </a:t>
            </a:r>
            <a:r>
              <a:rPr lang="sl-SI" dirty="0" smtClean="0"/>
              <a:t>ima </a:t>
            </a:r>
            <a:r>
              <a:rPr lang="sl-SI" dirty="0"/>
              <a:t>svoj vod </a:t>
            </a:r>
            <a:r>
              <a:rPr lang="sl-SI" dirty="0" smtClean="0"/>
              <a:t>za polnjenje </a:t>
            </a:r>
            <a:r>
              <a:rPr lang="sl-SI" dirty="0"/>
              <a:t>in praznjenje ter </a:t>
            </a:r>
            <a:r>
              <a:rPr lang="sl-SI" dirty="0" smtClean="0"/>
              <a:t>črpalko </a:t>
            </a:r>
            <a:r>
              <a:rPr lang="sl-SI" dirty="0"/>
              <a:t>za pretovor</a:t>
            </a:r>
            <a:r>
              <a:rPr lang="sl-SI" dirty="0" smtClean="0"/>
              <a:t>.</a:t>
            </a:r>
          </a:p>
          <a:p>
            <a:endParaRPr lang="sl-SI" dirty="0">
              <a:latin typeface="TimesNewRoman"/>
            </a:endParaRPr>
          </a:p>
          <a:p>
            <a:r>
              <a:rPr lang="sl-SI" dirty="0"/>
              <a:t>Potencialni tovori: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v-SE" dirty="0" smtClean="0"/>
              <a:t>naftni </a:t>
            </a:r>
            <a:r>
              <a:rPr lang="sv-SE" dirty="0"/>
              <a:t>derivati (bencini, kerozin, nafta, olja, bitumen)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rastlinska </a:t>
            </a:r>
            <a:r>
              <a:rPr lang="sl-SI" dirty="0"/>
              <a:t>olja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vino</a:t>
            </a:r>
            <a:endParaRPr lang="sl-SI" dirty="0"/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pitna voda (prva pošilja leta 1995)…</a:t>
            </a:r>
            <a:endParaRPr lang="sl-SI" dirty="0"/>
          </a:p>
          <a:p>
            <a:endParaRPr lang="sl-SI" dirty="0"/>
          </a:p>
        </p:txBody>
      </p:sp>
      <p:pic>
        <p:nvPicPr>
          <p:cNvPr id="8194" name="Picture 2" descr="Rezultat iskanja slik za Product tanker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58702"/>
            <a:ext cx="3312368" cy="23269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39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332656"/>
            <a:ext cx="864096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dirty="0">
              <a:latin typeface="SymbolMT"/>
            </a:endParaRPr>
          </a:p>
          <a:p>
            <a:r>
              <a:rPr lang="sl-SI" sz="2000" b="1" u="sng" dirty="0" smtClean="0">
                <a:solidFill>
                  <a:schemeClr val="accent1"/>
                </a:solidFill>
              </a:rPr>
              <a:t>Tankerji </a:t>
            </a:r>
            <a:r>
              <a:rPr lang="sl-SI" sz="2000" b="1" u="sng" dirty="0">
                <a:solidFill>
                  <a:schemeClr val="accent1"/>
                </a:solidFill>
              </a:rPr>
              <a:t>za prevoz </a:t>
            </a:r>
            <a:r>
              <a:rPr lang="sl-SI" sz="2000" b="1" u="sng" dirty="0" smtClean="0">
                <a:solidFill>
                  <a:schemeClr val="accent1"/>
                </a:solidFill>
              </a:rPr>
              <a:t>plinov</a:t>
            </a:r>
          </a:p>
          <a:p>
            <a:endParaRPr lang="sl-SI" sz="2000" b="1" u="sng" dirty="0">
              <a:solidFill>
                <a:schemeClr val="accent1"/>
              </a:solidFill>
            </a:endParaRPr>
          </a:p>
          <a:p>
            <a:r>
              <a:rPr lang="sl-SI" sz="2000" dirty="0" smtClean="0"/>
              <a:t>So </a:t>
            </a:r>
            <a:r>
              <a:rPr lang="sl-SI" sz="2000" dirty="0"/>
              <a:t>ladje namenjene prevozu utekočinjenih plinov. V ta namen </a:t>
            </a:r>
            <a:r>
              <a:rPr lang="sl-SI" sz="2000" dirty="0" smtClean="0"/>
              <a:t>v splošnem razlikujemo </a:t>
            </a:r>
            <a:r>
              <a:rPr lang="sl-SI" sz="2000" dirty="0"/>
              <a:t>dve vrsti utekočinjenih plinov: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sz="2000" dirty="0" smtClean="0"/>
              <a:t>utekočinjen </a:t>
            </a:r>
            <a:r>
              <a:rPr lang="sl-SI" sz="2000" dirty="0"/>
              <a:t>naftni plin (ang. </a:t>
            </a:r>
            <a:r>
              <a:rPr lang="sl-SI" sz="2000" dirty="0" err="1"/>
              <a:t>Liquified</a:t>
            </a:r>
            <a:r>
              <a:rPr lang="sl-SI" sz="2000" dirty="0"/>
              <a:t> </a:t>
            </a:r>
            <a:r>
              <a:rPr lang="sl-SI" sz="2000" dirty="0" err="1"/>
              <a:t>Petroleum</a:t>
            </a:r>
            <a:r>
              <a:rPr lang="sl-SI" sz="2000" dirty="0"/>
              <a:t> </a:t>
            </a:r>
            <a:r>
              <a:rPr lang="sl-SI" sz="2000" dirty="0" err="1"/>
              <a:t>Gas</a:t>
            </a:r>
            <a:r>
              <a:rPr lang="sl-SI" sz="2000" dirty="0"/>
              <a:t> </a:t>
            </a:r>
            <a:r>
              <a:rPr lang="sl-SI" sz="2000" dirty="0" smtClean="0"/>
              <a:t>– LPG)</a:t>
            </a:r>
            <a:endParaRPr lang="sl-SI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sl-SI" sz="2000" dirty="0" smtClean="0"/>
              <a:t>utekočinjen </a:t>
            </a:r>
            <a:r>
              <a:rPr lang="sl-SI" sz="2000" dirty="0"/>
              <a:t>naravni plin (ang. </a:t>
            </a:r>
            <a:r>
              <a:rPr lang="sl-SI" sz="2000" dirty="0" err="1"/>
              <a:t>Liquified</a:t>
            </a:r>
            <a:r>
              <a:rPr lang="sl-SI" sz="2000" dirty="0"/>
              <a:t> </a:t>
            </a:r>
            <a:r>
              <a:rPr lang="sl-SI" sz="2000" dirty="0" err="1"/>
              <a:t>Natural</a:t>
            </a:r>
            <a:r>
              <a:rPr lang="sl-SI" sz="2000" dirty="0"/>
              <a:t> </a:t>
            </a:r>
            <a:r>
              <a:rPr lang="sl-SI" sz="2000" dirty="0" err="1"/>
              <a:t>Gas</a:t>
            </a:r>
            <a:r>
              <a:rPr lang="sl-SI" sz="2000" dirty="0"/>
              <a:t> - </a:t>
            </a:r>
            <a:r>
              <a:rPr lang="sl-SI" sz="2000" dirty="0" smtClean="0"/>
              <a:t>LNG)</a:t>
            </a:r>
          </a:p>
          <a:p>
            <a:pPr marL="285750" indent="-285750">
              <a:buFont typeface="Arial" pitchFamily="34" charset="0"/>
              <a:buChar char="•"/>
            </a:pPr>
            <a:endParaRPr lang="sl-SI" sz="2000" dirty="0"/>
          </a:p>
          <a:p>
            <a:r>
              <a:rPr lang="sl-SI" sz="2000" dirty="0"/>
              <a:t>Da bi se plini lahko prevažali v utekočinjenem stanju, jih je potrebno </a:t>
            </a:r>
            <a:r>
              <a:rPr lang="sl-SI" sz="2000" dirty="0" smtClean="0"/>
              <a:t>hladiti </a:t>
            </a:r>
            <a:r>
              <a:rPr lang="sl-SI" sz="2000" dirty="0"/>
              <a:t>ali hraniti pod povišanim tlakom ali pa kar oboje.</a:t>
            </a:r>
          </a:p>
          <a:p>
            <a:endParaRPr lang="sl-SI" sz="2000" dirty="0" smtClean="0"/>
          </a:p>
          <a:p>
            <a:r>
              <a:rPr lang="sl-SI" sz="2000" dirty="0" smtClean="0"/>
              <a:t>Dobra </a:t>
            </a:r>
            <a:r>
              <a:rPr lang="sl-SI" sz="2000" dirty="0"/>
              <a:t>izolacija tankov v katerih se nahaja utekočinjeni plin je pomembna zaradi sledečega: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sz="2000" dirty="0" smtClean="0"/>
              <a:t>zunanja </a:t>
            </a:r>
            <a:r>
              <a:rPr lang="sl-SI" sz="2000" dirty="0"/>
              <a:t>toplota lahko povzroči uparjanje dela tekočine (zaradi pljuskanja tekočine pa lahko v najbolj neugodnem primeru pride do poškodb stene tankov)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sz="2000" dirty="0" smtClean="0"/>
              <a:t>pri </a:t>
            </a:r>
            <a:r>
              <a:rPr lang="sl-SI" sz="2000" dirty="0"/>
              <a:t>nizkih temperaturah, kakršne so v tankih, postane jeklo (iz katerega je ladijska konstrukcija) krhko (izgubi žilavost).</a:t>
            </a:r>
          </a:p>
          <a:p>
            <a:endParaRPr lang="sl-SI" dirty="0">
              <a:latin typeface="TimesNewRoman"/>
            </a:endParaRPr>
          </a:p>
        </p:txBody>
      </p:sp>
    </p:spTree>
    <p:extLst>
      <p:ext uri="{BB962C8B-B14F-4D97-AF65-F5344CB8AC3E}">
        <p14:creationId xmlns:p14="http://schemas.microsoft.com/office/powerpoint/2010/main" val="262696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404" y="548680"/>
            <a:ext cx="4485137" cy="24953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404" y="3613666"/>
            <a:ext cx="4645792" cy="2448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2144581" y="3105834"/>
            <a:ext cx="50577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  <a:latin typeface="TimesNewRoman"/>
              </a:rPr>
              <a:t>Utekočinjen </a:t>
            </a:r>
            <a:r>
              <a:rPr lang="sl-SI" dirty="0">
                <a:solidFill>
                  <a:prstClr val="black"/>
                </a:solidFill>
                <a:latin typeface="TimesNewRoman"/>
              </a:rPr>
              <a:t>naravni </a:t>
            </a:r>
            <a:r>
              <a:rPr lang="sl-SI" dirty="0" smtClean="0">
                <a:solidFill>
                  <a:prstClr val="black"/>
                </a:solidFill>
                <a:latin typeface="TimesNewRoman"/>
              </a:rPr>
              <a:t>plin - </a:t>
            </a:r>
            <a:r>
              <a:rPr lang="sl-SI" i="1" dirty="0" err="1">
                <a:solidFill>
                  <a:prstClr val="black"/>
                </a:solidFill>
                <a:latin typeface="TimesNewRoman,Italic"/>
              </a:rPr>
              <a:t>Liquified</a:t>
            </a:r>
            <a:r>
              <a:rPr lang="sl-SI" i="1" dirty="0">
                <a:solidFill>
                  <a:prstClr val="black"/>
                </a:solidFill>
                <a:latin typeface="TimesNewRoman,Italic"/>
              </a:rPr>
              <a:t> </a:t>
            </a:r>
            <a:r>
              <a:rPr lang="sl-SI" i="1" dirty="0" err="1">
                <a:solidFill>
                  <a:prstClr val="black"/>
                </a:solidFill>
                <a:latin typeface="TimesNewRoman,Italic"/>
              </a:rPr>
              <a:t>Natural</a:t>
            </a:r>
            <a:r>
              <a:rPr lang="sl-SI" i="1" dirty="0">
                <a:solidFill>
                  <a:prstClr val="black"/>
                </a:solidFill>
                <a:latin typeface="TimesNewRoman,Italic"/>
              </a:rPr>
              <a:t> </a:t>
            </a:r>
            <a:r>
              <a:rPr lang="sl-SI" i="1" dirty="0" err="1">
                <a:solidFill>
                  <a:prstClr val="black"/>
                </a:solidFill>
                <a:latin typeface="TimesNewRoman,Italic"/>
              </a:rPr>
              <a:t>Gas</a:t>
            </a:r>
            <a:r>
              <a:rPr lang="sl-SI" i="1" dirty="0">
                <a:solidFill>
                  <a:prstClr val="black"/>
                </a:solidFill>
                <a:latin typeface="TimesNewRoman,Italic"/>
              </a:rPr>
              <a:t> </a:t>
            </a:r>
            <a:endParaRPr lang="sl-SI" dirty="0"/>
          </a:p>
          <a:p>
            <a:r>
              <a:rPr lang="sl-SI" dirty="0" smtClean="0">
                <a:solidFill>
                  <a:prstClr val="black"/>
                </a:solidFill>
                <a:latin typeface="TimesNewRoman"/>
              </a:rPr>
              <a:t> </a:t>
            </a:r>
            <a:endParaRPr lang="sl-SI" dirty="0"/>
          </a:p>
        </p:txBody>
      </p:sp>
      <p:sp>
        <p:nvSpPr>
          <p:cNvPr id="3" name="Pravokotnik 2"/>
          <p:cNvSpPr/>
          <p:nvPr/>
        </p:nvSpPr>
        <p:spPr>
          <a:xfrm>
            <a:off x="2059930" y="6311061"/>
            <a:ext cx="5134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 smtClean="0">
                <a:solidFill>
                  <a:prstClr val="black"/>
                </a:solidFill>
                <a:latin typeface="TimesNewRoman"/>
              </a:rPr>
              <a:t>Utekočinjen </a:t>
            </a:r>
            <a:r>
              <a:rPr lang="sl-SI" dirty="0">
                <a:solidFill>
                  <a:prstClr val="black"/>
                </a:solidFill>
                <a:latin typeface="TimesNewRoman"/>
              </a:rPr>
              <a:t>naftni </a:t>
            </a:r>
            <a:r>
              <a:rPr lang="sl-SI" dirty="0" smtClean="0">
                <a:solidFill>
                  <a:prstClr val="black"/>
                </a:solidFill>
                <a:latin typeface="TimesNewRoman"/>
              </a:rPr>
              <a:t>plin - </a:t>
            </a:r>
            <a:r>
              <a:rPr lang="sl-SI" i="1" dirty="0" err="1">
                <a:solidFill>
                  <a:prstClr val="black"/>
                </a:solidFill>
                <a:latin typeface="TimesNewRoman,Italic"/>
              </a:rPr>
              <a:t>Liquified</a:t>
            </a:r>
            <a:r>
              <a:rPr lang="sl-SI" i="1" dirty="0">
                <a:solidFill>
                  <a:prstClr val="black"/>
                </a:solidFill>
                <a:latin typeface="TimesNewRoman,Italic"/>
              </a:rPr>
              <a:t> </a:t>
            </a:r>
            <a:r>
              <a:rPr lang="sl-SI" i="1" dirty="0" err="1">
                <a:solidFill>
                  <a:prstClr val="black"/>
                </a:solidFill>
                <a:latin typeface="TimesNewRoman,Italic"/>
              </a:rPr>
              <a:t>Petroleum</a:t>
            </a:r>
            <a:r>
              <a:rPr lang="sl-SI" i="1" dirty="0">
                <a:solidFill>
                  <a:prstClr val="black"/>
                </a:solidFill>
                <a:latin typeface="TimesNewRoman,Italic"/>
              </a:rPr>
              <a:t> </a:t>
            </a:r>
            <a:r>
              <a:rPr lang="sl-SI" i="1" dirty="0" err="1">
                <a:solidFill>
                  <a:prstClr val="black"/>
                </a:solidFill>
                <a:latin typeface="TimesNewRoman,Italic"/>
              </a:rPr>
              <a:t>Gas</a:t>
            </a:r>
            <a:r>
              <a:rPr lang="sl-SI" i="1" dirty="0">
                <a:solidFill>
                  <a:prstClr val="black"/>
                </a:solidFill>
                <a:latin typeface="TimesNewRoman,Italic"/>
              </a:rPr>
              <a:t> </a:t>
            </a:r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6824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234933" y="548680"/>
            <a:ext cx="881814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b="1" u="sng" dirty="0">
                <a:solidFill>
                  <a:schemeClr val="accent1"/>
                </a:solidFill>
              </a:rPr>
              <a:t>Tankerji za prevoz kemikalij</a:t>
            </a:r>
          </a:p>
          <a:p>
            <a:endParaRPr lang="sl-SI" dirty="0" smtClean="0"/>
          </a:p>
          <a:p>
            <a:r>
              <a:rPr lang="sl-SI" dirty="0" smtClean="0"/>
              <a:t>Zaradi </a:t>
            </a:r>
            <a:r>
              <a:rPr lang="sl-SI" dirty="0"/>
              <a:t>toksičnosti in strupenosti kemikalij veljajo za tankerje, ki jih prevažajo stroge </a:t>
            </a:r>
            <a:r>
              <a:rPr lang="sl-SI" dirty="0" smtClean="0"/>
              <a:t>zahteve in </a:t>
            </a:r>
            <a:r>
              <a:rPr lang="sl-SI" dirty="0"/>
              <a:t>predpisi. Glede na sposobnost ladje, da se prepreči uhajanje snovi (kar </a:t>
            </a:r>
            <a:r>
              <a:rPr lang="sl-SI" dirty="0" smtClean="0"/>
              <a:t>predstavlja nevarnost </a:t>
            </a:r>
            <a:r>
              <a:rPr lang="sl-SI" dirty="0"/>
              <a:t>tako za posadko ladje kot za okolje) </a:t>
            </a:r>
            <a:r>
              <a:rPr lang="sl-SI" dirty="0" smtClean="0"/>
              <a:t>so </a:t>
            </a:r>
            <a:r>
              <a:rPr lang="sl-SI" dirty="0"/>
              <a:t>tankerji za prevoz </a:t>
            </a:r>
            <a:r>
              <a:rPr lang="sl-SI" dirty="0" smtClean="0"/>
              <a:t>kemikalij </a:t>
            </a:r>
            <a:r>
              <a:rPr lang="sl-SI" dirty="0"/>
              <a:t>razdeljeni v </a:t>
            </a:r>
            <a:r>
              <a:rPr lang="sl-SI" dirty="0" smtClean="0"/>
              <a:t>tri razrede (tip 1, 2, 3). </a:t>
            </a:r>
            <a:r>
              <a:rPr lang="sl-SI" dirty="0"/>
              <a:t>Preprečitev uhajanja tovora v primeru poškodbe tanka je zagotovljena z </a:t>
            </a:r>
            <a:r>
              <a:rPr lang="sl-SI" dirty="0" smtClean="0"/>
              <a:t>ločevanjem tankov</a:t>
            </a:r>
            <a:r>
              <a:rPr lang="sl-SI" dirty="0"/>
              <a:t>, in sicer: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dirty="0" smtClean="0"/>
              <a:t>Z </a:t>
            </a:r>
            <a:r>
              <a:rPr lang="pl-PL" dirty="0"/>
              <a:t>balastnimi tanki od ladijskega </a:t>
            </a:r>
            <a:r>
              <a:rPr lang="pl-PL" dirty="0" smtClean="0"/>
              <a:t>trupa,</a:t>
            </a:r>
            <a:endParaRPr lang="pl-PL" dirty="0"/>
          </a:p>
          <a:p>
            <a:pPr marL="285750" indent="-285750">
              <a:buFont typeface="Arial" pitchFamily="34" charset="0"/>
              <a:buChar char="•"/>
            </a:pPr>
            <a:r>
              <a:rPr lang="pl-PL" dirty="0" smtClean="0"/>
              <a:t>s </a:t>
            </a:r>
            <a:r>
              <a:rPr lang="pl-PL" dirty="0"/>
              <a:t>posebnim manjšim pregrajenim </a:t>
            </a:r>
            <a:r>
              <a:rPr lang="pl-PL" dirty="0" smtClean="0"/>
              <a:t>prostorom </a:t>
            </a:r>
            <a:r>
              <a:rPr lang="pl-PL" dirty="0"/>
              <a:t>od ladijske </a:t>
            </a:r>
            <a:r>
              <a:rPr lang="pl-PL" dirty="0" smtClean="0"/>
              <a:t>strojnice,</a:t>
            </a:r>
            <a:endParaRPr lang="pl-PL" dirty="0"/>
          </a:p>
          <a:p>
            <a:pPr marL="285750" indent="-285750">
              <a:buFont typeface="Arial" pitchFamily="34" charset="0"/>
              <a:buChar char="•"/>
            </a:pPr>
            <a:r>
              <a:rPr lang="pl-PL" dirty="0" smtClean="0"/>
              <a:t>posebnim </a:t>
            </a:r>
            <a:r>
              <a:rPr lang="pl-PL" dirty="0"/>
              <a:t>manjšim pregrajenim </a:t>
            </a:r>
            <a:r>
              <a:rPr lang="pl-PL" dirty="0" smtClean="0"/>
              <a:t>prostorom od sprednjega </a:t>
            </a:r>
            <a:r>
              <a:rPr lang="sl-SI" dirty="0" smtClean="0"/>
              <a:t>podpalubja.</a:t>
            </a:r>
          </a:p>
          <a:p>
            <a:pPr marL="285750" indent="-285750">
              <a:buFontTx/>
              <a:buChar char="-"/>
            </a:pPr>
            <a:endParaRPr lang="sl-SI" dirty="0"/>
          </a:p>
          <a:p>
            <a:r>
              <a:rPr lang="sl-SI" dirty="0"/>
              <a:t>Potencialni tovori tankerjev za prevoz kemikalij: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kisline</a:t>
            </a:r>
            <a:endParaRPr lang="sl-SI" dirty="0"/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baze</a:t>
            </a:r>
            <a:endParaRPr lang="sl-SI" dirty="0"/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alkohol</a:t>
            </a:r>
            <a:endParaRPr lang="sl-SI" dirty="0"/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jedilno </a:t>
            </a:r>
            <a:r>
              <a:rPr lang="sl-SI" dirty="0"/>
              <a:t>olje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klorirani </a:t>
            </a:r>
            <a:r>
              <a:rPr lang="sl-SI" dirty="0"/>
              <a:t>alkani (parafini)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amini </a:t>
            </a:r>
            <a:r>
              <a:rPr lang="sl-SI" dirty="0"/>
              <a:t>(derivati </a:t>
            </a:r>
            <a:r>
              <a:rPr lang="sl-SI" dirty="0" err="1"/>
              <a:t>amoniaka</a:t>
            </a:r>
            <a:r>
              <a:rPr lang="sl-SI" dirty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monomeri </a:t>
            </a:r>
            <a:r>
              <a:rPr lang="sl-SI" dirty="0"/>
              <a:t>( eten, akrilna kislina…)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petrokemični </a:t>
            </a:r>
            <a:r>
              <a:rPr lang="sl-SI" dirty="0"/>
              <a:t>produkti</a:t>
            </a:r>
          </a:p>
          <a:p>
            <a:pPr marL="285750" indent="-285750">
              <a:buFontTx/>
              <a:buChar char="-"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8713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45" y="908720"/>
            <a:ext cx="8192910" cy="4608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3104312" y="5659326"/>
            <a:ext cx="2935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 err="1"/>
              <a:t>Chemical</a:t>
            </a:r>
            <a:r>
              <a:rPr lang="sl-SI" b="1" dirty="0"/>
              <a:t> tanker </a:t>
            </a:r>
            <a:r>
              <a:rPr lang="sl-SI" b="1" dirty="0" err="1"/>
              <a:t>cargo</a:t>
            </a:r>
            <a:r>
              <a:rPr lang="sl-SI" b="1" dirty="0"/>
              <a:t> </a:t>
            </a:r>
            <a:r>
              <a:rPr lang="sl-SI" b="1" dirty="0" err="1"/>
              <a:t>ship</a:t>
            </a:r>
            <a:endParaRPr lang="sl-SI" b="1" dirty="0"/>
          </a:p>
        </p:txBody>
      </p:sp>
    </p:spTree>
    <p:extLst>
      <p:ext uri="{BB962C8B-B14F-4D97-AF65-F5344CB8AC3E}">
        <p14:creationId xmlns:p14="http://schemas.microsoft.com/office/powerpoint/2010/main" val="425322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287016" y="404664"/>
            <a:ext cx="8856984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b="1" u="sng" dirty="0">
                <a:solidFill>
                  <a:schemeClr val="accent1"/>
                </a:solidFill>
              </a:rPr>
              <a:t>Ladje za prevoz razsutih tovorov (</a:t>
            </a:r>
            <a:r>
              <a:rPr lang="sl-SI" sz="2000" b="1" u="sng" dirty="0" err="1">
                <a:solidFill>
                  <a:schemeClr val="accent1"/>
                </a:solidFill>
              </a:rPr>
              <a:t>bulk</a:t>
            </a:r>
            <a:r>
              <a:rPr lang="sl-SI" sz="2000" b="1" u="sng" dirty="0">
                <a:solidFill>
                  <a:schemeClr val="accent1"/>
                </a:solidFill>
              </a:rPr>
              <a:t> </a:t>
            </a:r>
            <a:r>
              <a:rPr lang="sl-SI" sz="2000" b="1" u="sng" dirty="0" err="1">
                <a:solidFill>
                  <a:schemeClr val="accent1"/>
                </a:solidFill>
              </a:rPr>
              <a:t>carrier</a:t>
            </a:r>
            <a:r>
              <a:rPr lang="sl-SI" sz="2000" b="1" u="sng" dirty="0">
                <a:solidFill>
                  <a:schemeClr val="accent1"/>
                </a:solidFill>
              </a:rPr>
              <a:t>)</a:t>
            </a:r>
          </a:p>
          <a:p>
            <a:endParaRPr lang="sl-SI" dirty="0" smtClean="0">
              <a:latin typeface="TimesNewRoman"/>
            </a:endParaRPr>
          </a:p>
          <a:p>
            <a:r>
              <a:rPr lang="sl-SI" dirty="0" smtClean="0"/>
              <a:t>Tovrstne </a:t>
            </a:r>
            <a:r>
              <a:rPr lang="sl-SI" dirty="0"/>
              <a:t>ladje so izdelane posebej za transport razsutih tovorov. Glede na velikost jih </a:t>
            </a:r>
            <a:r>
              <a:rPr lang="sl-SI" dirty="0" smtClean="0"/>
              <a:t>lahko razdelimo na:</a:t>
            </a:r>
            <a:endParaRPr lang="sl-SI" dirty="0"/>
          </a:p>
          <a:p>
            <a:pPr marL="285750" indent="-285750">
              <a:buFont typeface="Arial" pitchFamily="34" charset="0"/>
              <a:buChar char="•"/>
            </a:pPr>
            <a:r>
              <a:rPr lang="sl-SI" dirty="0" err="1" smtClean="0"/>
              <a:t>Handysize</a:t>
            </a:r>
            <a:r>
              <a:rPr lang="sl-SI" dirty="0" smtClean="0"/>
              <a:t> </a:t>
            </a:r>
            <a:r>
              <a:rPr lang="sl-SI" dirty="0"/>
              <a:t>(do 30.000 </a:t>
            </a:r>
            <a:r>
              <a:rPr lang="sl-SI" dirty="0" err="1"/>
              <a:t>dwt</a:t>
            </a:r>
            <a:r>
              <a:rPr lang="sl-SI" dirty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dirty="0" smtClean="0"/>
              <a:t>Handymax </a:t>
            </a:r>
            <a:r>
              <a:rPr lang="pl-PL" dirty="0"/>
              <a:t>(od 30.000 dwt do 50.000 dwt)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dirty="0" smtClean="0"/>
              <a:t>Panamax </a:t>
            </a:r>
            <a:r>
              <a:rPr lang="pl-PL" dirty="0"/>
              <a:t>(od 50.000 do 80.000 dwt)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dirty="0" smtClean="0"/>
              <a:t>Capesize </a:t>
            </a:r>
            <a:r>
              <a:rPr lang="pl-PL" dirty="0"/>
              <a:t>(od 80.000 dwt do 160.000 dwt</a:t>
            </a:r>
            <a:r>
              <a:rPr lang="pl-PL" dirty="0" smtClean="0"/>
              <a:t>)</a:t>
            </a:r>
          </a:p>
          <a:p>
            <a:pPr marL="285750" indent="-285750">
              <a:buFontTx/>
              <a:buChar char="-"/>
            </a:pPr>
            <a:endParaRPr lang="pl-PL" dirty="0"/>
          </a:p>
          <a:p>
            <a:r>
              <a:rPr lang="sl-SI" dirty="0"/>
              <a:t>Ladje za prevoz razsutih tovorov lahko razdelimo v dve skupini: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ladje </a:t>
            </a:r>
            <a:r>
              <a:rPr lang="sl-SI" dirty="0"/>
              <a:t>za prevoz (običajnih) razsutih tovorov (ang. General </a:t>
            </a:r>
            <a:r>
              <a:rPr lang="sl-SI" dirty="0" err="1"/>
              <a:t>purpose</a:t>
            </a:r>
            <a:r>
              <a:rPr lang="sl-SI" dirty="0"/>
              <a:t> </a:t>
            </a:r>
            <a:r>
              <a:rPr lang="sl-SI" dirty="0" err="1"/>
              <a:t>bulk</a:t>
            </a:r>
            <a:r>
              <a:rPr lang="sl-SI" dirty="0"/>
              <a:t> </a:t>
            </a:r>
            <a:r>
              <a:rPr lang="sl-SI" dirty="0" err="1"/>
              <a:t>carrier</a:t>
            </a:r>
            <a:r>
              <a:rPr lang="sl-SI" dirty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l</a:t>
            </a:r>
            <a:r>
              <a:rPr lang="it-IT" dirty="0" err="1" smtClean="0"/>
              <a:t>adje</a:t>
            </a:r>
            <a:r>
              <a:rPr lang="it-IT" dirty="0" smtClean="0"/>
              <a:t> </a:t>
            </a:r>
            <a:r>
              <a:rPr lang="it-IT" dirty="0"/>
              <a:t>za </a:t>
            </a:r>
            <a:r>
              <a:rPr lang="it-IT" dirty="0" err="1"/>
              <a:t>prevoz</a:t>
            </a:r>
            <a:r>
              <a:rPr lang="it-IT" dirty="0"/>
              <a:t> </a:t>
            </a:r>
            <a:r>
              <a:rPr lang="it-IT" dirty="0" err="1"/>
              <a:t>rud</a:t>
            </a:r>
            <a:r>
              <a:rPr lang="it-IT" dirty="0"/>
              <a:t> (</a:t>
            </a:r>
            <a:r>
              <a:rPr lang="it-IT" dirty="0" err="1"/>
              <a:t>ang</a:t>
            </a:r>
            <a:r>
              <a:rPr lang="it-IT" dirty="0"/>
              <a:t>. Ore </a:t>
            </a:r>
            <a:r>
              <a:rPr lang="it-IT" dirty="0" err="1"/>
              <a:t>carrier</a:t>
            </a:r>
            <a:r>
              <a:rPr lang="it-IT" dirty="0"/>
              <a:t>)</a:t>
            </a:r>
            <a:endParaRPr lang="sl-SI" dirty="0"/>
          </a:p>
          <a:p>
            <a:pPr marL="285750" indent="-285750">
              <a:buFontTx/>
              <a:buChar char="-"/>
            </a:pPr>
            <a:endParaRPr lang="sl-SI" dirty="0"/>
          </a:p>
          <a:p>
            <a:endParaRPr lang="sl-SI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61048"/>
            <a:ext cx="3181726" cy="22335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410" y="3789040"/>
            <a:ext cx="3696320" cy="23055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63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09532" y="511512"/>
            <a:ext cx="86409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Ladje za razsuti tovor so razmeroma enostavne gradnje brez zaščite na bokih in na dnu.</a:t>
            </a:r>
          </a:p>
          <a:p>
            <a:r>
              <a:rPr lang="pl-PL" dirty="0"/>
              <a:t>Strojnica in prostori za posadko so običajno na krmi, ves prednji del trupa pa je razdeljen </a:t>
            </a:r>
            <a:r>
              <a:rPr lang="pl-PL" dirty="0" smtClean="0"/>
              <a:t>s </a:t>
            </a:r>
            <a:r>
              <a:rPr lang="sl-SI" dirty="0" smtClean="0"/>
              <a:t>prečnimi </a:t>
            </a:r>
            <a:r>
              <a:rPr lang="sl-SI" dirty="0"/>
              <a:t>pregradami v skladišča. Nad skladišči so razmeroma velika </a:t>
            </a:r>
            <a:r>
              <a:rPr lang="sl-SI" dirty="0" err="1"/>
              <a:t>grotla</a:t>
            </a:r>
            <a:r>
              <a:rPr lang="sl-SI" dirty="0"/>
              <a:t>, ki se po </a:t>
            </a:r>
            <a:r>
              <a:rPr lang="sl-SI" dirty="0" smtClean="0"/>
              <a:t>vkrcanju vodotesno zaprejo.</a:t>
            </a:r>
          </a:p>
          <a:p>
            <a:endParaRPr lang="sl-SI" dirty="0" smtClean="0"/>
          </a:p>
          <a:p>
            <a:r>
              <a:rPr lang="sl-SI" dirty="0" smtClean="0"/>
              <a:t>Potencialni </a:t>
            </a:r>
            <a:r>
              <a:rPr lang="sl-SI" dirty="0"/>
              <a:t>tovori ladij za prevoz razsutega tovora: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premog</a:t>
            </a:r>
            <a:endParaRPr lang="sl-SI" dirty="0"/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rude</a:t>
            </a:r>
            <a:endParaRPr lang="sl-SI" dirty="0"/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žita </a:t>
            </a:r>
            <a:r>
              <a:rPr lang="sl-SI" dirty="0"/>
              <a:t>ter ostali kmetijski </a:t>
            </a:r>
            <a:r>
              <a:rPr lang="sl-SI" dirty="0" smtClean="0"/>
              <a:t>proizvodi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umetna gnojila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cement</a:t>
            </a:r>
            <a:endParaRPr lang="sl-SI" dirty="0"/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minerali</a:t>
            </a:r>
          </a:p>
          <a:p>
            <a:endParaRPr lang="sl-SI" dirty="0"/>
          </a:p>
          <a:p>
            <a:endParaRPr lang="sl-SI" dirty="0" smtClean="0"/>
          </a:p>
          <a:p>
            <a:r>
              <a:rPr lang="sl-SI" dirty="0"/>
              <a:t>Najpomembnejše karakteristike ladij za prevoz razsutega tovora: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nosilnost </a:t>
            </a:r>
            <a:r>
              <a:rPr lang="sl-SI" dirty="0"/>
              <a:t>ladje (t)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volumen </a:t>
            </a:r>
            <a:r>
              <a:rPr lang="sl-SI" dirty="0"/>
              <a:t>tovornega prostora (m</a:t>
            </a:r>
            <a:r>
              <a:rPr lang="sl-SI" dirty="0">
                <a:cs typeface="Times New Roman"/>
              </a:rPr>
              <a:t>³</a:t>
            </a:r>
            <a:r>
              <a:rPr lang="sl-SI" dirty="0"/>
              <a:t>)</a:t>
            </a:r>
          </a:p>
          <a:p>
            <a:endParaRPr lang="sl-SI" dirty="0"/>
          </a:p>
          <a:p>
            <a:endParaRPr lang="sl-SI" dirty="0"/>
          </a:p>
        </p:txBody>
      </p:sp>
      <p:pic>
        <p:nvPicPr>
          <p:cNvPr id="9218" name="Picture 2" descr="Rezultat iskanja slik za bulk sh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36912"/>
            <a:ext cx="3692497" cy="14536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39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265177" y="476672"/>
            <a:ext cx="850623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b="1" u="sng" dirty="0">
                <a:solidFill>
                  <a:schemeClr val="accent1"/>
                </a:solidFill>
              </a:rPr>
              <a:t>Potniške ladje</a:t>
            </a:r>
            <a:endParaRPr lang="sl-SI" sz="2000" u="sng" dirty="0">
              <a:solidFill>
                <a:schemeClr val="accent1"/>
              </a:solidFill>
            </a:endParaRPr>
          </a:p>
          <a:p>
            <a:endParaRPr lang="sl-SI" dirty="0" smtClean="0"/>
          </a:p>
          <a:p>
            <a:r>
              <a:rPr lang="sl-SI" dirty="0" smtClean="0"/>
              <a:t>Potniške </a:t>
            </a:r>
            <a:r>
              <a:rPr lang="sl-SI" dirty="0"/>
              <a:t>ladje, ki plujejo na rednih linijah so, z izjemo nekaterih otoških predelov sveta (</a:t>
            </a:r>
            <a:r>
              <a:rPr lang="sl-SI" dirty="0" smtClean="0"/>
              <a:t>kot na </a:t>
            </a:r>
            <a:r>
              <a:rPr lang="sl-SI" dirty="0"/>
              <a:t>primer Filipini in Indonezija), predvsem stvar </a:t>
            </a:r>
            <a:r>
              <a:rPr lang="sl-SI" dirty="0" smtClean="0"/>
              <a:t>preteklosti.</a:t>
            </a:r>
          </a:p>
          <a:p>
            <a:endParaRPr lang="sl-SI" dirty="0"/>
          </a:p>
          <a:p>
            <a:r>
              <a:rPr lang="sl-SI" dirty="0"/>
              <a:t>Mednarodni in </a:t>
            </a:r>
            <a:r>
              <a:rPr lang="sl-SI" dirty="0" err="1"/>
              <a:t>interkontinentalni</a:t>
            </a:r>
            <a:r>
              <a:rPr lang="sl-SI" dirty="0"/>
              <a:t> prevozi potnikov potekajo skoraj v celoti z letali, pri plovbi na krajših razdaljah pa so potniške ladje v veliki meri nadomestili trajekti</a:t>
            </a:r>
            <a:r>
              <a:rPr lang="sl-SI" dirty="0" smtClean="0"/>
              <a:t>.</a:t>
            </a:r>
          </a:p>
          <a:p>
            <a:endParaRPr lang="sl-SI" dirty="0"/>
          </a:p>
          <a:p>
            <a:r>
              <a:rPr lang="sl-SI" dirty="0"/>
              <a:t>Zgradba in osnovne konstrukcijske karakteristike potniških ladij so podobne kot pri tovornih ladjah. Največja razlika je razlika je v izvedbi in opremljenosti ladijskih prostorov, ki so namenjeni potnikom. Potniške kabine so različno opremljene glede na kategorije. Nekatere potniške ladje imajo celo vrsto dodatnih prostorov namenjenih dobremu počutju potnikov (</a:t>
            </a:r>
            <a:r>
              <a:rPr lang="sl-SI" dirty="0" smtClean="0"/>
              <a:t>kot npr</a:t>
            </a:r>
            <a:r>
              <a:rPr lang="sl-SI" dirty="0"/>
              <a:t>: kinodvorane, bazeni, plesne dvorane, fitnes klubi, igralnice, trgovine, frizerski saloni itd</a:t>
            </a:r>
            <a:r>
              <a:rPr lang="sl-SI" dirty="0" smtClean="0"/>
              <a:t>.)</a:t>
            </a:r>
          </a:p>
          <a:p>
            <a:endParaRPr lang="sl-SI" dirty="0"/>
          </a:p>
          <a:p>
            <a:r>
              <a:rPr lang="pl-PL" dirty="0"/>
              <a:t>Potniške ladje lahko razdelimo na: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obalne </a:t>
            </a:r>
            <a:r>
              <a:rPr lang="sl-SI" dirty="0"/>
              <a:t>potniške ladje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linijske </a:t>
            </a:r>
            <a:r>
              <a:rPr lang="sl-SI" dirty="0"/>
              <a:t>potniške ladje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l-SI" dirty="0" smtClean="0"/>
              <a:t>trajekte</a:t>
            </a:r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</p:txBody>
      </p:sp>
      <p:pic>
        <p:nvPicPr>
          <p:cNvPr id="10242" name="Picture 2" descr="Rezultat iskanja slik za passenger sh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365104"/>
            <a:ext cx="3155504" cy="16408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56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omurec.com/data/galerija/356a192b7913b04c54574d18c28d46e6395428ab/21288809418oasis%20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3648" y="3933056"/>
            <a:ext cx="3286744" cy="2160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Pravokotnik 3"/>
          <p:cNvSpPr/>
          <p:nvPr/>
        </p:nvSpPr>
        <p:spPr>
          <a:xfrm>
            <a:off x="251520" y="548680"/>
            <a:ext cx="8208912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sl-SI" sz="2000" b="1" u="sng" dirty="0" err="1" smtClean="0">
                <a:solidFill>
                  <a:schemeClr val="accent1"/>
                </a:solidFill>
              </a:rPr>
              <a:t>Oasis</a:t>
            </a:r>
            <a:r>
              <a:rPr lang="sl-SI" sz="2000" b="1" u="sng" dirty="0" smtClean="0">
                <a:solidFill>
                  <a:schemeClr val="accent1"/>
                </a:solidFill>
              </a:rPr>
              <a:t> of </a:t>
            </a:r>
            <a:r>
              <a:rPr lang="sl-SI" sz="2000" b="1" u="sng" dirty="0" err="1" smtClean="0">
                <a:solidFill>
                  <a:schemeClr val="accent1"/>
                </a:solidFill>
              </a:rPr>
              <a:t>the</a:t>
            </a:r>
            <a:r>
              <a:rPr lang="sl-SI" sz="2000" b="1" u="sng" dirty="0" smtClean="0">
                <a:solidFill>
                  <a:schemeClr val="accent1"/>
                </a:solidFill>
              </a:rPr>
              <a:t> </a:t>
            </a:r>
            <a:r>
              <a:rPr lang="sl-SI" sz="2000" b="1" u="sng" dirty="0" err="1" smtClean="0">
                <a:solidFill>
                  <a:schemeClr val="accent1"/>
                </a:solidFill>
              </a:rPr>
              <a:t>Seas</a:t>
            </a:r>
            <a:endParaRPr lang="sl-SI" sz="2000" b="1" u="sng" dirty="0" smtClean="0">
              <a:solidFill>
                <a:schemeClr val="accent1"/>
              </a:solidFill>
            </a:endParaRPr>
          </a:p>
          <a:p>
            <a:pPr fontAlgn="base"/>
            <a:endParaRPr lang="sl-SI" b="1" dirty="0"/>
          </a:p>
          <a:p>
            <a:pPr fontAlgn="base"/>
            <a:r>
              <a:rPr lang="sl-SI" sz="2000" dirty="0" smtClean="0"/>
              <a:t>Nekaj glavnih tehničnih podatkov:</a:t>
            </a:r>
          </a:p>
          <a:p>
            <a:pPr marL="342900" indent="-342900" fontAlgn="base">
              <a:buFont typeface="Arial" pitchFamily="34" charset="0"/>
              <a:buChar char="•"/>
            </a:pPr>
            <a:r>
              <a:rPr lang="sl-SI" sz="2000" dirty="0" smtClean="0"/>
              <a:t>Teža: 160.000 ton  </a:t>
            </a:r>
          </a:p>
          <a:p>
            <a:pPr marL="342900" indent="-342900" fontAlgn="base">
              <a:buFont typeface="Arial" pitchFamily="34" charset="0"/>
              <a:buChar char="•"/>
            </a:pPr>
            <a:r>
              <a:rPr lang="sl-SI" sz="2000" dirty="0" smtClean="0"/>
              <a:t>Cena: 1,5 milijarde USD</a:t>
            </a:r>
          </a:p>
          <a:p>
            <a:pPr marL="342900" indent="-342900" fontAlgn="base">
              <a:buFont typeface="Arial" pitchFamily="34" charset="0"/>
              <a:buChar char="•"/>
            </a:pPr>
            <a:r>
              <a:rPr lang="sl-SI" sz="2000" dirty="0" smtClean="0"/>
              <a:t>Dolžina: 360 metrov</a:t>
            </a:r>
          </a:p>
          <a:p>
            <a:pPr marL="342900" indent="-342900" fontAlgn="base">
              <a:buFont typeface="Arial" pitchFamily="34" charset="0"/>
              <a:buChar char="•"/>
            </a:pPr>
            <a:r>
              <a:rPr lang="sl-SI" sz="2000" dirty="0" smtClean="0"/>
              <a:t>Kapaciteta: </a:t>
            </a:r>
            <a:r>
              <a:rPr lang="en-US" sz="2000" dirty="0">
                <a:solidFill>
                  <a:srgbClr val="000000"/>
                </a:solidFill>
              </a:rPr>
              <a:t> 5,400 </a:t>
            </a:r>
            <a:r>
              <a:rPr lang="en-US" sz="2000" dirty="0" smtClean="0">
                <a:solidFill>
                  <a:srgbClr val="000000"/>
                </a:solidFill>
              </a:rPr>
              <a:t>p</a:t>
            </a:r>
            <a:r>
              <a:rPr lang="sl-SI" sz="2000" dirty="0" err="1" smtClean="0">
                <a:solidFill>
                  <a:srgbClr val="000000"/>
                </a:solidFill>
              </a:rPr>
              <a:t>otnikov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sl-SI" sz="2000" dirty="0" smtClean="0">
                <a:solidFill>
                  <a:srgbClr val="000000"/>
                </a:solidFill>
              </a:rPr>
              <a:t> +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2,394 </a:t>
            </a:r>
            <a:r>
              <a:rPr lang="sl-SI" sz="2000" dirty="0" smtClean="0">
                <a:solidFill>
                  <a:srgbClr val="000000"/>
                </a:solidFill>
              </a:rPr>
              <a:t>posadke</a:t>
            </a:r>
            <a:endParaRPr lang="sl-SI" sz="2000" dirty="0" smtClean="0"/>
          </a:p>
          <a:p>
            <a:pPr marL="342900" indent="-342900" fontAlgn="base">
              <a:buFont typeface="Arial" pitchFamily="34" charset="0"/>
              <a:buChar char="•"/>
            </a:pPr>
            <a:r>
              <a:rPr lang="sl-SI" sz="2000" dirty="0" smtClean="0"/>
              <a:t>Pogon: 6 motorjev (3x 18.300 konjskih moči in 3x 25.300 konjskih moči)</a:t>
            </a:r>
          </a:p>
          <a:p>
            <a:pPr marL="342900" indent="-342900" fontAlgn="base">
              <a:buFont typeface="Arial" pitchFamily="34" charset="0"/>
              <a:buChar char="•"/>
            </a:pPr>
            <a:r>
              <a:rPr lang="sl-SI" sz="2000" dirty="0" smtClean="0"/>
              <a:t>Največja hitrost: 22 vozlov (41,9 km/h)</a:t>
            </a:r>
          </a:p>
          <a:p>
            <a:pPr fontAlgn="base"/>
            <a:endParaRPr lang="sl-SI" dirty="0" smtClean="0"/>
          </a:p>
          <a:p>
            <a:pPr fontAlgn="base"/>
            <a:r>
              <a:rPr lang="sl-SI" dirty="0" smtClean="0"/>
              <a:t>Ladjo </a:t>
            </a:r>
            <a:r>
              <a:rPr lang="sl-SI" dirty="0"/>
              <a:t>je zgradilo podjetje STX </a:t>
            </a:r>
            <a:r>
              <a:rPr lang="sl-SI" dirty="0" err="1"/>
              <a:t>Europe</a:t>
            </a:r>
            <a:r>
              <a:rPr lang="sl-SI" dirty="0"/>
              <a:t> (prej Aker </a:t>
            </a:r>
            <a:r>
              <a:rPr lang="sl-SI" dirty="0" err="1"/>
              <a:t>Yards</a:t>
            </a:r>
            <a:r>
              <a:rPr lang="sl-SI" dirty="0"/>
              <a:t>) v finski ladjedelnici Turku. </a:t>
            </a:r>
          </a:p>
          <a:p>
            <a:r>
              <a:rPr lang="sl-SI" dirty="0" smtClean="0"/>
              <a:t/>
            </a:r>
            <a:br>
              <a:rPr lang="sl-SI" dirty="0" smtClean="0"/>
            </a:b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25" y="1556792"/>
            <a:ext cx="8535007" cy="39154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480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pomurec.com/data/galerija/356a192b7913b04c54574d18c28d46e6395428ab/21288805178oasis%20of%20the%20Seas%20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05947"/>
            <a:ext cx="8101408" cy="2025352"/>
          </a:xfrm>
          <a:prstGeom prst="rect">
            <a:avLst/>
          </a:prstGeom>
          <a:noFill/>
        </p:spPr>
      </p:pic>
      <p:sp>
        <p:nvSpPr>
          <p:cNvPr id="3" name="Pravokotnik 2"/>
          <p:cNvSpPr/>
          <p:nvPr/>
        </p:nvSpPr>
        <p:spPr>
          <a:xfrm>
            <a:off x="467544" y="3501008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 smtClean="0"/>
              <a:t>Širina: </a:t>
            </a:r>
            <a:r>
              <a:rPr lang="sl-SI" b="1" dirty="0" smtClean="0"/>
              <a:t>47 m</a:t>
            </a:r>
            <a:r>
              <a:rPr lang="sl-SI" dirty="0" smtClean="0"/>
              <a:t> (154 </a:t>
            </a:r>
            <a:r>
              <a:rPr lang="sl-SI" dirty="0" err="1" smtClean="0"/>
              <a:t>ft</a:t>
            </a:r>
            <a:r>
              <a:rPr lang="sl-SI" dirty="0" smtClean="0"/>
              <a:t>)</a:t>
            </a:r>
          </a:p>
          <a:p>
            <a:r>
              <a:rPr lang="sl-SI" dirty="0" smtClean="0"/>
              <a:t>Višina: </a:t>
            </a:r>
            <a:r>
              <a:rPr lang="sl-SI" b="1" dirty="0" smtClean="0"/>
              <a:t>72 m</a:t>
            </a:r>
            <a:r>
              <a:rPr lang="sl-SI" dirty="0" smtClean="0"/>
              <a:t> (236 </a:t>
            </a:r>
            <a:r>
              <a:rPr lang="sl-SI" dirty="0" err="1" smtClean="0"/>
              <a:t>ft</a:t>
            </a:r>
            <a:r>
              <a:rPr lang="sl-SI" dirty="0" smtClean="0"/>
              <a:t>) nad nivojem morja</a:t>
            </a:r>
          </a:p>
          <a:p>
            <a:r>
              <a:rPr lang="sl-SI" dirty="0" smtClean="0"/>
              <a:t>Ugrez: </a:t>
            </a:r>
            <a:r>
              <a:rPr lang="sl-SI" b="1" dirty="0" smtClean="0"/>
              <a:t>9,3 m</a:t>
            </a:r>
            <a:r>
              <a:rPr lang="sl-SI" dirty="0" smtClean="0"/>
              <a:t> (31 </a:t>
            </a:r>
            <a:r>
              <a:rPr lang="sl-SI" dirty="0" err="1" smtClean="0"/>
              <a:t>ft</a:t>
            </a:r>
            <a:r>
              <a:rPr lang="sl-SI" dirty="0" smtClean="0"/>
              <a:t>)</a:t>
            </a:r>
          </a:p>
          <a:p>
            <a:r>
              <a:rPr lang="sl-SI" dirty="0" smtClean="0"/>
              <a:t>Število nadstropij: </a:t>
            </a:r>
            <a:r>
              <a:rPr lang="sl-SI" b="1" dirty="0" smtClean="0"/>
              <a:t>16</a:t>
            </a:r>
            <a:r>
              <a:rPr lang="sl-SI" dirty="0" smtClean="0"/>
              <a:t> potniških</a:t>
            </a:r>
            <a:endParaRPr lang="sl-SI" dirty="0"/>
          </a:p>
        </p:txBody>
      </p:sp>
      <p:sp>
        <p:nvSpPr>
          <p:cNvPr id="2" name="Pravokotnik 1"/>
          <p:cNvSpPr/>
          <p:nvPr/>
        </p:nvSpPr>
        <p:spPr>
          <a:xfrm>
            <a:off x="2555776" y="5896734"/>
            <a:ext cx="3888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400" dirty="0"/>
              <a:t>https://www.youtube.com/watch?v=KKJCFpzmBfs</a:t>
            </a:r>
          </a:p>
          <a:p>
            <a:endParaRPr lang="sl-SI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56576" cy="2808472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576" y="0"/>
            <a:ext cx="4587424" cy="2808472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27632"/>
            <a:ext cx="4065079" cy="3995886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5078" y="2827632"/>
            <a:ext cx="5078921" cy="404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5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10"/>
            <a:ext cx="9144000" cy="683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04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667</TotalTime>
  <Words>1597</Words>
  <Application>Microsoft Office PowerPoint</Application>
  <PresentationFormat>Diaprojekcija na zaslonu (4:3)</PresentationFormat>
  <Paragraphs>169</Paragraphs>
  <Slides>24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10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24</vt:i4>
      </vt:variant>
    </vt:vector>
  </HeadingPairs>
  <TitlesOfParts>
    <vt:vector size="35" baseType="lpstr">
      <vt:lpstr>Arial</vt:lpstr>
      <vt:lpstr>Impact</vt:lpstr>
      <vt:lpstr>Simplified Arabic</vt:lpstr>
      <vt:lpstr>SymbolMT</vt:lpstr>
      <vt:lpstr>Times New Roman</vt:lpstr>
      <vt:lpstr>TimesNewRoman</vt:lpstr>
      <vt:lpstr>TimesNewRoman,Bold</vt:lpstr>
      <vt:lpstr>TimesNewRoman,BoldItalic</vt:lpstr>
      <vt:lpstr>TimesNewRoman,Italic</vt:lpstr>
      <vt:lpstr>Verdana</vt:lpstr>
      <vt:lpstr>NewsPrint</vt:lpstr>
      <vt:lpstr>Delitev ladij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Roman</dc:creator>
  <cp:lastModifiedBy>HĆ</cp:lastModifiedBy>
  <cp:revision>98</cp:revision>
  <dcterms:created xsi:type="dcterms:W3CDTF">2016-02-10T04:17:25Z</dcterms:created>
  <dcterms:modified xsi:type="dcterms:W3CDTF">2021-01-15T09:35:34Z</dcterms:modified>
</cp:coreProperties>
</file>