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</p:sldIdLst>
  <p:sldSz cx="9144000" cy="6858000" type="screen4x3"/>
  <p:notesSz cx="6858000" cy="9144000"/>
  <p:defaultTextStyle>
    <a:defPPr>
      <a:defRPr lang="sl-S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20" d="100"/>
          <a:sy n="120" d="100"/>
        </p:scale>
        <p:origin x="134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Naslovni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avokotni trikotnik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Naslov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sl-SI" smtClean="0"/>
              <a:t>Uredite slog naslova matrice</a:t>
            </a:r>
            <a:endParaRPr kumimoji="0" lang="en-US"/>
          </a:p>
        </p:txBody>
      </p:sp>
      <p:sp>
        <p:nvSpPr>
          <p:cNvPr id="17" name="Podnaslov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sl-SI" smtClean="0"/>
              <a:t>Uredite slog podnaslova matrice</a:t>
            </a:r>
            <a:endParaRPr kumimoji="0" lang="en-US"/>
          </a:p>
        </p:txBody>
      </p:sp>
      <p:grpSp>
        <p:nvGrpSpPr>
          <p:cNvPr id="2" name="Skupina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Prostoročno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Prostoročno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Prostoročno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Raven povezovalnik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Ograda datuma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EC69A59C-9A0B-40BC-BEF3-75E63AAC039B}" type="datetimeFigureOut">
              <a:rPr lang="sl-SI" smtClean="0"/>
              <a:t>22.9.2016</a:t>
            </a:fld>
            <a:endParaRPr lang="sl-SI"/>
          </a:p>
        </p:txBody>
      </p:sp>
      <p:sp>
        <p:nvSpPr>
          <p:cNvPr id="19" name="Ograda nog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sl-SI"/>
          </a:p>
        </p:txBody>
      </p:sp>
      <p:sp>
        <p:nvSpPr>
          <p:cNvPr id="27" name="Ograda številke diapozitiva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310E4FF0-FB62-447E-B38E-C828BC14EB03}" type="slidenum">
              <a:rPr lang="sl-SI" smtClean="0"/>
              <a:t>‹#›</a:t>
            </a:fld>
            <a:endParaRPr lang="sl-SI"/>
          </a:p>
        </p:txBody>
      </p:sp>
    </p:spTree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grada vsebin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sl-SI" smtClean="0"/>
              <a:t>Uredite sloge besedila matrice</a:t>
            </a:r>
          </a:p>
          <a:p>
            <a:pPr lvl="1" eaLnBrk="1" latinLnBrk="0" hangingPunct="1"/>
            <a:r>
              <a:rPr lang="sl-SI" smtClean="0"/>
              <a:t>Druga raven</a:t>
            </a:r>
          </a:p>
          <a:p>
            <a:pPr lvl="2" eaLnBrk="1" latinLnBrk="0" hangingPunct="1"/>
            <a:r>
              <a:rPr lang="sl-SI" smtClean="0"/>
              <a:t>Tretja raven</a:t>
            </a:r>
          </a:p>
          <a:p>
            <a:pPr lvl="3" eaLnBrk="1" latinLnBrk="0" hangingPunct="1"/>
            <a:r>
              <a:rPr lang="sl-SI" smtClean="0"/>
              <a:t>Četrta raven</a:t>
            </a:r>
          </a:p>
          <a:p>
            <a:pPr lvl="4" eaLnBrk="1" latinLnBrk="0" hangingPunct="1"/>
            <a:r>
              <a:rPr lang="sl-SI" smtClean="0"/>
              <a:t>Peta raven</a:t>
            </a:r>
            <a:endParaRPr kumimoji="0" lang="en-US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9A59C-9A0B-40BC-BEF3-75E63AAC039B}" type="datetimeFigureOut">
              <a:rPr lang="sl-SI" smtClean="0"/>
              <a:t>22.9.2016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E4FF0-FB62-447E-B38E-C828BC14EB03}" type="slidenum">
              <a:rPr lang="sl-SI" smtClean="0"/>
              <a:t>‹#›</a:t>
            </a:fld>
            <a:endParaRPr lang="sl-SI"/>
          </a:p>
        </p:txBody>
      </p:sp>
      <p:sp>
        <p:nvSpPr>
          <p:cNvPr id="7" name="Naslov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sl-SI" smtClean="0"/>
              <a:t>Uredite slog naslova matrice</a:t>
            </a:r>
            <a:endParaRPr kumimoji="0" 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Glava odseka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sl-SI" smtClean="0"/>
              <a:t>Uredite slog naslova matrice</a:t>
            </a:r>
            <a:endParaRPr kumimoji="0" lang="en-US"/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sl-SI" smtClean="0"/>
              <a:t>Uredite sloge besedila matrice</a:t>
            </a:r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9A59C-9A0B-40BC-BEF3-75E63AAC039B}" type="datetimeFigureOut">
              <a:rPr lang="sl-SI" smtClean="0"/>
              <a:t>22.9.2016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E4FF0-FB62-447E-B38E-C828BC14EB03}" type="slidenum">
              <a:rPr lang="sl-SI" smtClean="0"/>
              <a:t>‹#›</a:t>
            </a:fld>
            <a:endParaRPr lang="sl-SI"/>
          </a:p>
        </p:txBody>
      </p:sp>
      <p:sp>
        <p:nvSpPr>
          <p:cNvPr id="7" name="Škarnice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Škarnice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e vsebini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grada vsebine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sl-SI" smtClean="0"/>
              <a:t>Uredite sloge besedila matrice</a:t>
            </a:r>
          </a:p>
          <a:p>
            <a:pPr lvl="1" eaLnBrk="1" latinLnBrk="0" hangingPunct="1"/>
            <a:r>
              <a:rPr lang="sl-SI" smtClean="0"/>
              <a:t>Druga raven</a:t>
            </a:r>
          </a:p>
          <a:p>
            <a:pPr lvl="2" eaLnBrk="1" latinLnBrk="0" hangingPunct="1"/>
            <a:r>
              <a:rPr lang="sl-SI" smtClean="0"/>
              <a:t>Tretja raven</a:t>
            </a:r>
          </a:p>
          <a:p>
            <a:pPr lvl="3" eaLnBrk="1" latinLnBrk="0" hangingPunct="1"/>
            <a:r>
              <a:rPr lang="sl-SI" smtClean="0"/>
              <a:t>Četrta raven</a:t>
            </a:r>
          </a:p>
          <a:p>
            <a:pPr lvl="4" eaLnBrk="1" latinLnBrk="0" hangingPunct="1"/>
            <a:r>
              <a:rPr lang="sl-SI" smtClean="0"/>
              <a:t>Peta raven</a:t>
            </a:r>
            <a:endParaRPr kumimoji="0" lang="en-US"/>
          </a:p>
        </p:txBody>
      </p:sp>
      <p:sp>
        <p:nvSpPr>
          <p:cNvPr id="4" name="Ograda vsebine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sl-SI" smtClean="0"/>
              <a:t>Uredite sloge besedila matrice</a:t>
            </a:r>
          </a:p>
          <a:p>
            <a:pPr lvl="1" eaLnBrk="1" latinLnBrk="0" hangingPunct="1"/>
            <a:r>
              <a:rPr lang="sl-SI" smtClean="0"/>
              <a:t>Druga raven</a:t>
            </a:r>
          </a:p>
          <a:p>
            <a:pPr lvl="2" eaLnBrk="1" latinLnBrk="0" hangingPunct="1"/>
            <a:r>
              <a:rPr lang="sl-SI" smtClean="0"/>
              <a:t>Tretja raven</a:t>
            </a:r>
          </a:p>
          <a:p>
            <a:pPr lvl="3" eaLnBrk="1" latinLnBrk="0" hangingPunct="1"/>
            <a:r>
              <a:rPr lang="sl-SI" smtClean="0"/>
              <a:t>Četrta raven</a:t>
            </a:r>
          </a:p>
          <a:p>
            <a:pPr lvl="4" eaLnBrk="1" latinLnBrk="0" hangingPunct="1"/>
            <a:r>
              <a:rPr lang="sl-SI" smtClean="0"/>
              <a:t>Peta raven</a:t>
            </a:r>
            <a:endParaRPr kumimoji="0" lang="en-US"/>
          </a:p>
        </p:txBody>
      </p:sp>
      <p:sp>
        <p:nvSpPr>
          <p:cNvPr id="5" name="Ograd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9A59C-9A0B-40BC-BEF3-75E63AAC039B}" type="datetimeFigureOut">
              <a:rPr lang="sl-SI" smtClean="0"/>
              <a:t>22.9.2016</a:t>
            </a:fld>
            <a:endParaRPr lang="sl-SI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E4FF0-FB62-447E-B38E-C828BC14EB03}" type="slidenum">
              <a:rPr lang="sl-SI" smtClean="0"/>
              <a:t>‹#›</a:t>
            </a:fld>
            <a:endParaRPr lang="sl-SI"/>
          </a:p>
        </p:txBody>
      </p:sp>
      <p:sp>
        <p:nvSpPr>
          <p:cNvPr id="8" name="Naslov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sl-SI" smtClean="0"/>
              <a:t>Uredite slog naslova matrice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Primerjava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sl-SI" smtClean="0"/>
              <a:t>Uredite slog naslova matrice</a:t>
            </a:r>
            <a:endParaRPr kumimoji="0" lang="en-US"/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sl-SI" smtClean="0"/>
              <a:t>Uredite sloge besedila matrice</a:t>
            </a:r>
          </a:p>
        </p:txBody>
      </p:sp>
      <p:sp>
        <p:nvSpPr>
          <p:cNvPr id="4" name="Ograda besedila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sl-SI" smtClean="0"/>
              <a:t>Uredite sloge besedila matrice</a:t>
            </a:r>
          </a:p>
        </p:txBody>
      </p:sp>
      <p:sp>
        <p:nvSpPr>
          <p:cNvPr id="5" name="Ograda vsebine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sl-SI" smtClean="0"/>
              <a:t>Uredite sloge besedila matrice</a:t>
            </a:r>
          </a:p>
          <a:p>
            <a:pPr lvl="1" eaLnBrk="1" latinLnBrk="0" hangingPunct="1"/>
            <a:r>
              <a:rPr lang="sl-SI" smtClean="0"/>
              <a:t>Druga raven</a:t>
            </a:r>
          </a:p>
          <a:p>
            <a:pPr lvl="2" eaLnBrk="1" latinLnBrk="0" hangingPunct="1"/>
            <a:r>
              <a:rPr lang="sl-SI" smtClean="0"/>
              <a:t>Tretja raven</a:t>
            </a:r>
          </a:p>
          <a:p>
            <a:pPr lvl="3" eaLnBrk="1" latinLnBrk="0" hangingPunct="1"/>
            <a:r>
              <a:rPr lang="sl-SI" smtClean="0"/>
              <a:t>Četrta raven</a:t>
            </a:r>
          </a:p>
          <a:p>
            <a:pPr lvl="4" eaLnBrk="1" latinLnBrk="0" hangingPunct="1"/>
            <a:r>
              <a:rPr lang="sl-SI" smtClean="0"/>
              <a:t>Peta raven</a:t>
            </a:r>
            <a:endParaRPr kumimoji="0" lang="en-US"/>
          </a:p>
        </p:txBody>
      </p:sp>
      <p:sp>
        <p:nvSpPr>
          <p:cNvPr id="6" name="Ograda vsebine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sl-SI" smtClean="0"/>
              <a:t>Uredite sloge besedila matrice</a:t>
            </a:r>
          </a:p>
          <a:p>
            <a:pPr lvl="1" eaLnBrk="1" latinLnBrk="0" hangingPunct="1"/>
            <a:r>
              <a:rPr lang="sl-SI" smtClean="0"/>
              <a:t>Druga raven</a:t>
            </a:r>
          </a:p>
          <a:p>
            <a:pPr lvl="2" eaLnBrk="1" latinLnBrk="0" hangingPunct="1"/>
            <a:r>
              <a:rPr lang="sl-SI" smtClean="0"/>
              <a:t>Tretja raven</a:t>
            </a:r>
          </a:p>
          <a:p>
            <a:pPr lvl="3" eaLnBrk="1" latinLnBrk="0" hangingPunct="1"/>
            <a:r>
              <a:rPr lang="sl-SI" smtClean="0"/>
              <a:t>Četrta raven</a:t>
            </a:r>
          </a:p>
          <a:p>
            <a:pPr lvl="4" eaLnBrk="1" latinLnBrk="0" hangingPunct="1"/>
            <a:r>
              <a:rPr lang="sl-SI" smtClean="0"/>
              <a:t>Peta raven</a:t>
            </a:r>
            <a:endParaRPr kumimoji="0" lang="en-US"/>
          </a:p>
        </p:txBody>
      </p:sp>
      <p:sp>
        <p:nvSpPr>
          <p:cNvPr id="7" name="Ograda datum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9A59C-9A0B-40BC-BEF3-75E63AAC039B}" type="datetimeFigureOut">
              <a:rPr lang="sl-SI" smtClean="0"/>
              <a:t>22.9.2016</a:t>
            </a:fld>
            <a:endParaRPr lang="sl-SI"/>
          </a:p>
        </p:txBody>
      </p:sp>
      <p:sp>
        <p:nvSpPr>
          <p:cNvPr id="8" name="Ograda no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9" name="Ograda številke diapoz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E4FF0-FB62-447E-B38E-C828BC14EB03}" type="slidenum">
              <a:rPr lang="sl-SI" smtClean="0"/>
              <a:t>‹#›</a:t>
            </a:fld>
            <a:endParaRPr lang="sl-SI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grada datum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9A59C-9A0B-40BC-BEF3-75E63AAC039B}" type="datetimeFigureOut">
              <a:rPr lang="sl-SI" smtClean="0"/>
              <a:t>22.9.2016</a:t>
            </a:fld>
            <a:endParaRPr lang="sl-SI"/>
          </a:p>
        </p:txBody>
      </p:sp>
      <p:sp>
        <p:nvSpPr>
          <p:cNvPr id="4" name="Ograda no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5" name="Ograda številke diapoz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E4FF0-FB62-447E-B38E-C828BC14EB03}" type="slidenum">
              <a:rPr lang="sl-SI" smtClean="0"/>
              <a:t>‹#›</a:t>
            </a:fld>
            <a:endParaRPr lang="sl-SI"/>
          </a:p>
        </p:txBody>
      </p:sp>
      <p:sp>
        <p:nvSpPr>
          <p:cNvPr id="6" name="Naslov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sl-SI" smtClean="0"/>
              <a:t>Uredite slog naslova matrice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datum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9A59C-9A0B-40BC-BEF3-75E63AAC039B}" type="datetimeFigureOut">
              <a:rPr lang="sl-SI" smtClean="0"/>
              <a:t>22.9.2016</a:t>
            </a:fld>
            <a:endParaRPr lang="sl-SI"/>
          </a:p>
        </p:txBody>
      </p:sp>
      <p:sp>
        <p:nvSpPr>
          <p:cNvPr id="3" name="Ograda no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Ograda številke diapoz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E4FF0-FB62-447E-B38E-C828BC14EB03}" type="slidenum">
              <a:rPr lang="sl-SI" smtClean="0"/>
              <a:t>‹#›</a:t>
            </a:fld>
            <a:endParaRPr lang="sl-SI"/>
          </a:p>
        </p:txBody>
      </p:sp>
    </p:spTree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1_Naslov in vsebina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sl-SI" smtClean="0"/>
              <a:t>Uredite slog naslova matrice</a:t>
            </a:r>
            <a:endParaRPr kumimoji="0" lang="en-US"/>
          </a:p>
        </p:txBody>
      </p:sp>
      <p:sp>
        <p:nvSpPr>
          <p:cNvPr id="3" name="Ograda besedila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sl-SI" smtClean="0"/>
              <a:t>Uredite sloge besedila matrice</a:t>
            </a:r>
          </a:p>
        </p:txBody>
      </p:sp>
      <p:sp>
        <p:nvSpPr>
          <p:cNvPr id="4" name="Ograda vsebine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sl-SI" smtClean="0"/>
              <a:t>Uredite sloge besedila matrice</a:t>
            </a:r>
          </a:p>
          <a:p>
            <a:pPr lvl="1" eaLnBrk="1" latinLnBrk="0" hangingPunct="1"/>
            <a:r>
              <a:rPr lang="sl-SI" smtClean="0"/>
              <a:t>Druga raven</a:t>
            </a:r>
          </a:p>
          <a:p>
            <a:pPr lvl="2" eaLnBrk="1" latinLnBrk="0" hangingPunct="1"/>
            <a:r>
              <a:rPr lang="sl-SI" smtClean="0"/>
              <a:t>Tretja raven</a:t>
            </a:r>
          </a:p>
          <a:p>
            <a:pPr lvl="3" eaLnBrk="1" latinLnBrk="0" hangingPunct="1"/>
            <a:r>
              <a:rPr lang="sl-SI" smtClean="0"/>
              <a:t>Četrta raven</a:t>
            </a:r>
          </a:p>
          <a:p>
            <a:pPr lvl="4" eaLnBrk="1" latinLnBrk="0" hangingPunct="1"/>
            <a:r>
              <a:rPr lang="sl-SI" smtClean="0"/>
              <a:t>Peta raven</a:t>
            </a:r>
            <a:endParaRPr kumimoji="0" lang="en-US"/>
          </a:p>
        </p:txBody>
      </p:sp>
      <p:sp>
        <p:nvSpPr>
          <p:cNvPr id="5" name="Ograda datuma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EC69A59C-9A0B-40BC-BEF3-75E63AAC039B}" type="datetimeFigureOut">
              <a:rPr lang="sl-SI" smtClean="0"/>
              <a:t>22.9.2016</a:t>
            </a:fld>
            <a:endParaRPr lang="sl-SI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E4FF0-FB62-447E-B38E-C828BC14EB03}" type="slidenum">
              <a:rPr lang="sl-SI" smtClean="0"/>
              <a:t>‹#›</a:t>
            </a:fld>
            <a:endParaRPr lang="sl-SI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Naslov in slika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grada besedila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sl-SI" smtClean="0"/>
              <a:t>Uredite sloge besedila matrice</a:t>
            </a:r>
          </a:p>
        </p:txBody>
      </p:sp>
      <p:sp>
        <p:nvSpPr>
          <p:cNvPr id="3" name="Ograda slike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sl-SI" smtClean="0"/>
              <a:t>Kliknite ikono, če želite dodati sliko</a:t>
            </a:r>
            <a:endParaRPr kumimoji="0" lang="en-US" dirty="0"/>
          </a:p>
        </p:txBody>
      </p:sp>
      <p:sp>
        <p:nvSpPr>
          <p:cNvPr id="5" name="Ograd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EC69A59C-9A0B-40BC-BEF3-75E63AAC039B}" type="datetimeFigureOut">
              <a:rPr lang="sl-SI" smtClean="0"/>
              <a:t>22.9.2016</a:t>
            </a:fld>
            <a:endParaRPr lang="sl-SI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sl-SI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310E4FF0-FB62-447E-B38E-C828BC14EB03}" type="slidenum">
              <a:rPr lang="sl-SI" smtClean="0"/>
              <a:t>‹#›</a:t>
            </a:fld>
            <a:endParaRPr lang="sl-SI"/>
          </a:p>
        </p:txBody>
      </p:sp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sl-SI" smtClean="0"/>
              <a:t>Uredite slog naslova matrice</a:t>
            </a:r>
            <a:endParaRPr kumimoji="0" lang="en-US"/>
          </a:p>
        </p:txBody>
      </p:sp>
      <p:sp>
        <p:nvSpPr>
          <p:cNvPr id="8" name="Prostoročno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Prostoročno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Pravokotni trikotnik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Raven povezovalnik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Škarnice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Škarnice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n navpično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sl-SI" smtClean="0"/>
              <a:t>Uredite slog naslova matrice</a:t>
            </a:r>
            <a:endParaRPr kumimoji="0" lang="en-US"/>
          </a:p>
        </p:txBody>
      </p:sp>
      <p:sp>
        <p:nvSpPr>
          <p:cNvPr id="3" name="Ograda navpičnega besedila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sl-SI" smtClean="0"/>
              <a:t>Uredite sloge besedila matrice</a:t>
            </a:r>
          </a:p>
          <a:p>
            <a:pPr lvl="1" eaLnBrk="1" latinLnBrk="0" hangingPunct="1"/>
            <a:r>
              <a:rPr lang="sl-SI" smtClean="0"/>
              <a:t>Druga raven</a:t>
            </a:r>
          </a:p>
          <a:p>
            <a:pPr lvl="2" eaLnBrk="1" latinLnBrk="0" hangingPunct="1"/>
            <a:r>
              <a:rPr lang="sl-SI" smtClean="0"/>
              <a:t>Tretja raven</a:t>
            </a:r>
          </a:p>
          <a:p>
            <a:pPr lvl="3" eaLnBrk="1" latinLnBrk="0" hangingPunct="1"/>
            <a:r>
              <a:rPr lang="sl-SI" smtClean="0"/>
              <a:t>Četrta raven</a:t>
            </a:r>
          </a:p>
          <a:p>
            <a:pPr lvl="4" eaLnBrk="1" latinLnBrk="0" hangingPunct="1"/>
            <a:r>
              <a:rPr lang="sl-SI" smtClean="0"/>
              <a:t>Peta raven</a:t>
            </a:r>
            <a:endParaRPr kumimoji="0" lang="en-US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9A59C-9A0B-40BC-BEF3-75E63AAC039B}" type="datetimeFigureOut">
              <a:rPr lang="sl-SI" smtClean="0"/>
              <a:t>22.9.2016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E4FF0-FB62-447E-B38E-C828BC14EB03}" type="slidenum">
              <a:rPr lang="sl-SI" smtClean="0"/>
              <a:t>‹#›</a:t>
            </a:fld>
            <a:endParaRPr lang="sl-SI"/>
          </a:p>
        </p:txBody>
      </p:sp>
    </p:spTree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Navpični naslov in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vpični naslov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sl-SI" smtClean="0"/>
              <a:t>Uredite slog naslova matrice</a:t>
            </a:r>
            <a:endParaRPr kumimoji="0" lang="en-US"/>
          </a:p>
        </p:txBody>
      </p:sp>
      <p:sp>
        <p:nvSpPr>
          <p:cNvPr id="3" name="Ograda navpičnega besedila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sl-SI" smtClean="0"/>
              <a:t>Uredite sloge besedila matrice</a:t>
            </a:r>
          </a:p>
          <a:p>
            <a:pPr lvl="1" eaLnBrk="1" latinLnBrk="0" hangingPunct="1"/>
            <a:r>
              <a:rPr lang="sl-SI" smtClean="0"/>
              <a:t>Druga raven</a:t>
            </a:r>
          </a:p>
          <a:p>
            <a:pPr lvl="2" eaLnBrk="1" latinLnBrk="0" hangingPunct="1"/>
            <a:r>
              <a:rPr lang="sl-SI" smtClean="0"/>
              <a:t>Tretja raven</a:t>
            </a:r>
          </a:p>
          <a:p>
            <a:pPr lvl="3" eaLnBrk="1" latinLnBrk="0" hangingPunct="1"/>
            <a:r>
              <a:rPr lang="sl-SI" smtClean="0"/>
              <a:t>Četrta raven</a:t>
            </a:r>
          </a:p>
          <a:p>
            <a:pPr lvl="4" eaLnBrk="1" latinLnBrk="0" hangingPunct="1"/>
            <a:r>
              <a:rPr lang="sl-SI" smtClean="0"/>
              <a:t>Peta raven</a:t>
            </a:r>
            <a:endParaRPr kumimoji="0" lang="en-US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9A59C-9A0B-40BC-BEF3-75E63AAC039B}" type="datetimeFigureOut">
              <a:rPr lang="sl-SI" smtClean="0"/>
              <a:t>22.9.2016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E4FF0-FB62-447E-B38E-C828BC14EB03}" type="slidenum">
              <a:rPr lang="sl-SI" smtClean="0"/>
              <a:t>‹#›</a:t>
            </a:fld>
            <a:endParaRPr lang="sl-SI"/>
          </a:p>
        </p:txBody>
      </p:sp>
    </p:spTree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rostoročno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Prostoročno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Pravokotni trikotnik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Raven povezovalnik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Ograda naslova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sl-SI" smtClean="0"/>
              <a:t>Uredite slog naslova matrice</a:t>
            </a:r>
            <a:endParaRPr kumimoji="0" lang="en-US"/>
          </a:p>
        </p:txBody>
      </p:sp>
      <p:sp>
        <p:nvSpPr>
          <p:cNvPr id="30" name="Ograda besedila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sl-SI" smtClean="0"/>
              <a:t>Uredite sloge besedila matrice</a:t>
            </a:r>
          </a:p>
          <a:p>
            <a:pPr lvl="1" eaLnBrk="1" latinLnBrk="0" hangingPunct="1"/>
            <a:r>
              <a:rPr kumimoji="0" lang="sl-SI" smtClean="0"/>
              <a:t>Druga raven</a:t>
            </a:r>
          </a:p>
          <a:p>
            <a:pPr lvl="2" eaLnBrk="1" latinLnBrk="0" hangingPunct="1"/>
            <a:r>
              <a:rPr kumimoji="0" lang="sl-SI" smtClean="0"/>
              <a:t>Tretja raven</a:t>
            </a:r>
          </a:p>
          <a:p>
            <a:pPr lvl="3" eaLnBrk="1" latinLnBrk="0" hangingPunct="1"/>
            <a:r>
              <a:rPr kumimoji="0" lang="sl-SI" smtClean="0"/>
              <a:t>Četrta raven</a:t>
            </a:r>
          </a:p>
          <a:p>
            <a:pPr lvl="4" eaLnBrk="1" latinLnBrk="0" hangingPunct="1"/>
            <a:r>
              <a:rPr kumimoji="0" lang="sl-SI" smtClean="0"/>
              <a:t>Peta raven</a:t>
            </a:r>
            <a:endParaRPr kumimoji="0" lang="en-US"/>
          </a:p>
        </p:txBody>
      </p:sp>
      <p:sp>
        <p:nvSpPr>
          <p:cNvPr id="10" name="Ograda datuma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EC69A59C-9A0B-40BC-BEF3-75E63AAC039B}" type="datetimeFigureOut">
              <a:rPr lang="sl-SI" smtClean="0"/>
              <a:t>22.9.2016</a:t>
            </a:fld>
            <a:endParaRPr lang="sl-SI"/>
          </a:p>
        </p:txBody>
      </p:sp>
      <p:sp>
        <p:nvSpPr>
          <p:cNvPr id="22" name="Ograda noge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sl-SI"/>
          </a:p>
        </p:txBody>
      </p:sp>
      <p:sp>
        <p:nvSpPr>
          <p:cNvPr id="18" name="Ograda številke diapozitiva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310E4FF0-FB62-447E-B38E-C828BC14EB03}" type="slidenum">
              <a:rPr lang="sl-SI" smtClean="0"/>
              <a:t>‹#›</a:t>
            </a:fld>
            <a:endParaRPr lang="sl-SI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ransition spd="slow">
    <p:push dir="u"/>
  </p:transition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l-SI" dirty="0" smtClean="0"/>
              <a:t>PREVOZ POTNIKOV</a:t>
            </a:r>
            <a:endParaRPr lang="sl-SI" dirty="0"/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130561280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vsebine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l-SI" dirty="0" smtClean="0"/>
              <a:t>Osnovni pojmi pri prevozu potnikov</a:t>
            </a:r>
          </a:p>
          <a:p>
            <a:r>
              <a:rPr lang="sl-SI" dirty="0" smtClean="0"/>
              <a:t>Modeliranje prometnega sistema</a:t>
            </a:r>
          </a:p>
          <a:p>
            <a:r>
              <a:rPr lang="sl-SI" dirty="0" smtClean="0"/>
              <a:t>Prometne potrebe in povpraševanje</a:t>
            </a:r>
          </a:p>
          <a:p>
            <a:r>
              <a:rPr lang="sl-SI" dirty="0" smtClean="0"/>
              <a:t>Vrste in načini prevozov potnikov</a:t>
            </a:r>
          </a:p>
          <a:p>
            <a:r>
              <a:rPr lang="sl-SI" dirty="0" smtClean="0"/>
              <a:t>Pravna ureditev prevozov potnikov v cestnem prometu</a:t>
            </a:r>
            <a:endParaRPr lang="sl-SI" dirty="0"/>
          </a:p>
        </p:txBody>
      </p:sp>
      <p:sp>
        <p:nvSpPr>
          <p:cNvPr id="3" name="Naslov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smtClean="0"/>
              <a:t>POTEK PREDAVANJ	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140293319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vsebine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l-SI" dirty="0" smtClean="0"/>
              <a:t>Prevoz potnikov je gospodarska </a:t>
            </a:r>
            <a:r>
              <a:rPr lang="sl-SI" dirty="0"/>
              <a:t>dejavnost, kjer se z različnimi prevoznimi sredstvi opravlja premeščanje ljudi (potnikov) in njihove prtljage iz enega v drugi </a:t>
            </a:r>
            <a:r>
              <a:rPr lang="sl-SI" dirty="0" smtClean="0"/>
              <a:t>kraj</a:t>
            </a:r>
            <a:endParaRPr lang="sl-SI" dirty="0"/>
          </a:p>
          <a:p>
            <a:pPr marL="109728" indent="0">
              <a:buNone/>
            </a:pPr>
            <a:endParaRPr lang="sl-SI" dirty="0" smtClean="0"/>
          </a:p>
          <a:p>
            <a:r>
              <a:rPr lang="sl-SI" dirty="0"/>
              <a:t>(</a:t>
            </a:r>
            <a:r>
              <a:rPr lang="sl-SI" dirty="0" err="1"/>
              <a:t>Pkm</a:t>
            </a:r>
            <a:r>
              <a:rPr lang="sl-SI" dirty="0"/>
              <a:t>) - </a:t>
            </a:r>
            <a:r>
              <a:rPr lang="sl-SI" dirty="0" smtClean="0"/>
              <a:t>prevoz </a:t>
            </a:r>
            <a:r>
              <a:rPr lang="sl-SI" dirty="0"/>
              <a:t>enega potnika na razdalji enega kilometra</a:t>
            </a:r>
          </a:p>
        </p:txBody>
      </p:sp>
      <p:sp>
        <p:nvSpPr>
          <p:cNvPr id="3" name="Naslov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l-SI" dirty="0" smtClean="0"/>
              <a:t>1. OSNOVNI POJMI PRI PREVOZU POTNIKOV	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362733707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vsebine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 dirty="0"/>
              <a:t>potovanje na delo,</a:t>
            </a:r>
          </a:p>
          <a:p>
            <a:pPr lvl="0"/>
            <a:r>
              <a:rPr lang="sl-SI" dirty="0"/>
              <a:t>potovanje v šolo,</a:t>
            </a:r>
          </a:p>
          <a:p>
            <a:pPr lvl="0"/>
            <a:r>
              <a:rPr lang="sl-SI" dirty="0"/>
              <a:t>službeno potovanje,</a:t>
            </a:r>
          </a:p>
          <a:p>
            <a:pPr lvl="0"/>
            <a:r>
              <a:rPr lang="sl-SI" dirty="0"/>
              <a:t>potovanje na dopust in izlete,</a:t>
            </a:r>
          </a:p>
          <a:p>
            <a:pPr lvl="0"/>
            <a:r>
              <a:rPr lang="sl-SI" dirty="0"/>
              <a:t>strokovne ekskurzije,</a:t>
            </a:r>
          </a:p>
          <a:p>
            <a:pPr lvl="0"/>
            <a:r>
              <a:rPr lang="sl-SI" dirty="0"/>
              <a:t>potovanje na sejme, prireditve,</a:t>
            </a:r>
          </a:p>
          <a:p>
            <a:r>
              <a:rPr lang="sl-SI" dirty="0"/>
              <a:t>potovanje zaradi rekreacije</a:t>
            </a:r>
          </a:p>
        </p:txBody>
      </p:sp>
      <p:sp>
        <p:nvSpPr>
          <p:cNvPr id="3" name="Naslov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l-SI" dirty="0" smtClean="0">
                <a:effectLst/>
              </a:rPr>
              <a:t>GLEDE NA CILJ POTOVANJA RAZLIKUJEMO: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2901944378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vsebine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l-SI" dirty="0"/>
              <a:t>Informacije o obsegu in vrsti prevoznih potreb oz. prometnem povpraševanju dobimo z raziskavo transportnih </a:t>
            </a:r>
            <a:r>
              <a:rPr lang="sl-SI" dirty="0" smtClean="0"/>
              <a:t>tržišč</a:t>
            </a:r>
          </a:p>
          <a:p>
            <a:r>
              <a:rPr lang="sl-SI" dirty="0"/>
              <a:t>Transportne organizacije (npr. avtobusni prevozniki) usklajujejo svoje prevozne potrebe in možnosti s potrebami in zahtevami </a:t>
            </a:r>
            <a:r>
              <a:rPr lang="sl-SI" dirty="0" smtClean="0"/>
              <a:t>potnikov</a:t>
            </a:r>
            <a:endParaRPr lang="sl-SI" dirty="0"/>
          </a:p>
        </p:txBody>
      </p:sp>
      <p:sp>
        <p:nvSpPr>
          <p:cNvPr id="3" name="Naslov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711312042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vsebine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 smtClean="0"/>
              <a:t>s številom </a:t>
            </a:r>
            <a:r>
              <a:rPr lang="sl-SI" dirty="0"/>
              <a:t>potnikov, ki jih je potrebno prepeljati v določenem času ali</a:t>
            </a:r>
          </a:p>
          <a:p>
            <a:r>
              <a:rPr lang="sl-SI" dirty="0"/>
              <a:t>na osnovi dinamičnega obsega, ki ga podajamo v potniških kilometrih (</a:t>
            </a:r>
            <a:r>
              <a:rPr lang="sl-SI" dirty="0" err="1"/>
              <a:t>Pkm</a:t>
            </a:r>
            <a:r>
              <a:rPr lang="sl-SI" dirty="0"/>
              <a:t> = prevoz enega potnika na razdalji enega kilometra) </a:t>
            </a:r>
          </a:p>
        </p:txBody>
      </p:sp>
      <p:sp>
        <p:nvSpPr>
          <p:cNvPr id="3" name="Naslov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l-SI" dirty="0" smtClean="0"/>
              <a:t>DOLOČANJE OBSEGA PREVOZA POTNIKOV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3846517925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vsebine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l-SI" dirty="0" smtClean="0"/>
              <a:t>Cilj modeliranja v prometnem sistemu je pojasnjevanje različnih pojavov v prometu.</a:t>
            </a:r>
          </a:p>
          <a:p>
            <a:endParaRPr lang="sl-SI" dirty="0" smtClean="0"/>
          </a:p>
          <a:p>
            <a:r>
              <a:rPr lang="sl-SI" dirty="0" smtClean="0"/>
              <a:t>Integrirani prometni modeli omogočajo integracijo med posameznimi prometnimi podsistemi.</a:t>
            </a:r>
          </a:p>
          <a:p>
            <a:endParaRPr lang="sl-SI" dirty="0"/>
          </a:p>
        </p:txBody>
      </p:sp>
      <p:sp>
        <p:nvSpPr>
          <p:cNvPr id="3" name="Naslov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l-SI" dirty="0" smtClean="0"/>
              <a:t>2. MODELIRANJE PROMETNEGA SISTEMA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987458736"/>
      </p:ext>
    </p:extLst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vsebine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l-SI" dirty="0" smtClean="0"/>
              <a:t>Matematični modeli</a:t>
            </a:r>
          </a:p>
          <a:p>
            <a:pPr marL="109728" indent="0">
              <a:buNone/>
            </a:pPr>
            <a:endParaRPr lang="sl-SI" dirty="0" smtClean="0"/>
          </a:p>
          <a:p>
            <a:r>
              <a:rPr lang="sl-SI" dirty="0" smtClean="0"/>
              <a:t>Logistični modeli</a:t>
            </a:r>
          </a:p>
          <a:p>
            <a:pPr marL="109728" indent="0">
              <a:buNone/>
            </a:pPr>
            <a:endParaRPr lang="sl-SI" dirty="0" smtClean="0"/>
          </a:p>
          <a:p>
            <a:r>
              <a:rPr lang="sl-SI" dirty="0" smtClean="0"/>
              <a:t>Modeli s pomočjo besednega opisa</a:t>
            </a:r>
          </a:p>
          <a:p>
            <a:endParaRPr lang="sl-SI" dirty="0"/>
          </a:p>
          <a:p>
            <a:pPr marL="109728" indent="0">
              <a:buNone/>
            </a:pPr>
            <a:r>
              <a:rPr lang="sl-SI" dirty="0" smtClean="0"/>
              <a:t>Modele pogosto prikazujemo na grafični način in s pomočjo enačb</a:t>
            </a:r>
            <a:endParaRPr lang="sl-SI" dirty="0"/>
          </a:p>
        </p:txBody>
      </p:sp>
      <p:sp>
        <p:nvSpPr>
          <p:cNvPr id="3" name="Naslov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l-SI" dirty="0" smtClean="0"/>
              <a:t>NAJPOGOSTEJE UPORABLJENI MODELI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1835485879"/>
      </p:ext>
    </p:extLst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6867253"/>
      </p:ext>
    </p:extLst>
  </p:cSld>
  <p:clrMapOvr>
    <a:masterClrMapping/>
  </p:clrMapOvr>
  <p:transition spd="slow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vsebine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l-SI" b="1" dirty="0" smtClean="0"/>
              <a:t>Prometne potrebe </a:t>
            </a:r>
            <a:r>
              <a:rPr lang="sl-SI" dirty="0" smtClean="0"/>
              <a:t>so splošne potrebe gibanja ljudi, v širšem smislu pa to imenujemo prometno povpraševanje</a:t>
            </a:r>
          </a:p>
          <a:p>
            <a:endParaRPr lang="sl-SI" dirty="0"/>
          </a:p>
          <a:p>
            <a:r>
              <a:rPr lang="sl-SI" b="1" dirty="0" smtClean="0"/>
              <a:t>Prevoz potnikov</a:t>
            </a:r>
            <a:r>
              <a:rPr lang="sl-SI" dirty="0" smtClean="0"/>
              <a:t>: gospodarska dejavnost, kjer se z različnimi prevoznimi sredstvi opravlja premeščanje ljudi – potnikov in njihove prtljage iz enega v drugi kraj.</a:t>
            </a:r>
            <a:endParaRPr lang="sl-SI" dirty="0"/>
          </a:p>
        </p:txBody>
      </p:sp>
      <p:sp>
        <p:nvSpPr>
          <p:cNvPr id="3" name="Naslov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l-SI" dirty="0" smtClean="0"/>
              <a:t>3. PROMETNE POTREBE IN POVPRAŠEVANJE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3246272074"/>
      </p:ext>
    </p:extLst>
  </p:cSld>
  <p:clrMapOvr>
    <a:masterClrMapping/>
  </p:clrMapOvr>
  <p:transition spd="slow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vsebine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l-SI" dirty="0" smtClean="0"/>
              <a:t>Prometne potrebe in število prepeljanih potnikov glede na čas in cilj potovanja niso enaki.</a:t>
            </a:r>
          </a:p>
          <a:p>
            <a:endParaRPr lang="sl-SI" dirty="0"/>
          </a:p>
          <a:p>
            <a:r>
              <a:rPr lang="sl-SI" dirty="0" smtClean="0"/>
              <a:t>Glede na čas se prometne potrebe ločijo po uri, dnevu, tednu, mesecu in letu.</a:t>
            </a:r>
            <a:endParaRPr lang="sl-SI" dirty="0"/>
          </a:p>
        </p:txBody>
      </p:sp>
      <p:sp>
        <p:nvSpPr>
          <p:cNvPr id="3" name="Naslov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284589623"/>
      </p:ext>
    </p:extLst>
  </p:cSld>
  <p:clrMapOvr>
    <a:masterClrMapping/>
  </p:clrMapOvr>
  <p:transition spd="slow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vsebine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l-SI" dirty="0" smtClean="0"/>
              <a:t>potovanje na delo,</a:t>
            </a:r>
          </a:p>
          <a:p>
            <a:r>
              <a:rPr lang="sl-SI" dirty="0" smtClean="0"/>
              <a:t>potovanje na dopust,</a:t>
            </a:r>
          </a:p>
          <a:p>
            <a:r>
              <a:rPr lang="sl-SI" dirty="0" smtClean="0"/>
              <a:t>potovanje zaradi rekreacije, </a:t>
            </a:r>
          </a:p>
          <a:p>
            <a:r>
              <a:rPr lang="sl-SI" dirty="0" smtClean="0"/>
              <a:t>potovanje v šolo,</a:t>
            </a:r>
          </a:p>
          <a:p>
            <a:r>
              <a:rPr lang="sl-SI" dirty="0" smtClean="0"/>
              <a:t>potovanje na izlete…</a:t>
            </a:r>
            <a:endParaRPr lang="sl-SI" dirty="0"/>
          </a:p>
        </p:txBody>
      </p:sp>
      <p:sp>
        <p:nvSpPr>
          <p:cNvPr id="3" name="Naslov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smtClean="0"/>
              <a:t>Glede na cilj potovanja ločimo: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3647366177"/>
      </p:ext>
    </p:extLst>
  </p:cSld>
  <p:clrMapOvr>
    <a:masterClrMapping/>
  </p:clrMapOvr>
  <p:transition spd="slow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vsebine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728" indent="0">
              <a:buNone/>
            </a:pPr>
            <a:r>
              <a:rPr lang="sl-SI" dirty="0" smtClean="0"/>
              <a:t>Informacije o obsegu in vrsti prometnih potreb oz. prometnega povpraševanja dobimo z raziskavo transportnih tržišč.</a:t>
            </a:r>
          </a:p>
          <a:p>
            <a:pPr marL="109728" indent="0">
              <a:buNone/>
            </a:pPr>
            <a:endParaRPr lang="sl-SI" dirty="0"/>
          </a:p>
          <a:p>
            <a:pPr marL="109728" indent="0">
              <a:buNone/>
            </a:pPr>
            <a:r>
              <a:rPr lang="sl-SI" dirty="0" smtClean="0"/>
              <a:t>Raziskavo je potrebno opraviti za posamezne vrste in tipe prevoznih sredstev.</a:t>
            </a:r>
            <a:endParaRPr lang="sl-SI" dirty="0"/>
          </a:p>
        </p:txBody>
      </p:sp>
      <p:sp>
        <p:nvSpPr>
          <p:cNvPr id="3" name="Naslov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smtClean="0"/>
              <a:t>PROMETNO POVPRAŠEVANJE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3835470825"/>
      </p:ext>
    </p:extLst>
  </p:cSld>
  <p:clrMapOvr>
    <a:masterClrMapping/>
  </p:clrMapOvr>
  <p:transition spd="slow">
    <p:push dir="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vsebine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sl-SI" dirty="0" smtClean="0"/>
              <a:t>Zakaj se ljudje odločajo za potovanja?</a:t>
            </a:r>
          </a:p>
          <a:p>
            <a:r>
              <a:rPr lang="sl-SI" dirty="0" smtClean="0"/>
              <a:t>Zakaj so izbrali določeno prevozno sredstvo?</a:t>
            </a:r>
          </a:p>
          <a:p>
            <a:r>
              <a:rPr lang="sl-SI" dirty="0" smtClean="0"/>
              <a:t>Kakšno je sedanje povpraševanje po storitvah?</a:t>
            </a:r>
          </a:p>
          <a:p>
            <a:r>
              <a:rPr lang="sl-SI" dirty="0" smtClean="0"/>
              <a:t>Ali se lahko povpraševanje poveča? Pod kakšnimi pogoji?</a:t>
            </a:r>
          </a:p>
          <a:p>
            <a:r>
              <a:rPr lang="sl-SI" dirty="0" smtClean="0"/>
              <a:t>Kaj potencialni potniki zahtevajo glede hitrosti, varnosti, udobnosti in ekonomičnosti prevoza?</a:t>
            </a:r>
          </a:p>
          <a:p>
            <a:r>
              <a:rPr lang="sl-SI" dirty="0" smtClean="0"/>
              <a:t>Kakšna transportna storitev bi jim najbolj ustrezala?</a:t>
            </a:r>
            <a:endParaRPr lang="sl-SI" dirty="0"/>
          </a:p>
        </p:txBody>
      </p:sp>
      <p:sp>
        <p:nvSpPr>
          <p:cNvPr id="3" name="Naslov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smtClean="0"/>
              <a:t>PROMETNO POVPRAŠEVANJE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99136046"/>
      </p:ext>
    </p:extLst>
  </p:cSld>
  <p:clrMapOvr>
    <a:masterClrMapping/>
  </p:clrMapOvr>
  <p:transition spd="slow">
    <p:push dir="u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vsebine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l-SI" dirty="0" smtClean="0"/>
              <a:t>NA OSNOVI ŠTEVILA POTNIKOV</a:t>
            </a:r>
          </a:p>
          <a:p>
            <a:endParaRPr lang="sl-SI" dirty="0"/>
          </a:p>
          <a:p>
            <a:r>
              <a:rPr lang="sl-SI" dirty="0" smtClean="0"/>
              <a:t>NA OSNOVI DINAMIČNEGA NAČRTA: izraženo v potniških kilometrih</a:t>
            </a:r>
            <a:endParaRPr lang="sl-SI" dirty="0"/>
          </a:p>
        </p:txBody>
      </p:sp>
      <p:sp>
        <p:nvSpPr>
          <p:cNvPr id="3" name="Naslov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smtClean="0"/>
              <a:t>OBSEG PREVOZA POTNIKOV	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176166049"/>
      </p:ext>
    </p:extLst>
  </p:cSld>
  <p:clrMapOvr>
    <a:masterClrMapping/>
  </p:clrMapOvr>
  <p:transition spd="slow">
    <p:push dir="u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25813905"/>
      </p:ext>
    </p:extLst>
  </p:cSld>
  <p:clrMapOvr>
    <a:masterClrMapping/>
  </p:clrMapOvr>
  <p:transition spd="slow">
    <p:push dir="u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vsebine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728" indent="0">
              <a:buNone/>
            </a:pPr>
            <a:r>
              <a:rPr lang="sl-SI" dirty="0" smtClean="0"/>
              <a:t>Po namenu prevoz potnikov delimo na:</a:t>
            </a:r>
          </a:p>
          <a:p>
            <a:r>
              <a:rPr lang="sl-SI" dirty="0" smtClean="0"/>
              <a:t>javni prevoz,</a:t>
            </a:r>
          </a:p>
          <a:p>
            <a:endParaRPr lang="sl-SI" dirty="0"/>
          </a:p>
          <a:p>
            <a:r>
              <a:rPr lang="sl-SI" dirty="0" smtClean="0"/>
              <a:t>prevoz za lastne potrebe,</a:t>
            </a:r>
          </a:p>
          <a:p>
            <a:endParaRPr lang="sl-SI" dirty="0"/>
          </a:p>
          <a:p>
            <a:r>
              <a:rPr lang="sl-SI" dirty="0" smtClean="0"/>
              <a:t>individualni prevoz</a:t>
            </a:r>
            <a:endParaRPr lang="sl-SI" dirty="0"/>
          </a:p>
        </p:txBody>
      </p:sp>
      <p:sp>
        <p:nvSpPr>
          <p:cNvPr id="3" name="Naslov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1" algn="l" rtl="0">
              <a:spcBef>
                <a:spcPct val="0"/>
              </a:spcBef>
            </a:pPr>
            <a:r>
              <a:rPr lang="sl-SI" sz="3700" b="1" kern="1200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rPr>
              <a:t>4. VRSTE IN NAČINI PREVOZA POTNIKOV</a:t>
            </a:r>
          </a:p>
        </p:txBody>
      </p:sp>
    </p:spTree>
    <p:extLst>
      <p:ext uri="{BB962C8B-B14F-4D97-AF65-F5344CB8AC3E}">
        <p14:creationId xmlns:p14="http://schemas.microsoft.com/office/powerpoint/2010/main" val="3077467546"/>
      </p:ext>
    </p:extLst>
  </p:cSld>
  <p:clrMapOvr>
    <a:masterClrMapping/>
  </p:clrMapOvr>
  <p:transition spd="slow">
    <p:push dir="u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vsebine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728" indent="0">
              <a:buNone/>
            </a:pPr>
            <a:r>
              <a:rPr lang="sl-SI" dirty="0" smtClean="0"/>
              <a:t>Transportna sredstva za javni prevoz potnikov:</a:t>
            </a:r>
          </a:p>
          <a:p>
            <a:r>
              <a:rPr lang="sl-SI" dirty="0" smtClean="0"/>
              <a:t>avtobusni promet, </a:t>
            </a:r>
          </a:p>
          <a:p>
            <a:r>
              <a:rPr lang="sl-SI" dirty="0" smtClean="0"/>
              <a:t>tramvajski in trolejbusni promet,</a:t>
            </a:r>
          </a:p>
          <a:p>
            <a:r>
              <a:rPr lang="sl-SI" dirty="0" smtClean="0"/>
              <a:t>železniški promet,</a:t>
            </a:r>
          </a:p>
          <a:p>
            <a:r>
              <a:rPr lang="sl-SI" dirty="0" smtClean="0"/>
              <a:t>letalski promet, </a:t>
            </a:r>
          </a:p>
          <a:p>
            <a:r>
              <a:rPr lang="sl-SI" dirty="0" smtClean="0"/>
              <a:t>pomorski promet,</a:t>
            </a:r>
          </a:p>
          <a:p>
            <a:r>
              <a:rPr lang="sl-SI" dirty="0" smtClean="0"/>
              <a:t>promet s podzemno železnico.</a:t>
            </a:r>
          </a:p>
        </p:txBody>
      </p:sp>
      <p:sp>
        <p:nvSpPr>
          <p:cNvPr id="3" name="Naslov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l-SI" dirty="0" smtClean="0"/>
              <a:t>JAVNI PREVOZ POTNIKOV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889788681"/>
      </p:ext>
    </p:extLst>
  </p:cSld>
  <p:clrMapOvr>
    <a:masterClrMapping/>
  </p:clrMapOvr>
  <p:transition spd="slow">
    <p:push dir="u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836712"/>
            <a:ext cx="8145785" cy="4663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46812142"/>
      </p:ext>
    </p:extLst>
  </p:cSld>
  <p:clrMapOvr>
    <a:masterClrMapping/>
  </p:clrMapOvr>
  <p:transition spd="slow">
    <p:push dir="u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vsebine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lvl="0"/>
            <a:r>
              <a:rPr lang="sl-SI" sz="2000" dirty="0"/>
              <a:t>opravlja na posameznih linijah (relacijah/smereh), po voznem redu, ki je v naprej določen, ceniku in splošnih pogojih prevoza</a:t>
            </a:r>
            <a:r>
              <a:rPr lang="sl-SI" sz="2000" dirty="0" smtClean="0"/>
              <a:t>,</a:t>
            </a:r>
          </a:p>
          <a:p>
            <a:pPr marL="109728" lvl="0" indent="0">
              <a:buNone/>
            </a:pPr>
            <a:endParaRPr lang="sl-SI" sz="2000" dirty="0"/>
          </a:p>
          <a:p>
            <a:pPr lvl="0"/>
            <a:r>
              <a:rPr lang="sl-SI" sz="2000" dirty="0"/>
              <a:t>splošni pogoji prevoza določajo pravice in dolžnosti uporabnikov in izvajalcev prevoza</a:t>
            </a:r>
            <a:r>
              <a:rPr lang="sl-SI" sz="2000" dirty="0" smtClean="0"/>
              <a:t>,</a:t>
            </a:r>
          </a:p>
          <a:p>
            <a:pPr marL="109728" lvl="0" indent="0">
              <a:buNone/>
            </a:pPr>
            <a:endParaRPr lang="sl-SI" sz="2000" dirty="0"/>
          </a:p>
          <a:p>
            <a:pPr lvl="0"/>
            <a:r>
              <a:rPr lang="sl-SI" sz="2000" dirty="0"/>
              <a:t>opravlja se po točno določenih linijah med avtobusnimi postajami in postajališči, z določeno pogostostjo</a:t>
            </a:r>
            <a:r>
              <a:rPr lang="sl-SI" sz="2000" dirty="0" smtClean="0"/>
              <a:t>,</a:t>
            </a:r>
          </a:p>
          <a:p>
            <a:pPr marL="109728" lvl="0" indent="0">
              <a:buNone/>
            </a:pPr>
            <a:endParaRPr lang="sl-SI" sz="2000" dirty="0"/>
          </a:p>
          <a:p>
            <a:r>
              <a:rPr lang="sl-SI" sz="2000" dirty="0"/>
              <a:t>potnik mora imeti ves čas prevoza pri sebi vozovnico, iz katere mora biti razvidno: točka vstopa in izstopa, čas veljavnosti vozovnice in cena prevoza</a:t>
            </a:r>
          </a:p>
        </p:txBody>
      </p:sp>
      <p:sp>
        <p:nvSpPr>
          <p:cNvPr id="3" name="Naslov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2" algn="l" rtl="0">
              <a:spcBef>
                <a:spcPct val="0"/>
              </a:spcBef>
            </a:pPr>
            <a:r>
              <a:rPr lang="sl-SI" sz="3200" b="1" dirty="0"/>
              <a:t>JAVNI LINIJSKI PREVOZ </a:t>
            </a:r>
            <a:r>
              <a:rPr lang="sl-SI" sz="3200" b="1" dirty="0" smtClean="0"/>
              <a:t>POTNIKOV</a:t>
            </a:r>
            <a:endParaRPr lang="sl-SI" sz="3200" b="1" dirty="0"/>
          </a:p>
        </p:txBody>
      </p:sp>
    </p:spTree>
    <p:extLst>
      <p:ext uri="{BB962C8B-B14F-4D97-AF65-F5344CB8AC3E}">
        <p14:creationId xmlns:p14="http://schemas.microsoft.com/office/powerpoint/2010/main" val="538933338"/>
      </p:ext>
    </p:extLst>
  </p:cSld>
  <p:clrMapOvr>
    <a:masterClrMapping/>
  </p:clrMapOvr>
  <p:transition spd="slow">
    <p:push dir="u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vsebine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l-SI" sz="2000" dirty="0"/>
              <a:t>Avtobusna linija je v naprej določena relacija in smer vožnje od začetne do končne avtobusne postaje (ki je definirana kot »</a:t>
            </a:r>
            <a:r>
              <a:rPr lang="sl-SI" sz="2000" dirty="0" err="1"/>
              <a:t>terminus</a:t>
            </a:r>
            <a:r>
              <a:rPr lang="sl-SI" sz="2000" dirty="0"/>
              <a:t>« linije) ali postajališča, na kateri se prevažajo potniki v linijskem cestnem prometu. </a:t>
            </a:r>
            <a:endParaRPr lang="sl-SI" sz="2000" dirty="0" smtClean="0"/>
          </a:p>
          <a:p>
            <a:pPr marL="109728" indent="0">
              <a:buNone/>
            </a:pPr>
            <a:endParaRPr lang="sl-SI" sz="2000" dirty="0"/>
          </a:p>
          <a:p>
            <a:r>
              <a:rPr lang="sl-SI" sz="2000" dirty="0"/>
              <a:t>Linije se uvajajo na osnovnih smereh gibanja potniških tokov – urbana naselja, mesta s </a:t>
            </a:r>
            <a:r>
              <a:rPr lang="sl-SI" sz="2000" dirty="0" err="1"/>
              <a:t>primestji</a:t>
            </a:r>
            <a:r>
              <a:rPr lang="sl-SI" sz="2000" dirty="0"/>
              <a:t> z večjim številom delovnih mest, šolskih ustanov, uradov, trgovin...</a:t>
            </a:r>
          </a:p>
        </p:txBody>
      </p:sp>
      <p:sp>
        <p:nvSpPr>
          <p:cNvPr id="3" name="Naslov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smtClean="0"/>
              <a:t>LINIJE: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626900965"/>
      </p:ext>
    </p:extLst>
  </p:cSld>
  <p:clrMapOvr>
    <a:masterClrMapping/>
  </p:clrMapOvr>
  <p:transition spd="slow">
    <p:push dir="u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vsebine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l-SI" dirty="0"/>
              <a:t>Mestni: prevoz potnikov na urejenem območju mest in </a:t>
            </a:r>
            <a:r>
              <a:rPr lang="sl-SI" dirty="0" smtClean="0"/>
              <a:t>naselij</a:t>
            </a:r>
          </a:p>
          <a:p>
            <a:endParaRPr lang="sl-SI" dirty="0"/>
          </a:p>
          <a:p>
            <a:r>
              <a:rPr lang="sl-SI" dirty="0"/>
              <a:t>Primestni: povezovanje mestnega zaledja (predmestja) z mestom – cca 25 </a:t>
            </a:r>
            <a:r>
              <a:rPr lang="sl-SI" dirty="0" smtClean="0"/>
              <a:t>km</a:t>
            </a:r>
          </a:p>
          <a:p>
            <a:endParaRPr lang="sl-SI" dirty="0"/>
          </a:p>
          <a:p>
            <a:r>
              <a:rPr lang="sl-SI" dirty="0"/>
              <a:t>Medkrajevni oz. </a:t>
            </a:r>
            <a:r>
              <a:rPr lang="sl-SI" dirty="0" smtClean="0"/>
              <a:t>medmestni</a:t>
            </a:r>
          </a:p>
          <a:p>
            <a:endParaRPr lang="sl-SI" dirty="0"/>
          </a:p>
          <a:p>
            <a:endParaRPr lang="sl-SI" dirty="0"/>
          </a:p>
        </p:txBody>
      </p:sp>
      <p:sp>
        <p:nvSpPr>
          <p:cNvPr id="3" name="Naslov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l-SI" dirty="0" smtClean="0"/>
              <a:t>JAVNI LINIJSKI PREVOZ GLEDE NA PROSTORSKO ODDALJENOST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4201038351"/>
      </p:ext>
    </p:extLst>
  </p:cSld>
  <p:clrMapOvr>
    <a:masterClrMapping/>
  </p:clrMapOvr>
  <p:transition spd="slow">
    <p:push dir="u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vsebine 1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lvl="0"/>
            <a:r>
              <a:rPr lang="sl-SI" dirty="0"/>
              <a:t>v mestih je koncentracija potnikov zelo velika, </a:t>
            </a:r>
          </a:p>
          <a:p>
            <a:pPr lvl="0"/>
            <a:r>
              <a:rPr lang="sl-SI" dirty="0"/>
              <a:t>značilne so kratke vožnje oz. relacije prevoza, </a:t>
            </a:r>
          </a:p>
          <a:p>
            <a:pPr lvl="0"/>
            <a:r>
              <a:rPr lang="sl-SI" dirty="0"/>
              <a:t>pogosta izmenjava potnikov in hiter pretok potnikov (vstop – izstop),</a:t>
            </a:r>
          </a:p>
          <a:p>
            <a:pPr lvl="0"/>
            <a:r>
              <a:rPr lang="sl-SI" dirty="0"/>
              <a:t>velika frekvenca voženj,</a:t>
            </a:r>
          </a:p>
          <a:p>
            <a:pPr lvl="0"/>
            <a:r>
              <a:rPr lang="sl-SI" dirty="0"/>
              <a:t>majhna razdalja med postajališči in veliko število postajališč,</a:t>
            </a:r>
          </a:p>
          <a:p>
            <a:pPr lvl="0"/>
            <a:r>
              <a:rPr lang="sl-SI" dirty="0"/>
              <a:t>uporaba vozil velike kapacitete (zgibni avtobusi),</a:t>
            </a:r>
          </a:p>
          <a:p>
            <a:r>
              <a:rPr lang="sl-SI" dirty="0"/>
              <a:t>potnikom se nudi majhna udobnost</a:t>
            </a:r>
          </a:p>
        </p:txBody>
      </p:sp>
      <p:sp>
        <p:nvSpPr>
          <p:cNvPr id="3" name="Naslov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sl-SI" sz="3600" dirty="0" smtClean="0"/>
              <a:t>ZNAČILNOSTI MESTNEGA PREVOZA POTNIKOV</a:t>
            </a:r>
            <a:endParaRPr lang="sl-SI" sz="3600" dirty="0"/>
          </a:p>
        </p:txBody>
      </p:sp>
    </p:spTree>
    <p:extLst>
      <p:ext uri="{BB962C8B-B14F-4D97-AF65-F5344CB8AC3E}">
        <p14:creationId xmlns:p14="http://schemas.microsoft.com/office/powerpoint/2010/main" val="3597287333"/>
      </p:ext>
    </p:extLst>
  </p:cSld>
  <p:clrMapOvr>
    <a:masterClrMapping/>
  </p:clrMapOvr>
  <p:transition spd="slow">
    <p:push dir="u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vsebine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lvl="0"/>
            <a:r>
              <a:rPr lang="sl-SI" dirty="0"/>
              <a:t>namenjen je predvsem potnikom, ki se vozijo na delo, v šolo... (dnevna migracija potnikov),</a:t>
            </a:r>
          </a:p>
          <a:p>
            <a:pPr lvl="0"/>
            <a:r>
              <a:rPr lang="sl-SI" dirty="0"/>
              <a:t>sem sodi tudi prevoz potnikov med naselji ali mesti, ki predstavljajo upravno oz. gospodarsko enoto, </a:t>
            </a:r>
          </a:p>
          <a:p>
            <a:pPr lvl="0"/>
            <a:r>
              <a:rPr lang="sl-SI" dirty="0"/>
              <a:t>značilne so konične obremenitve ob začetku in koncu delovnega dne, delovnega časa, pouka...,</a:t>
            </a:r>
          </a:p>
          <a:p>
            <a:pPr lvl="0"/>
            <a:r>
              <a:rPr lang="sl-SI" dirty="0"/>
              <a:t>prevozne relacije so malo daljše,</a:t>
            </a:r>
          </a:p>
          <a:p>
            <a:pPr lvl="0"/>
            <a:r>
              <a:rPr lang="sl-SI" dirty="0"/>
              <a:t>frekvenca voženj je nekoliko manjša kot v mestnem prometu,</a:t>
            </a:r>
          </a:p>
          <a:p>
            <a:pPr lvl="0"/>
            <a:r>
              <a:rPr lang="sl-SI" dirty="0"/>
              <a:t>glede organizacije prevoznega procesa je podoben mestnemu prevozu,</a:t>
            </a:r>
          </a:p>
          <a:p>
            <a:r>
              <a:rPr lang="sl-SI" dirty="0"/>
              <a:t>minimalni interval sledenja avtobusov je 15 minut</a:t>
            </a:r>
          </a:p>
        </p:txBody>
      </p:sp>
      <p:sp>
        <p:nvSpPr>
          <p:cNvPr id="3" name="Naslov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l-SI" dirty="0" smtClean="0"/>
              <a:t>ZNAČILNOSTI PRIMESTNEGA PREVOZA POTNIKOV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3785413095"/>
      </p:ext>
    </p:extLst>
  </p:cSld>
  <p:clrMapOvr>
    <a:masterClrMapping/>
  </p:clrMapOvr>
  <p:transition spd="slow">
    <p:push dir="u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vsebine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 dirty="0"/>
              <a:t>promet med različnimi kraji znotraj države – </a:t>
            </a:r>
            <a:r>
              <a:rPr lang="sl-SI" dirty="0" err="1"/>
              <a:t>medregijski</a:t>
            </a:r>
            <a:r>
              <a:rPr lang="sl-SI" dirty="0"/>
              <a:t> promet,</a:t>
            </a:r>
          </a:p>
          <a:p>
            <a:pPr lvl="0"/>
            <a:r>
              <a:rPr lang="sl-SI" dirty="0"/>
              <a:t>razdalje so daljše,</a:t>
            </a:r>
          </a:p>
          <a:p>
            <a:pPr lvl="0"/>
            <a:r>
              <a:rPr lang="sl-SI" dirty="0"/>
              <a:t>potnikom se nudi večje udobje (vsaj gibljivi naslon sedeža in klima),</a:t>
            </a:r>
          </a:p>
          <a:p>
            <a:pPr lvl="0"/>
            <a:r>
              <a:rPr lang="sl-SI" dirty="0"/>
              <a:t>hitrost prevoza je večja (omejena na 100 km/h),</a:t>
            </a:r>
          </a:p>
          <a:p>
            <a:pPr marL="109728" indent="0">
              <a:buNone/>
            </a:pPr>
            <a:endParaRPr lang="sl-SI" dirty="0"/>
          </a:p>
        </p:txBody>
      </p:sp>
      <p:sp>
        <p:nvSpPr>
          <p:cNvPr id="3" name="Naslov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l-SI" dirty="0" smtClean="0"/>
              <a:t>ZNAČILNOSTI MEDKRAJEVNEGA PREVOZA POTNIKOV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1798752679"/>
      </p:ext>
    </p:extLst>
  </p:cSld>
  <p:clrMapOvr>
    <a:masterClrMapping/>
  </p:clrMapOvr>
  <p:transition spd="slow">
    <p:push dir="u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vsebine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09728" indent="0">
              <a:buNone/>
            </a:pPr>
            <a:r>
              <a:rPr lang="sl-SI" dirty="0" smtClean="0"/>
              <a:t>Glede </a:t>
            </a:r>
            <a:r>
              <a:rPr lang="sl-SI" dirty="0"/>
              <a:t>na mesta vstopanja in izstopanja potnikov je javni linijski prevoz potnikov </a:t>
            </a:r>
            <a:r>
              <a:rPr lang="sl-SI" dirty="0" smtClean="0"/>
              <a:t>lahko:</a:t>
            </a:r>
          </a:p>
          <a:p>
            <a:pPr lvl="0"/>
            <a:r>
              <a:rPr lang="sl-SI" dirty="0" smtClean="0"/>
              <a:t>potniški,</a:t>
            </a:r>
          </a:p>
          <a:p>
            <a:pPr lvl="0"/>
            <a:r>
              <a:rPr lang="sl-SI" dirty="0" smtClean="0"/>
              <a:t>Hitri, </a:t>
            </a:r>
          </a:p>
          <a:p>
            <a:pPr lvl="0"/>
            <a:r>
              <a:rPr lang="sl-SI" dirty="0" smtClean="0"/>
              <a:t>direktni </a:t>
            </a:r>
            <a:r>
              <a:rPr lang="sl-SI" dirty="0"/>
              <a:t>linijski </a:t>
            </a:r>
            <a:r>
              <a:rPr lang="sl-SI" dirty="0" smtClean="0"/>
              <a:t>prevoz,</a:t>
            </a:r>
          </a:p>
          <a:p>
            <a:pPr lvl="0"/>
            <a:r>
              <a:rPr lang="sl-SI" dirty="0" smtClean="0"/>
              <a:t>mednarodni.</a:t>
            </a:r>
            <a:endParaRPr lang="sl-SI" dirty="0"/>
          </a:p>
        </p:txBody>
      </p:sp>
      <p:sp>
        <p:nvSpPr>
          <p:cNvPr id="3" name="Naslov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l-SI" dirty="0"/>
              <a:t>ZNAČILNOSTI MEDKRAJEVNEGA PREVOZA POTNIKOV</a:t>
            </a:r>
          </a:p>
        </p:txBody>
      </p:sp>
    </p:spTree>
    <p:extLst>
      <p:ext uri="{BB962C8B-B14F-4D97-AF65-F5344CB8AC3E}">
        <p14:creationId xmlns:p14="http://schemas.microsoft.com/office/powerpoint/2010/main" val="2104822144"/>
      </p:ext>
    </p:extLst>
  </p:cSld>
  <p:clrMapOvr>
    <a:masterClrMapping/>
  </p:clrMapOvr>
  <p:transition spd="slow">
    <p:push dir="u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vsebine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728" indent="0">
              <a:buNone/>
            </a:pPr>
            <a:r>
              <a:rPr lang="sl-SI" dirty="0"/>
              <a:t>Prevoz samo določene vrste potnikov (npr. prevoz otrok v šolo in domov, ...), ki se izvaja v mednarodnem in notranjem prometu na podlagi sklenjene pisne pogodbe med naročnikom prevoza in prevoznikom</a:t>
            </a:r>
          </a:p>
        </p:txBody>
      </p:sp>
      <p:sp>
        <p:nvSpPr>
          <p:cNvPr id="3" name="Naslov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2" algn="l" rtl="0">
              <a:spcBef>
                <a:spcPct val="0"/>
              </a:spcBef>
            </a:pPr>
            <a:r>
              <a:rPr lang="sl-SI" sz="3200" b="1" dirty="0"/>
              <a:t>POSEBNI LINIJSKI PREVOZ POTNIKOV</a:t>
            </a:r>
            <a:r>
              <a:rPr lang="sl-SI" sz="1200" dirty="0"/>
              <a:t/>
            </a:r>
            <a:br>
              <a:rPr lang="sl-SI" sz="1200" dirty="0"/>
            </a:b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1319380732"/>
      </p:ext>
    </p:extLst>
  </p:cSld>
  <p:clrMapOvr>
    <a:masterClrMapping/>
  </p:clrMapOvr>
  <p:transition spd="slow">
    <p:push dir="u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vsebine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728" indent="0">
              <a:buNone/>
            </a:pPr>
            <a:r>
              <a:rPr lang="sl-SI" dirty="0"/>
              <a:t>Javni prevoz potnikov, ki ne poteka po v naprej določenih linijah in nima voznega reda, kjer se prevaža skupina v naprej določenih potnikov</a:t>
            </a:r>
            <a:r>
              <a:rPr lang="sl-SI" dirty="0" smtClean="0"/>
              <a:t>.</a:t>
            </a:r>
          </a:p>
          <a:p>
            <a:pPr marL="109728" indent="0">
              <a:buNone/>
            </a:pPr>
            <a:endParaRPr lang="sl-SI" dirty="0"/>
          </a:p>
          <a:p>
            <a:pPr marL="109728" indent="0">
              <a:buNone/>
            </a:pPr>
            <a:r>
              <a:rPr lang="sl-SI" dirty="0"/>
              <a:t>Ta oblika prevoza se uporablja le občasno – npr. turistični prevozi skupin, prevozi na izlete, ekskurzije, krožne vožnje,... </a:t>
            </a:r>
          </a:p>
          <a:p>
            <a:pPr marL="109728" indent="0">
              <a:buNone/>
            </a:pPr>
            <a:endParaRPr lang="sl-SI" dirty="0"/>
          </a:p>
        </p:txBody>
      </p:sp>
      <p:sp>
        <p:nvSpPr>
          <p:cNvPr id="3" name="Naslov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2" algn="l" rtl="0">
              <a:spcBef>
                <a:spcPct val="0"/>
              </a:spcBef>
            </a:pPr>
            <a:r>
              <a:rPr lang="sl-SI" sz="3600" b="1" dirty="0"/>
              <a:t>OBČASNI – PROSTI PREVOZ</a:t>
            </a:r>
            <a:r>
              <a:rPr lang="sl-SI" sz="1200" dirty="0"/>
              <a:t/>
            </a:r>
            <a:br>
              <a:rPr lang="sl-SI" sz="1200" dirty="0"/>
            </a:b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2831791599"/>
      </p:ext>
    </p:extLst>
  </p:cSld>
  <p:clrMapOvr>
    <a:masterClrMapping/>
  </p:clrMapOvr>
  <p:transition spd="slow">
    <p:push dir="u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vsebine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728" indent="0">
              <a:buNone/>
            </a:pPr>
            <a:r>
              <a:rPr lang="sl-SI" dirty="0"/>
              <a:t>Javni prevoz enega potnika ali povezane skupine potnikov z motornim vozilom, ki ima poleg voznikovega sedeža največ osem sedežev, ki se izvaja po vnaprej določeni tarifi, ob času in na relaciji, ki jih določi uporabnik prevoza (potnik).</a:t>
            </a:r>
          </a:p>
        </p:txBody>
      </p:sp>
      <p:sp>
        <p:nvSpPr>
          <p:cNvPr id="3" name="Naslov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l-SI" sz="3600" dirty="0">
                <a:effectLst/>
              </a:rPr>
              <a:t>AVTO - TAKSI PREVOZ</a:t>
            </a:r>
            <a:endParaRPr lang="sl-SI" sz="3600" dirty="0"/>
          </a:p>
        </p:txBody>
      </p:sp>
    </p:spTree>
    <p:extLst>
      <p:ext uri="{BB962C8B-B14F-4D97-AF65-F5344CB8AC3E}">
        <p14:creationId xmlns:p14="http://schemas.microsoft.com/office/powerpoint/2010/main" val="589022627"/>
      </p:ext>
    </p:extLst>
  </p:cSld>
  <p:clrMapOvr>
    <a:masterClrMapping/>
  </p:clrMapOvr>
  <p:transition spd="slow">
    <p:push dir="u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vsebine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728" indent="0">
              <a:buNone/>
            </a:pPr>
            <a:r>
              <a:rPr lang="sl-SI" dirty="0"/>
              <a:t>Običajno se uporabljajo osebni avtomobili, ki so v ta namen ustrezno označeni in opremljeni s taksimetrom, dovoljenje za izvajanje teh prevozov pa izda občina ali več občin skupaj</a:t>
            </a:r>
            <a:r>
              <a:rPr lang="sl-SI" dirty="0" smtClean="0"/>
              <a:t>.</a:t>
            </a:r>
          </a:p>
          <a:p>
            <a:pPr marL="109728" indent="0">
              <a:buNone/>
            </a:pPr>
            <a:endParaRPr lang="sl-SI" dirty="0"/>
          </a:p>
          <a:p>
            <a:pPr marL="109728" indent="0">
              <a:buNone/>
            </a:pPr>
            <a:r>
              <a:rPr lang="sl-SI" dirty="0"/>
              <a:t>Lokacija avto-taksi </a:t>
            </a:r>
            <a:r>
              <a:rPr lang="sl-SI" dirty="0" smtClean="0"/>
              <a:t>postaj se </a:t>
            </a:r>
            <a:r>
              <a:rPr lang="sl-SI" dirty="0"/>
              <a:t>določi na podlagi dejanskih potreb uporabnikov teh storitev.</a:t>
            </a:r>
          </a:p>
        </p:txBody>
      </p:sp>
      <p:sp>
        <p:nvSpPr>
          <p:cNvPr id="3" name="Naslov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z="4400" dirty="0">
                <a:effectLst/>
              </a:rPr>
              <a:t>AVTO - TAKSI PREVOZ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516988731"/>
      </p:ext>
    </p:extLst>
  </p:cSld>
  <p:clrMapOvr>
    <a:masterClrMapping/>
  </p:clrMapOvr>
  <p:transition spd="slow">
    <p:push dir="u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vsebine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 dirty="0"/>
              <a:t>stalen (da je vsak avto-taksi vezan na določeno postajo, na kateri stoji) ali </a:t>
            </a:r>
          </a:p>
          <a:p>
            <a:r>
              <a:rPr lang="sl-SI" dirty="0"/>
              <a:t>svoboden (v tem primeru avto-taksi stoji na katerikoli postaji, pri tem pa je omejen s številom prostih mest na postaji)</a:t>
            </a:r>
          </a:p>
        </p:txBody>
      </p:sp>
      <p:sp>
        <p:nvSpPr>
          <p:cNvPr id="3" name="Naslov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l-SI" dirty="0" smtClean="0"/>
              <a:t>Sistem </a:t>
            </a:r>
            <a:r>
              <a:rPr lang="sl-SI" dirty="0" err="1" smtClean="0"/>
              <a:t>stacioniranja</a:t>
            </a:r>
            <a:r>
              <a:rPr lang="sl-SI" dirty="0" smtClean="0"/>
              <a:t> avto-taksi vozil: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1947255835"/>
      </p:ext>
    </p:extLst>
  </p:cSld>
  <p:clrMapOvr>
    <a:masterClrMapping/>
  </p:clrMapOvr>
  <p:transition spd="slow">
    <p:push dir="u"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vsebine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 dirty="0"/>
              <a:t>po prepeljani poti (kilometrih) - potnik plača ceno glede na opravljeno število kilometrov,</a:t>
            </a:r>
          </a:p>
          <a:p>
            <a:pPr lvl="0"/>
            <a:r>
              <a:rPr lang="sl-SI" dirty="0"/>
              <a:t>po času - potnik plača ceno za čas, ko je bil avto-taksi njemu na razpolago, vključno s časom prihoda avto-taksija,</a:t>
            </a:r>
          </a:p>
          <a:p>
            <a:r>
              <a:rPr lang="sl-SI" dirty="0"/>
              <a:t>kombinirana - na podlagi prepeljane poti in porabljenega časa</a:t>
            </a:r>
          </a:p>
        </p:txBody>
      </p:sp>
      <p:sp>
        <p:nvSpPr>
          <p:cNvPr id="3" name="Naslov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smtClean="0"/>
              <a:t>Cena prevoza – tarife: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3447957225"/>
      </p:ext>
    </p:extLst>
  </p:cSld>
  <p:clrMapOvr>
    <a:masterClrMapping/>
  </p:clrMapOvr>
  <p:transition spd="slow">
    <p:push dir="u"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vsebine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l-SI" dirty="0"/>
              <a:t>Prevoz organiziranih skupin </a:t>
            </a:r>
            <a:r>
              <a:rPr lang="sl-SI" dirty="0" smtClean="0"/>
              <a:t>otrok</a:t>
            </a:r>
          </a:p>
          <a:p>
            <a:endParaRPr lang="sl-SI" dirty="0"/>
          </a:p>
          <a:p>
            <a:r>
              <a:rPr lang="sl-SI" dirty="0"/>
              <a:t>Prevozi s cestnimi turističnimi </a:t>
            </a:r>
            <a:r>
              <a:rPr lang="sl-SI" dirty="0" smtClean="0"/>
              <a:t>vlaki</a:t>
            </a:r>
          </a:p>
          <a:p>
            <a:endParaRPr lang="sl-SI" dirty="0"/>
          </a:p>
          <a:p>
            <a:r>
              <a:rPr lang="sl-SI" dirty="0"/>
              <a:t>Prevozi bolnikov in invalidov </a:t>
            </a:r>
          </a:p>
        </p:txBody>
      </p:sp>
      <p:sp>
        <p:nvSpPr>
          <p:cNvPr id="3" name="Naslov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l-SI" dirty="0">
                <a:effectLst/>
              </a:rPr>
              <a:t>POSEBNE VRSTE PREVOZOV POTNIKOV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151459241"/>
      </p:ext>
    </p:extLst>
  </p:cSld>
  <p:clrMapOvr>
    <a:masterClrMapping/>
  </p:clrMapOvr>
  <p:transition spd="slow">
    <p:push dir="u"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vsebine 1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endParaRPr lang="sl-SI" dirty="0"/>
          </a:p>
          <a:p>
            <a:r>
              <a:rPr lang="sl-SI" dirty="0"/>
              <a:t>1. Kaj pomeni izraz potniški kilometer? S kakšnim simbolom ga označimo? </a:t>
            </a:r>
          </a:p>
          <a:p>
            <a:r>
              <a:rPr lang="sl-SI" dirty="0"/>
              <a:t>2. Izračunaj število skupnih opravljenih potniških kilometrov, ki jih opravi avtobus, ki pelje 37 potnikov iz M. Sobote v Maribor (58 km), v obratni smeri pa pelje le 19 potnikov. </a:t>
            </a:r>
          </a:p>
          <a:p>
            <a:r>
              <a:rPr lang="pl-PL" dirty="0"/>
              <a:t>3. Kako dobijo prevozne organizacije podatke o prevoznih potrebah potnikov? </a:t>
            </a:r>
          </a:p>
          <a:p>
            <a:r>
              <a:rPr lang="sl-SI" dirty="0"/>
              <a:t>4. S katerimi prevoznimi sredstvi prevažamo potnike? </a:t>
            </a:r>
          </a:p>
          <a:p>
            <a:r>
              <a:rPr lang="it-IT" dirty="0"/>
              <a:t>5. V </a:t>
            </a:r>
            <a:r>
              <a:rPr lang="it-IT" dirty="0" err="1"/>
              <a:t>čem</a:t>
            </a:r>
            <a:r>
              <a:rPr lang="it-IT" dirty="0"/>
              <a:t> se </a:t>
            </a:r>
            <a:r>
              <a:rPr lang="it-IT" dirty="0" err="1"/>
              <a:t>ločita</a:t>
            </a:r>
            <a:r>
              <a:rPr lang="it-IT" dirty="0"/>
              <a:t> </a:t>
            </a:r>
            <a:r>
              <a:rPr lang="it-IT" dirty="0" err="1"/>
              <a:t>prevoz</a:t>
            </a:r>
            <a:r>
              <a:rPr lang="it-IT" dirty="0"/>
              <a:t> za </a:t>
            </a:r>
            <a:r>
              <a:rPr lang="it-IT" dirty="0" err="1"/>
              <a:t>lastne</a:t>
            </a:r>
            <a:r>
              <a:rPr lang="it-IT" dirty="0"/>
              <a:t> </a:t>
            </a:r>
            <a:r>
              <a:rPr lang="it-IT" dirty="0" err="1"/>
              <a:t>potrebe</a:t>
            </a:r>
            <a:r>
              <a:rPr lang="it-IT" dirty="0"/>
              <a:t> in </a:t>
            </a:r>
            <a:r>
              <a:rPr lang="it-IT" dirty="0" err="1"/>
              <a:t>javni</a:t>
            </a:r>
            <a:r>
              <a:rPr lang="it-IT" dirty="0"/>
              <a:t> </a:t>
            </a:r>
            <a:r>
              <a:rPr lang="it-IT" dirty="0" err="1"/>
              <a:t>prevoz</a:t>
            </a:r>
            <a:r>
              <a:rPr lang="it-IT" dirty="0"/>
              <a:t>? </a:t>
            </a:r>
          </a:p>
          <a:p>
            <a:r>
              <a:rPr lang="pl-PL" dirty="0"/>
              <a:t>6. Kaj je javni linijski prevoz potnikov? </a:t>
            </a:r>
          </a:p>
          <a:p>
            <a:r>
              <a:rPr lang="pl-PL" dirty="0"/>
              <a:t>7. Kaj je avtobusna linija in kaj pomeni pojem terminus? </a:t>
            </a:r>
          </a:p>
          <a:p>
            <a:r>
              <a:rPr lang="it-IT" dirty="0"/>
              <a:t>8. </a:t>
            </a:r>
            <a:r>
              <a:rPr lang="it-IT" dirty="0" err="1"/>
              <a:t>Razloži</a:t>
            </a:r>
            <a:r>
              <a:rPr lang="it-IT" dirty="0"/>
              <a:t>, </a:t>
            </a:r>
            <a:r>
              <a:rPr lang="it-IT" dirty="0" err="1"/>
              <a:t>katere</a:t>
            </a:r>
            <a:r>
              <a:rPr lang="it-IT" dirty="0"/>
              <a:t> so </a:t>
            </a:r>
            <a:r>
              <a:rPr lang="it-IT" dirty="0" err="1"/>
              <a:t>posebnosti</a:t>
            </a:r>
            <a:r>
              <a:rPr lang="it-IT" dirty="0"/>
              <a:t> </a:t>
            </a:r>
            <a:r>
              <a:rPr lang="it-IT" dirty="0" err="1"/>
              <a:t>mestnega</a:t>
            </a:r>
            <a:r>
              <a:rPr lang="it-IT" dirty="0"/>
              <a:t> </a:t>
            </a:r>
            <a:r>
              <a:rPr lang="it-IT" dirty="0" err="1"/>
              <a:t>prometa</a:t>
            </a:r>
            <a:r>
              <a:rPr lang="it-IT" dirty="0"/>
              <a:t>! </a:t>
            </a:r>
          </a:p>
          <a:p>
            <a:r>
              <a:rPr lang="sl-SI" dirty="0"/>
              <a:t>9. V čem se ločita potniški in direktni medmestni promet? </a:t>
            </a:r>
          </a:p>
          <a:p>
            <a:r>
              <a:rPr lang="sl-SI" dirty="0"/>
              <a:t>10. Komu je predvsem namenjen primestni promet in kakšni so minimalni intervali sledenja avtobusov? </a:t>
            </a:r>
          </a:p>
          <a:p>
            <a:r>
              <a:rPr lang="sl-SI" dirty="0"/>
              <a:t>11. V katero skupino prevozov uvrščamo delavske prevoze? Kaj bi še lahko uvrstili v to skupino? </a:t>
            </a:r>
          </a:p>
          <a:p>
            <a:r>
              <a:rPr lang="sl-SI" dirty="0"/>
              <a:t>12. V katero skupino prevozov uvrščamo prevoz dijakov oddelka 2.D na ekskurzijo v Koper? Kako bi ti izvedel prevoz? </a:t>
            </a:r>
          </a:p>
          <a:p>
            <a:r>
              <a:rPr lang="sl-SI" dirty="0"/>
              <a:t>13. Kaj pomeni avto-</a:t>
            </a:r>
            <a:r>
              <a:rPr lang="sl-SI" dirty="0" err="1"/>
              <a:t>taxi</a:t>
            </a:r>
            <a:r>
              <a:rPr lang="sl-SI" dirty="0"/>
              <a:t> prevoz in kako deluje ta sistem prometa? </a:t>
            </a:r>
          </a:p>
          <a:p>
            <a:r>
              <a:rPr lang="sl-SI" dirty="0"/>
              <a:t>14. Kdo določa organizacijo, način in pogoje opravljanja prevozov s cestnimi turističnimi vlaki in v kakšne namene se opravlja tovrstna oblika prevoza? </a:t>
            </a:r>
          </a:p>
          <a:p>
            <a:endParaRPr lang="sl-SI" dirty="0"/>
          </a:p>
        </p:txBody>
      </p:sp>
      <p:sp>
        <p:nvSpPr>
          <p:cNvPr id="3" name="Naslov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274915014"/>
      </p:ext>
    </p:extLst>
  </p:cSld>
  <p:clrMapOvr>
    <a:masterClrMapping/>
  </p:clrMapOvr>
  <p:transition spd="slow">
    <p:push dir="u"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tekanje">
  <a:themeElements>
    <a:clrScheme name="Stekanj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Stekanj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Stekanj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63</TotalTime>
  <Words>1423</Words>
  <Application>Microsoft Office PowerPoint</Application>
  <PresentationFormat>Diaprojekcija na zaslonu (4:3)</PresentationFormat>
  <Paragraphs>164</Paragraphs>
  <Slides>34</Slides>
  <Notes>0</Notes>
  <HiddenSlides>0</HiddenSlides>
  <MMClips>0</MMClips>
  <ScaleCrop>false</ScaleCrop>
  <HeadingPairs>
    <vt:vector size="6" baseType="variant">
      <vt:variant>
        <vt:lpstr>Uporabljene pisave</vt:lpstr>
      </vt:variant>
      <vt:variant>
        <vt:i4>4</vt:i4>
      </vt:variant>
      <vt:variant>
        <vt:lpstr>Tema</vt:lpstr>
      </vt:variant>
      <vt:variant>
        <vt:i4>1</vt:i4>
      </vt:variant>
      <vt:variant>
        <vt:lpstr>Naslovi diapozitivov</vt:lpstr>
      </vt:variant>
      <vt:variant>
        <vt:i4>34</vt:i4>
      </vt:variant>
    </vt:vector>
  </HeadingPairs>
  <TitlesOfParts>
    <vt:vector size="39" baseType="lpstr">
      <vt:lpstr>Lucida Sans Unicode</vt:lpstr>
      <vt:lpstr>Verdana</vt:lpstr>
      <vt:lpstr>Wingdings 2</vt:lpstr>
      <vt:lpstr>Wingdings 3</vt:lpstr>
      <vt:lpstr>Stekanje</vt:lpstr>
      <vt:lpstr>PREVOZ POTNIKOV</vt:lpstr>
      <vt:lpstr>POTEK PREDAVANJ </vt:lpstr>
      <vt:lpstr>1. OSNOVNI POJMI PRI PREVOZU POTNIKOV </vt:lpstr>
      <vt:lpstr>GLEDE NA CILJ POTOVANJA RAZLIKUJEMO:</vt:lpstr>
      <vt:lpstr>PowerPointova predstavitev</vt:lpstr>
      <vt:lpstr>DOLOČANJE OBSEGA PREVOZA POTNIKOV</vt:lpstr>
      <vt:lpstr>2. MODELIRANJE PROMETNEGA SISTEMA</vt:lpstr>
      <vt:lpstr>NAJPOGOSTEJE UPORABLJENI MODELI</vt:lpstr>
      <vt:lpstr>PowerPointova predstavitev</vt:lpstr>
      <vt:lpstr>3. PROMETNE POTREBE IN POVPRAŠEVANJE</vt:lpstr>
      <vt:lpstr>PowerPointova predstavitev</vt:lpstr>
      <vt:lpstr>Glede na cilj potovanja ločimo:</vt:lpstr>
      <vt:lpstr>PROMETNO POVPRAŠEVANJE</vt:lpstr>
      <vt:lpstr>PROMETNO POVPRAŠEVANJE</vt:lpstr>
      <vt:lpstr>OBSEG PREVOZA POTNIKOV </vt:lpstr>
      <vt:lpstr>PowerPointova predstavitev</vt:lpstr>
      <vt:lpstr>4. VRSTE IN NAČINI PREVOZA POTNIKOV</vt:lpstr>
      <vt:lpstr>JAVNI PREVOZ POTNIKOV</vt:lpstr>
      <vt:lpstr>PowerPointova predstavitev</vt:lpstr>
      <vt:lpstr>JAVNI LINIJSKI PREVOZ POTNIKOV</vt:lpstr>
      <vt:lpstr>LINIJE:</vt:lpstr>
      <vt:lpstr>JAVNI LINIJSKI PREVOZ GLEDE NA PROSTORSKO ODDALJENOST</vt:lpstr>
      <vt:lpstr>ZNAČILNOSTI MESTNEGA PREVOZA POTNIKOV</vt:lpstr>
      <vt:lpstr>ZNAČILNOSTI PRIMESTNEGA PREVOZA POTNIKOV</vt:lpstr>
      <vt:lpstr>ZNAČILNOSTI MEDKRAJEVNEGA PREVOZA POTNIKOV</vt:lpstr>
      <vt:lpstr>ZNAČILNOSTI MEDKRAJEVNEGA PREVOZA POTNIKOV</vt:lpstr>
      <vt:lpstr>POSEBNI LINIJSKI PREVOZ POTNIKOV </vt:lpstr>
      <vt:lpstr>OBČASNI – PROSTI PREVOZ </vt:lpstr>
      <vt:lpstr>AVTO - TAKSI PREVOZ</vt:lpstr>
      <vt:lpstr>AVTO - TAKSI PREVOZ</vt:lpstr>
      <vt:lpstr>Sistem stacioniranja avto-taksi vozil:</vt:lpstr>
      <vt:lpstr>Cena prevoza – tarife:</vt:lpstr>
      <vt:lpstr>POSEBNE VRSTE PREVOZOV POTNIKOV</vt:lpstr>
      <vt:lpstr>PowerPointova predstavitev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PREVOZ POTNIKOV</dc:title>
  <dc:creator>klobasa</dc:creator>
  <cp:lastModifiedBy>AvtoŠola JEŽICA</cp:lastModifiedBy>
  <cp:revision>14</cp:revision>
  <dcterms:created xsi:type="dcterms:W3CDTF">2016-09-03T19:57:05Z</dcterms:created>
  <dcterms:modified xsi:type="dcterms:W3CDTF">2016-09-22T10:07:36Z</dcterms:modified>
</cp:coreProperties>
</file>