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73" r:id="rId9"/>
    <p:sldId id="274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5" r:id="rId19"/>
    <p:sldId id="276" r:id="rId20"/>
    <p:sldId id="277" r:id="rId21"/>
    <p:sldId id="278" r:id="rId22"/>
    <p:sldId id="279" r:id="rId23"/>
    <p:sldId id="280" r:id="rId24"/>
    <p:sldId id="283" r:id="rId25"/>
    <p:sldId id="281" r:id="rId26"/>
    <p:sldId id="282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80C633E-012F-4DFB-9600-390A88D92E18}" type="datetimeFigureOut">
              <a:rPr lang="sl-SI" smtClean="0"/>
              <a:pPr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6EFF9F6-38AD-40DF-9258-6B825397208A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CvkFG9AFskM" TargetMode="External"/><Relationship Id="rId5" Type="http://schemas.openxmlformats.org/officeDocument/2006/relationships/hyperlink" Target="https://www.youtube.com/watch?v=nP1K6nS_lLQ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NZT0yZUL3qU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P1K6nS_lLQ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qbOhfFJIBU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zoTxNrfHDJw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543800" cy="1524000"/>
          </a:xfrm>
        </p:spPr>
        <p:txBody>
          <a:bodyPr/>
          <a:lstStyle/>
          <a:p>
            <a:r>
              <a:rPr lang="sl-SI" sz="6000" dirty="0" smtClean="0"/>
              <a:t>KONSTRUKCIJSKE KARAKTERISTIKE LADIJ</a:t>
            </a:r>
            <a:endParaRPr lang="sl-SI" sz="6000" dirty="0"/>
          </a:p>
        </p:txBody>
      </p:sp>
      <p:pic>
        <p:nvPicPr>
          <p:cNvPr id="1026" name="Picture 2" descr="Rezultat iskanja slik za ship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576" y="3184411"/>
            <a:ext cx="4346848" cy="288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83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5653" y="522546"/>
            <a:ext cx="88569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u="sng" dirty="0">
                <a:solidFill>
                  <a:schemeClr val="accent1"/>
                </a:solidFill>
              </a:rPr>
              <a:t>GLAVNI DELI LADIJ</a:t>
            </a:r>
          </a:p>
          <a:p>
            <a:r>
              <a:rPr lang="sl-SI" dirty="0"/>
              <a:t> </a:t>
            </a:r>
          </a:p>
          <a:p>
            <a:r>
              <a:rPr lang="sl-SI" b="1" u="sng" dirty="0"/>
              <a:t>Trup</a:t>
            </a:r>
            <a:r>
              <a:rPr lang="sl-SI" b="1" dirty="0"/>
              <a:t> (</a:t>
            </a:r>
            <a:r>
              <a:rPr lang="sl-SI" b="1" dirty="0" err="1"/>
              <a:t>hull</a:t>
            </a:r>
            <a:r>
              <a:rPr lang="sl-SI" b="1" dirty="0"/>
              <a:t>) </a:t>
            </a:r>
            <a:endParaRPr lang="sl-SI" b="1" dirty="0" smtClean="0"/>
          </a:p>
          <a:p>
            <a:r>
              <a:rPr lang="sl-SI" dirty="0" smtClean="0"/>
              <a:t>je </a:t>
            </a:r>
            <a:r>
              <a:rPr lang="sl-SI" dirty="0"/>
              <a:t>celokupna struktura ladje zaprta spodaj in od strani z zunanjim </a:t>
            </a:r>
            <a:r>
              <a:rPr lang="sl-SI" dirty="0" err="1"/>
              <a:t>opločjem</a:t>
            </a:r>
            <a:r>
              <a:rPr lang="sl-SI" dirty="0"/>
              <a:t>, na vrhu pa z glavno palubo oziroma v nekaterih primerih (npr. RO-RO ladje) najvišjo zaprto palubo</a:t>
            </a:r>
            <a:r>
              <a:rPr lang="sl-SI" dirty="0" smtClean="0"/>
              <a:t>. Oblika je lahko: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klasična (enojni trup)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err="1" smtClean="0"/>
              <a:t>katamaranska</a:t>
            </a:r>
            <a:r>
              <a:rPr lang="sl-SI" dirty="0" smtClean="0"/>
              <a:t> (dvojni)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err="1" smtClean="0"/>
              <a:t>trimaranska</a:t>
            </a:r>
            <a:r>
              <a:rPr lang="sl-SI" dirty="0" smtClean="0"/>
              <a:t> (trojni trup)</a:t>
            </a:r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200" y="2197657"/>
            <a:ext cx="3928175" cy="16891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86772"/>
            <a:ext cx="2953757" cy="1990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s://upload.wikimedia.org/wikipedia/commons/thumb/d/d9/Neue_Planet_von_vorn.jpg/300px-Neue_Planet_von_vor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3291" y="4085503"/>
            <a:ext cx="2677991" cy="19109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Pravokotnik 2"/>
          <p:cNvSpPr/>
          <p:nvPr/>
        </p:nvSpPr>
        <p:spPr>
          <a:xfrm>
            <a:off x="467544" y="6237312"/>
            <a:ext cx="7992888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dirty="0">
                <a:hlinkClick r:id="rId5"/>
              </a:rPr>
              <a:t>https://</a:t>
            </a:r>
            <a:r>
              <a:rPr lang="sl-SI" sz="1200" dirty="0" smtClean="0">
                <a:hlinkClick r:id="rId5"/>
              </a:rPr>
              <a:t>www.youtube.com/watch?v=nP1K6nS_lLQ</a:t>
            </a:r>
            <a:r>
              <a:rPr lang="sl-SI" sz="1200" dirty="0" smtClean="0"/>
              <a:t>   		</a:t>
            </a:r>
            <a:r>
              <a:rPr lang="sl-SI" sz="1200" dirty="0" smtClean="0">
                <a:hlinkClick r:id="rId6"/>
              </a:rPr>
              <a:t>https</a:t>
            </a:r>
            <a:r>
              <a:rPr lang="sl-SI" sz="1200" dirty="0">
                <a:hlinkClick r:id="rId6"/>
              </a:rPr>
              <a:t>://www.youtube.com/watch?v=CvkFG9AFskM</a:t>
            </a:r>
            <a:endParaRPr lang="sl-SI" sz="1200" dirty="0"/>
          </a:p>
          <a:p>
            <a:endParaRPr lang="sl-SI" sz="1050" dirty="0"/>
          </a:p>
          <a:p>
            <a:endParaRPr lang="sl-SI" sz="1200" dirty="0"/>
          </a:p>
        </p:txBody>
      </p:sp>
    </p:spTree>
    <p:extLst>
      <p:ext uri="{BB962C8B-B14F-4D97-AF65-F5344CB8AC3E}">
        <p14:creationId xmlns:p14="http://schemas.microsoft.com/office/powerpoint/2010/main" val="191589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665979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u="sng" dirty="0" smtClean="0">
                <a:effectLst/>
                <a:latin typeface="Times New Roman"/>
                <a:ea typeface="Times New Roman"/>
              </a:rPr>
              <a:t>Nadgradnja</a:t>
            </a:r>
            <a:r>
              <a:rPr lang="sl-SI" dirty="0" smtClean="0">
                <a:effectLst/>
                <a:latin typeface="Times New Roman"/>
                <a:ea typeface="Times New Roman"/>
              </a:rPr>
              <a:t> (</a:t>
            </a:r>
            <a:r>
              <a:rPr lang="sl-SI" dirty="0" err="1" smtClean="0">
                <a:effectLst/>
                <a:latin typeface="Times New Roman"/>
                <a:ea typeface="Times New Roman"/>
              </a:rPr>
              <a:t>superstructure</a:t>
            </a:r>
            <a:r>
              <a:rPr lang="sl-SI" dirty="0" smtClean="0">
                <a:effectLst/>
                <a:latin typeface="Times New Roman"/>
                <a:ea typeface="Times New Roman"/>
              </a:rPr>
              <a:t>) je del ladijske strukture nad glavno palubo oziroma najvišjo zaprto palubo.</a:t>
            </a:r>
          </a:p>
          <a:p>
            <a:endParaRPr lang="sl-SI" dirty="0">
              <a:latin typeface="Times New Roman"/>
            </a:endParaRPr>
          </a:p>
          <a:p>
            <a:r>
              <a:rPr lang="sl-SI" u="sng" dirty="0"/>
              <a:t>Pritikline</a:t>
            </a:r>
            <a:r>
              <a:rPr lang="sl-SI" dirty="0"/>
              <a:t> so deli ladij nad gornjo palubo, ki niso nadgradnja niti palubne hišice. Semkaj prištevamo jambore, dvigala, </a:t>
            </a:r>
            <a:r>
              <a:rPr lang="sl-SI" dirty="0" smtClean="0"/>
              <a:t>itd…</a:t>
            </a:r>
            <a:endParaRPr lang="sl-SI" dirty="0"/>
          </a:p>
          <a:p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1" y="2420305"/>
            <a:ext cx="4609289" cy="3456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44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08292" y="548680"/>
            <a:ext cx="825213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u="sng" dirty="0">
                <a:solidFill>
                  <a:schemeClr val="accent1"/>
                </a:solidFill>
              </a:rPr>
              <a:t>Pogonsko postrojenje</a:t>
            </a:r>
            <a:r>
              <a:rPr lang="sl-SI" b="1" dirty="0">
                <a:solidFill>
                  <a:schemeClr val="accent1"/>
                </a:solidFill>
              </a:rPr>
              <a:t> </a:t>
            </a:r>
            <a:endParaRPr lang="sl-SI" b="1" dirty="0" smtClean="0">
              <a:solidFill>
                <a:schemeClr val="accent1"/>
              </a:solidFill>
            </a:endParaRPr>
          </a:p>
          <a:p>
            <a:r>
              <a:rPr lang="sl-SI" dirty="0" smtClean="0"/>
              <a:t>sestavljajo </a:t>
            </a:r>
            <a:r>
              <a:rPr lang="sl-SI" dirty="0"/>
              <a:t>glavni in pomožni stroji.</a:t>
            </a:r>
          </a:p>
          <a:p>
            <a:r>
              <a:rPr lang="sl-SI" dirty="0"/>
              <a:t> </a:t>
            </a:r>
          </a:p>
          <a:p>
            <a:r>
              <a:rPr lang="sl-SI" dirty="0"/>
              <a:t>Glavni stroj (</a:t>
            </a:r>
            <a:r>
              <a:rPr lang="sl-SI" dirty="0" err="1"/>
              <a:t>Main</a:t>
            </a:r>
            <a:r>
              <a:rPr lang="sl-SI" dirty="0"/>
              <a:t> </a:t>
            </a:r>
            <a:r>
              <a:rPr lang="sl-SI" dirty="0" err="1"/>
              <a:t>engine</a:t>
            </a:r>
            <a:r>
              <a:rPr lang="sl-SI" dirty="0"/>
              <a:t>) je tisti, ki služi za pogon ladje.</a:t>
            </a:r>
          </a:p>
          <a:p>
            <a:r>
              <a:rPr lang="sl-SI" dirty="0"/>
              <a:t> </a:t>
            </a:r>
          </a:p>
          <a:p>
            <a:r>
              <a:rPr lang="sl-SI" dirty="0"/>
              <a:t>Pomožne stroje (</a:t>
            </a:r>
            <a:r>
              <a:rPr lang="sl-SI" dirty="0" err="1"/>
              <a:t>Auxiliary</a:t>
            </a:r>
            <a:r>
              <a:rPr lang="sl-SI" dirty="0"/>
              <a:t> </a:t>
            </a:r>
            <a:r>
              <a:rPr lang="sl-SI" dirty="0" err="1"/>
              <a:t>machines</a:t>
            </a:r>
            <a:r>
              <a:rPr lang="sl-SI" dirty="0"/>
              <a:t>) pa se uporablja za nemoteno delovanje ostalega ladijskega sistema, nikakor pa ne kot rezervni pogonski stroj. Pomožni stroji so generatorji (</a:t>
            </a:r>
            <a:r>
              <a:rPr lang="sl-SI" dirty="0" err="1"/>
              <a:t>generators</a:t>
            </a:r>
            <a:r>
              <a:rPr lang="sl-SI" dirty="0"/>
              <a:t>), </a:t>
            </a:r>
            <a:r>
              <a:rPr lang="sl-SI" dirty="0" err="1"/>
              <a:t>separatorji</a:t>
            </a:r>
            <a:r>
              <a:rPr lang="sl-SI" dirty="0"/>
              <a:t> (</a:t>
            </a:r>
            <a:r>
              <a:rPr lang="sl-SI" dirty="0" err="1"/>
              <a:t>separators</a:t>
            </a:r>
            <a:r>
              <a:rPr lang="sl-SI" dirty="0"/>
              <a:t>), kompresorji (</a:t>
            </a:r>
            <a:r>
              <a:rPr lang="sl-SI" dirty="0" err="1"/>
              <a:t>compresors</a:t>
            </a:r>
            <a:r>
              <a:rPr lang="sl-SI" dirty="0"/>
              <a:t>), kotli (</a:t>
            </a:r>
            <a:r>
              <a:rPr lang="sl-SI" dirty="0" err="1"/>
              <a:t>boilers</a:t>
            </a:r>
            <a:r>
              <a:rPr lang="sl-SI" dirty="0"/>
              <a:t>) črpalke (</a:t>
            </a:r>
            <a:r>
              <a:rPr lang="sl-SI" dirty="0" err="1"/>
              <a:t>pumps</a:t>
            </a:r>
            <a:r>
              <a:rPr lang="sl-SI" dirty="0"/>
              <a:t>), </a:t>
            </a:r>
            <a:r>
              <a:rPr lang="sl-SI" dirty="0" err="1"/>
              <a:t>sežigalci</a:t>
            </a:r>
            <a:r>
              <a:rPr lang="sl-SI" dirty="0"/>
              <a:t> odpadkov (</a:t>
            </a:r>
            <a:r>
              <a:rPr lang="sl-SI" dirty="0" err="1" smtClean="0"/>
              <a:t>incenerators</a:t>
            </a:r>
            <a:r>
              <a:rPr lang="sl-SI" dirty="0" smtClean="0"/>
              <a:t>.) </a:t>
            </a:r>
            <a:endParaRPr lang="sl-S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95737"/>
            <a:ext cx="3744416" cy="2898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95737"/>
            <a:ext cx="3084851" cy="2898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11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79513" y="440360"/>
            <a:ext cx="88569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u="sng" dirty="0" smtClean="0"/>
              <a:t>Pogonski stroj</a:t>
            </a:r>
            <a:r>
              <a:rPr lang="sl-SI" dirty="0" smtClean="0"/>
              <a:t> (običajno eden ali dva) se nahaja v ladijski strojnici, ta pa je lahko:</a:t>
            </a:r>
          </a:p>
          <a:p>
            <a:endParaRPr lang="sl-SI" dirty="0"/>
          </a:p>
          <a:p>
            <a:pPr marL="342900" indent="-342900">
              <a:buFont typeface="Courier New" pitchFamily="49" charset="0"/>
              <a:buChar char="o"/>
            </a:pPr>
            <a:r>
              <a:rPr lang="sl-SI" dirty="0" smtClean="0"/>
              <a:t>dizel motor (2 ali 4 taktni),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sl-SI" dirty="0"/>
              <a:t>p</a:t>
            </a:r>
            <a:r>
              <a:rPr lang="sl-SI" dirty="0" smtClean="0"/>
              <a:t>arna turbina,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sl-SI" dirty="0"/>
              <a:t>p</a:t>
            </a:r>
            <a:r>
              <a:rPr lang="sl-SI" dirty="0" smtClean="0"/>
              <a:t>linska turbina,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sl-SI" dirty="0"/>
              <a:t>k</a:t>
            </a:r>
            <a:r>
              <a:rPr lang="sl-SI" dirty="0" smtClean="0"/>
              <a:t>ombinacija teh strojev.</a:t>
            </a:r>
          </a:p>
          <a:p>
            <a:pPr marL="285750" indent="-285750">
              <a:buFontTx/>
              <a:buChar char="-"/>
            </a:pPr>
            <a:endParaRPr lang="sl-SI" dirty="0"/>
          </a:p>
          <a:p>
            <a:r>
              <a:rPr lang="sl-SI" dirty="0" smtClean="0"/>
              <a:t>Običajno jih delimo na 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dirty="0" smtClean="0"/>
              <a:t>Počasne : vrt/min </a:t>
            </a:r>
            <a:r>
              <a:rPr lang="sl-SI" dirty="0">
                <a:latin typeface="Times New Roman"/>
                <a:cs typeface="Times New Roman"/>
              </a:rPr>
              <a:t>&lt;</a:t>
            </a:r>
            <a:r>
              <a:rPr lang="sl-SI" dirty="0" smtClean="0">
                <a:latin typeface="Times New Roman"/>
                <a:cs typeface="Times New Roman"/>
              </a:rPr>
              <a:t> 300 (dvotaktni motorji)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dirty="0" smtClean="0">
                <a:latin typeface="Times New Roman"/>
                <a:cs typeface="Times New Roman"/>
              </a:rPr>
              <a:t>Srednji :  vrt/min = 300 – 1000 (štiritaktni motorji)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dirty="0" smtClean="0">
                <a:latin typeface="Times New Roman"/>
                <a:cs typeface="Times New Roman"/>
              </a:rPr>
              <a:t>Hitri  :     vrt/min &gt; 1000 ( štiritaktni motorji in turbine)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l-SI" dirty="0">
              <a:latin typeface="Times New Roman"/>
              <a:cs typeface="Times New Roman"/>
            </a:endParaRPr>
          </a:p>
          <a:p>
            <a:r>
              <a:rPr lang="sl-SI" dirty="0" smtClean="0">
                <a:latin typeface="Times New Roman"/>
                <a:cs typeface="Times New Roman"/>
              </a:rPr>
              <a:t>Hitri in srednje hitri motorji poganjajo ladijski vijak preko reduktorja, ki ustrezno zniža št. vrtljajev. Počasni pa so direktno vezani z ladijskim vijakom.</a:t>
            </a:r>
          </a:p>
          <a:p>
            <a:r>
              <a:rPr lang="sl-SI" dirty="0" smtClean="0">
                <a:latin typeface="Times New Roman"/>
                <a:cs typeface="Times New Roman"/>
              </a:rPr>
              <a:t>Počasni </a:t>
            </a:r>
            <a:r>
              <a:rPr lang="sl-SI" dirty="0" err="1" smtClean="0">
                <a:latin typeface="Times New Roman"/>
                <a:cs typeface="Times New Roman"/>
              </a:rPr>
              <a:t>diesel</a:t>
            </a:r>
            <a:r>
              <a:rPr lang="sl-SI" dirty="0" smtClean="0">
                <a:latin typeface="Times New Roman"/>
                <a:cs typeface="Times New Roman"/>
              </a:rPr>
              <a:t> motorji se običajno vgrajujejo v ladje z </a:t>
            </a:r>
          </a:p>
          <a:p>
            <a:r>
              <a:rPr lang="sl-SI" dirty="0">
                <a:latin typeface="Times New Roman"/>
                <a:cs typeface="Times New Roman"/>
              </a:rPr>
              <a:t>n</a:t>
            </a:r>
            <a:r>
              <a:rPr lang="sl-SI" dirty="0" smtClean="0">
                <a:latin typeface="Times New Roman"/>
                <a:cs typeface="Times New Roman"/>
              </a:rPr>
              <a:t>osilnostjo nad 30 000 </a:t>
            </a:r>
            <a:r>
              <a:rPr lang="sl-SI" dirty="0" err="1" smtClean="0">
                <a:latin typeface="Times New Roman"/>
                <a:cs typeface="Times New Roman"/>
              </a:rPr>
              <a:t>dwt</a:t>
            </a:r>
            <a:r>
              <a:rPr lang="sl-SI" dirty="0" smtClean="0">
                <a:latin typeface="Times New Roman"/>
                <a:cs typeface="Times New Roman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l-SI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734" y="1024320"/>
            <a:ext cx="2936165" cy="18243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50539"/>
            <a:ext cx="2576922" cy="19584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avokotnik 4"/>
          <p:cNvSpPr/>
          <p:nvPr/>
        </p:nvSpPr>
        <p:spPr>
          <a:xfrm>
            <a:off x="899592" y="5858588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 smtClean="0">
                <a:hlinkClick r:id="rId4"/>
              </a:rPr>
              <a:t>https://www.youtube.com/watch?v=NZT0yZUL3qU</a:t>
            </a:r>
            <a:endParaRPr lang="sl-SI" sz="1400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5362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1520" y="548680"/>
            <a:ext cx="65197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u="sng" dirty="0" smtClean="0"/>
              <a:t>Pogonsko skupino </a:t>
            </a:r>
            <a:r>
              <a:rPr lang="sl-SI" dirty="0" smtClean="0"/>
              <a:t>na ladji (sistem </a:t>
            </a:r>
            <a:r>
              <a:rPr lang="sl-SI" dirty="0" err="1" smtClean="0"/>
              <a:t>propulzije</a:t>
            </a:r>
            <a:r>
              <a:rPr lang="sl-SI" dirty="0" smtClean="0"/>
              <a:t>) običajno sestavljajo :</a:t>
            </a:r>
          </a:p>
          <a:p>
            <a:endParaRPr lang="sl-SI" dirty="0"/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glavni stroj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/>
              <a:t>p</a:t>
            </a:r>
            <a:r>
              <a:rPr lang="sl-SI" dirty="0" smtClean="0"/>
              <a:t>o potrebi reduktor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/>
              <a:t>v</a:t>
            </a:r>
            <a:r>
              <a:rPr lang="sl-SI" dirty="0" smtClean="0"/>
              <a:t>ijačna gred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vijak</a:t>
            </a:r>
            <a:endParaRPr lang="sl-SI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5978023" cy="3168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03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1520" y="764704"/>
            <a:ext cx="820891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Ladje ki imajo dva vijaka ali več, imajo boljše manevrske sposobnosti. Moči motorjev dosegajo tudi preko 60 000 kW po enoti, turbine pa tudi preko 100 000 kW.</a:t>
            </a:r>
          </a:p>
          <a:p>
            <a:endParaRPr lang="sl-SI" dirty="0" smtClean="0"/>
          </a:p>
          <a:p>
            <a:r>
              <a:rPr lang="sl-SI" dirty="0" smtClean="0"/>
              <a:t>Dizelski motorji so nadtlačno polnjeni s pomočjo </a:t>
            </a:r>
            <a:r>
              <a:rPr lang="sl-SI" dirty="0" err="1" smtClean="0"/>
              <a:t>turbo</a:t>
            </a:r>
            <a:r>
              <a:rPr lang="sl-SI" dirty="0" smtClean="0"/>
              <a:t> puhal. Kot pogonsko gorivo uporabljajo manj kvalitetno težko gorivo (mazut), ki pa mora biti segreto na ustrezno temperaturo (preko 100</a:t>
            </a:r>
            <a:r>
              <a:rPr lang="sl-SI" dirty="0" smtClean="0">
                <a:latin typeface="Times New Roman"/>
                <a:cs typeface="Times New Roman"/>
              </a:rPr>
              <a:t>°C).</a:t>
            </a:r>
          </a:p>
          <a:p>
            <a:r>
              <a:rPr lang="sl-SI" dirty="0" smtClean="0">
                <a:latin typeface="Times New Roman"/>
                <a:cs typeface="Times New Roman"/>
              </a:rPr>
              <a:t>Zagon (start) motorjev poteka s pomočjo stisnjenega zraka, ki se nahaja v velikih rezervoarjih.</a:t>
            </a:r>
          </a:p>
          <a:p>
            <a:endParaRPr lang="sl-SI" dirty="0">
              <a:latin typeface="Times New Roman"/>
              <a:cs typeface="Times New Roman"/>
            </a:endParaRPr>
          </a:p>
          <a:p>
            <a:endParaRPr lang="sl-SI" dirty="0" smtClean="0">
              <a:latin typeface="Times New Roman"/>
              <a:cs typeface="Times New Roman"/>
            </a:endParaRPr>
          </a:p>
          <a:p>
            <a:endParaRPr lang="sl-SI" dirty="0">
              <a:latin typeface="Times New Roman"/>
              <a:cs typeface="Times New Roman"/>
            </a:endParaRPr>
          </a:p>
          <a:p>
            <a:endParaRPr lang="sl-SI" dirty="0" smtClean="0">
              <a:latin typeface="Times New Roman"/>
              <a:cs typeface="Times New Roman"/>
            </a:endParaRPr>
          </a:p>
          <a:p>
            <a:endParaRPr lang="sl-SI" dirty="0">
              <a:latin typeface="Times New Roman"/>
              <a:cs typeface="Times New Roman"/>
            </a:endParaRPr>
          </a:p>
          <a:p>
            <a:r>
              <a:rPr lang="sl-SI" dirty="0" smtClean="0">
                <a:latin typeface="Times New Roman"/>
                <a:cs typeface="Times New Roman"/>
              </a:rPr>
              <a:t>Delovanje stroja se nadzoruje v</a:t>
            </a:r>
          </a:p>
          <a:p>
            <a:r>
              <a:rPr lang="sl-SI" dirty="0">
                <a:latin typeface="Times New Roman"/>
                <a:cs typeface="Times New Roman"/>
              </a:rPr>
              <a:t>k</a:t>
            </a:r>
            <a:r>
              <a:rPr lang="sl-SI" dirty="0" smtClean="0">
                <a:latin typeface="Times New Roman"/>
                <a:cs typeface="Times New Roman"/>
              </a:rPr>
              <a:t>ontrolni kabini ( strojnici).</a:t>
            </a:r>
            <a:endParaRPr lang="sl-SI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189306"/>
            <a:ext cx="4382410" cy="2806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1311626" y="6206345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 smtClean="0">
                <a:hlinkClick r:id="rId3"/>
              </a:rPr>
              <a:t>https://www.youtube.com/watch?v=nP1K6nS_lLQ</a:t>
            </a:r>
            <a:endParaRPr lang="sl-SI" sz="1400" dirty="0" smtClean="0"/>
          </a:p>
          <a:p>
            <a:endParaRPr lang="sl-SI" sz="1400" dirty="0"/>
          </a:p>
        </p:txBody>
      </p:sp>
    </p:spTree>
    <p:extLst>
      <p:ext uri="{BB962C8B-B14F-4D97-AF65-F5344CB8AC3E}">
        <p14:creationId xmlns:p14="http://schemas.microsoft.com/office/powerpoint/2010/main" val="321272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07505" y="404664"/>
            <a:ext cx="88569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u="sng" dirty="0" smtClean="0">
                <a:solidFill>
                  <a:schemeClr val="accent1"/>
                </a:solidFill>
              </a:rPr>
              <a:t>Ladijski vijak (</a:t>
            </a:r>
            <a:r>
              <a:rPr lang="sl-SI" b="1" u="sng" dirty="0" err="1" smtClean="0">
                <a:solidFill>
                  <a:schemeClr val="accent1"/>
                </a:solidFill>
              </a:rPr>
              <a:t>propulzor</a:t>
            </a:r>
            <a:r>
              <a:rPr lang="sl-SI" b="1" u="sng" dirty="0" smtClean="0">
                <a:solidFill>
                  <a:schemeClr val="accent1"/>
                </a:solidFill>
              </a:rPr>
              <a:t>)</a:t>
            </a:r>
          </a:p>
          <a:p>
            <a:endParaRPr lang="sl-SI" u="sng" dirty="0"/>
          </a:p>
          <a:p>
            <a:r>
              <a:rPr lang="sl-SI" dirty="0" smtClean="0"/>
              <a:t>Pogon ladij, predvsem trgovskih in večjih, je običajno izveden s pomočjo LADIJSKEGA VIJAKA. Običajno je eden, lahko pa tudi dva, trije ali več. </a:t>
            </a:r>
          </a:p>
          <a:p>
            <a:r>
              <a:rPr lang="sl-SI" dirty="0" smtClean="0"/>
              <a:t>Razdelimo jih lahko po številu lopatic (lahko je </a:t>
            </a:r>
            <a:r>
              <a:rPr lang="sl-SI" dirty="0" err="1" smtClean="0"/>
              <a:t>dvo</a:t>
            </a:r>
            <a:r>
              <a:rPr lang="sl-SI" dirty="0" smtClean="0"/>
              <a:t>, </a:t>
            </a:r>
            <a:r>
              <a:rPr lang="sl-SI" dirty="0" err="1" smtClean="0"/>
              <a:t>tro</a:t>
            </a:r>
            <a:r>
              <a:rPr lang="sl-SI" dirty="0" smtClean="0"/>
              <a:t> ali več kraki vijak), ali po zmožnosti spreminjanja koraka vijaka: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Vijake s fiksnim korakom ( fiksne lopatice)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Vijake s spremenljivim korakom (</a:t>
            </a:r>
            <a:r>
              <a:rPr lang="sl-SI" dirty="0" err="1" smtClean="0"/>
              <a:t>prekretne</a:t>
            </a:r>
            <a:r>
              <a:rPr lang="sl-SI" dirty="0" smtClean="0"/>
              <a:t> lopatice).</a:t>
            </a:r>
            <a:endParaRPr lang="sl-SI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648773"/>
            <a:ext cx="5696200" cy="21744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432" y="4365104"/>
            <a:ext cx="2376264" cy="1352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60848"/>
            <a:ext cx="2819658" cy="1794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avokotnik 2"/>
          <p:cNvSpPr/>
          <p:nvPr/>
        </p:nvSpPr>
        <p:spPr>
          <a:xfrm>
            <a:off x="539552" y="5823241"/>
            <a:ext cx="5796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/>
              <a:t>https://</a:t>
            </a:r>
            <a:r>
              <a:rPr lang="sl-SI" sz="1400" dirty="0" smtClean="0"/>
              <a:t>www.youtube.com/watch?v=7ALqbE5Waio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5378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00113"/>
            <a:ext cx="7620000" cy="5057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09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79512" y="404664"/>
            <a:ext cx="88569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u="sng" dirty="0" smtClean="0">
                <a:solidFill>
                  <a:schemeClr val="accent1"/>
                </a:solidFill>
              </a:rPr>
              <a:t>Pomožni stroji</a:t>
            </a:r>
          </a:p>
          <a:p>
            <a:endParaRPr lang="sl-SI" b="1" dirty="0" smtClean="0"/>
          </a:p>
          <a:p>
            <a:r>
              <a:rPr lang="sl-SI" dirty="0" smtClean="0"/>
              <a:t>Med te sodijo stroji in naprave, ki so pomembni za nemoteno delovanje posameznih ladijskih sistemov :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pomožni motorji z generatorji</a:t>
            </a:r>
            <a:endParaRPr lang="sl-SI" dirty="0"/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kompresorji zraka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err="1"/>
              <a:t>s</a:t>
            </a:r>
            <a:r>
              <a:rPr lang="sl-SI" dirty="0" err="1" smtClean="0"/>
              <a:t>eparatorji</a:t>
            </a:r>
            <a:r>
              <a:rPr lang="sl-SI" dirty="0" smtClean="0"/>
              <a:t> goriva, olja, zaoljenih voda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kotli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črpalke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/>
              <a:t>h</a:t>
            </a:r>
            <a:r>
              <a:rPr lang="sl-SI" dirty="0" smtClean="0"/>
              <a:t>ladilne naprave</a:t>
            </a:r>
          </a:p>
          <a:p>
            <a:pPr marL="285750" indent="-285750">
              <a:buFontTx/>
              <a:buChar char="-"/>
            </a:pPr>
            <a:endParaRPr lang="sl-SI" dirty="0"/>
          </a:p>
          <a:p>
            <a:r>
              <a:rPr lang="sl-SI" dirty="0" smtClean="0"/>
              <a:t>Električno energijo zagotavljajo dizel generatorji (pomožni motorji).</a:t>
            </a:r>
          </a:p>
          <a:p>
            <a:r>
              <a:rPr lang="sl-SI" dirty="0" smtClean="0"/>
              <a:t>Med pomožne stroje sodi tudi parni kotel za pridobivanje pare namenjene segrevanju ladijskega goriva.</a:t>
            </a:r>
            <a:endParaRPr lang="sl-SI" dirty="0"/>
          </a:p>
        </p:txBody>
      </p:sp>
      <p:pic>
        <p:nvPicPr>
          <p:cNvPr id="2050" name="Picture 2" descr="Rezultat iskanja slik za ship gener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77072"/>
            <a:ext cx="4286250" cy="200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8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/>
          <p:cNvSpPr txBox="1"/>
          <p:nvPr/>
        </p:nvSpPr>
        <p:spPr>
          <a:xfrm>
            <a:off x="251520" y="476672"/>
            <a:ext cx="87368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u="sng" dirty="0" smtClean="0">
                <a:solidFill>
                  <a:schemeClr val="accent1"/>
                </a:solidFill>
              </a:rPr>
              <a:t>UPOR LADJE</a:t>
            </a:r>
          </a:p>
          <a:p>
            <a:endParaRPr lang="sl-SI" b="1" dirty="0"/>
          </a:p>
          <a:p>
            <a:r>
              <a:rPr lang="sl-SI" dirty="0" smtClean="0"/>
              <a:t>Na upor ladje vplivajo posebej njena hitrost (v), izpodriv (</a:t>
            </a:r>
            <a:r>
              <a:rPr lang="sl-SI" dirty="0" err="1" smtClean="0"/>
              <a:t>deplasman</a:t>
            </a:r>
            <a:r>
              <a:rPr lang="sl-SI" dirty="0" smtClean="0"/>
              <a:t>) ter oblika trupa.</a:t>
            </a:r>
          </a:p>
          <a:p>
            <a:r>
              <a:rPr lang="sl-SI" dirty="0" smtClean="0"/>
              <a:t>Skupne upore lahko združimo v tri skupine:</a:t>
            </a:r>
          </a:p>
          <a:p>
            <a:endParaRPr lang="sl-SI" dirty="0"/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Upor trenja (R</a:t>
            </a:r>
            <a:r>
              <a:rPr lang="sl-SI" sz="1200" dirty="0" smtClean="0"/>
              <a:t>F</a:t>
            </a:r>
            <a:r>
              <a:rPr lang="sl-SI" dirty="0" smtClean="0"/>
              <a:t>)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zračni upor (R</a:t>
            </a:r>
            <a:r>
              <a:rPr lang="sl-SI" sz="1100" dirty="0" smtClean="0"/>
              <a:t>A</a:t>
            </a:r>
            <a:r>
              <a:rPr lang="sl-SI" dirty="0" smtClean="0"/>
              <a:t>)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sl-SI" dirty="0" smtClean="0"/>
              <a:t>Preostali upor (upor valov R</a:t>
            </a:r>
            <a:r>
              <a:rPr lang="sl-SI" sz="1100" dirty="0" smtClean="0"/>
              <a:t>W</a:t>
            </a:r>
            <a:r>
              <a:rPr lang="sl-SI" dirty="0" smtClean="0"/>
              <a:t>, upor zaradi vrtinčenja R</a:t>
            </a:r>
            <a:r>
              <a:rPr lang="sl-SI" sz="1100" dirty="0" smtClean="0"/>
              <a:t>E, </a:t>
            </a:r>
            <a:r>
              <a:rPr lang="sl-SI" dirty="0" smtClean="0"/>
              <a:t>upor morskih valov)</a:t>
            </a:r>
            <a:endParaRPr lang="sl-SI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8432" y="4437112"/>
            <a:ext cx="5943062" cy="1652461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9275" y="2788309"/>
            <a:ext cx="2061376" cy="151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0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103731"/>
              </p:ext>
            </p:extLst>
          </p:nvPr>
        </p:nvGraphicFramePr>
        <p:xfrm>
          <a:off x="395536" y="1628800"/>
          <a:ext cx="8208912" cy="3168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528059"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Vrsta upora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Delež% skupnega upora R</a:t>
                      </a:r>
                      <a:r>
                        <a:rPr lang="sl-SI" sz="1100" dirty="0" smtClean="0"/>
                        <a:t>T</a:t>
                      </a:r>
                      <a:endParaRPr lang="sl-SI" sz="1100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Hitre ladje                           Počasne ladje</a:t>
                      </a:r>
                      <a:endParaRPr lang="sl-SI" sz="1800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Upor trenja R</a:t>
                      </a:r>
                      <a:r>
                        <a:rPr lang="sl-SI" sz="1100" dirty="0" smtClean="0"/>
                        <a:t>F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45                                                 90</a:t>
                      </a:r>
                      <a:endParaRPr lang="sl-SI" sz="1800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Upor valov R</a:t>
                      </a:r>
                      <a:r>
                        <a:rPr lang="sl-SI" sz="1100" dirty="0" smtClean="0"/>
                        <a:t>W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40                                                 5</a:t>
                      </a:r>
                      <a:endParaRPr lang="sl-SI" sz="1800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Upor vrtinčenja R</a:t>
                      </a:r>
                      <a:r>
                        <a:rPr lang="sl-SI" sz="1100" dirty="0" smtClean="0"/>
                        <a:t>E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5                                                    3</a:t>
                      </a:r>
                      <a:endParaRPr lang="sl-SI" sz="1800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Zračni upor R</a:t>
                      </a:r>
                      <a:r>
                        <a:rPr lang="sl-SI" sz="1100" dirty="0" smtClean="0"/>
                        <a:t>A</a:t>
                      </a:r>
                      <a:endParaRPr lang="sl-S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/>
                        <a:t>10                                                  </a:t>
                      </a:r>
                      <a:r>
                        <a:rPr lang="sl-SI" sz="1800" baseline="0" dirty="0" smtClean="0"/>
                        <a:t> 2</a:t>
                      </a:r>
                      <a:endParaRPr lang="sl-SI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32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27466" y="476672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u="sng" dirty="0">
                <a:latin typeface="Times New Roman"/>
                <a:ea typeface="Times New Roman"/>
              </a:rPr>
              <a:t>Oprema ladje</a:t>
            </a:r>
            <a:r>
              <a:rPr lang="sl-SI" dirty="0">
                <a:latin typeface="Times New Roman"/>
                <a:ea typeface="Times New Roman"/>
              </a:rPr>
              <a:t> </a:t>
            </a:r>
            <a:endParaRPr lang="sl-SI" dirty="0" smtClean="0">
              <a:latin typeface="Times New Roman"/>
              <a:ea typeface="Times New Roman"/>
            </a:endParaRPr>
          </a:p>
          <a:p>
            <a:r>
              <a:rPr lang="sl-SI" dirty="0" smtClean="0">
                <a:latin typeface="Times New Roman"/>
                <a:ea typeface="Times New Roman"/>
              </a:rPr>
              <a:t>je </a:t>
            </a:r>
            <a:r>
              <a:rPr lang="sl-SI" dirty="0">
                <a:latin typeface="Times New Roman"/>
                <a:ea typeface="Times New Roman"/>
              </a:rPr>
              <a:t>sestavljena iz strojev, naprav in tehničnih pripomočkov, ki služijo za privez, </a:t>
            </a:r>
            <a:r>
              <a:rPr lang="sl-SI" dirty="0" smtClean="0">
                <a:latin typeface="Times New Roman"/>
                <a:ea typeface="Times New Roman"/>
              </a:rPr>
              <a:t>sidranje</a:t>
            </a:r>
            <a:r>
              <a:rPr lang="sl-SI" dirty="0">
                <a:latin typeface="Times New Roman"/>
                <a:ea typeface="Times New Roman"/>
              </a:rPr>
              <a:t>, manevriranje, nakladanje in razkladanje tovora, varnost </a:t>
            </a:r>
            <a:r>
              <a:rPr lang="sl-SI" dirty="0" smtClean="0">
                <a:latin typeface="Times New Roman"/>
                <a:ea typeface="Times New Roman"/>
              </a:rPr>
              <a:t>plovbe. </a:t>
            </a:r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143508" y="1478225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u="sng" dirty="0">
                <a:latin typeface="Times New Roman"/>
                <a:ea typeface="Times New Roman"/>
              </a:rPr>
              <a:t>Notranja oprema</a:t>
            </a:r>
            <a:r>
              <a:rPr lang="sl-SI" dirty="0">
                <a:latin typeface="Times New Roman"/>
                <a:ea typeface="Times New Roman"/>
              </a:rPr>
              <a:t> </a:t>
            </a:r>
            <a:endParaRPr lang="sl-SI" dirty="0" smtClean="0">
              <a:latin typeface="Times New Roman"/>
              <a:ea typeface="Times New Roman"/>
            </a:endParaRPr>
          </a:p>
          <a:p>
            <a:r>
              <a:rPr lang="sl-SI" dirty="0" smtClean="0">
                <a:latin typeface="Times New Roman"/>
                <a:ea typeface="Times New Roman"/>
              </a:rPr>
              <a:t>je </a:t>
            </a:r>
            <a:r>
              <a:rPr lang="sl-SI" dirty="0">
                <a:latin typeface="Times New Roman"/>
                <a:ea typeface="Times New Roman"/>
              </a:rPr>
              <a:t>vsa ostala oprema, stroji, naprave in ostali tehnični pripomočki, ki </a:t>
            </a:r>
            <a:r>
              <a:rPr lang="sl-SI" dirty="0" smtClean="0">
                <a:latin typeface="Times New Roman"/>
                <a:ea typeface="Times New Roman"/>
              </a:rPr>
              <a:t>služijo </a:t>
            </a:r>
            <a:r>
              <a:rPr lang="sl-SI" dirty="0">
                <a:latin typeface="Times New Roman"/>
                <a:ea typeface="Times New Roman"/>
              </a:rPr>
              <a:t>za nemoteno bivanje posadke in potnikov </a:t>
            </a:r>
            <a:r>
              <a:rPr lang="sl-SI" dirty="0" smtClean="0">
                <a:latin typeface="Times New Roman"/>
                <a:ea typeface="Times New Roman"/>
              </a:rPr>
              <a:t>kot npr. </a:t>
            </a:r>
            <a:r>
              <a:rPr lang="sl-SI" dirty="0">
                <a:latin typeface="Times New Roman"/>
                <a:ea typeface="Times New Roman"/>
              </a:rPr>
              <a:t>oprema kuhinje, hladilniki, sistem pitne </a:t>
            </a:r>
            <a:r>
              <a:rPr lang="sl-SI" dirty="0" smtClean="0">
                <a:latin typeface="Times New Roman"/>
                <a:ea typeface="Times New Roman"/>
              </a:rPr>
              <a:t>vode.</a:t>
            </a:r>
            <a:endParaRPr lang="sl-SI" dirty="0"/>
          </a:p>
        </p:txBody>
      </p:sp>
      <p:sp>
        <p:nvSpPr>
          <p:cNvPr id="4" name="Pravokotnik 3"/>
          <p:cNvSpPr/>
          <p:nvPr/>
        </p:nvSpPr>
        <p:spPr>
          <a:xfrm>
            <a:off x="179512" y="2564904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u="sng" dirty="0">
                <a:latin typeface="Times New Roman"/>
                <a:ea typeface="Times New Roman"/>
              </a:rPr>
              <a:t>Pregrade</a:t>
            </a:r>
            <a:r>
              <a:rPr lang="sl-SI" dirty="0">
                <a:latin typeface="Times New Roman"/>
                <a:ea typeface="Times New Roman"/>
              </a:rPr>
              <a:t> (</a:t>
            </a:r>
            <a:r>
              <a:rPr lang="sl-SI" dirty="0" err="1">
                <a:latin typeface="Times New Roman"/>
                <a:ea typeface="Times New Roman"/>
              </a:rPr>
              <a:t>bulkheads</a:t>
            </a:r>
            <a:r>
              <a:rPr lang="sl-SI" dirty="0">
                <a:latin typeface="Times New Roman"/>
                <a:ea typeface="Times New Roman"/>
              </a:rPr>
              <a:t>) </a:t>
            </a:r>
            <a:endParaRPr lang="sl-SI" dirty="0" smtClean="0">
              <a:latin typeface="Times New Roman"/>
              <a:ea typeface="Times New Roman"/>
            </a:endParaRPr>
          </a:p>
          <a:p>
            <a:r>
              <a:rPr lang="sl-SI" dirty="0" smtClean="0">
                <a:latin typeface="Times New Roman"/>
                <a:ea typeface="Times New Roman"/>
              </a:rPr>
              <a:t>so </a:t>
            </a:r>
            <a:r>
              <a:rPr lang="sl-SI" dirty="0">
                <a:latin typeface="Times New Roman"/>
                <a:ea typeface="Times New Roman"/>
              </a:rPr>
              <a:t>tisti prečni ali vzdolžni konstrukcijski elementi v trupu ladje, ki jo delijo na posamezne prostore. Najbolj važne so nepropustne pregrade, ki so skonstruirane tako, da v slučaju prodora vode v posamezen del ladje, omejijo prodor le na ta del. Število nepropustnih pregrad je predpisano s konvencijo SOLAS. </a:t>
            </a:r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672" y="4042232"/>
            <a:ext cx="5973972" cy="205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avokotnik 4"/>
          <p:cNvSpPr/>
          <p:nvPr/>
        </p:nvSpPr>
        <p:spPr>
          <a:xfrm>
            <a:off x="1497395" y="6228822"/>
            <a:ext cx="5973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1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SOLAS - </a:t>
            </a:r>
            <a:r>
              <a:rPr lang="sl-SI" sz="14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Safety</a:t>
            </a:r>
            <a:r>
              <a:rPr lang="sl-SI" sz="1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of </a:t>
            </a:r>
            <a:r>
              <a:rPr lang="sl-SI" sz="14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Life</a:t>
            </a:r>
            <a:r>
              <a:rPr lang="sl-SI" sz="1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at </a:t>
            </a:r>
            <a:r>
              <a:rPr lang="sl-SI" sz="14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Sea</a:t>
            </a:r>
            <a:r>
              <a:rPr lang="sl-SI" sz="1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(konvencija o zaščiti človeških življenj na morju)</a:t>
            </a:r>
            <a:endParaRPr lang="sl-SI" sz="1400" dirty="0"/>
          </a:p>
        </p:txBody>
      </p:sp>
    </p:spTree>
    <p:extLst>
      <p:ext uri="{BB962C8B-B14F-4D97-AF65-F5344CB8AC3E}">
        <p14:creationId xmlns:p14="http://schemas.microsoft.com/office/powerpoint/2010/main" val="316935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727829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u="sng" dirty="0">
                <a:latin typeface="Times New Roman"/>
                <a:ea typeface="Times New Roman"/>
              </a:rPr>
              <a:t>Skladišča</a:t>
            </a:r>
            <a:r>
              <a:rPr lang="sl-SI" dirty="0">
                <a:latin typeface="Times New Roman"/>
                <a:ea typeface="Times New Roman"/>
              </a:rPr>
              <a:t> (</a:t>
            </a:r>
            <a:r>
              <a:rPr lang="sl-SI" dirty="0" err="1">
                <a:latin typeface="Times New Roman"/>
                <a:ea typeface="Times New Roman"/>
              </a:rPr>
              <a:t>holds</a:t>
            </a:r>
            <a:r>
              <a:rPr lang="sl-SI" dirty="0">
                <a:latin typeface="Times New Roman"/>
                <a:ea typeface="Times New Roman"/>
              </a:rPr>
              <a:t>) so prostori namenjeni tovoru. Njihova zgradba, položaj, velikost, število in oblika so odvisni od tipa ladje.</a:t>
            </a:r>
            <a:endParaRPr lang="sl-SI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37" y="3017799"/>
            <a:ext cx="3897619" cy="2923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17799"/>
            <a:ext cx="3897618" cy="2923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1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18344" y="548680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u="sng" dirty="0">
                <a:latin typeface="Times New Roman"/>
                <a:ea typeface="Times New Roman"/>
              </a:rPr>
              <a:t>Tovorna oprema</a:t>
            </a:r>
            <a:r>
              <a:rPr lang="sl-SI" dirty="0">
                <a:latin typeface="Times New Roman"/>
                <a:ea typeface="Times New Roman"/>
              </a:rPr>
              <a:t> (</a:t>
            </a:r>
            <a:r>
              <a:rPr lang="sl-SI" dirty="0" err="1">
                <a:latin typeface="Times New Roman"/>
                <a:ea typeface="Times New Roman"/>
              </a:rPr>
              <a:t>Cargo</a:t>
            </a:r>
            <a:r>
              <a:rPr lang="sl-SI" dirty="0">
                <a:latin typeface="Times New Roman"/>
                <a:ea typeface="Times New Roman"/>
              </a:rPr>
              <a:t> </a:t>
            </a:r>
            <a:r>
              <a:rPr lang="sl-SI" dirty="0" err="1">
                <a:latin typeface="Times New Roman"/>
                <a:ea typeface="Times New Roman"/>
              </a:rPr>
              <a:t>handling</a:t>
            </a:r>
            <a:r>
              <a:rPr lang="sl-SI" dirty="0">
                <a:latin typeface="Times New Roman"/>
                <a:ea typeface="Times New Roman"/>
              </a:rPr>
              <a:t> </a:t>
            </a:r>
            <a:r>
              <a:rPr lang="sl-SI" dirty="0" err="1">
                <a:latin typeface="Times New Roman"/>
                <a:ea typeface="Times New Roman"/>
              </a:rPr>
              <a:t>equipment</a:t>
            </a:r>
            <a:r>
              <a:rPr lang="sl-SI" dirty="0">
                <a:latin typeface="Times New Roman"/>
                <a:ea typeface="Times New Roman"/>
              </a:rPr>
              <a:t>) je odvisna od pričakovanega tovora, katerega bo ladja v svoji življenjski dobi prevažala. Ker se tovori po svojih lastnostih zelo razlikujejo (tekoči, suhi, razsuti, kosovni, težki, volumenski, pokvarljivi itd.), je tudi tovorna oprema na ladjah različna. Na tankerjih </a:t>
            </a:r>
            <a:r>
              <a:rPr lang="sl-SI" dirty="0" smtClean="0">
                <a:latin typeface="Times New Roman"/>
                <a:ea typeface="Times New Roman"/>
              </a:rPr>
              <a:t>npr. tovorno </a:t>
            </a:r>
            <a:r>
              <a:rPr lang="sl-SI" dirty="0">
                <a:latin typeface="Times New Roman"/>
                <a:ea typeface="Times New Roman"/>
              </a:rPr>
              <a:t>opremo sestavljajo črpalke, cevovodi, ventili itd., medtem ko je tovorna oprema na </a:t>
            </a:r>
            <a:r>
              <a:rPr lang="sl-SI" dirty="0" err="1">
                <a:latin typeface="Times New Roman"/>
                <a:ea typeface="Times New Roman"/>
              </a:rPr>
              <a:t>ro</a:t>
            </a:r>
            <a:r>
              <a:rPr lang="sl-SI" dirty="0">
                <a:latin typeface="Times New Roman"/>
                <a:ea typeface="Times New Roman"/>
              </a:rPr>
              <a:t>-</a:t>
            </a:r>
            <a:r>
              <a:rPr lang="sl-SI" dirty="0" err="1">
                <a:latin typeface="Times New Roman"/>
                <a:ea typeface="Times New Roman"/>
              </a:rPr>
              <a:t>ro</a:t>
            </a:r>
            <a:r>
              <a:rPr lang="sl-SI" dirty="0">
                <a:latin typeface="Times New Roman"/>
                <a:ea typeface="Times New Roman"/>
              </a:rPr>
              <a:t> ladji sestavljena iz ramp in dvigal.</a:t>
            </a:r>
            <a:endParaRPr lang="sl-SI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832" y="2276872"/>
            <a:ext cx="5926336" cy="3703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19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473629" y="41743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u="sng" dirty="0" err="1">
                <a:latin typeface="Times New Roman"/>
                <a:ea typeface="Times New Roman"/>
              </a:rPr>
              <a:t>Dvodno</a:t>
            </a:r>
            <a:r>
              <a:rPr lang="sl-SI" dirty="0">
                <a:latin typeface="Times New Roman"/>
                <a:ea typeface="Times New Roman"/>
              </a:rPr>
              <a:t> (</a:t>
            </a:r>
            <a:r>
              <a:rPr lang="sl-SI" dirty="0" err="1">
                <a:latin typeface="Times New Roman"/>
                <a:ea typeface="Times New Roman"/>
              </a:rPr>
              <a:t>double</a:t>
            </a:r>
            <a:r>
              <a:rPr lang="sl-SI" dirty="0">
                <a:latin typeface="Times New Roman"/>
                <a:ea typeface="Times New Roman"/>
              </a:rPr>
              <a:t> </a:t>
            </a:r>
            <a:r>
              <a:rPr lang="sl-SI" dirty="0" err="1">
                <a:latin typeface="Times New Roman"/>
                <a:ea typeface="Times New Roman"/>
              </a:rPr>
              <a:t>bottom</a:t>
            </a:r>
            <a:r>
              <a:rPr lang="sl-SI" dirty="0">
                <a:latin typeface="Times New Roman"/>
                <a:ea typeface="Times New Roman"/>
              </a:rPr>
              <a:t>) je prostor na dnu ladje, namenjen za tanke. Tanki </a:t>
            </a:r>
            <a:r>
              <a:rPr lang="sl-SI" dirty="0" err="1">
                <a:latin typeface="Times New Roman"/>
                <a:ea typeface="Times New Roman"/>
              </a:rPr>
              <a:t>dvodna</a:t>
            </a:r>
            <a:r>
              <a:rPr lang="sl-SI" dirty="0">
                <a:latin typeface="Times New Roman"/>
                <a:ea typeface="Times New Roman"/>
              </a:rPr>
              <a:t> običajno služijo kot balastni </a:t>
            </a:r>
            <a:r>
              <a:rPr lang="sl-SI" dirty="0" smtClean="0">
                <a:latin typeface="Times New Roman"/>
                <a:ea typeface="Times New Roman"/>
              </a:rPr>
              <a:t>tanki. </a:t>
            </a:r>
            <a:r>
              <a:rPr lang="sl-SI" dirty="0">
                <a:latin typeface="Times New Roman"/>
                <a:ea typeface="Times New Roman"/>
              </a:rPr>
              <a:t>Obenem služijo kot dodatna zaščita ladje in tovora v primeru nasedanja ladje.</a:t>
            </a:r>
            <a:endParaRPr lang="sl-SI" dirty="0">
              <a:effectLst/>
              <a:latin typeface="Times New Roman"/>
              <a:ea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4032448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avokotnik 2"/>
          <p:cNvSpPr/>
          <p:nvPr/>
        </p:nvSpPr>
        <p:spPr>
          <a:xfrm>
            <a:off x="473629" y="4797152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u="sng" dirty="0">
                <a:latin typeface="Times New Roman"/>
                <a:ea typeface="Times New Roman"/>
              </a:rPr>
              <a:t>Ladijski tanki</a:t>
            </a:r>
            <a:r>
              <a:rPr lang="sl-SI" dirty="0">
                <a:latin typeface="Times New Roman"/>
                <a:ea typeface="Times New Roman"/>
              </a:rPr>
              <a:t> (</a:t>
            </a:r>
            <a:r>
              <a:rPr lang="sl-SI" dirty="0" err="1">
                <a:latin typeface="Times New Roman"/>
                <a:ea typeface="Times New Roman"/>
              </a:rPr>
              <a:t>ship</a:t>
            </a:r>
            <a:r>
              <a:rPr lang="sl-SI" dirty="0">
                <a:latin typeface="Times New Roman"/>
                <a:ea typeface="Times New Roman"/>
              </a:rPr>
              <a:t> </a:t>
            </a:r>
            <a:r>
              <a:rPr lang="sl-SI" dirty="0" err="1">
                <a:latin typeface="Times New Roman"/>
                <a:ea typeface="Times New Roman"/>
              </a:rPr>
              <a:t>tanks</a:t>
            </a:r>
            <a:r>
              <a:rPr lang="sl-SI" dirty="0">
                <a:latin typeface="Times New Roman"/>
                <a:ea typeface="Times New Roman"/>
              </a:rPr>
              <a:t>) so prostori na ladji namenjeni za shranjevanje tekočin. Ločimo tovorne tanke, balastne tanke, tanke za gorivo, tanke sladke vode in tanke odpadnih </a:t>
            </a:r>
            <a:r>
              <a:rPr lang="sl-SI" dirty="0" smtClean="0">
                <a:latin typeface="Times New Roman"/>
                <a:ea typeface="Times New Roman"/>
              </a:rPr>
              <a:t>tekočin… </a:t>
            </a:r>
            <a:endParaRPr lang="sl-SI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926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81770" y="476671"/>
            <a:ext cx="89289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u="sng" dirty="0">
                <a:solidFill>
                  <a:schemeClr val="accent1"/>
                </a:solidFill>
                <a:latin typeface="Times New Roman"/>
                <a:ea typeface="Times New Roman"/>
              </a:rPr>
              <a:t>Balastni tanki (</a:t>
            </a:r>
            <a:r>
              <a:rPr lang="sl-SI" b="1" u="sng" dirty="0" err="1">
                <a:solidFill>
                  <a:schemeClr val="accent1"/>
                </a:solidFill>
                <a:latin typeface="Times New Roman"/>
                <a:ea typeface="Times New Roman"/>
              </a:rPr>
              <a:t>ballast</a:t>
            </a:r>
            <a:r>
              <a:rPr lang="sl-SI" b="1" u="sng" dirty="0">
                <a:solidFill>
                  <a:schemeClr val="accent1"/>
                </a:solidFill>
                <a:latin typeface="Times New Roman"/>
                <a:ea typeface="Times New Roman"/>
              </a:rPr>
              <a:t> </a:t>
            </a:r>
            <a:r>
              <a:rPr lang="sl-SI" b="1" u="sng" dirty="0" err="1">
                <a:solidFill>
                  <a:schemeClr val="accent1"/>
                </a:solidFill>
                <a:latin typeface="Times New Roman"/>
                <a:ea typeface="Times New Roman"/>
              </a:rPr>
              <a:t>tanks</a:t>
            </a:r>
            <a:r>
              <a:rPr lang="sl-SI" b="1" u="sng" dirty="0">
                <a:solidFill>
                  <a:schemeClr val="accent1"/>
                </a:solidFill>
                <a:latin typeface="Times New Roman"/>
                <a:ea typeface="Times New Roman"/>
              </a:rPr>
              <a:t>) </a:t>
            </a:r>
            <a:endParaRPr lang="sl-SI" b="1" u="sng" dirty="0" smtClean="0">
              <a:solidFill>
                <a:schemeClr val="accent1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sl-SI" dirty="0" smtClean="0">
                <a:latin typeface="Times New Roman"/>
                <a:ea typeface="Times New Roman"/>
              </a:rPr>
              <a:t>so </a:t>
            </a:r>
            <a:r>
              <a:rPr lang="sl-SI" dirty="0">
                <a:latin typeface="Times New Roman"/>
                <a:ea typeface="Times New Roman"/>
              </a:rPr>
              <a:t>namenjeni za balast. Balast je dodatna teža, največkrat voda iz pristanišča, ki pomaga ladji za: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sl-SI" b="1" dirty="0">
                <a:latin typeface="Times New Roman"/>
                <a:ea typeface="Times New Roman"/>
              </a:rPr>
              <a:t>Izboljšanje stabilnosti ladje</a:t>
            </a:r>
            <a:r>
              <a:rPr lang="sl-SI" dirty="0">
                <a:latin typeface="Times New Roman"/>
                <a:ea typeface="Times New Roman"/>
              </a:rPr>
              <a:t>. Ko je ladja prazna ali ko je tovor neugodno naložen (npr. les, kontejnerji), si ladja z balastom pomaga, da ohrani ugodno stabilnost.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sl-SI" b="1" dirty="0">
                <a:latin typeface="Times New Roman"/>
                <a:ea typeface="Times New Roman"/>
              </a:rPr>
              <a:t>Uravnavanje vzdolžnega in prečnega nagiba ladje</a:t>
            </a:r>
            <a:r>
              <a:rPr lang="sl-SI" dirty="0">
                <a:latin typeface="Times New Roman"/>
                <a:ea typeface="Times New Roman"/>
              </a:rPr>
              <a:t>. Teže na ladji namreč niso enakomerno razporejene, tako da potrebujemo dodatne teže na nasprotnih straneh, da ladjo </a:t>
            </a:r>
            <a:r>
              <a:rPr lang="sl-SI" dirty="0" smtClean="0">
                <a:latin typeface="Times New Roman"/>
                <a:ea typeface="Times New Roman"/>
              </a:rPr>
              <a:t> uravnovesimo. </a:t>
            </a:r>
            <a:r>
              <a:rPr lang="sl-SI" dirty="0">
                <a:latin typeface="Times New Roman"/>
                <a:ea typeface="Times New Roman"/>
              </a:rPr>
              <a:t>To storimo tako, da napolnimo tanke z balastom na nasprotni strani. Posebej je to važno v luki pri manipulacijah s tovorom.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sl-SI" b="1" dirty="0">
                <a:latin typeface="Times New Roman"/>
                <a:ea typeface="Times New Roman"/>
              </a:rPr>
              <a:t>Obtežitev prazne ladje</a:t>
            </a:r>
            <a:r>
              <a:rPr lang="sl-SI" dirty="0">
                <a:latin typeface="Times New Roman"/>
                <a:ea typeface="Times New Roman"/>
              </a:rPr>
              <a:t>. Mnogokrat se ladje, ko v eni luki izkrcajo ves tovor, odpravijo prazne do sledečega pristana. Prazna ladja je manj potopljena in tudi površina njenega nadvodnega dela postane večja. S tem postanejo ladje bolj izpostavljene valovom in vetru in tako tedaj težje držijo </a:t>
            </a:r>
            <a:r>
              <a:rPr lang="sl-SI" dirty="0" err="1">
                <a:latin typeface="Times New Roman"/>
                <a:ea typeface="Times New Roman"/>
              </a:rPr>
              <a:t>željeno</a:t>
            </a:r>
            <a:r>
              <a:rPr lang="sl-SI" dirty="0">
                <a:latin typeface="Times New Roman"/>
                <a:ea typeface="Times New Roman"/>
              </a:rPr>
              <a:t> smer ter se jim občutno zmanjša hitrost.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sl-SI" b="1" dirty="0">
                <a:latin typeface="Times New Roman"/>
                <a:ea typeface="Times New Roman"/>
              </a:rPr>
              <a:t>Primerno potopitev ladijskega vijaka</a:t>
            </a:r>
            <a:r>
              <a:rPr lang="sl-SI" dirty="0">
                <a:latin typeface="Times New Roman"/>
                <a:ea typeface="Times New Roman"/>
              </a:rPr>
              <a:t>. Ladijski vijak ima največji izkoristek, ko je popolnoma potopljen in ko je ladja rahlo nagnjena proti krmi. Ker to težko dosežemo samo s tovorom in ostalimi težami na ladji, si moramo pomagati z balastom.</a:t>
            </a:r>
            <a:endParaRPr lang="sl-SI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Pravokotnik 2"/>
          <p:cNvSpPr/>
          <p:nvPr/>
        </p:nvSpPr>
        <p:spPr>
          <a:xfrm>
            <a:off x="2519772" y="6211669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/>
              <a:t>https://</a:t>
            </a:r>
            <a:r>
              <a:rPr lang="sl-SI" sz="1400" dirty="0" smtClean="0"/>
              <a:t>www.youtube.com/watch?v=qTFJ33WiK9E</a:t>
            </a:r>
          </a:p>
          <a:p>
            <a:endParaRPr lang="sl-SI" sz="1400" dirty="0"/>
          </a:p>
        </p:txBody>
      </p:sp>
    </p:spTree>
    <p:extLst>
      <p:ext uri="{BB962C8B-B14F-4D97-AF65-F5344CB8AC3E}">
        <p14:creationId xmlns:p14="http://schemas.microsoft.com/office/powerpoint/2010/main" val="200254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23528" y="476672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u="sng" dirty="0" smtClean="0">
                <a:solidFill>
                  <a:schemeClr val="accent1"/>
                </a:solidFill>
                <a:latin typeface="Times New Roman"/>
                <a:ea typeface="Times New Roman"/>
              </a:rPr>
              <a:t>Kaluže</a:t>
            </a:r>
            <a:r>
              <a:rPr lang="sl-SI" b="1" dirty="0" smtClean="0">
                <a:solidFill>
                  <a:schemeClr val="accent1"/>
                </a:solidFill>
                <a:latin typeface="Times New Roman"/>
                <a:ea typeface="Times New Roman"/>
              </a:rPr>
              <a:t> </a:t>
            </a:r>
          </a:p>
          <a:p>
            <a:r>
              <a:rPr lang="sl-SI" dirty="0" smtClean="0">
                <a:latin typeface="Times New Roman"/>
                <a:ea typeface="Times New Roman"/>
              </a:rPr>
              <a:t>so </a:t>
            </a:r>
            <a:r>
              <a:rPr lang="sl-SI" dirty="0">
                <a:latin typeface="Times New Roman"/>
                <a:ea typeface="Times New Roman"/>
              </a:rPr>
              <a:t>zbiralnice odpadnih vod v skladiščih in </a:t>
            </a:r>
            <a:r>
              <a:rPr lang="sl-SI" dirty="0" smtClean="0">
                <a:latin typeface="Times New Roman"/>
                <a:ea typeface="Times New Roman"/>
              </a:rPr>
              <a:t>strojnici.</a:t>
            </a:r>
          </a:p>
          <a:p>
            <a:r>
              <a:rPr lang="sl-SI" dirty="0">
                <a:ea typeface="Times New Roman"/>
              </a:rPr>
              <a:t>Konvencija MARPOL je konvencija o preprečevanju onesnaženja morja. Sprejeta 1978 v okviru </a:t>
            </a:r>
            <a:r>
              <a:rPr lang="sl-SI" dirty="0" smtClean="0">
                <a:ea typeface="Times New Roman"/>
              </a:rPr>
              <a:t>OZN</a:t>
            </a:r>
            <a:r>
              <a:rPr lang="sl-SI" dirty="0">
                <a:ea typeface="Times New Roman"/>
              </a:rPr>
              <a:t>.</a:t>
            </a:r>
            <a:endParaRPr lang="sl-SI" dirty="0"/>
          </a:p>
          <a:p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726" y="2159579"/>
            <a:ext cx="4932548" cy="3704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02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259178" y="588137"/>
            <a:ext cx="84892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u="sng" dirty="0"/>
              <a:t>Cevovodi (</a:t>
            </a:r>
            <a:r>
              <a:rPr lang="sl-SI" b="1" u="sng" dirty="0" err="1"/>
              <a:t>pipelines</a:t>
            </a:r>
            <a:r>
              <a:rPr lang="sl-SI" b="1" u="sng" dirty="0"/>
              <a:t>)</a:t>
            </a:r>
          </a:p>
          <a:p>
            <a:endParaRPr lang="sl-SI" dirty="0" smtClean="0">
              <a:latin typeface="Times New Roman"/>
              <a:ea typeface="Times New Roman"/>
            </a:endParaRPr>
          </a:p>
          <a:p>
            <a:r>
              <a:rPr lang="sl-SI" dirty="0" smtClean="0">
                <a:latin typeface="Times New Roman"/>
                <a:ea typeface="Times New Roman"/>
              </a:rPr>
              <a:t>Ladja </a:t>
            </a:r>
            <a:r>
              <a:rPr lang="sl-SI" dirty="0">
                <a:latin typeface="Times New Roman"/>
                <a:ea typeface="Times New Roman"/>
              </a:rPr>
              <a:t>ima tudi več sistemov </a:t>
            </a:r>
            <a:r>
              <a:rPr lang="sl-SI" dirty="0" smtClean="0">
                <a:latin typeface="Times New Roman"/>
                <a:ea typeface="Times New Roman"/>
              </a:rPr>
              <a:t>cevovodov. </a:t>
            </a:r>
            <a:r>
              <a:rPr lang="sl-SI" dirty="0">
                <a:latin typeface="Times New Roman"/>
                <a:ea typeface="Times New Roman"/>
              </a:rPr>
              <a:t>Vsak cevovod ima tudi eno ali več črpalk, ki služijo temu cevovodu</a:t>
            </a:r>
            <a:r>
              <a:rPr lang="sl-SI" dirty="0" smtClean="0">
                <a:latin typeface="Times New Roman"/>
                <a:ea typeface="Times New Roman"/>
              </a:rPr>
              <a:t>.</a:t>
            </a:r>
          </a:p>
          <a:p>
            <a:r>
              <a:rPr lang="sl-SI" dirty="0">
                <a:ea typeface="Times New Roman"/>
              </a:rPr>
              <a:t>Najpomembnejši so: tovorni, kalužni, balastni in protipožarni. </a:t>
            </a:r>
          </a:p>
          <a:p>
            <a:endParaRPr lang="sl-SI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564904"/>
            <a:ext cx="4118545" cy="32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64904"/>
            <a:ext cx="3228950" cy="3228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27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476672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u="sng" dirty="0">
                <a:latin typeface="Times New Roman"/>
                <a:ea typeface="Times New Roman"/>
              </a:rPr>
              <a:t>Poveljniški most</a:t>
            </a:r>
            <a:r>
              <a:rPr lang="sl-SI" b="1" dirty="0">
                <a:latin typeface="Times New Roman"/>
                <a:ea typeface="Times New Roman"/>
              </a:rPr>
              <a:t> ali most (</a:t>
            </a:r>
            <a:r>
              <a:rPr lang="sl-SI" b="1" dirty="0" err="1">
                <a:latin typeface="Times New Roman"/>
                <a:ea typeface="Times New Roman"/>
              </a:rPr>
              <a:t>navigation</a:t>
            </a:r>
            <a:r>
              <a:rPr lang="sl-SI" b="1" dirty="0">
                <a:latin typeface="Times New Roman"/>
                <a:ea typeface="Times New Roman"/>
              </a:rPr>
              <a:t> </a:t>
            </a:r>
            <a:r>
              <a:rPr lang="sl-SI" b="1" dirty="0" err="1">
                <a:latin typeface="Times New Roman"/>
                <a:ea typeface="Times New Roman"/>
              </a:rPr>
              <a:t>bridge</a:t>
            </a:r>
            <a:r>
              <a:rPr lang="sl-SI" b="1" dirty="0">
                <a:latin typeface="Times New Roman"/>
                <a:ea typeface="Times New Roman"/>
              </a:rPr>
              <a:t>, </a:t>
            </a:r>
            <a:r>
              <a:rPr lang="sl-SI" b="1" dirty="0" err="1">
                <a:latin typeface="Times New Roman"/>
                <a:ea typeface="Times New Roman"/>
              </a:rPr>
              <a:t>bridge</a:t>
            </a:r>
            <a:r>
              <a:rPr lang="sl-SI" b="1" dirty="0">
                <a:latin typeface="Times New Roman"/>
                <a:ea typeface="Times New Roman"/>
              </a:rPr>
              <a:t>) </a:t>
            </a:r>
            <a:endParaRPr lang="sl-SI" b="1" dirty="0" smtClean="0">
              <a:latin typeface="Times New Roman"/>
              <a:ea typeface="Times New Roman"/>
            </a:endParaRPr>
          </a:p>
          <a:p>
            <a:r>
              <a:rPr lang="sl-SI" dirty="0" smtClean="0">
                <a:latin typeface="Times New Roman"/>
                <a:ea typeface="Times New Roman"/>
              </a:rPr>
              <a:t>je </a:t>
            </a:r>
            <a:r>
              <a:rPr lang="sl-SI" dirty="0">
                <a:latin typeface="Times New Roman"/>
                <a:ea typeface="Times New Roman"/>
              </a:rPr>
              <a:t>prostor, od koder se vodi navigacija. Nahaja se na najvišjem prostoru na ladji, od koder je pregled najboljši.</a:t>
            </a:r>
            <a:endParaRPr lang="sl-S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96" y="1772816"/>
            <a:ext cx="8255000" cy="3765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2590529" y="6309321"/>
            <a:ext cx="39629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 smtClean="0">
                <a:hlinkClick r:id="rId3"/>
              </a:rPr>
              <a:t>https://www.youtube.com/watch?v=fqbOhfFJIBU</a:t>
            </a:r>
            <a:endParaRPr lang="sl-SI" sz="1400" dirty="0" smtClean="0"/>
          </a:p>
          <a:p>
            <a:endParaRPr lang="sl-SI" sz="1400" dirty="0"/>
          </a:p>
        </p:txBody>
      </p:sp>
    </p:spTree>
    <p:extLst>
      <p:ext uri="{BB962C8B-B14F-4D97-AF65-F5344CB8AC3E}">
        <p14:creationId xmlns:p14="http://schemas.microsoft.com/office/powerpoint/2010/main" val="213741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31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404664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u="sng" dirty="0">
                <a:latin typeface="Times New Roman"/>
                <a:ea typeface="Times New Roman"/>
              </a:rPr>
              <a:t>Bivalni prostori</a:t>
            </a:r>
            <a:r>
              <a:rPr lang="sl-SI" b="1" dirty="0">
                <a:latin typeface="Times New Roman"/>
                <a:ea typeface="Times New Roman"/>
              </a:rPr>
              <a:t> (</a:t>
            </a:r>
            <a:r>
              <a:rPr lang="sl-SI" b="1" dirty="0" err="1">
                <a:latin typeface="Times New Roman"/>
                <a:ea typeface="Times New Roman"/>
              </a:rPr>
              <a:t>accomodation</a:t>
            </a:r>
            <a:r>
              <a:rPr lang="sl-SI" b="1" dirty="0">
                <a:latin typeface="Times New Roman"/>
                <a:ea typeface="Times New Roman"/>
              </a:rPr>
              <a:t>) </a:t>
            </a:r>
            <a:endParaRPr lang="sl-SI" b="1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sl-SI" dirty="0" smtClean="0">
                <a:latin typeface="Times New Roman"/>
                <a:ea typeface="Times New Roman"/>
              </a:rPr>
              <a:t>se </a:t>
            </a:r>
            <a:r>
              <a:rPr lang="sl-SI" dirty="0">
                <a:latin typeface="Times New Roman"/>
                <a:ea typeface="Times New Roman"/>
              </a:rPr>
              <a:t>navadno nahajajo med strojnico in poveljniškim mostom. Obsegajo kabine posadke, kuhinjo, jedilnice, skupne prostore, razne shrambe in ostale podobne prostore.</a:t>
            </a:r>
            <a:endParaRPr lang="sl-SI" dirty="0">
              <a:effectLst/>
              <a:latin typeface="Times New Roman"/>
              <a:ea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74" y="1377407"/>
            <a:ext cx="4049216" cy="3134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1412776"/>
            <a:ext cx="4369097" cy="2458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859" y="4077072"/>
            <a:ext cx="2501327" cy="1957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99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07504" y="344470"/>
            <a:ext cx="892899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u="sng" dirty="0" smtClean="0">
                <a:solidFill>
                  <a:schemeClr val="accent1"/>
                </a:solidFill>
              </a:rPr>
              <a:t>Rešilni čolni (</a:t>
            </a:r>
            <a:r>
              <a:rPr lang="sl-SI" b="1" u="sng" dirty="0" err="1" smtClean="0">
                <a:solidFill>
                  <a:schemeClr val="accent1"/>
                </a:solidFill>
              </a:rPr>
              <a:t>Life</a:t>
            </a:r>
            <a:r>
              <a:rPr lang="sl-SI" b="1" u="sng" dirty="0" smtClean="0">
                <a:solidFill>
                  <a:schemeClr val="accent1"/>
                </a:solidFill>
              </a:rPr>
              <a:t> </a:t>
            </a:r>
            <a:r>
              <a:rPr lang="sl-SI" b="1" u="sng" dirty="0" err="1" smtClean="0">
                <a:solidFill>
                  <a:schemeClr val="accent1"/>
                </a:solidFill>
              </a:rPr>
              <a:t>Boats</a:t>
            </a:r>
            <a:r>
              <a:rPr lang="sl-SI" b="1" u="sng" dirty="0">
                <a:solidFill>
                  <a:schemeClr val="accent1"/>
                </a:solidFill>
              </a:rPr>
              <a:t>)</a:t>
            </a:r>
            <a:r>
              <a:rPr lang="sl-SI" b="1" u="sng" dirty="0" smtClean="0">
                <a:solidFill>
                  <a:schemeClr val="accent1"/>
                </a:solidFill>
              </a:rPr>
              <a:t> </a:t>
            </a:r>
          </a:p>
          <a:p>
            <a:endParaRPr lang="sl-SI" u="sng" dirty="0" smtClean="0"/>
          </a:p>
          <a:p>
            <a:endParaRPr lang="sl-SI" sz="1600" u="sng" dirty="0"/>
          </a:p>
          <a:p>
            <a:r>
              <a:rPr lang="sl-SI" dirty="0" smtClean="0"/>
              <a:t>Običajno so nameščeni na posebnem krovu. Na vsakem boku ladje mora biti ustrezno število. Izdelani so iz Al legur ali armirane plastike z zračnimi prekati. Poleg čolnov pa so na ladji tudi </a:t>
            </a:r>
            <a:r>
              <a:rPr lang="sl-SI" dirty="0" err="1" smtClean="0"/>
              <a:t>samonapihljivi</a:t>
            </a:r>
            <a:r>
              <a:rPr lang="sl-SI" dirty="0" smtClean="0"/>
              <a:t> reševalni splavi. </a:t>
            </a:r>
          </a:p>
          <a:p>
            <a:r>
              <a:rPr lang="sl-SI" dirty="0" smtClean="0"/>
              <a:t>Po SOLAS-u morajo biti opremljeni z predpisano opremo : vesla, vrvi za oprijemanje, vlečne vrvi, kompas, živež, pijača, zdravila, signalna sredstva, </a:t>
            </a:r>
            <a:r>
              <a:rPr lang="sl-SI" dirty="0" err="1" smtClean="0"/>
              <a:t>radiozveza</a:t>
            </a:r>
            <a:r>
              <a:rPr lang="sl-SI" dirty="0" smtClean="0"/>
              <a:t>.</a:t>
            </a:r>
            <a:endParaRPr lang="sl-SI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924944"/>
            <a:ext cx="3360373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548" y="2924944"/>
            <a:ext cx="3944295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avokotnik 5"/>
          <p:cNvSpPr/>
          <p:nvPr/>
        </p:nvSpPr>
        <p:spPr>
          <a:xfrm>
            <a:off x="179512" y="6021288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 smtClean="0"/>
          </a:p>
          <a:p>
            <a:endParaRPr lang="sl-SI" dirty="0"/>
          </a:p>
        </p:txBody>
      </p:sp>
      <p:sp>
        <p:nvSpPr>
          <p:cNvPr id="7" name="Pravokotnik 6"/>
          <p:cNvSpPr/>
          <p:nvPr/>
        </p:nvSpPr>
        <p:spPr>
          <a:xfrm>
            <a:off x="2610036" y="6207595"/>
            <a:ext cx="3923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 smtClean="0">
                <a:hlinkClick r:id="rId4"/>
              </a:rPr>
              <a:t>https://www.youtube.com/watch?v=zoTxNrfHDJw</a:t>
            </a:r>
            <a:endParaRPr lang="sl-SI" sz="1400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8708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268760"/>
            <a:ext cx="4452691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4" y="1304764"/>
            <a:ext cx="4061500" cy="30603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66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548680"/>
            <a:ext cx="8856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u="sng" dirty="0">
                <a:solidFill>
                  <a:schemeClr val="accent1"/>
                </a:solidFill>
                <a:latin typeface="Times New Roman"/>
                <a:ea typeface="Times New Roman"/>
              </a:rPr>
              <a:t>OZNAČEVANJE PROSTOROV NA LADJI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latin typeface="Times New Roman"/>
                <a:ea typeface="Times New Roman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sl-SI" dirty="0">
                <a:latin typeface="Times New Roman"/>
                <a:ea typeface="Times New Roman"/>
              </a:rPr>
              <a:t>Ladje imajo več skladišč in tankov. Za nemoteno delo v lukah, je potrebno poznati položaj skladišča, v katerem se bodo odvijale trgovske operacije. Položaji tovora so narisani na planu razporeda tovora (</a:t>
            </a:r>
            <a:r>
              <a:rPr lang="sl-SI" dirty="0" err="1">
                <a:latin typeface="Times New Roman"/>
                <a:ea typeface="Times New Roman"/>
              </a:rPr>
              <a:t>cargo</a:t>
            </a:r>
            <a:r>
              <a:rPr lang="sl-SI" dirty="0">
                <a:latin typeface="Times New Roman"/>
                <a:ea typeface="Times New Roman"/>
              </a:rPr>
              <a:t> plan). To ni pravi načrt ladje, ampak le skica, kjer so posebej poudarjeni tovorni prostori.</a:t>
            </a:r>
            <a:endParaRPr lang="sl-SI" dirty="0">
              <a:effectLst/>
              <a:latin typeface="Times New Roman"/>
              <a:ea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14" y="2708920"/>
            <a:ext cx="6579026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4497899"/>
            <a:ext cx="5267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86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1052736"/>
            <a:ext cx="5238750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251520" y="4653136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dirty="0">
                <a:latin typeface="Times New Roman"/>
                <a:ea typeface="Times New Roman"/>
              </a:rPr>
              <a:t>Če ima ladja več palub, kot </a:t>
            </a:r>
            <a:r>
              <a:rPr lang="sl-SI" dirty="0" smtClean="0">
                <a:latin typeface="Times New Roman"/>
                <a:ea typeface="Times New Roman"/>
              </a:rPr>
              <a:t>na primer </a:t>
            </a:r>
            <a:r>
              <a:rPr lang="sl-SI" dirty="0">
                <a:latin typeface="Times New Roman"/>
                <a:ea typeface="Times New Roman"/>
              </a:rPr>
              <a:t>trajekti, ladje za prevoz avtomobilov, potniške ladje itd., se </a:t>
            </a:r>
            <a:r>
              <a:rPr lang="sl-SI" dirty="0" smtClean="0">
                <a:latin typeface="Times New Roman"/>
                <a:ea typeface="Times New Roman"/>
              </a:rPr>
              <a:t>palube označujejo </a:t>
            </a:r>
            <a:r>
              <a:rPr lang="sl-SI" dirty="0">
                <a:latin typeface="Times New Roman"/>
                <a:ea typeface="Times New Roman"/>
              </a:rPr>
              <a:t>od spodaj navzgor. </a:t>
            </a:r>
            <a:r>
              <a:rPr lang="sl-SI" dirty="0" smtClean="0">
                <a:latin typeface="Times New Roman"/>
                <a:ea typeface="Times New Roman"/>
              </a:rPr>
              <a:t>Na </a:t>
            </a:r>
            <a:r>
              <a:rPr lang="sl-SI" dirty="0">
                <a:latin typeface="Times New Roman"/>
                <a:ea typeface="Times New Roman"/>
              </a:rPr>
              <a:t>potniških ladjah so tudi številke kabin sestavljene tako, da začnejo s številko palube, </a:t>
            </a:r>
            <a:r>
              <a:rPr lang="sl-SI" dirty="0" smtClean="0">
                <a:latin typeface="Times New Roman"/>
                <a:ea typeface="Times New Roman"/>
              </a:rPr>
              <a:t>na kar </a:t>
            </a:r>
            <a:r>
              <a:rPr lang="sl-SI" dirty="0">
                <a:latin typeface="Times New Roman"/>
                <a:ea typeface="Times New Roman"/>
              </a:rPr>
              <a:t>sledi številka kabine (npr. 1021 pomeni 21. kabina na 10. </a:t>
            </a:r>
            <a:r>
              <a:rPr lang="sl-SI" dirty="0" smtClean="0">
                <a:latin typeface="Times New Roman"/>
                <a:ea typeface="Times New Roman"/>
              </a:rPr>
              <a:t>palubi). </a:t>
            </a:r>
            <a:endParaRPr lang="sl-SI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6206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159701" y="488073"/>
            <a:ext cx="871296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u="sng" dirty="0" smtClean="0">
                <a:solidFill>
                  <a:schemeClr val="accent1"/>
                </a:solidFill>
                <a:cs typeface="Arial" pitchFamily="34" charset="0"/>
              </a:rPr>
              <a:t>Ladijski stabilizatorji</a:t>
            </a:r>
          </a:p>
          <a:p>
            <a:endParaRPr lang="sl-SI" dirty="0">
              <a:latin typeface="Arial" pitchFamily="34" charset="0"/>
              <a:cs typeface="Arial" pitchFamily="34" charset="0"/>
            </a:endParaRPr>
          </a:p>
          <a:p>
            <a:r>
              <a:rPr lang="sl-SI" dirty="0" smtClean="0">
                <a:cs typeface="Arial" pitchFamily="34" charset="0"/>
              </a:rPr>
              <a:t>Nekatere </a:t>
            </a:r>
            <a:r>
              <a:rPr lang="sl-SI" dirty="0" smtClean="0">
                <a:cs typeface="Arial" pitchFamily="34" charset="0"/>
              </a:rPr>
              <a:t>vrste ladij – tiste pri katerih so pomembna čim manjša kotna nihanja in gibanja (vojaške, potniške in trajekti), so običajno opremljene z napravami za zmanjševanje nihanj ladje (povečevanje stabilnosti) okrog vzdolžne osi. </a:t>
            </a:r>
          </a:p>
          <a:p>
            <a:r>
              <a:rPr lang="sl-SI" dirty="0" smtClean="0">
                <a:cs typeface="Arial" pitchFamily="34" charset="0"/>
              </a:rPr>
              <a:t>To so STABILIZATORJI – podvodne plavuti – krila, ki so nameščene v podvodnem delu, na bokih ladje. So hidravlično krmiljeni, upravlja jih žiroskop s pomočjo računalnika. V mirnem morju se nahajajo v ladijskem trupu.</a:t>
            </a:r>
            <a:endParaRPr lang="sl-SI" dirty="0"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80928"/>
            <a:ext cx="5040560" cy="33008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98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6" b="2201"/>
          <a:stretch/>
        </p:blipFill>
        <p:spPr bwMode="auto">
          <a:xfrm>
            <a:off x="0" y="0"/>
            <a:ext cx="9144000" cy="6945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703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788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509</TotalTime>
  <Words>1396</Words>
  <Application>Microsoft Office PowerPoint</Application>
  <PresentationFormat>Diaprojekcija na zaslonu (4:3)</PresentationFormat>
  <Paragraphs>134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29</vt:i4>
      </vt:variant>
    </vt:vector>
  </HeadingPairs>
  <TitlesOfParts>
    <vt:vector size="30" baseType="lpstr">
      <vt:lpstr>NewsPrint</vt:lpstr>
      <vt:lpstr>KONSTRUKCIJSKE KARAKTERISTIKE LADIJ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KONSTRUKCIJSKE KARAKTERISTIKE LADIJ</dc:title>
  <dc:creator>Roman</dc:creator>
  <cp:lastModifiedBy>Haris</cp:lastModifiedBy>
  <cp:revision>91</cp:revision>
  <dcterms:created xsi:type="dcterms:W3CDTF">2015-09-30T04:18:27Z</dcterms:created>
  <dcterms:modified xsi:type="dcterms:W3CDTF">2017-01-24T19:36:51Z</dcterms:modified>
</cp:coreProperties>
</file>