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C69A59C-9A0B-40BC-BEF3-75E63AAC039B}" type="datetimeFigureOut">
              <a:rPr lang="sl-SI" smtClean="0"/>
              <a:t>28.3.2017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04856" cy="1740024"/>
          </a:xfrm>
        </p:spPr>
        <p:txBody>
          <a:bodyPr/>
          <a:lstStyle/>
          <a:p>
            <a:r>
              <a:rPr lang="sl-SI" dirty="0" smtClean="0"/>
              <a:t>Delitev zrakoplovov</a:t>
            </a:r>
            <a:endParaRPr lang="sl-SI" dirty="0"/>
          </a:p>
        </p:txBody>
      </p:sp>
      <p:sp>
        <p:nvSpPr>
          <p:cNvPr id="4" name="AutoShape 2" descr="Rezultat iskanja slik za airplane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" name="AutoShape 4" descr="Rezultat iskanja slik za airplane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30" name="Picture 6" descr="Rezultat iskanja slik za airplane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068960"/>
            <a:ext cx="571500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062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smtClean="0">
                <a:solidFill>
                  <a:schemeClr val="accent1"/>
                </a:solidFill>
              </a:rPr>
              <a:t>Osnovna delitev</a:t>
            </a:r>
          </a:p>
          <a:p>
            <a:endParaRPr lang="sl-SI" dirty="0" smtClean="0"/>
          </a:p>
          <a:p>
            <a:r>
              <a:rPr lang="sl-SI" b="1" u="sng" dirty="0" smtClean="0"/>
              <a:t>AEROSTATI</a:t>
            </a:r>
            <a:r>
              <a:rPr lang="sl-SI" dirty="0" smtClean="0"/>
              <a:t> </a:t>
            </a:r>
            <a:r>
              <a:rPr lang="sl-SI" dirty="0"/>
              <a:t>(prosti baloni, vezani baloni, zračne ladje- cepelin</a:t>
            </a:r>
            <a:r>
              <a:rPr lang="sl-SI" dirty="0" smtClean="0"/>
              <a:t>) </a:t>
            </a:r>
          </a:p>
          <a:p>
            <a:r>
              <a:rPr lang="sl-SI" dirty="0" smtClean="0"/>
              <a:t>V </a:t>
            </a:r>
            <a:r>
              <a:rPr lang="sl-SI" dirty="0"/>
              <a:t>zraku se obdržijo zaradi </a:t>
            </a:r>
            <a:r>
              <a:rPr lang="sl-SI" dirty="0" err="1"/>
              <a:t>aerostatičnega</a:t>
            </a:r>
            <a:r>
              <a:rPr lang="sl-SI" dirty="0"/>
              <a:t> vzgona saj je njihova skupna masa manjša od skupne mase izpodrinjenega zraka.  </a:t>
            </a:r>
          </a:p>
          <a:p>
            <a:r>
              <a:rPr lang="sl-SI" dirty="0"/>
              <a:t> </a:t>
            </a:r>
          </a:p>
          <a:p>
            <a:r>
              <a:rPr lang="sl-SI" b="1" u="sng" dirty="0" smtClean="0"/>
              <a:t>AERODINI</a:t>
            </a:r>
            <a:r>
              <a:rPr lang="sl-SI" b="1" dirty="0" smtClean="0"/>
              <a:t> </a:t>
            </a:r>
            <a:r>
              <a:rPr lang="sl-SI" dirty="0" smtClean="0"/>
              <a:t>(letala</a:t>
            </a:r>
            <a:r>
              <a:rPr lang="sl-SI" dirty="0"/>
              <a:t>, helikopterji, rakete </a:t>
            </a:r>
            <a:r>
              <a:rPr lang="sl-SI" dirty="0" smtClean="0"/>
              <a:t>…)</a:t>
            </a:r>
          </a:p>
          <a:p>
            <a:r>
              <a:rPr lang="sl-SI" dirty="0" smtClean="0"/>
              <a:t>So </a:t>
            </a:r>
            <a:r>
              <a:rPr lang="sl-SI" dirty="0"/>
              <a:t>težja od zraka in v zraku se obdržijo zaradi dinamične vzgonske sile, ki jo ustvari oblika kril pri določeni hitrosti gibanja. </a:t>
            </a:r>
          </a:p>
          <a:p>
            <a:r>
              <a:rPr lang="sl-SI" dirty="0"/>
              <a:t>Dinamična vzgonska sila je odvisna od hitrosti letenja, velikosti in oblike kril, vpadnega kota. Da letalo lahko vzleti mora preseči karakteristično minimalno hitrost, pri kateri doseže dovolj veliko vzgonsko silo.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2050" name="Picture 2" descr="Rezultat iskanja slik za airplane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37112"/>
            <a:ext cx="3660286" cy="1472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zultat iskanja slik za zeppelin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65375"/>
            <a:ext cx="4266795" cy="127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74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smtClean="0">
                <a:solidFill>
                  <a:schemeClr val="accent1"/>
                </a:solidFill>
              </a:rPr>
              <a:t>Aerostati</a:t>
            </a:r>
          </a:p>
          <a:p>
            <a:r>
              <a:rPr lang="sl-SI" dirty="0" smtClean="0"/>
              <a:t>Aerostati </a:t>
            </a:r>
            <a:r>
              <a:rPr lang="sl-SI" dirty="0"/>
              <a:t>so zrakoplovi, lažji od zraka, ki se dvignejo s pomočjo "mehurjev" segretega zraka ali lahkih plinov (helija ali vodika). Letenje omogoča samo naravno gibanje zraka (veter) ali </a:t>
            </a:r>
            <a:r>
              <a:rPr lang="sl-SI" dirty="0" err="1"/>
              <a:t>pilotažni</a:t>
            </a:r>
            <a:r>
              <a:rPr lang="sl-SI" dirty="0"/>
              <a:t> sistem. </a:t>
            </a:r>
            <a:endParaRPr lang="sl-SI" dirty="0" smtClean="0"/>
          </a:p>
          <a:p>
            <a:endParaRPr lang="sl-SI" dirty="0"/>
          </a:p>
          <a:p>
            <a:r>
              <a:rPr lang="sl-SI" dirty="0" smtClean="0"/>
              <a:t>Prvi </a:t>
            </a:r>
            <a:r>
              <a:rPr lang="sl-SI" dirty="0"/>
              <a:t>baloni so z vročim zrakom poleteli že v 3. stoletju pred našim štetjem, edina naprava, ki je poletela pred njimi, so bili zmaji (ang. kite</a:t>
            </a:r>
            <a:r>
              <a:rPr lang="sl-SI" dirty="0" smtClean="0"/>
              <a:t>).</a:t>
            </a:r>
          </a:p>
          <a:p>
            <a:endParaRPr lang="sl-SI" dirty="0"/>
          </a:p>
          <a:p>
            <a:r>
              <a:rPr lang="sl-SI" b="1" dirty="0" smtClean="0"/>
              <a:t>Kako deluje balon na vroči zrak?</a:t>
            </a:r>
          </a:p>
          <a:p>
            <a:r>
              <a:rPr lang="sl-SI" dirty="0" smtClean="0"/>
              <a:t>Najbolj preprosto povedano je: vroč zrak je lažji </a:t>
            </a:r>
          </a:p>
          <a:p>
            <a:r>
              <a:rPr lang="sl-SI" dirty="0" smtClean="0"/>
              <a:t>(manjša gostota) kot hladen. Topel zrak se pa</a:t>
            </a:r>
          </a:p>
          <a:p>
            <a:r>
              <a:rPr lang="sl-SI" dirty="0" smtClean="0"/>
              <a:t>„dviguje“ nad hladen zrak. Da bi ohranili zrak</a:t>
            </a:r>
          </a:p>
          <a:p>
            <a:r>
              <a:rPr lang="sl-SI" dirty="0" smtClean="0"/>
              <a:t>znotraj balona vroč, ga moramo neprestano</a:t>
            </a:r>
          </a:p>
          <a:p>
            <a:r>
              <a:rPr lang="sl-SI" dirty="0" smtClean="0"/>
              <a:t>segrevati. Zato imamo gorilnike, ki uporabljajo</a:t>
            </a:r>
          </a:p>
          <a:p>
            <a:r>
              <a:rPr lang="sl-SI" dirty="0" smtClean="0"/>
              <a:t>propan kot gorivo.</a:t>
            </a:r>
          </a:p>
          <a:p>
            <a:endParaRPr lang="sl-SI" dirty="0"/>
          </a:p>
          <a:p>
            <a:r>
              <a:rPr lang="sl-SI" b="1" dirty="0"/>
              <a:t>Arhimedov zakon!</a:t>
            </a:r>
          </a:p>
          <a:p>
            <a:endParaRPr lang="sl-SI" dirty="0" smtClean="0"/>
          </a:p>
        </p:txBody>
      </p:sp>
      <p:pic>
        <p:nvPicPr>
          <p:cNvPr id="3074" name="Picture 2" descr="A hot air balloon has three essential parts: the burner, which heats the air; the balloon envelope, which holds the air; and the basket, which carries the passenge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387" y="2530404"/>
            <a:ext cx="2785053" cy="38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71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err="1" smtClean="0">
                <a:solidFill>
                  <a:schemeClr val="accent1"/>
                </a:solidFill>
              </a:rPr>
              <a:t>Aerodini</a:t>
            </a:r>
            <a:endParaRPr lang="sl-SI" sz="2800" b="1" u="sng" dirty="0" smtClean="0">
              <a:solidFill>
                <a:schemeClr val="accent1"/>
              </a:solidFill>
            </a:endParaRPr>
          </a:p>
          <a:p>
            <a:r>
              <a:rPr lang="sl-SI" sz="2000" dirty="0" err="1"/>
              <a:t>Aerodini</a:t>
            </a:r>
            <a:r>
              <a:rPr lang="sl-SI" sz="2000" dirty="0"/>
              <a:t> so zrakoplovi, težji od zraka, ki za vzpon potrebujejo aerodinamično gibanje določenega sestavnega dela. To so na primer letalska krila ali </a:t>
            </a:r>
            <a:r>
              <a:rPr lang="sl-SI" sz="2000" dirty="0" err="1" smtClean="0"/>
              <a:t>helikopterjevi</a:t>
            </a:r>
            <a:r>
              <a:rPr lang="sl-SI" sz="2000" dirty="0" smtClean="0"/>
              <a:t> </a:t>
            </a:r>
            <a:r>
              <a:rPr lang="sl-SI" sz="2000" dirty="0"/>
              <a:t>vrtljivi kraki, pa tudi toplotni prevodniki pri raketah. Pri letalih se vzgon ne doseže z ločenim premikanjem površin, temveč s premikanjem celotnega letala skozi zrak</a:t>
            </a:r>
            <a:r>
              <a:rPr lang="sl-SI" sz="2000" dirty="0" smtClean="0"/>
              <a:t>.</a:t>
            </a:r>
            <a:endParaRPr lang="sl-SI" sz="2000" dirty="0"/>
          </a:p>
        </p:txBody>
      </p:sp>
      <p:pic>
        <p:nvPicPr>
          <p:cNvPr id="5122" name="Picture 2" descr="Rezultat iskanja slik za how does a plane f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7" y="3125704"/>
            <a:ext cx="396044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zultat iskanja slik za creating lift airpl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748" y="2780926"/>
            <a:ext cx="4604724" cy="286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69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smtClean="0">
                <a:solidFill>
                  <a:schemeClr val="accent1"/>
                </a:solidFill>
              </a:rPr>
              <a:t>Delitev </a:t>
            </a:r>
            <a:r>
              <a:rPr lang="sl-SI" sz="2800" b="1" u="sng" dirty="0" err="1" smtClean="0">
                <a:solidFill>
                  <a:schemeClr val="accent1"/>
                </a:solidFill>
              </a:rPr>
              <a:t>aerodinov</a:t>
            </a:r>
            <a:endParaRPr lang="sl-SI" sz="2800" b="1" u="sng" dirty="0" smtClean="0">
              <a:solidFill>
                <a:schemeClr val="accent1"/>
              </a:solidFill>
            </a:endParaRPr>
          </a:p>
          <a:p>
            <a:endParaRPr lang="sl-SI" u="sng" dirty="0" smtClean="0"/>
          </a:p>
          <a:p>
            <a:r>
              <a:rPr lang="sl-SI" b="1" u="sng" dirty="0" smtClean="0"/>
              <a:t>Z </a:t>
            </a:r>
            <a:r>
              <a:rPr lang="sl-SI" b="1" u="sng" dirty="0"/>
              <a:t>lastnim </a:t>
            </a:r>
            <a:r>
              <a:rPr lang="sl-SI" b="1" u="sng" dirty="0" smtClean="0"/>
              <a:t>pogonom</a:t>
            </a:r>
            <a:r>
              <a:rPr lang="sl-SI" u="sng" dirty="0" smtClean="0"/>
              <a:t>:</a:t>
            </a:r>
            <a:r>
              <a:rPr lang="sl-SI" dirty="0"/>
              <a:t> </a:t>
            </a:r>
            <a:r>
              <a:rPr lang="sl-SI" dirty="0" smtClean="0"/>
              <a:t>Motorna </a:t>
            </a:r>
            <a:r>
              <a:rPr lang="sl-SI" dirty="0"/>
              <a:t>jadralna </a:t>
            </a:r>
            <a:r>
              <a:rPr lang="sl-SI" dirty="0" smtClean="0"/>
              <a:t>padala, motorni zmaji, ultralahka </a:t>
            </a:r>
            <a:r>
              <a:rPr lang="sl-SI" dirty="0"/>
              <a:t>letala do 750 </a:t>
            </a:r>
            <a:r>
              <a:rPr lang="sl-SI" dirty="0" smtClean="0"/>
              <a:t>kg, lahka </a:t>
            </a:r>
            <a:r>
              <a:rPr lang="sl-SI" dirty="0"/>
              <a:t>letala do </a:t>
            </a:r>
            <a:r>
              <a:rPr lang="sl-SI" dirty="0" smtClean="0"/>
              <a:t>5700kg, težka </a:t>
            </a:r>
            <a:r>
              <a:rPr lang="sl-SI" dirty="0"/>
              <a:t>letala nad 5700 kg.</a:t>
            </a:r>
          </a:p>
          <a:p>
            <a:endParaRPr lang="sl-SI" u="sng" dirty="0" smtClean="0"/>
          </a:p>
          <a:p>
            <a:r>
              <a:rPr lang="sl-SI" b="1" u="sng" dirty="0" smtClean="0"/>
              <a:t>Brez pogona</a:t>
            </a:r>
            <a:r>
              <a:rPr lang="sl-SI" u="sng" dirty="0" smtClean="0"/>
              <a:t>:</a:t>
            </a:r>
            <a:r>
              <a:rPr lang="sl-SI" dirty="0"/>
              <a:t> </a:t>
            </a:r>
            <a:r>
              <a:rPr lang="sl-SI" dirty="0" smtClean="0"/>
              <a:t>Padala, zmaji, jadralna </a:t>
            </a:r>
            <a:r>
              <a:rPr lang="sl-SI" dirty="0"/>
              <a:t>letala.</a:t>
            </a:r>
          </a:p>
          <a:p>
            <a:endParaRPr lang="sl-SI" u="sng" dirty="0" smtClean="0"/>
          </a:p>
          <a:p>
            <a:r>
              <a:rPr lang="sl-SI" b="1" u="sng" dirty="0" smtClean="0"/>
              <a:t>Z </a:t>
            </a:r>
            <a:r>
              <a:rPr lang="sl-SI" b="1" u="sng" dirty="0"/>
              <a:t>vertikalnim </a:t>
            </a:r>
            <a:r>
              <a:rPr lang="sl-SI" b="1" u="sng" dirty="0" smtClean="0"/>
              <a:t>dvigom</a:t>
            </a:r>
            <a:r>
              <a:rPr lang="sl-SI" u="sng" dirty="0" smtClean="0"/>
              <a:t>:</a:t>
            </a:r>
            <a:r>
              <a:rPr lang="sl-SI" dirty="0"/>
              <a:t> </a:t>
            </a:r>
            <a:r>
              <a:rPr lang="sl-SI" dirty="0" smtClean="0"/>
              <a:t>Helikopterji, VTOL </a:t>
            </a:r>
            <a:r>
              <a:rPr lang="sl-SI" dirty="0"/>
              <a:t>letala.</a:t>
            </a:r>
          </a:p>
          <a:p>
            <a:endParaRPr lang="sl-SI" u="sng" dirty="0" smtClean="0"/>
          </a:p>
          <a:p>
            <a:r>
              <a:rPr lang="sl-SI" b="1" u="sng" dirty="0" smtClean="0"/>
              <a:t>Dviganje </a:t>
            </a:r>
            <a:r>
              <a:rPr lang="sl-SI" b="1" u="sng" dirty="0"/>
              <a:t>s kratkim </a:t>
            </a:r>
            <a:r>
              <a:rPr lang="sl-SI" b="1" u="sng" dirty="0" smtClean="0"/>
              <a:t>zaletom</a:t>
            </a:r>
            <a:r>
              <a:rPr lang="sl-SI" u="sng" dirty="0" smtClean="0"/>
              <a:t>:</a:t>
            </a:r>
            <a:r>
              <a:rPr lang="sl-SI" dirty="0"/>
              <a:t> </a:t>
            </a:r>
            <a:r>
              <a:rPr lang="sl-SI" dirty="0" err="1" smtClean="0"/>
              <a:t>Girokopterji</a:t>
            </a:r>
            <a:r>
              <a:rPr lang="sl-SI" dirty="0" smtClean="0"/>
              <a:t>, STOL </a:t>
            </a:r>
            <a:r>
              <a:rPr lang="sl-SI" dirty="0"/>
              <a:t>letala</a:t>
            </a:r>
          </a:p>
          <a:p>
            <a:endParaRPr lang="sl-SI" u="sng" dirty="0" smtClean="0"/>
          </a:p>
          <a:p>
            <a:r>
              <a:rPr lang="sl-SI" b="1" u="sng" dirty="0" smtClean="0"/>
              <a:t>Dviganje </a:t>
            </a:r>
            <a:r>
              <a:rPr lang="sl-SI" b="1" u="sng" dirty="0"/>
              <a:t>z dolgim </a:t>
            </a:r>
            <a:r>
              <a:rPr lang="sl-SI" b="1" u="sng" dirty="0" smtClean="0"/>
              <a:t>zaletom</a:t>
            </a:r>
            <a:r>
              <a:rPr lang="sl-SI" u="sng" dirty="0" smtClean="0"/>
              <a:t>:</a:t>
            </a:r>
            <a:r>
              <a:rPr lang="sl-SI" dirty="0"/>
              <a:t> </a:t>
            </a:r>
            <a:r>
              <a:rPr lang="sl-SI" dirty="0" smtClean="0"/>
              <a:t>LTOL </a:t>
            </a:r>
            <a:r>
              <a:rPr lang="sl-SI" dirty="0"/>
              <a:t>letala</a:t>
            </a:r>
          </a:p>
          <a:p>
            <a:endParaRPr lang="sl-SI" sz="2800" b="1" u="sng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5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zultat iskanja slik za gyrocop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799515"/>
            <a:ext cx="3528393" cy="22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Rezultat iskanja slik za Vtol airpl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316" y="799515"/>
            <a:ext cx="3767108" cy="22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zultat iskanja slik za jadralno letal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3528392" cy="23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zultat iskanja slik za motorni zma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316" y="3717030"/>
            <a:ext cx="3767108" cy="23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36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sz="2800" b="1" u="sng" dirty="0">
                <a:solidFill>
                  <a:schemeClr val="accent1"/>
                </a:solidFill>
              </a:rPr>
              <a:t>Delitev po namenu uporabe:</a:t>
            </a:r>
            <a:endParaRPr lang="sl-SI" sz="2800" b="1" dirty="0">
              <a:solidFill>
                <a:schemeClr val="accent1"/>
              </a:solidFill>
            </a:endParaRPr>
          </a:p>
          <a:p>
            <a:r>
              <a:rPr lang="sl-SI" sz="2800" b="1" dirty="0">
                <a:solidFill>
                  <a:schemeClr val="accent1"/>
                </a:solidFill>
              </a:rPr>
              <a:t> 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tovorna </a:t>
            </a:r>
            <a:r>
              <a:rPr lang="sl-SI" sz="2800" dirty="0"/>
              <a:t>letala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potniška letala</a:t>
            </a:r>
            <a:endParaRPr lang="sl-SI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športna letala</a:t>
            </a:r>
            <a:endParaRPr lang="sl-SI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šolska letala</a:t>
            </a:r>
            <a:endParaRPr lang="sl-SI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reševalna letala</a:t>
            </a:r>
            <a:endParaRPr lang="sl-SI" sz="28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sl-SI" sz="2800" dirty="0" smtClean="0"/>
              <a:t>vojaška letala</a:t>
            </a:r>
            <a:endParaRPr lang="sl-SI" sz="2800" dirty="0"/>
          </a:p>
          <a:p>
            <a:endParaRPr lang="sl-SI" u="sng" dirty="0" smtClean="0"/>
          </a:p>
          <a:p>
            <a:endParaRPr lang="sl-SI" sz="28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8194" name="Picture 2" descr="Rezultat iskanja slik za rescue aircraf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89800"/>
            <a:ext cx="4151865" cy="27090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zultat iskanja slik za military aircraf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10522"/>
            <a:ext cx="3168352" cy="19802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25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71691"/>
            <a:ext cx="806489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smtClean="0">
                <a:solidFill>
                  <a:schemeClr val="accent1"/>
                </a:solidFill>
              </a:rPr>
              <a:t>Potniška letala</a:t>
            </a:r>
            <a:endParaRPr lang="sl-SI" sz="2800" b="1" dirty="0">
              <a:solidFill>
                <a:schemeClr val="accent1"/>
              </a:solidFill>
            </a:endParaRPr>
          </a:p>
          <a:p>
            <a:endParaRPr lang="sl-SI" sz="2000" dirty="0" smtClean="0"/>
          </a:p>
          <a:p>
            <a:r>
              <a:rPr lang="sl-SI" sz="2000" dirty="0"/>
              <a:t>Potniško letalo je </a:t>
            </a:r>
            <a:r>
              <a:rPr lang="sl-SI" sz="2000" dirty="0" smtClean="0"/>
              <a:t>letalo, </a:t>
            </a:r>
            <a:r>
              <a:rPr lang="sl-SI" sz="2000" dirty="0"/>
              <a:t>ki se uporablja za prevoz potnikov in spremljajočega tovora. Operater takšnega letala je običajno </a:t>
            </a:r>
            <a:r>
              <a:rPr lang="sl-SI" sz="2000" b="1" dirty="0"/>
              <a:t>civilna letalska družba</a:t>
            </a:r>
            <a:r>
              <a:rPr lang="sl-SI" sz="2000" dirty="0"/>
              <a:t>, ki svojo dejavnost opravlja pod komercialnimi pogoji kot gospodarska družba. Večinoma se uporabljajo reaktivna letala, obstajajo pa tudi </a:t>
            </a:r>
            <a:r>
              <a:rPr lang="sl-SI" sz="2000" dirty="0" smtClean="0"/>
              <a:t>turbopropelerska.</a:t>
            </a:r>
            <a:endParaRPr lang="sl-SI" sz="2000" dirty="0"/>
          </a:p>
          <a:p>
            <a:endParaRPr lang="sl-SI" sz="2000" dirty="0" smtClean="0"/>
          </a:p>
          <a:p>
            <a:pPr>
              <a:spcAft>
                <a:spcPts val="1200"/>
              </a:spcAft>
            </a:pPr>
            <a:r>
              <a:rPr lang="sl-SI" sz="2000" dirty="0" smtClean="0"/>
              <a:t>Več </a:t>
            </a:r>
            <a:r>
              <a:rPr lang="sl-SI" sz="2000" dirty="0"/>
              <a:t>kot 90% novih dobavljenih letal je </a:t>
            </a:r>
            <a:r>
              <a:rPr lang="sl-SI" sz="2000" b="1" dirty="0"/>
              <a:t>dvomotornih</a:t>
            </a:r>
            <a:r>
              <a:rPr lang="sl-SI" sz="2000" dirty="0"/>
              <a:t>, predvsem </a:t>
            </a:r>
            <a:r>
              <a:rPr lang="sl-SI" sz="2000" dirty="0" smtClean="0"/>
              <a:t>zaradi zanesljivosti </a:t>
            </a:r>
            <a:r>
              <a:rPr lang="sl-SI" sz="2000" dirty="0"/>
              <a:t>novih motorjev. Dvomotorna letala so bolj ekonomična in lahko letijo v primeru odpovedi enega motorja samo z drugim motorjem.</a:t>
            </a:r>
          </a:p>
          <a:p>
            <a:endParaRPr lang="sl-SI" sz="2000" dirty="0" smtClean="0"/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endParaRPr lang="sl-SI" sz="2000" dirty="0"/>
          </a:p>
          <a:p>
            <a:endParaRPr lang="sl-SI" sz="2000" dirty="0" smtClean="0"/>
          </a:p>
          <a:p>
            <a:r>
              <a:rPr lang="sl-SI" sz="2000" dirty="0" smtClean="0"/>
              <a:t>Nova </a:t>
            </a:r>
            <a:r>
              <a:rPr lang="sl-SI" sz="2000" dirty="0"/>
              <a:t>letala kot so </a:t>
            </a:r>
            <a:r>
              <a:rPr lang="sl-SI" sz="2000" dirty="0" err="1"/>
              <a:t>Boeing</a:t>
            </a:r>
            <a:r>
              <a:rPr lang="sl-SI" sz="2000" dirty="0"/>
              <a:t> 787, Airbus </a:t>
            </a:r>
            <a:r>
              <a:rPr lang="sl-SI" sz="2000" dirty="0" smtClean="0"/>
              <a:t>A350… kot </a:t>
            </a:r>
            <a:r>
              <a:rPr lang="sl-SI" sz="2000" dirty="0"/>
              <a:t>posledico razvoja uporabljajo za glavno strukturo </a:t>
            </a:r>
            <a:r>
              <a:rPr lang="sl-SI" sz="2000" dirty="0" err="1"/>
              <a:t>kompozitne</a:t>
            </a:r>
            <a:r>
              <a:rPr lang="sl-SI" sz="2000" dirty="0"/>
              <a:t> materiale, ki so lažji od </a:t>
            </a:r>
            <a:r>
              <a:rPr lang="sl-SI" sz="2000" dirty="0" smtClean="0"/>
              <a:t>Al </a:t>
            </a:r>
            <a:r>
              <a:rPr lang="sl-SI" sz="2000" dirty="0"/>
              <a:t>zlitin. Težnja je tudi k zamenjavi težjih hidravličnih sistemov z električnimi.</a:t>
            </a:r>
          </a:p>
        </p:txBody>
      </p:sp>
      <p:pic>
        <p:nvPicPr>
          <p:cNvPr id="1026" name="Picture 2" descr="Rezultat iskanja slik za Boeing 7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12399"/>
            <a:ext cx="3960440" cy="1793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zultat iskanja slik za Airbus a3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321" y="4012399"/>
            <a:ext cx="3815066" cy="17934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829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Tovorna </a:t>
            </a:r>
            <a:r>
              <a:rPr lang="sl-SI" sz="2800" b="1" u="sng" dirty="0" smtClean="0">
                <a:solidFill>
                  <a:schemeClr val="accent1"/>
                </a:solidFill>
              </a:rPr>
              <a:t>letala</a:t>
            </a:r>
            <a:endParaRPr lang="sl-SI" sz="2800" b="1" dirty="0">
              <a:solidFill>
                <a:schemeClr val="accent1"/>
              </a:solidFill>
            </a:endParaRPr>
          </a:p>
          <a:p>
            <a:endParaRPr lang="sl-SI" sz="2800" dirty="0" smtClean="0"/>
          </a:p>
          <a:p>
            <a:r>
              <a:rPr lang="sl-SI" sz="2000" dirty="0" smtClean="0"/>
              <a:t>Imajo močno podvozje in velik volumen za tovor. Za </a:t>
            </a:r>
            <a:r>
              <a:rPr lang="sl-SI" sz="2000" dirty="0"/>
              <a:t>lažje nakladanje </a:t>
            </a:r>
            <a:r>
              <a:rPr lang="sl-SI" sz="2000" dirty="0" smtClean="0"/>
              <a:t>tovora se lahko odpre celotni sprednji del letala (DHL</a:t>
            </a:r>
            <a:r>
              <a:rPr lang="sl-SI" sz="2000" dirty="0"/>
              <a:t>, UPS</a:t>
            </a:r>
            <a:r>
              <a:rPr lang="sl-SI" sz="2000" dirty="0" smtClean="0"/>
              <a:t>). </a:t>
            </a:r>
            <a:endParaRPr lang="sl-SI" sz="2000" dirty="0"/>
          </a:p>
          <a:p>
            <a:r>
              <a:rPr lang="sl-SI" sz="2000" dirty="0" smtClean="0"/>
              <a:t>Največji je </a:t>
            </a:r>
            <a:r>
              <a:rPr lang="sl-SI" sz="2000" b="1" dirty="0" smtClean="0"/>
              <a:t>Antonov </a:t>
            </a:r>
            <a:r>
              <a:rPr lang="sl-SI" sz="2000" b="1" dirty="0"/>
              <a:t>225 </a:t>
            </a:r>
            <a:r>
              <a:rPr lang="sl-SI" sz="2000" b="1" dirty="0" err="1" smtClean="0"/>
              <a:t>Mriya</a:t>
            </a:r>
            <a:r>
              <a:rPr lang="sl-SI" sz="2000" b="1" dirty="0" smtClean="0"/>
              <a:t> </a:t>
            </a:r>
          </a:p>
          <a:p>
            <a:r>
              <a:rPr lang="sl-SI" sz="2000" dirty="0" smtClean="0"/>
              <a:t>Njegova največja </a:t>
            </a:r>
            <a:r>
              <a:rPr lang="sl-SI" sz="2000" dirty="0"/>
              <a:t>vzletna masa </a:t>
            </a:r>
            <a:r>
              <a:rPr lang="sl-SI" sz="2000" dirty="0" smtClean="0"/>
              <a:t>je 640t</a:t>
            </a:r>
            <a:r>
              <a:rPr lang="sl-SI" sz="2000" dirty="0"/>
              <a:t>, lastna masa 250t, gorivo 100t, poraba goriva do 20 ton/h</a:t>
            </a:r>
            <a:r>
              <a:rPr lang="sl-SI" sz="2000" dirty="0" smtClean="0"/>
              <a:t>.</a:t>
            </a:r>
            <a:endParaRPr lang="sl-SI" sz="2000" dirty="0"/>
          </a:p>
        </p:txBody>
      </p:sp>
      <p:pic>
        <p:nvPicPr>
          <p:cNvPr id="9218" name="Picture 2" descr="Rezultat iskanja slik za An-225 Mriy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13678"/>
            <a:ext cx="6725835" cy="2925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14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92696"/>
            <a:ext cx="828092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sz="2800" b="1" u="sng" dirty="0">
                <a:solidFill>
                  <a:schemeClr val="accent1"/>
                </a:solidFill>
              </a:rPr>
              <a:t>Delitev po vrsti </a:t>
            </a:r>
            <a:r>
              <a:rPr lang="sl-SI" sz="2800" b="1" u="sng" dirty="0" smtClean="0">
                <a:solidFill>
                  <a:schemeClr val="accent1"/>
                </a:solidFill>
              </a:rPr>
              <a:t>pogona</a:t>
            </a:r>
            <a:endParaRPr lang="sl-SI" sz="2800" b="1" dirty="0">
              <a:solidFill>
                <a:schemeClr val="accent1"/>
              </a:solidFill>
            </a:endParaRPr>
          </a:p>
          <a:p>
            <a:r>
              <a:rPr lang="sl-SI" dirty="0">
                <a:solidFill>
                  <a:schemeClr val="accent1"/>
                </a:solidFill>
              </a:rPr>
              <a:t> </a:t>
            </a:r>
          </a:p>
          <a:p>
            <a:r>
              <a:rPr lang="sl-SI" b="1" u="sng" dirty="0"/>
              <a:t>Turbinski letalski motorji</a:t>
            </a:r>
          </a:p>
          <a:p>
            <a:endParaRPr lang="sl-SI" dirty="0" smtClean="0"/>
          </a:p>
          <a:p>
            <a:r>
              <a:rPr lang="sl-SI" dirty="0"/>
              <a:t>Turbinski letalski motorji so prinesli revolucijo v letalsko in helikoptersko industrijo. </a:t>
            </a:r>
            <a:endParaRPr lang="sl-SI" dirty="0" smtClean="0"/>
          </a:p>
          <a:p>
            <a:r>
              <a:rPr lang="sl-SI" dirty="0" smtClean="0"/>
              <a:t>Ponujajo </a:t>
            </a:r>
            <a:r>
              <a:rPr lang="sl-SI" b="1" dirty="0"/>
              <a:t>veliko moč, majhno težo, majhne dimenzije, nizke stroške vzdrževanja, dolgo življenjsko dobo in zanesljivost delovanja</a:t>
            </a:r>
            <a:r>
              <a:rPr lang="sl-SI" dirty="0"/>
              <a:t>. Uporabljajo se za pogon potniških, vojaških, raziskovalnih in poslovnih letal.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turboreaktivni </a:t>
            </a:r>
            <a:r>
              <a:rPr lang="sl-SI" dirty="0"/>
              <a:t>motor je bil uporabljen za prva potniška letala kot De </a:t>
            </a:r>
            <a:r>
              <a:rPr lang="sl-SI" dirty="0" err="1"/>
              <a:t>Havilland</a:t>
            </a:r>
            <a:r>
              <a:rPr lang="sl-SI" dirty="0"/>
              <a:t> </a:t>
            </a:r>
            <a:r>
              <a:rPr lang="sl-SI" dirty="0" err="1"/>
              <a:t>Comet</a:t>
            </a:r>
            <a:r>
              <a:rPr lang="sl-SI" dirty="0"/>
              <a:t>, </a:t>
            </a:r>
            <a:r>
              <a:rPr lang="sl-SI" dirty="0" err="1"/>
              <a:t>Boeing</a:t>
            </a:r>
            <a:r>
              <a:rPr lang="sl-SI" dirty="0"/>
              <a:t> 707, Douglas DC-8, teh motorjev skoraj ne izdelujejo več.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err="1"/>
              <a:t>turboventilatorski</a:t>
            </a:r>
            <a:r>
              <a:rPr lang="sl-SI" dirty="0"/>
              <a:t> za sodobna potniška, transportna, vojaška, lovska in poslovna letala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/>
              <a:t>turbopropelerski po navadi za transportna in vojaška letala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err="1"/>
              <a:t>turbogredni</a:t>
            </a:r>
            <a:r>
              <a:rPr lang="sl-SI" dirty="0"/>
              <a:t> za pogon helikopterjev, APU in hitrih čolnov</a:t>
            </a:r>
          </a:p>
          <a:p>
            <a:endParaRPr lang="sl-SI" dirty="0" smtClean="0"/>
          </a:p>
          <a:p>
            <a:r>
              <a:rPr lang="sl-SI" dirty="0" smtClean="0"/>
              <a:t>Turboreaktivni </a:t>
            </a:r>
            <a:r>
              <a:rPr lang="sl-SI" dirty="0"/>
              <a:t>in </a:t>
            </a:r>
            <a:r>
              <a:rPr lang="sl-SI" dirty="0" err="1"/>
              <a:t>turboventilatorski</a:t>
            </a:r>
            <a:r>
              <a:rPr lang="sl-SI" dirty="0"/>
              <a:t> sta reaktivna (reakcijska) (ang. </a:t>
            </a:r>
            <a:r>
              <a:rPr lang="sl-SI" dirty="0" err="1"/>
              <a:t>jet</a:t>
            </a:r>
            <a:r>
              <a:rPr lang="sl-SI" dirty="0"/>
              <a:t>) motorja. V preteklosti so načrtovali tudi uporabo jedrskih motorjev, ki namesto kerozina kot vir toplote uporabljajo jedrsko gorivo. V praktični uporabi se ti motorji niso pojavili nikoli.</a:t>
            </a:r>
          </a:p>
        </p:txBody>
      </p:sp>
    </p:spTree>
    <p:extLst>
      <p:ext uri="{BB962C8B-B14F-4D97-AF65-F5344CB8AC3E}">
        <p14:creationId xmlns:p14="http://schemas.microsoft.com/office/powerpoint/2010/main" val="1249357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7/75/Turbofan_operation.svg/300px-Turbofan_operat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4941"/>
            <a:ext cx="4176464" cy="277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jeZBesedilom 3"/>
          <p:cNvSpPr txBox="1"/>
          <p:nvPr/>
        </p:nvSpPr>
        <p:spPr>
          <a:xfrm>
            <a:off x="946955" y="3531457"/>
            <a:ext cx="264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/>
              <a:t>Turboventilatorski</a:t>
            </a:r>
            <a:r>
              <a:rPr lang="sl-SI" dirty="0"/>
              <a:t> </a:t>
            </a:r>
            <a:r>
              <a:rPr lang="sl-SI" dirty="0" smtClean="0"/>
              <a:t>motor</a:t>
            </a:r>
            <a:endParaRPr lang="sl-SI" dirty="0"/>
          </a:p>
        </p:txBody>
      </p:sp>
      <p:pic>
        <p:nvPicPr>
          <p:cNvPr id="1028" name="Picture 4" descr="https://upload.wikimedia.org/wikipedia/commons/thumb/2/29/Turboprop_operation-en.svg/1280px-Turboprop_operation-e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36712"/>
            <a:ext cx="4097698" cy="23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jeZBesedilom 6"/>
          <p:cNvSpPr txBox="1"/>
          <p:nvPr/>
        </p:nvSpPr>
        <p:spPr>
          <a:xfrm>
            <a:off x="5580112" y="3355175"/>
            <a:ext cx="277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Turbopropelerski motor</a:t>
            </a:r>
          </a:p>
        </p:txBody>
      </p:sp>
      <p:pic>
        <p:nvPicPr>
          <p:cNvPr id="1030" name="Picture 6" descr="https://upload.wikimedia.org/wikipedia/commons/8/84/Turboshaft_oper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140" y="3925445"/>
            <a:ext cx="3937721" cy="24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jeZBesedilom 4"/>
          <p:cNvSpPr txBox="1"/>
          <p:nvPr/>
        </p:nvSpPr>
        <p:spPr>
          <a:xfrm>
            <a:off x="3635896" y="636123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/>
              <a:t>Turbogredni</a:t>
            </a:r>
            <a:r>
              <a:rPr lang="sl-SI" dirty="0" smtClean="0"/>
              <a:t> motor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5662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92696"/>
            <a:ext cx="828092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l-SI" sz="2800" b="1" u="sng" dirty="0">
                <a:solidFill>
                  <a:schemeClr val="accent1"/>
                </a:solidFill>
              </a:rPr>
              <a:t>Delitev po vrsti </a:t>
            </a:r>
            <a:r>
              <a:rPr lang="sl-SI" sz="2800" b="1" u="sng" dirty="0" smtClean="0">
                <a:solidFill>
                  <a:schemeClr val="accent1"/>
                </a:solidFill>
              </a:rPr>
              <a:t>pogona</a:t>
            </a:r>
            <a:endParaRPr lang="sl-SI" sz="2800" b="1" dirty="0">
              <a:solidFill>
                <a:schemeClr val="accent1"/>
              </a:solidFill>
            </a:endParaRPr>
          </a:p>
          <a:p>
            <a:r>
              <a:rPr lang="sl-SI" dirty="0">
                <a:solidFill>
                  <a:schemeClr val="accent1"/>
                </a:solidFill>
              </a:rPr>
              <a:t> </a:t>
            </a:r>
          </a:p>
          <a:p>
            <a:r>
              <a:rPr lang="sl-SI" b="1" u="sng" dirty="0" smtClean="0"/>
              <a:t>Batni letalski motorji</a:t>
            </a:r>
            <a:endParaRPr lang="sl-SI" b="1" u="sng" dirty="0"/>
          </a:p>
          <a:p>
            <a:endParaRPr lang="sl-SI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l-SI" u="sng" dirty="0"/>
              <a:t>Vrstni </a:t>
            </a:r>
            <a:r>
              <a:rPr lang="sl-SI" u="sng" dirty="0" smtClean="0"/>
              <a:t>motorji</a:t>
            </a:r>
          </a:p>
          <a:p>
            <a:r>
              <a:rPr lang="sl-SI" dirty="0"/>
              <a:t>Vrstni ali linijski motorji imajo valje razvrščene v eni </a:t>
            </a:r>
            <a:r>
              <a:rPr lang="sl-SI" dirty="0" smtClean="0"/>
              <a:t>vrsti.</a:t>
            </a:r>
          </a:p>
          <a:p>
            <a:endParaRPr lang="sl-SI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l-SI" u="sng" dirty="0" err="1"/>
              <a:t>Protibatni</a:t>
            </a:r>
            <a:r>
              <a:rPr lang="sl-SI" u="sng" dirty="0"/>
              <a:t> </a:t>
            </a:r>
            <a:r>
              <a:rPr lang="sl-SI" u="sng" dirty="0" smtClean="0"/>
              <a:t>motorji</a:t>
            </a:r>
          </a:p>
          <a:p>
            <a:r>
              <a:rPr lang="sl-SI" dirty="0" err="1"/>
              <a:t>Protibatni</a:t>
            </a:r>
            <a:r>
              <a:rPr lang="sl-SI" dirty="0"/>
              <a:t> motorji imajo dva niza valjev, nameščenih v nasprotni smeri</a:t>
            </a:r>
            <a:r>
              <a:rPr lang="sl-SI" dirty="0" smtClean="0"/>
              <a:t>.</a:t>
            </a:r>
          </a:p>
          <a:p>
            <a:endParaRPr lang="sl-SI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l-SI" u="sng" dirty="0" smtClean="0"/>
              <a:t>V-motorji</a:t>
            </a:r>
          </a:p>
          <a:p>
            <a:r>
              <a:rPr lang="sl-SI" dirty="0"/>
              <a:t>Valji v V-motorjih so razvrščeni v dveh nizih, postavljenih v vrsto in nagnjenih med seboj za 30 do 60 </a:t>
            </a:r>
            <a:r>
              <a:rPr lang="sl-SI" dirty="0" smtClean="0"/>
              <a:t>stopinj.</a:t>
            </a:r>
          </a:p>
          <a:p>
            <a:endParaRPr lang="sl-SI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sl-SI" u="sng" dirty="0"/>
              <a:t>Zvezdasti </a:t>
            </a:r>
            <a:r>
              <a:rPr lang="sl-SI" u="sng" dirty="0" smtClean="0"/>
              <a:t>motorji</a:t>
            </a:r>
          </a:p>
          <a:p>
            <a:r>
              <a:rPr lang="sl-SI" dirty="0"/>
              <a:t>Zvezdasti ali radialni motorji imajo valje razvrščene krožno okrog ročične </a:t>
            </a:r>
            <a:r>
              <a:rPr lang="sl-SI" dirty="0" smtClean="0"/>
              <a:t>gredi.</a:t>
            </a:r>
          </a:p>
        </p:txBody>
      </p:sp>
    </p:spTree>
    <p:extLst>
      <p:ext uri="{BB962C8B-B14F-4D97-AF65-F5344CB8AC3E}">
        <p14:creationId xmlns:p14="http://schemas.microsoft.com/office/powerpoint/2010/main" val="1468959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9/9b/BlocoMotor4CilindrosAluminio.PNG/220px-BlocoMotor4CilindrosAlumi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3" y="851113"/>
            <a:ext cx="2867905" cy="302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2/22/ULPower_UL260i.jpg/220px-ULPower_UL260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851113"/>
            <a:ext cx="4032448" cy="302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thumb/9/9c/Blumfield_V-twin_motorcycle_engine.jpg/300px-Blumfield_V-twin_motorcycle_eng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66863"/>
            <a:ext cx="28575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zultat iskanja slik za radial en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4009869"/>
            <a:ext cx="2520279" cy="251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280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53</TotalTime>
  <Words>480</Words>
  <Application>Microsoft Office PowerPoint</Application>
  <PresentationFormat>Diaprojekcija na zaslonu (4:3)</PresentationFormat>
  <Paragraphs>91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4" baseType="lpstr">
      <vt:lpstr>NewsPrint</vt:lpstr>
      <vt:lpstr>Delitev zrakoplovov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Delitev letalnikov</dc:title>
  <dc:creator>Haris</dc:creator>
  <cp:lastModifiedBy>Haris</cp:lastModifiedBy>
  <cp:revision>13</cp:revision>
  <dcterms:created xsi:type="dcterms:W3CDTF">2017-02-20T19:00:01Z</dcterms:created>
  <dcterms:modified xsi:type="dcterms:W3CDTF">2017-03-28T16:35:58Z</dcterms:modified>
</cp:coreProperties>
</file>