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303" r:id="rId11"/>
    <p:sldId id="265" r:id="rId12"/>
    <p:sldId id="266" r:id="rId13"/>
    <p:sldId id="267" r:id="rId14"/>
    <p:sldId id="268" r:id="rId15"/>
    <p:sldId id="269" r:id="rId16"/>
    <p:sldId id="271" r:id="rId17"/>
    <p:sldId id="272" r:id="rId18"/>
    <p:sldId id="270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304" r:id="rId29"/>
    <p:sldId id="282" r:id="rId30"/>
    <p:sldId id="305" r:id="rId31"/>
    <p:sldId id="283" r:id="rId32"/>
    <p:sldId id="306" r:id="rId33"/>
    <p:sldId id="284" r:id="rId34"/>
    <p:sldId id="285" r:id="rId35"/>
    <p:sldId id="286" r:id="rId36"/>
    <p:sldId id="287" r:id="rId37"/>
    <p:sldId id="288" r:id="rId38"/>
    <p:sldId id="289" r:id="rId39"/>
    <p:sldId id="290" r:id="rId40"/>
    <p:sldId id="291" r:id="rId41"/>
    <p:sldId id="292" r:id="rId42"/>
    <p:sldId id="293" r:id="rId43"/>
    <p:sldId id="294" r:id="rId44"/>
    <p:sldId id="295" r:id="rId45"/>
    <p:sldId id="296" r:id="rId46"/>
    <p:sldId id="297" r:id="rId47"/>
    <p:sldId id="298" r:id="rId48"/>
    <p:sldId id="299" r:id="rId49"/>
    <p:sldId id="300" r:id="rId50"/>
    <p:sldId id="301" r:id="rId51"/>
    <p:sldId id="302" r:id="rId52"/>
  </p:sldIdLst>
  <p:sldSz cx="9144000" cy="6858000" type="screen4x3"/>
  <p:notesSz cx="6858000" cy="9144000"/>
  <p:defaultTextStyle>
    <a:defPPr>
      <a:defRPr lang="sl-S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Naslovni diapoziti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ravokotni trikotnik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Naslov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sl-SI" smtClean="0"/>
              <a:t>Uredite slog naslova matrice</a:t>
            </a:r>
            <a:endParaRPr kumimoji="0" lang="en-US"/>
          </a:p>
        </p:txBody>
      </p:sp>
      <p:sp>
        <p:nvSpPr>
          <p:cNvPr id="17" name="Podnaslov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sl-SI" smtClean="0"/>
              <a:t>Uredite slog podnaslova matrice</a:t>
            </a:r>
            <a:endParaRPr kumimoji="0" lang="en-US"/>
          </a:p>
        </p:txBody>
      </p:sp>
      <p:grpSp>
        <p:nvGrpSpPr>
          <p:cNvPr id="2" name="Skupina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Prostoročno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Prostoročno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Prostoročno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Raven povezovalnik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Ograda datuma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EC69A59C-9A0B-40BC-BEF3-75E63AAC039B}" type="datetimeFigureOut">
              <a:rPr lang="sl-SI" smtClean="0"/>
              <a:t>12.2.2017</a:t>
            </a:fld>
            <a:endParaRPr lang="sl-SI"/>
          </a:p>
        </p:txBody>
      </p:sp>
      <p:sp>
        <p:nvSpPr>
          <p:cNvPr id="19" name="Ograda noge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sl-SI"/>
          </a:p>
        </p:txBody>
      </p:sp>
      <p:sp>
        <p:nvSpPr>
          <p:cNvPr id="27" name="Ograda številke diapozitiva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310E4FF0-FB62-447E-B38E-C828BC14EB03}" type="slidenum">
              <a:rPr lang="sl-SI" smtClean="0"/>
              <a:t>‹#›</a:t>
            </a:fld>
            <a:endParaRPr lang="sl-SI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slov in vsebi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grada vsebine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sl-SI" smtClean="0"/>
              <a:t>Uredite sloge besedila matrice</a:t>
            </a:r>
          </a:p>
          <a:p>
            <a:pPr lvl="1" eaLnBrk="1" latinLnBrk="0" hangingPunct="1"/>
            <a:r>
              <a:rPr lang="sl-SI" smtClean="0"/>
              <a:t>Druga raven</a:t>
            </a:r>
          </a:p>
          <a:p>
            <a:pPr lvl="2" eaLnBrk="1" latinLnBrk="0" hangingPunct="1"/>
            <a:r>
              <a:rPr lang="sl-SI" smtClean="0"/>
              <a:t>Tretja raven</a:t>
            </a:r>
          </a:p>
          <a:p>
            <a:pPr lvl="3" eaLnBrk="1" latinLnBrk="0" hangingPunct="1"/>
            <a:r>
              <a:rPr lang="sl-SI" smtClean="0"/>
              <a:t>Četrta raven</a:t>
            </a:r>
          </a:p>
          <a:p>
            <a:pPr lvl="4" eaLnBrk="1" latinLnBrk="0" hangingPunct="1"/>
            <a:r>
              <a:rPr lang="sl-SI" smtClean="0"/>
              <a:t>Peta raven</a:t>
            </a:r>
            <a:endParaRPr kumimoji="0" lang="en-US"/>
          </a:p>
        </p:txBody>
      </p:sp>
      <p:sp>
        <p:nvSpPr>
          <p:cNvPr id="4" name="Ograda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C69A59C-9A0B-40BC-BEF3-75E63AAC039B}" type="datetimeFigureOut">
              <a:rPr lang="sl-SI" smtClean="0"/>
              <a:t>12.2.2017</a:t>
            </a:fld>
            <a:endParaRPr lang="sl-SI"/>
          </a:p>
        </p:txBody>
      </p:sp>
      <p:sp>
        <p:nvSpPr>
          <p:cNvPr id="5" name="Ograda no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sl-SI"/>
          </a:p>
        </p:txBody>
      </p:sp>
      <p:sp>
        <p:nvSpPr>
          <p:cNvPr id="6" name="Ograda številke diapoz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10E4FF0-FB62-447E-B38E-C828BC14EB03}" type="slidenum">
              <a:rPr lang="sl-SI" smtClean="0"/>
              <a:t>‹#›</a:t>
            </a:fld>
            <a:endParaRPr lang="sl-SI"/>
          </a:p>
        </p:txBody>
      </p:sp>
      <p:sp>
        <p:nvSpPr>
          <p:cNvPr id="7" name="Naslov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sl-SI" smtClean="0"/>
              <a:t>Uredite slog naslova matrice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Glava odseka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sl-SI" smtClean="0"/>
              <a:t>Uredite slog naslova matrice</a:t>
            </a:r>
            <a:endParaRPr kumimoji="0" lang="en-US"/>
          </a:p>
        </p:txBody>
      </p:sp>
      <p:sp>
        <p:nvSpPr>
          <p:cNvPr id="3" name="Ograda besedila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sl-SI" smtClean="0"/>
              <a:t>Uredite sloge besedila matrice</a:t>
            </a:r>
          </a:p>
        </p:txBody>
      </p:sp>
      <p:sp>
        <p:nvSpPr>
          <p:cNvPr id="4" name="Ograda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C69A59C-9A0B-40BC-BEF3-75E63AAC039B}" type="datetimeFigureOut">
              <a:rPr lang="sl-SI" smtClean="0"/>
              <a:t>12.2.2017</a:t>
            </a:fld>
            <a:endParaRPr lang="sl-SI"/>
          </a:p>
        </p:txBody>
      </p:sp>
      <p:sp>
        <p:nvSpPr>
          <p:cNvPr id="5" name="Ograda no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sl-SI"/>
          </a:p>
        </p:txBody>
      </p:sp>
      <p:sp>
        <p:nvSpPr>
          <p:cNvPr id="6" name="Ograda številke diapoz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10E4FF0-FB62-447E-B38E-C828BC14EB03}" type="slidenum">
              <a:rPr lang="sl-SI" smtClean="0"/>
              <a:t>‹#›</a:t>
            </a:fld>
            <a:endParaRPr lang="sl-SI"/>
          </a:p>
        </p:txBody>
      </p:sp>
      <p:sp>
        <p:nvSpPr>
          <p:cNvPr id="7" name="Škarnice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Škarnice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e vsebini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grada vsebine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sl-SI" smtClean="0"/>
              <a:t>Uredite sloge besedila matrice</a:t>
            </a:r>
          </a:p>
          <a:p>
            <a:pPr lvl="1" eaLnBrk="1" latinLnBrk="0" hangingPunct="1"/>
            <a:r>
              <a:rPr lang="sl-SI" smtClean="0"/>
              <a:t>Druga raven</a:t>
            </a:r>
          </a:p>
          <a:p>
            <a:pPr lvl="2" eaLnBrk="1" latinLnBrk="0" hangingPunct="1"/>
            <a:r>
              <a:rPr lang="sl-SI" smtClean="0"/>
              <a:t>Tretja raven</a:t>
            </a:r>
          </a:p>
          <a:p>
            <a:pPr lvl="3" eaLnBrk="1" latinLnBrk="0" hangingPunct="1"/>
            <a:r>
              <a:rPr lang="sl-SI" smtClean="0"/>
              <a:t>Četrta raven</a:t>
            </a:r>
          </a:p>
          <a:p>
            <a:pPr lvl="4" eaLnBrk="1" latinLnBrk="0" hangingPunct="1"/>
            <a:r>
              <a:rPr lang="sl-SI" smtClean="0"/>
              <a:t>Peta raven</a:t>
            </a:r>
            <a:endParaRPr kumimoji="0" lang="en-US"/>
          </a:p>
        </p:txBody>
      </p:sp>
      <p:sp>
        <p:nvSpPr>
          <p:cNvPr id="4" name="Ograda vsebine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sl-SI" smtClean="0"/>
              <a:t>Uredite sloge besedila matrice</a:t>
            </a:r>
          </a:p>
          <a:p>
            <a:pPr lvl="1" eaLnBrk="1" latinLnBrk="0" hangingPunct="1"/>
            <a:r>
              <a:rPr lang="sl-SI" smtClean="0"/>
              <a:t>Druga raven</a:t>
            </a:r>
          </a:p>
          <a:p>
            <a:pPr lvl="2" eaLnBrk="1" latinLnBrk="0" hangingPunct="1"/>
            <a:r>
              <a:rPr lang="sl-SI" smtClean="0"/>
              <a:t>Tretja raven</a:t>
            </a:r>
          </a:p>
          <a:p>
            <a:pPr lvl="3" eaLnBrk="1" latinLnBrk="0" hangingPunct="1"/>
            <a:r>
              <a:rPr lang="sl-SI" smtClean="0"/>
              <a:t>Četrta raven</a:t>
            </a:r>
          </a:p>
          <a:p>
            <a:pPr lvl="4" eaLnBrk="1" latinLnBrk="0" hangingPunct="1"/>
            <a:r>
              <a:rPr lang="sl-SI" smtClean="0"/>
              <a:t>Peta raven</a:t>
            </a:r>
            <a:endParaRPr kumimoji="0" lang="en-US"/>
          </a:p>
        </p:txBody>
      </p:sp>
      <p:sp>
        <p:nvSpPr>
          <p:cNvPr id="5" name="Ograda datum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C69A59C-9A0B-40BC-BEF3-75E63AAC039B}" type="datetimeFigureOut">
              <a:rPr lang="sl-SI" smtClean="0"/>
              <a:t>12.2.2017</a:t>
            </a:fld>
            <a:endParaRPr lang="sl-SI"/>
          </a:p>
        </p:txBody>
      </p:sp>
      <p:sp>
        <p:nvSpPr>
          <p:cNvPr id="6" name="Ograda no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sl-SI"/>
          </a:p>
        </p:txBody>
      </p:sp>
      <p:sp>
        <p:nvSpPr>
          <p:cNvPr id="7" name="Ograda številke diapoz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10E4FF0-FB62-447E-B38E-C828BC14EB03}" type="slidenum">
              <a:rPr lang="sl-SI" smtClean="0"/>
              <a:t>‹#›</a:t>
            </a:fld>
            <a:endParaRPr lang="sl-SI"/>
          </a:p>
        </p:txBody>
      </p:sp>
      <p:sp>
        <p:nvSpPr>
          <p:cNvPr id="8" name="Naslov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sl-SI" smtClean="0"/>
              <a:t>Uredite slog naslova matrice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Primerjava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sl-SI" smtClean="0"/>
              <a:t>Uredite slog naslova matrice</a:t>
            </a:r>
            <a:endParaRPr kumimoji="0" lang="en-US"/>
          </a:p>
        </p:txBody>
      </p:sp>
      <p:sp>
        <p:nvSpPr>
          <p:cNvPr id="3" name="Ograda besedila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sl-SI" smtClean="0"/>
              <a:t>Uredite sloge besedila matrice</a:t>
            </a:r>
          </a:p>
        </p:txBody>
      </p:sp>
      <p:sp>
        <p:nvSpPr>
          <p:cNvPr id="4" name="Ograda besedila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sl-SI" smtClean="0"/>
              <a:t>Uredite sloge besedila matrice</a:t>
            </a:r>
          </a:p>
        </p:txBody>
      </p:sp>
      <p:sp>
        <p:nvSpPr>
          <p:cNvPr id="5" name="Ograda vsebine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sl-SI" smtClean="0"/>
              <a:t>Uredite sloge besedila matrice</a:t>
            </a:r>
          </a:p>
          <a:p>
            <a:pPr lvl="1" eaLnBrk="1" latinLnBrk="0" hangingPunct="1"/>
            <a:r>
              <a:rPr lang="sl-SI" smtClean="0"/>
              <a:t>Druga raven</a:t>
            </a:r>
          </a:p>
          <a:p>
            <a:pPr lvl="2" eaLnBrk="1" latinLnBrk="0" hangingPunct="1"/>
            <a:r>
              <a:rPr lang="sl-SI" smtClean="0"/>
              <a:t>Tretja raven</a:t>
            </a:r>
          </a:p>
          <a:p>
            <a:pPr lvl="3" eaLnBrk="1" latinLnBrk="0" hangingPunct="1"/>
            <a:r>
              <a:rPr lang="sl-SI" smtClean="0"/>
              <a:t>Četrta raven</a:t>
            </a:r>
          </a:p>
          <a:p>
            <a:pPr lvl="4" eaLnBrk="1" latinLnBrk="0" hangingPunct="1"/>
            <a:r>
              <a:rPr lang="sl-SI" smtClean="0"/>
              <a:t>Peta raven</a:t>
            </a:r>
            <a:endParaRPr kumimoji="0" lang="en-US"/>
          </a:p>
        </p:txBody>
      </p:sp>
      <p:sp>
        <p:nvSpPr>
          <p:cNvPr id="6" name="Ograda vsebine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sl-SI" smtClean="0"/>
              <a:t>Uredite sloge besedila matrice</a:t>
            </a:r>
          </a:p>
          <a:p>
            <a:pPr lvl="1" eaLnBrk="1" latinLnBrk="0" hangingPunct="1"/>
            <a:r>
              <a:rPr lang="sl-SI" smtClean="0"/>
              <a:t>Druga raven</a:t>
            </a:r>
          </a:p>
          <a:p>
            <a:pPr lvl="2" eaLnBrk="1" latinLnBrk="0" hangingPunct="1"/>
            <a:r>
              <a:rPr lang="sl-SI" smtClean="0"/>
              <a:t>Tretja raven</a:t>
            </a:r>
          </a:p>
          <a:p>
            <a:pPr lvl="3" eaLnBrk="1" latinLnBrk="0" hangingPunct="1"/>
            <a:r>
              <a:rPr lang="sl-SI" smtClean="0"/>
              <a:t>Četrta raven</a:t>
            </a:r>
          </a:p>
          <a:p>
            <a:pPr lvl="4" eaLnBrk="1" latinLnBrk="0" hangingPunct="1"/>
            <a:r>
              <a:rPr lang="sl-SI" smtClean="0"/>
              <a:t>Peta raven</a:t>
            </a:r>
            <a:endParaRPr kumimoji="0" lang="en-US"/>
          </a:p>
        </p:txBody>
      </p:sp>
      <p:sp>
        <p:nvSpPr>
          <p:cNvPr id="7" name="Ograda datuma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C69A59C-9A0B-40BC-BEF3-75E63AAC039B}" type="datetimeFigureOut">
              <a:rPr lang="sl-SI" smtClean="0"/>
              <a:t>12.2.2017</a:t>
            </a:fld>
            <a:endParaRPr lang="sl-SI"/>
          </a:p>
        </p:txBody>
      </p:sp>
      <p:sp>
        <p:nvSpPr>
          <p:cNvPr id="8" name="Ograda no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sl-SI"/>
          </a:p>
        </p:txBody>
      </p:sp>
      <p:sp>
        <p:nvSpPr>
          <p:cNvPr id="9" name="Ograda številke diapoz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10E4FF0-FB62-447E-B38E-C828BC14EB03}" type="slidenum">
              <a:rPr lang="sl-SI" smtClean="0"/>
              <a:t>‹#›</a:t>
            </a:fld>
            <a:endParaRPr lang="sl-SI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amo naslov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grada datuma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C69A59C-9A0B-40BC-BEF3-75E63AAC039B}" type="datetimeFigureOut">
              <a:rPr lang="sl-SI" smtClean="0"/>
              <a:t>12.2.2017</a:t>
            </a:fld>
            <a:endParaRPr lang="sl-SI"/>
          </a:p>
        </p:txBody>
      </p:sp>
      <p:sp>
        <p:nvSpPr>
          <p:cNvPr id="4" name="Ograda no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sl-SI"/>
          </a:p>
        </p:txBody>
      </p:sp>
      <p:sp>
        <p:nvSpPr>
          <p:cNvPr id="5" name="Ograda številke diapoz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10E4FF0-FB62-447E-B38E-C828BC14EB03}" type="slidenum">
              <a:rPr lang="sl-SI" smtClean="0"/>
              <a:t>‹#›</a:t>
            </a:fld>
            <a:endParaRPr lang="sl-SI"/>
          </a:p>
        </p:txBody>
      </p:sp>
      <p:sp>
        <p:nvSpPr>
          <p:cNvPr id="6" name="Naslov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sl-SI" smtClean="0"/>
              <a:t>Uredite slog naslova matrice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az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grada datuma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C69A59C-9A0B-40BC-BEF3-75E63AAC039B}" type="datetimeFigureOut">
              <a:rPr lang="sl-SI" smtClean="0"/>
              <a:t>12.2.2017</a:t>
            </a:fld>
            <a:endParaRPr lang="sl-SI"/>
          </a:p>
        </p:txBody>
      </p:sp>
      <p:sp>
        <p:nvSpPr>
          <p:cNvPr id="3" name="Ograda no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sl-SI"/>
          </a:p>
        </p:txBody>
      </p:sp>
      <p:sp>
        <p:nvSpPr>
          <p:cNvPr id="4" name="Ograda številke diapoz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10E4FF0-FB62-447E-B38E-C828BC14EB03}" type="slidenum">
              <a:rPr lang="sl-SI" smtClean="0"/>
              <a:t>‹#›</a:t>
            </a:fld>
            <a:endParaRPr lang="sl-SI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1_Naslov in vsebina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sl-SI" smtClean="0"/>
              <a:t>Uredite slog naslova matrice</a:t>
            </a:r>
            <a:endParaRPr kumimoji="0" lang="en-US"/>
          </a:p>
        </p:txBody>
      </p:sp>
      <p:sp>
        <p:nvSpPr>
          <p:cNvPr id="3" name="Ograda besedila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sl-SI" smtClean="0"/>
              <a:t>Uredite sloge besedila matrice</a:t>
            </a:r>
          </a:p>
        </p:txBody>
      </p:sp>
      <p:sp>
        <p:nvSpPr>
          <p:cNvPr id="4" name="Ograda vsebine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sl-SI" smtClean="0"/>
              <a:t>Uredite sloge besedila matrice</a:t>
            </a:r>
          </a:p>
          <a:p>
            <a:pPr lvl="1" eaLnBrk="1" latinLnBrk="0" hangingPunct="1"/>
            <a:r>
              <a:rPr lang="sl-SI" smtClean="0"/>
              <a:t>Druga raven</a:t>
            </a:r>
          </a:p>
          <a:p>
            <a:pPr lvl="2" eaLnBrk="1" latinLnBrk="0" hangingPunct="1"/>
            <a:r>
              <a:rPr lang="sl-SI" smtClean="0"/>
              <a:t>Tretja raven</a:t>
            </a:r>
          </a:p>
          <a:p>
            <a:pPr lvl="3" eaLnBrk="1" latinLnBrk="0" hangingPunct="1"/>
            <a:r>
              <a:rPr lang="sl-SI" smtClean="0"/>
              <a:t>Četrta raven</a:t>
            </a:r>
          </a:p>
          <a:p>
            <a:pPr lvl="4" eaLnBrk="1" latinLnBrk="0" hangingPunct="1"/>
            <a:r>
              <a:rPr lang="sl-SI" smtClean="0"/>
              <a:t>Peta raven</a:t>
            </a:r>
            <a:endParaRPr kumimoji="0" lang="en-US"/>
          </a:p>
        </p:txBody>
      </p:sp>
      <p:sp>
        <p:nvSpPr>
          <p:cNvPr id="5" name="Ograda datuma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EC69A59C-9A0B-40BC-BEF3-75E63AAC039B}" type="datetimeFigureOut">
              <a:rPr lang="sl-SI" smtClean="0"/>
              <a:t>12.2.2017</a:t>
            </a:fld>
            <a:endParaRPr lang="sl-SI"/>
          </a:p>
        </p:txBody>
      </p:sp>
      <p:sp>
        <p:nvSpPr>
          <p:cNvPr id="6" name="Ograda no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sl-SI"/>
          </a:p>
        </p:txBody>
      </p:sp>
      <p:sp>
        <p:nvSpPr>
          <p:cNvPr id="7" name="Ograda številke diapoz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10E4FF0-FB62-447E-B38E-C828BC14EB03}" type="slidenum">
              <a:rPr lang="sl-SI" smtClean="0"/>
              <a:t>‹#›</a:t>
            </a:fld>
            <a:endParaRPr lang="sl-SI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Naslov in slika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grada besedila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sl-SI" smtClean="0"/>
              <a:t>Uredite sloge besedila matrice</a:t>
            </a:r>
          </a:p>
        </p:txBody>
      </p:sp>
      <p:sp>
        <p:nvSpPr>
          <p:cNvPr id="3" name="Ograda slike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sl-SI" smtClean="0"/>
              <a:t>Kliknite ikono, če želite dodati sliko</a:t>
            </a:r>
            <a:endParaRPr kumimoji="0" lang="en-US" dirty="0"/>
          </a:p>
        </p:txBody>
      </p:sp>
      <p:sp>
        <p:nvSpPr>
          <p:cNvPr id="5" name="Ograda datum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EC69A59C-9A0B-40BC-BEF3-75E63AAC039B}" type="datetimeFigureOut">
              <a:rPr lang="sl-SI" smtClean="0"/>
              <a:t>12.2.2017</a:t>
            </a:fld>
            <a:endParaRPr lang="sl-SI"/>
          </a:p>
        </p:txBody>
      </p:sp>
      <p:sp>
        <p:nvSpPr>
          <p:cNvPr id="6" name="Ograda noge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sl-SI"/>
          </a:p>
        </p:txBody>
      </p:sp>
      <p:sp>
        <p:nvSpPr>
          <p:cNvPr id="7" name="Ograda številke diapoz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310E4FF0-FB62-447E-B38E-C828BC14EB03}" type="slidenum">
              <a:rPr lang="sl-SI" smtClean="0"/>
              <a:t>‹#›</a:t>
            </a:fld>
            <a:endParaRPr lang="sl-SI"/>
          </a:p>
        </p:txBody>
      </p:sp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sl-SI" smtClean="0"/>
              <a:t>Uredite slog naslova matrice</a:t>
            </a:r>
            <a:endParaRPr kumimoji="0" lang="en-US"/>
          </a:p>
        </p:txBody>
      </p:sp>
      <p:sp>
        <p:nvSpPr>
          <p:cNvPr id="8" name="Prostoročno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Prostoročno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Pravokotni trikotnik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Raven povezovalnik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Škarnice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Škarnice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slov in navpično besedi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sl-SI" smtClean="0"/>
              <a:t>Uredite slog naslova matrice</a:t>
            </a:r>
            <a:endParaRPr kumimoji="0" lang="en-US"/>
          </a:p>
        </p:txBody>
      </p:sp>
      <p:sp>
        <p:nvSpPr>
          <p:cNvPr id="3" name="Ograda navpičnega besedila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sl-SI" smtClean="0"/>
              <a:t>Uredite sloge besedila matrice</a:t>
            </a:r>
          </a:p>
          <a:p>
            <a:pPr lvl="1" eaLnBrk="1" latinLnBrk="0" hangingPunct="1"/>
            <a:r>
              <a:rPr lang="sl-SI" smtClean="0"/>
              <a:t>Druga raven</a:t>
            </a:r>
          </a:p>
          <a:p>
            <a:pPr lvl="2" eaLnBrk="1" latinLnBrk="0" hangingPunct="1"/>
            <a:r>
              <a:rPr lang="sl-SI" smtClean="0"/>
              <a:t>Tretja raven</a:t>
            </a:r>
          </a:p>
          <a:p>
            <a:pPr lvl="3" eaLnBrk="1" latinLnBrk="0" hangingPunct="1"/>
            <a:r>
              <a:rPr lang="sl-SI" smtClean="0"/>
              <a:t>Četrta raven</a:t>
            </a:r>
          </a:p>
          <a:p>
            <a:pPr lvl="4" eaLnBrk="1" latinLnBrk="0" hangingPunct="1"/>
            <a:r>
              <a:rPr lang="sl-SI" smtClean="0"/>
              <a:t>Peta raven</a:t>
            </a:r>
            <a:endParaRPr kumimoji="0" lang="en-US"/>
          </a:p>
        </p:txBody>
      </p:sp>
      <p:sp>
        <p:nvSpPr>
          <p:cNvPr id="4" name="Ograda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C69A59C-9A0B-40BC-BEF3-75E63AAC039B}" type="datetimeFigureOut">
              <a:rPr lang="sl-SI" smtClean="0"/>
              <a:t>12.2.2017</a:t>
            </a:fld>
            <a:endParaRPr lang="sl-SI"/>
          </a:p>
        </p:txBody>
      </p:sp>
      <p:sp>
        <p:nvSpPr>
          <p:cNvPr id="5" name="Ograda no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sl-SI"/>
          </a:p>
        </p:txBody>
      </p:sp>
      <p:sp>
        <p:nvSpPr>
          <p:cNvPr id="6" name="Ograda številke diapoz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10E4FF0-FB62-447E-B38E-C828BC14EB03}" type="slidenum">
              <a:rPr lang="sl-SI" smtClean="0"/>
              <a:t>‹#›</a:t>
            </a:fld>
            <a:endParaRPr lang="sl-SI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Navpični naslov in besedi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vpični naslov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sl-SI" smtClean="0"/>
              <a:t>Uredite slog naslova matrice</a:t>
            </a:r>
            <a:endParaRPr kumimoji="0" lang="en-US"/>
          </a:p>
        </p:txBody>
      </p:sp>
      <p:sp>
        <p:nvSpPr>
          <p:cNvPr id="3" name="Ograda navpičnega besedila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sl-SI" smtClean="0"/>
              <a:t>Uredite sloge besedila matrice</a:t>
            </a:r>
          </a:p>
          <a:p>
            <a:pPr lvl="1" eaLnBrk="1" latinLnBrk="0" hangingPunct="1"/>
            <a:r>
              <a:rPr lang="sl-SI" smtClean="0"/>
              <a:t>Druga raven</a:t>
            </a:r>
          </a:p>
          <a:p>
            <a:pPr lvl="2" eaLnBrk="1" latinLnBrk="0" hangingPunct="1"/>
            <a:r>
              <a:rPr lang="sl-SI" smtClean="0"/>
              <a:t>Tretja raven</a:t>
            </a:r>
          </a:p>
          <a:p>
            <a:pPr lvl="3" eaLnBrk="1" latinLnBrk="0" hangingPunct="1"/>
            <a:r>
              <a:rPr lang="sl-SI" smtClean="0"/>
              <a:t>Četrta raven</a:t>
            </a:r>
          </a:p>
          <a:p>
            <a:pPr lvl="4" eaLnBrk="1" latinLnBrk="0" hangingPunct="1"/>
            <a:r>
              <a:rPr lang="sl-SI" smtClean="0"/>
              <a:t>Peta raven</a:t>
            </a:r>
            <a:endParaRPr kumimoji="0" lang="en-US"/>
          </a:p>
        </p:txBody>
      </p:sp>
      <p:sp>
        <p:nvSpPr>
          <p:cNvPr id="4" name="Ograda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C69A59C-9A0B-40BC-BEF3-75E63AAC039B}" type="datetimeFigureOut">
              <a:rPr lang="sl-SI" smtClean="0"/>
              <a:t>12.2.2017</a:t>
            </a:fld>
            <a:endParaRPr lang="sl-SI"/>
          </a:p>
        </p:txBody>
      </p:sp>
      <p:sp>
        <p:nvSpPr>
          <p:cNvPr id="5" name="Ograda no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sl-SI"/>
          </a:p>
        </p:txBody>
      </p:sp>
      <p:sp>
        <p:nvSpPr>
          <p:cNvPr id="6" name="Ograda številke diapoz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10E4FF0-FB62-447E-B38E-C828BC14EB03}" type="slidenum">
              <a:rPr lang="sl-SI" smtClean="0"/>
              <a:t>‹#›</a:t>
            </a:fld>
            <a:endParaRPr lang="sl-SI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rostoročno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Prostoročno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Pravokotni trikotnik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Raven povezovalnik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Ograda naslova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sl-SI" smtClean="0"/>
              <a:t>Uredite slog naslova matrice</a:t>
            </a:r>
            <a:endParaRPr kumimoji="0" lang="en-US"/>
          </a:p>
        </p:txBody>
      </p:sp>
      <p:sp>
        <p:nvSpPr>
          <p:cNvPr id="30" name="Ograda besedila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sl-SI" smtClean="0"/>
              <a:t>Uredite sloge besedila matrice</a:t>
            </a:r>
          </a:p>
          <a:p>
            <a:pPr lvl="1" eaLnBrk="1" latinLnBrk="0" hangingPunct="1"/>
            <a:r>
              <a:rPr kumimoji="0" lang="sl-SI" smtClean="0"/>
              <a:t>Druga raven</a:t>
            </a:r>
          </a:p>
          <a:p>
            <a:pPr lvl="2" eaLnBrk="1" latinLnBrk="0" hangingPunct="1"/>
            <a:r>
              <a:rPr kumimoji="0" lang="sl-SI" smtClean="0"/>
              <a:t>Tretja raven</a:t>
            </a:r>
          </a:p>
          <a:p>
            <a:pPr lvl="3" eaLnBrk="1" latinLnBrk="0" hangingPunct="1"/>
            <a:r>
              <a:rPr kumimoji="0" lang="sl-SI" smtClean="0"/>
              <a:t>Četrta raven</a:t>
            </a:r>
          </a:p>
          <a:p>
            <a:pPr lvl="4" eaLnBrk="1" latinLnBrk="0" hangingPunct="1"/>
            <a:r>
              <a:rPr kumimoji="0" lang="sl-SI" smtClean="0"/>
              <a:t>Peta raven</a:t>
            </a:r>
            <a:endParaRPr kumimoji="0" lang="en-US"/>
          </a:p>
        </p:txBody>
      </p:sp>
      <p:sp>
        <p:nvSpPr>
          <p:cNvPr id="10" name="Ograda datuma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EC69A59C-9A0B-40BC-BEF3-75E63AAC039B}" type="datetimeFigureOut">
              <a:rPr lang="sl-SI" smtClean="0"/>
              <a:t>12.2.2017</a:t>
            </a:fld>
            <a:endParaRPr lang="sl-SI"/>
          </a:p>
        </p:txBody>
      </p:sp>
      <p:sp>
        <p:nvSpPr>
          <p:cNvPr id="22" name="Ograda noge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sl-SI"/>
          </a:p>
        </p:txBody>
      </p:sp>
      <p:sp>
        <p:nvSpPr>
          <p:cNvPr id="18" name="Ograda številke diapozitiva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310E4FF0-FB62-447E-B38E-C828BC14EB03}" type="slidenum">
              <a:rPr lang="sl-SI" smtClean="0"/>
              <a:t>‹#›</a:t>
            </a:fld>
            <a:endParaRPr lang="sl-SI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l-SI" dirty="0" smtClean="0"/>
              <a:t>JAVNI MESTNI POTNIŠKI PROMET</a:t>
            </a:r>
            <a:endParaRPr lang="sl-SI" dirty="0"/>
          </a:p>
        </p:txBody>
      </p:sp>
      <p:sp>
        <p:nvSpPr>
          <p:cNvPr id="3" name="Podnaslov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9903482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grada vsebine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l-SI" dirty="0"/>
              <a:t>Značilno za javni potniški promet je, da se prevozna sredstva gibljejo na določeni prometni liniji. </a:t>
            </a:r>
            <a:endParaRPr lang="sl-SI" dirty="0" smtClean="0"/>
          </a:p>
          <a:p>
            <a:endParaRPr lang="sl-SI" dirty="0"/>
          </a:p>
          <a:p>
            <a:r>
              <a:rPr lang="sl-SI" dirty="0" smtClean="0"/>
              <a:t>Gibanje </a:t>
            </a:r>
            <a:r>
              <a:rPr lang="sl-SI" dirty="0"/>
              <a:t>je omejeno s površino zgrajene ceste ali železnice ali se gibanje opravlja po abstraktnih (namišljenih, nevidnih) prostorskih poteh, namenjenih vodnemu ali zračnemu prometu. </a:t>
            </a:r>
          </a:p>
          <a:p>
            <a:endParaRPr lang="sl-SI" dirty="0"/>
          </a:p>
        </p:txBody>
      </p:sp>
      <p:sp>
        <p:nvSpPr>
          <p:cNvPr id="3" name="Naslov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27136628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grada vsebine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l-SI" dirty="0"/>
              <a:t>je relacija oz. smer gibanja linijskega prevoza od začetne do končne postaje (</a:t>
            </a:r>
            <a:r>
              <a:rPr lang="sl-SI" dirty="0" err="1"/>
              <a:t>terminusa</a:t>
            </a:r>
            <a:r>
              <a:rPr lang="sl-SI" dirty="0"/>
              <a:t>), ko se prevoz opravlja po voznem redu. </a:t>
            </a:r>
            <a:endParaRPr lang="sl-SI" dirty="0" smtClean="0"/>
          </a:p>
          <a:p>
            <a:endParaRPr lang="sl-SI" dirty="0"/>
          </a:p>
          <a:p>
            <a:r>
              <a:rPr lang="sl-SI" dirty="0" smtClean="0"/>
              <a:t>Linija mora imeti svoje ime in številko – zaradi spremljanja transportnega dela na liniji: </a:t>
            </a:r>
            <a:endParaRPr lang="sl-SI" dirty="0"/>
          </a:p>
        </p:txBody>
      </p:sp>
      <p:sp>
        <p:nvSpPr>
          <p:cNvPr id="3" name="Naslov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dirty="0" smtClean="0"/>
              <a:t>PROMETNA LINIJA</a:t>
            </a:r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32622908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grada vsebine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l-SI" dirty="0"/>
              <a:t>mestni promet – linije so označene s številkami, napisanimi na prevoznih sredstvih</a:t>
            </a:r>
            <a:r>
              <a:rPr lang="sl-SI" dirty="0" smtClean="0"/>
              <a:t>,</a:t>
            </a:r>
          </a:p>
          <a:p>
            <a:pPr lvl="0"/>
            <a:endParaRPr lang="sl-SI" dirty="0"/>
          </a:p>
          <a:p>
            <a:pPr lvl="0"/>
            <a:r>
              <a:rPr lang="sl-SI" dirty="0"/>
              <a:t>medmestni, mednarodni promet – linije so označene z imeni odhodne, vmesne in končne postaje (npr. LJUBLJANA–Celje–Maribor–MURSKA SOBOTA).</a:t>
            </a:r>
          </a:p>
          <a:p>
            <a:endParaRPr lang="sl-SI" dirty="0"/>
          </a:p>
        </p:txBody>
      </p:sp>
      <p:sp>
        <p:nvSpPr>
          <p:cNvPr id="3" name="Naslov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dirty="0" smtClean="0"/>
              <a:t>PROMETNA LINIJA</a:t>
            </a:r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369976274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aslov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dirty="0" smtClean="0"/>
              <a:t>VRSTE PROMETNIH LINIJ</a:t>
            </a:r>
            <a:endParaRPr lang="sl-SI" dirty="0"/>
          </a:p>
        </p:txBody>
      </p:sp>
      <p:pic>
        <p:nvPicPr>
          <p:cNvPr id="4" name="Ograda vsebine 3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988840"/>
            <a:ext cx="8856984" cy="267933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4710591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grada vsebine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09728" indent="0">
              <a:buNone/>
            </a:pPr>
            <a:r>
              <a:rPr lang="sl-SI" dirty="0"/>
              <a:t>V javnem prevozu potnikov so relacije določene po cestah/poteh, ki </a:t>
            </a:r>
            <a:r>
              <a:rPr lang="sl-SI" dirty="0" smtClean="0"/>
              <a:t>:</a:t>
            </a:r>
            <a:endParaRPr lang="sl-SI" dirty="0"/>
          </a:p>
          <a:p>
            <a:pPr lvl="0"/>
            <a:r>
              <a:rPr lang="sl-SI" dirty="0"/>
              <a:t>izpolnjujejo pogoje za organizacijo linijskega prevoza</a:t>
            </a:r>
            <a:r>
              <a:rPr lang="sl-SI" dirty="0" smtClean="0"/>
              <a:t>,</a:t>
            </a:r>
          </a:p>
          <a:p>
            <a:pPr lvl="0"/>
            <a:endParaRPr lang="sl-SI" dirty="0"/>
          </a:p>
          <a:p>
            <a:pPr lvl="0"/>
            <a:r>
              <a:rPr lang="sl-SI" dirty="0"/>
              <a:t>predstavljajo najkrajšo razdaljo med postajami in tokovi gibanja potnikov.</a:t>
            </a:r>
          </a:p>
          <a:p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336452603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grada vsebine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09728" indent="0">
              <a:buNone/>
            </a:pPr>
            <a:r>
              <a:rPr lang="sl-SI" dirty="0"/>
              <a:t>Dolžina linije je odvisna od:</a:t>
            </a:r>
          </a:p>
          <a:p>
            <a:pPr lvl="0"/>
            <a:r>
              <a:rPr lang="sl-SI" dirty="0"/>
              <a:t>mestne infrastrukture</a:t>
            </a:r>
            <a:r>
              <a:rPr lang="sl-SI" dirty="0" smtClean="0"/>
              <a:t>,</a:t>
            </a:r>
          </a:p>
          <a:p>
            <a:pPr lvl="0"/>
            <a:endParaRPr lang="sl-SI" dirty="0"/>
          </a:p>
          <a:p>
            <a:pPr lvl="0"/>
            <a:r>
              <a:rPr lang="sl-SI" dirty="0"/>
              <a:t>pozicije linije glede na center in druge dele mesta (linije v strogem centru so praviloma krajše, kot linije na obrobju mesta).</a:t>
            </a:r>
          </a:p>
          <a:p>
            <a:endParaRPr lang="sl-SI" dirty="0" smtClean="0"/>
          </a:p>
          <a:p>
            <a:r>
              <a:rPr lang="sl-SI" dirty="0" smtClean="0"/>
              <a:t>prometne </a:t>
            </a:r>
            <a:r>
              <a:rPr lang="sl-SI" dirty="0"/>
              <a:t>linije in postajališča na linijah organiziramo tam, kjer je gibanje potnikov </a:t>
            </a:r>
            <a:r>
              <a:rPr lang="sl-SI" dirty="0" smtClean="0"/>
              <a:t>največje </a:t>
            </a:r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2277325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grada vsebine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109728" indent="0">
              <a:buNone/>
            </a:pPr>
            <a:r>
              <a:rPr lang="sl-SI" b="1" dirty="0"/>
              <a:t>TRASA LINIJE</a:t>
            </a:r>
            <a:r>
              <a:rPr lang="sl-SI" dirty="0"/>
              <a:t> je v naprej določena pot vozila med dvema </a:t>
            </a:r>
            <a:r>
              <a:rPr lang="sl-SI" dirty="0" err="1"/>
              <a:t>terminusoma</a:t>
            </a:r>
            <a:r>
              <a:rPr lang="sl-SI" dirty="0"/>
              <a:t>. Trasa se mora ujemati z osnovnimi tokovi potnikov in mora zagotavljati varno gibanje vozila. </a:t>
            </a:r>
          </a:p>
          <a:p>
            <a:endParaRPr lang="sl-SI" dirty="0" smtClean="0"/>
          </a:p>
          <a:p>
            <a:pPr marL="109728" indent="0">
              <a:buNone/>
            </a:pPr>
            <a:r>
              <a:rPr lang="sl-SI" b="1" dirty="0"/>
              <a:t>TERMINUS</a:t>
            </a:r>
            <a:r>
              <a:rPr lang="sl-SI" dirty="0"/>
              <a:t> je začetna in končna postaja na liniji, kjer vozilo spremeni smer gibanja – tu morajo biti zgrajena posebna obračališča. </a:t>
            </a:r>
            <a:endParaRPr lang="sl-SI" dirty="0" smtClean="0"/>
          </a:p>
          <a:p>
            <a:pPr marL="109728" indent="0">
              <a:buNone/>
            </a:pPr>
            <a:endParaRPr lang="sl-SI" dirty="0"/>
          </a:p>
          <a:p>
            <a:pPr marL="109728" indent="0">
              <a:buNone/>
            </a:pPr>
            <a:r>
              <a:rPr lang="sl-SI" dirty="0" err="1" smtClean="0"/>
              <a:t>Terminus</a:t>
            </a:r>
            <a:r>
              <a:rPr lang="sl-SI" dirty="0" smtClean="0"/>
              <a:t> </a:t>
            </a:r>
            <a:r>
              <a:rPr lang="sl-SI" dirty="0"/>
              <a:t>se poimenuje po pomembnem objektu ali kraju v bližini le-tega (šola, bolnica, športni objekt, park...).</a:t>
            </a:r>
          </a:p>
          <a:p>
            <a:pPr marL="109728" indent="0">
              <a:buNone/>
            </a:pPr>
            <a:endParaRPr lang="sl-SI" dirty="0"/>
          </a:p>
        </p:txBody>
      </p:sp>
      <p:sp>
        <p:nvSpPr>
          <p:cNvPr id="3" name="Naslov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dirty="0" smtClean="0"/>
              <a:t>SESTAVINE PROMETNE LINIJE</a:t>
            </a:r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46732347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grada vsebine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09728" indent="0">
              <a:buNone/>
            </a:pPr>
            <a:r>
              <a:rPr lang="sl-SI" dirty="0" err="1"/>
              <a:t>Terminus</a:t>
            </a:r>
            <a:r>
              <a:rPr lang="sl-SI" dirty="0"/>
              <a:t> predstavlja tudi točko kontrole točnosti vožnje vozila po voznem redu. </a:t>
            </a:r>
            <a:endParaRPr lang="sl-SI" dirty="0" smtClean="0"/>
          </a:p>
          <a:p>
            <a:pPr marL="109728" indent="0">
              <a:buNone/>
            </a:pPr>
            <a:endParaRPr lang="sl-SI" dirty="0"/>
          </a:p>
          <a:p>
            <a:pPr marL="109728" indent="0">
              <a:buNone/>
            </a:pPr>
            <a:r>
              <a:rPr lang="sl-SI" dirty="0" smtClean="0"/>
              <a:t>Razdalja </a:t>
            </a:r>
            <a:r>
              <a:rPr lang="sl-SI" dirty="0"/>
              <a:t>med </a:t>
            </a:r>
            <a:r>
              <a:rPr lang="sl-SI" dirty="0" err="1"/>
              <a:t>terminusi</a:t>
            </a:r>
            <a:r>
              <a:rPr lang="sl-SI" dirty="0"/>
              <a:t> predstavlja dolžino linije (L).Ni nujno, da je linija v obe smeri enako </a:t>
            </a:r>
            <a:r>
              <a:rPr lang="sl-SI" dirty="0" smtClean="0"/>
              <a:t>dolga, </a:t>
            </a:r>
            <a:r>
              <a:rPr lang="sl-SI" dirty="0"/>
              <a:t>zato izračunamo povprečje</a:t>
            </a:r>
            <a:r>
              <a:rPr lang="sl-SI" dirty="0" smtClean="0"/>
              <a:t>.</a:t>
            </a:r>
          </a:p>
          <a:p>
            <a:pPr marL="109728" indent="0">
              <a:buNone/>
            </a:pPr>
            <a:endParaRPr lang="sl-SI" dirty="0"/>
          </a:p>
          <a:p>
            <a:pPr marL="109728" indent="0">
              <a:buNone/>
            </a:pPr>
            <a:endParaRPr lang="sl-SI" dirty="0"/>
          </a:p>
        </p:txBody>
      </p:sp>
      <p:sp>
        <p:nvSpPr>
          <p:cNvPr id="3" name="Naslov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l-SI" sz="2400" dirty="0" smtClean="0"/>
              <a:t>DOLŽINA LINIJE</a:t>
            </a:r>
            <a:endParaRPr lang="sl-SI" sz="2400" dirty="0"/>
          </a:p>
        </p:txBody>
      </p:sp>
      <p:pic>
        <p:nvPicPr>
          <p:cNvPr id="4" name="Slika 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7744" y="4293096"/>
            <a:ext cx="4392488" cy="194421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2449633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grada vsebine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09728" lvl="0" indent="0">
              <a:buNone/>
            </a:pPr>
            <a:r>
              <a:rPr lang="sl-SI" dirty="0" smtClean="0"/>
              <a:t>Izračunaj, </a:t>
            </a:r>
            <a:r>
              <a:rPr lang="sl-SI" dirty="0"/>
              <a:t>kolikšna je povprečna dolžina linije, če mestni avtobus vozi po drugi poti v obratno smer, in sicer opravi v eno smer 15,2 km poti, v drugo smer pa 19,8 km poti?</a:t>
            </a:r>
          </a:p>
          <a:p>
            <a:endParaRPr lang="sl-SI" dirty="0"/>
          </a:p>
        </p:txBody>
      </p:sp>
      <p:sp>
        <p:nvSpPr>
          <p:cNvPr id="3" name="Naslov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dirty="0" smtClean="0"/>
              <a:t>IZRAČUNAJ!</a:t>
            </a:r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243831762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grada vsebine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09728" indent="0">
              <a:buNone/>
            </a:pPr>
            <a:r>
              <a:rPr lang="sl-SI" b="1" dirty="0"/>
              <a:t>RELACIJA</a:t>
            </a:r>
            <a:r>
              <a:rPr lang="sl-SI" dirty="0"/>
              <a:t> je razdalja med dvema krajema na liniji, ki sta v voznem redu označena kot </a:t>
            </a:r>
            <a:r>
              <a:rPr lang="sl-SI" dirty="0" smtClean="0"/>
              <a:t>postaji.</a:t>
            </a:r>
            <a:endParaRPr lang="sl-SI" dirty="0"/>
          </a:p>
          <a:p>
            <a:pPr marL="109728" indent="0">
              <a:buNone/>
            </a:pPr>
            <a:endParaRPr lang="sl-SI" dirty="0"/>
          </a:p>
          <a:p>
            <a:pPr marL="109728" indent="0">
              <a:buNone/>
            </a:pPr>
            <a:r>
              <a:rPr lang="sl-SI" b="1" dirty="0"/>
              <a:t>POSTAJALIŠČE</a:t>
            </a:r>
            <a:r>
              <a:rPr lang="sl-SI" dirty="0"/>
              <a:t> je točka na liniji, kjer se vozila zaustavljajo. Vsaka prometna linija ima določeno število postajališč, kjer potniki vstopajo in izstopajo. Postajališča morajo biti vpisana v vozni red. </a:t>
            </a:r>
          </a:p>
          <a:p>
            <a:endParaRPr lang="sl-SI" dirty="0"/>
          </a:p>
        </p:txBody>
      </p:sp>
      <p:sp>
        <p:nvSpPr>
          <p:cNvPr id="3" name="Naslov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dirty="0" smtClean="0"/>
              <a:t>SESTAVINE PROMETNE LINIJE</a:t>
            </a:r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93466430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grada vsebine 1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109728" indent="0">
              <a:buNone/>
            </a:pPr>
            <a:r>
              <a:rPr lang="sl-SI" dirty="0"/>
              <a:t>Postajališče je označeno z oznako »postajališče«, ki mora biti vidna z večje razdalje. Zgrajeno mora biti tako, da potniki lahko izstopijo oz. vstopijo. Nahajajo se tam, kjer je veliko potnikov (trgovski centri, bolnice, šole</a:t>
            </a:r>
            <a:r>
              <a:rPr lang="sl-SI" dirty="0" smtClean="0"/>
              <a:t>...).</a:t>
            </a:r>
          </a:p>
          <a:p>
            <a:pPr marL="109728" indent="0">
              <a:buNone/>
            </a:pPr>
            <a:endParaRPr lang="sl-SI" dirty="0"/>
          </a:p>
          <a:p>
            <a:pPr marL="109728" indent="0">
              <a:buNone/>
            </a:pPr>
            <a:r>
              <a:rPr lang="sl-SI" dirty="0"/>
              <a:t>Razdalje med postajališči so različne, kar je odvisno od izvora potnikov. Postajališča so lahko:</a:t>
            </a:r>
          </a:p>
          <a:p>
            <a:pPr lvl="0"/>
            <a:r>
              <a:rPr lang="sl-SI" dirty="0"/>
              <a:t>stalna: tu se mora vozilo obvezno ustaviti,</a:t>
            </a:r>
          </a:p>
          <a:p>
            <a:pPr lvl="0"/>
            <a:r>
              <a:rPr lang="sl-SI" dirty="0"/>
              <a:t>občasna: vozilo se ustavi le po potrebi – ko potniki vstopijo ali izstopijo. </a:t>
            </a:r>
          </a:p>
          <a:p>
            <a:pPr marL="109728" indent="0">
              <a:buNone/>
            </a:pPr>
            <a:endParaRPr lang="sl-SI" dirty="0"/>
          </a:p>
        </p:txBody>
      </p:sp>
      <p:sp>
        <p:nvSpPr>
          <p:cNvPr id="3" name="Naslov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dirty="0" smtClean="0"/>
              <a:t>POSTAJALIŠČE</a:t>
            </a:r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368858744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grada vsebine 1"/>
          <p:cNvSpPr>
            <a:spLocks noGrp="1"/>
          </p:cNvSpPr>
          <p:nvPr>
            <p:ph idx="1"/>
          </p:nvPr>
        </p:nvSpPr>
        <p:spPr>
          <a:xfrm>
            <a:off x="457200" y="1481328"/>
            <a:ext cx="8229600" cy="4755984"/>
          </a:xfrm>
        </p:spPr>
        <p:txBody>
          <a:bodyPr>
            <a:normAutofit fontScale="92500" lnSpcReduction="10000"/>
          </a:bodyPr>
          <a:lstStyle/>
          <a:p>
            <a:pPr marL="109728" indent="0">
              <a:buNone/>
            </a:pPr>
            <a:r>
              <a:rPr lang="sl-SI" dirty="0"/>
              <a:t>Na število postajališč vplivajo naslednji elementi </a:t>
            </a:r>
            <a:r>
              <a:rPr lang="sl-SI" dirty="0" smtClean="0"/>
              <a:t>:</a:t>
            </a:r>
            <a:endParaRPr lang="sl-SI" dirty="0"/>
          </a:p>
          <a:p>
            <a:pPr lvl="0"/>
            <a:r>
              <a:rPr lang="sl-SI" dirty="0"/>
              <a:t>izvor potnikov (uradi, šole, trgi, bolnice, </a:t>
            </a:r>
            <a:r>
              <a:rPr lang="sl-SI" dirty="0" smtClean="0"/>
              <a:t>...),</a:t>
            </a:r>
            <a:endParaRPr lang="sl-SI" dirty="0"/>
          </a:p>
          <a:p>
            <a:pPr lvl="0"/>
            <a:r>
              <a:rPr lang="sl-SI" dirty="0"/>
              <a:t>lega linije glede na center, gostoto prebivalcev (v centru mesta so postajališča na krajših razdaljah: 300 – 500 m; v primestnem prometu pa na večjih razdaljah: 700 –1500 m),</a:t>
            </a:r>
          </a:p>
          <a:p>
            <a:pPr lvl="0"/>
            <a:r>
              <a:rPr lang="sl-SI" dirty="0"/>
              <a:t>dolžina linije,</a:t>
            </a:r>
          </a:p>
          <a:p>
            <a:pPr lvl="0"/>
            <a:r>
              <a:rPr lang="sl-SI" dirty="0"/>
              <a:t>oblikovanost terena,</a:t>
            </a:r>
          </a:p>
          <a:p>
            <a:pPr lvl="0"/>
            <a:r>
              <a:rPr lang="sl-SI" dirty="0"/>
              <a:t>hitrost vožnje,</a:t>
            </a:r>
          </a:p>
          <a:p>
            <a:pPr lvl="0"/>
            <a:r>
              <a:rPr lang="sl-SI" dirty="0"/>
              <a:t>mestna infrastruktura,</a:t>
            </a:r>
          </a:p>
          <a:p>
            <a:pPr lvl="0"/>
            <a:r>
              <a:rPr lang="sl-SI" dirty="0"/>
              <a:t>prometni predpisi,</a:t>
            </a:r>
          </a:p>
          <a:p>
            <a:pPr lvl="0"/>
            <a:r>
              <a:rPr lang="sl-SI" dirty="0"/>
              <a:t>ekonomičnost poslovanja in tarife.</a:t>
            </a:r>
          </a:p>
          <a:p>
            <a:pPr marL="109728" indent="0">
              <a:buNone/>
            </a:pPr>
            <a:endParaRPr lang="sl-SI" dirty="0"/>
          </a:p>
        </p:txBody>
      </p:sp>
      <p:sp>
        <p:nvSpPr>
          <p:cNvPr id="3" name="Naslov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dirty="0" smtClean="0"/>
              <a:t>POSTAJALIŠČE</a:t>
            </a:r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76088329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aslov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dirty="0" smtClean="0"/>
              <a:t>TIPI PROMETNIH LINIJ</a:t>
            </a:r>
            <a:endParaRPr lang="sl-SI" dirty="0"/>
          </a:p>
        </p:txBody>
      </p:sp>
      <p:pic>
        <p:nvPicPr>
          <p:cNvPr id="4" name="Ograda vsebine 3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687" y="1124744"/>
            <a:ext cx="4129669" cy="2624390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Pravokotnik 4"/>
          <p:cNvSpPr/>
          <p:nvPr/>
        </p:nvSpPr>
        <p:spPr>
          <a:xfrm>
            <a:off x="2051720" y="3573016"/>
            <a:ext cx="660648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sl-SI" dirty="0"/>
              <a:t>(1) radialne linije povezujejo središče mesta s posameznimi naselji na obrobju </a:t>
            </a:r>
            <a:r>
              <a:rPr lang="sl-SI" dirty="0" smtClean="0"/>
              <a:t>mesta;</a:t>
            </a:r>
            <a:endParaRPr lang="sl-SI" dirty="0"/>
          </a:p>
          <a:p>
            <a:pPr lvl="0"/>
            <a:r>
              <a:rPr lang="sl-SI" dirty="0"/>
              <a:t>(2) diagonalna, ki povezuje dve točki predmestja in je speljana skozi središče </a:t>
            </a:r>
            <a:r>
              <a:rPr lang="sl-SI" dirty="0" smtClean="0"/>
              <a:t>mesta;</a:t>
            </a:r>
            <a:endParaRPr lang="sl-SI" dirty="0"/>
          </a:p>
          <a:p>
            <a:pPr lvl="0"/>
            <a:r>
              <a:rPr lang="sl-SI" dirty="0"/>
              <a:t>(3) tangentna, ki povezuje dve točki na obrobju mesta in ni speljana skozi središče mesta, ampak se ga samo </a:t>
            </a:r>
            <a:r>
              <a:rPr lang="sl-SI" dirty="0" smtClean="0"/>
              <a:t>dotika;</a:t>
            </a:r>
            <a:endParaRPr lang="sl-SI" dirty="0"/>
          </a:p>
          <a:p>
            <a:pPr lvl="0"/>
            <a:r>
              <a:rPr lang="sl-SI" dirty="0"/>
              <a:t>(4) krožna, ki povezuje različne točke mestnega področja na določeni razdalji od središča mesta;</a:t>
            </a:r>
          </a:p>
          <a:p>
            <a:pPr lvl="0"/>
            <a:r>
              <a:rPr lang="sl-SI" dirty="0"/>
              <a:t>(5) predmestna linija, ki povezuje dve točki </a:t>
            </a:r>
            <a:r>
              <a:rPr lang="sl-SI" dirty="0" smtClean="0"/>
              <a:t>predmestja</a:t>
            </a:r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383057941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grada vsebine 1"/>
          <p:cNvSpPr>
            <a:spLocks noGrp="1"/>
          </p:cNvSpPr>
          <p:nvPr>
            <p:ph idx="1"/>
          </p:nvPr>
        </p:nvSpPr>
        <p:spPr>
          <a:xfrm>
            <a:off x="457200" y="1481328"/>
            <a:ext cx="8229600" cy="4900000"/>
          </a:xfrm>
        </p:spPr>
        <p:txBody>
          <a:bodyPr>
            <a:normAutofit fontScale="92500"/>
          </a:bodyPr>
          <a:lstStyle/>
          <a:p>
            <a:r>
              <a:rPr lang="sl-SI" dirty="0"/>
              <a:t>Gibanje prebivalcev je največje proti centru mesta in obratno, zato potrebujemo največ linij, ki povezujejo center mesta in predmestje (radialne in diametralne proge). </a:t>
            </a:r>
            <a:endParaRPr lang="sl-SI" dirty="0" smtClean="0"/>
          </a:p>
          <a:p>
            <a:r>
              <a:rPr lang="sl-SI" dirty="0" smtClean="0"/>
              <a:t>Potnikom </a:t>
            </a:r>
            <a:r>
              <a:rPr lang="sl-SI" dirty="0"/>
              <a:t>najbolj ustrezajo radialne proge; medtem ko diametralne proge, ki so dobro postavljene omogočajo direktno vožnjo, brez prestopanja. </a:t>
            </a:r>
          </a:p>
          <a:p>
            <a:r>
              <a:rPr lang="sl-SI" dirty="0"/>
              <a:t>Krožne in tangencialne proge so v bližini ožjega centra, in sicer na najmočnejših smereh gibanja potnikov. Predstavljajo razbremenilne linije, ki razbremenijo strogi center mesta.</a:t>
            </a:r>
          </a:p>
          <a:p>
            <a:endParaRPr lang="sl-SI" dirty="0"/>
          </a:p>
        </p:txBody>
      </p:sp>
      <p:sp>
        <p:nvSpPr>
          <p:cNvPr id="3" name="Naslov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dirty="0"/>
              <a:t>TIPI PROMETNIH LINIJ</a:t>
            </a:r>
          </a:p>
        </p:txBody>
      </p:sp>
    </p:spTree>
    <p:extLst>
      <p:ext uri="{BB962C8B-B14F-4D97-AF65-F5344CB8AC3E}">
        <p14:creationId xmlns:p14="http://schemas.microsoft.com/office/powerpoint/2010/main" val="330312441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grada vsebine 1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109728" indent="0">
              <a:buNone/>
            </a:pPr>
            <a:r>
              <a:rPr lang="sl-SI" dirty="0"/>
              <a:t>Glede na uporabo prevoznega sredstva so mreže linij </a:t>
            </a:r>
            <a:r>
              <a:rPr lang="sl-SI" dirty="0" smtClean="0"/>
              <a:t>lahko:</a:t>
            </a:r>
            <a:endParaRPr lang="sl-SI" dirty="0"/>
          </a:p>
          <a:p>
            <a:pPr lvl="0"/>
            <a:r>
              <a:rPr lang="sl-SI" dirty="0"/>
              <a:t>avtobusne,</a:t>
            </a:r>
          </a:p>
          <a:p>
            <a:pPr lvl="0"/>
            <a:r>
              <a:rPr lang="sl-SI" dirty="0"/>
              <a:t>podzemne železnice,</a:t>
            </a:r>
          </a:p>
          <a:p>
            <a:pPr lvl="0"/>
            <a:r>
              <a:rPr lang="sl-SI" dirty="0"/>
              <a:t>tramvajske,</a:t>
            </a:r>
          </a:p>
          <a:p>
            <a:pPr lvl="0"/>
            <a:r>
              <a:rPr lang="sl-SI" dirty="0"/>
              <a:t>trolejbusne.</a:t>
            </a:r>
          </a:p>
          <a:p>
            <a:pPr marL="109728" indent="0">
              <a:buNone/>
            </a:pPr>
            <a:endParaRPr lang="sl-SI" dirty="0"/>
          </a:p>
          <a:p>
            <a:pPr marL="109728" indent="0">
              <a:buNone/>
            </a:pPr>
            <a:r>
              <a:rPr lang="sl-SI" dirty="0"/>
              <a:t>Najpomembnejši dejavnik pri oblikovanju mreže prometnih linij v mestnem prometu je razpored glavnih mestnih ulic in magistralnih cest, ki vodijo v primestni del. </a:t>
            </a:r>
          </a:p>
          <a:p>
            <a:endParaRPr lang="sl-SI" dirty="0"/>
          </a:p>
        </p:txBody>
      </p:sp>
      <p:sp>
        <p:nvSpPr>
          <p:cNvPr id="3" name="Naslov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dirty="0" smtClean="0"/>
              <a:t>MREŽA PROMETNIH LINIJ</a:t>
            </a:r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63136002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grada vsebine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109728" lvl="0" indent="0">
              <a:buNone/>
            </a:pPr>
            <a:r>
              <a:rPr lang="sl-SI" dirty="0" smtClean="0"/>
              <a:t>1.) </a:t>
            </a:r>
            <a:r>
              <a:rPr lang="sl-SI" b="1" dirty="0" smtClean="0"/>
              <a:t>RADIALNI </a:t>
            </a:r>
            <a:r>
              <a:rPr lang="sl-SI" b="1" dirty="0"/>
              <a:t>TIP PROMETNE MREŽE</a:t>
            </a:r>
            <a:r>
              <a:rPr lang="sl-SI" dirty="0"/>
              <a:t>: temelji na radialni shemi mestnih ulic,</a:t>
            </a:r>
          </a:p>
          <a:p>
            <a:pPr lvl="0"/>
            <a:r>
              <a:rPr lang="sl-SI" dirty="0"/>
              <a:t>oblikovana je iz linij radialne oblike, ki omogočajo dobro povezavo predmestja središčem mesta, večinoma omogoča direktno vožnjo,</a:t>
            </a:r>
          </a:p>
          <a:p>
            <a:pPr lvl="0"/>
            <a:r>
              <a:rPr lang="sl-SI" dirty="0"/>
              <a:t>slabost: velika obremenitev središča mesta in slabša povezava obrobnih delov mesta,</a:t>
            </a:r>
          </a:p>
          <a:p>
            <a:pPr lvl="0"/>
            <a:r>
              <a:rPr lang="sl-SI" dirty="0"/>
              <a:t>rabi se v manjših mestih (krajše razdalje, manjše število potnikov).</a:t>
            </a:r>
          </a:p>
          <a:p>
            <a:endParaRPr lang="sl-SI" dirty="0"/>
          </a:p>
          <a:p>
            <a:endParaRPr lang="sl-SI" dirty="0"/>
          </a:p>
        </p:txBody>
      </p:sp>
      <p:sp>
        <p:nvSpPr>
          <p:cNvPr id="3" name="Naslov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l-SI" dirty="0" smtClean="0">
                <a:effectLst/>
              </a:rPr>
              <a:t>Šest </a:t>
            </a:r>
            <a:r>
              <a:rPr lang="sl-SI" dirty="0">
                <a:effectLst/>
              </a:rPr>
              <a:t>tipov mrež linij javnega mestnega prometa </a:t>
            </a:r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196014673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aslov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l-SI"/>
          </a:p>
        </p:txBody>
      </p:sp>
      <p:pic>
        <p:nvPicPr>
          <p:cNvPr id="4" name="Ograda vsebine 3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1556792"/>
            <a:ext cx="6984776" cy="403244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23687784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grada vsebine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09728" lvl="0" indent="0">
              <a:buNone/>
            </a:pPr>
            <a:r>
              <a:rPr lang="sl-SI" dirty="0" smtClean="0"/>
              <a:t>2.) </a:t>
            </a:r>
            <a:r>
              <a:rPr lang="sl-SI" b="1" dirty="0" smtClean="0"/>
              <a:t>RADIALNO-KROŽNI </a:t>
            </a:r>
            <a:r>
              <a:rPr lang="sl-SI" b="1" dirty="0"/>
              <a:t>TIP PROMETNE MREŽE</a:t>
            </a:r>
            <a:r>
              <a:rPr lang="sl-SI" dirty="0"/>
              <a:t>: temelji na radialno-krožni shemi mestnih ulic,</a:t>
            </a:r>
          </a:p>
          <a:p>
            <a:pPr lvl="0"/>
            <a:r>
              <a:rPr lang="sl-SI" dirty="0"/>
              <a:t>oblikovana je iz radialnih in krožnih linij,</a:t>
            </a:r>
          </a:p>
          <a:p>
            <a:pPr lvl="0"/>
            <a:r>
              <a:rPr lang="sl-SI" dirty="0"/>
              <a:t>s tem razbremenimo mesto in omogočimo boljšo povezavo med obrobnimi deli mesta.</a:t>
            </a:r>
          </a:p>
          <a:p>
            <a:endParaRPr lang="sl-SI" dirty="0"/>
          </a:p>
        </p:txBody>
      </p:sp>
      <p:sp>
        <p:nvSpPr>
          <p:cNvPr id="3" name="Naslov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l-SI" dirty="0">
                <a:effectLst/>
              </a:rPr>
              <a:t>Šest tipov mrež linij javnega mestnega prometa </a:t>
            </a:r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400215566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grada vsebine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09728" lvl="0" indent="0">
              <a:buNone/>
            </a:pPr>
            <a:r>
              <a:rPr lang="sl-SI" dirty="0" smtClean="0"/>
              <a:t>3.) </a:t>
            </a:r>
            <a:r>
              <a:rPr lang="sl-SI" b="1" dirty="0" smtClean="0"/>
              <a:t>DIAGONALNI </a:t>
            </a:r>
            <a:r>
              <a:rPr lang="sl-SI" b="1" dirty="0"/>
              <a:t>TIP PROMETNE MREŽE</a:t>
            </a:r>
            <a:r>
              <a:rPr lang="sl-SI" dirty="0" smtClean="0"/>
              <a:t>: temelji </a:t>
            </a:r>
            <a:r>
              <a:rPr lang="sl-SI" dirty="0"/>
              <a:t>na radialni shemi mestnih ulic,</a:t>
            </a:r>
          </a:p>
          <a:p>
            <a:pPr lvl="0"/>
            <a:r>
              <a:rPr lang="sl-SI" dirty="0"/>
              <a:t>prometne linije so organizirane tako, da diagonalno presekajo mestno središče (predmestje – središče – predmestje),</a:t>
            </a:r>
          </a:p>
          <a:p>
            <a:pPr lvl="0"/>
            <a:r>
              <a:rPr lang="sl-SI" dirty="0"/>
              <a:t>ta tip mreže je podoben radialnemu – omogoča pa direktno povezavo med posameznimi deli mesta, brez prestopanja potnikov.</a:t>
            </a:r>
          </a:p>
          <a:p>
            <a:endParaRPr lang="sl-SI" dirty="0"/>
          </a:p>
          <a:p>
            <a:endParaRPr lang="sl-SI" dirty="0"/>
          </a:p>
        </p:txBody>
      </p:sp>
      <p:sp>
        <p:nvSpPr>
          <p:cNvPr id="3" name="Naslov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l-SI" dirty="0">
                <a:effectLst/>
              </a:rPr>
              <a:t>Šest tipov mrež linij javnega mestnega prometa </a:t>
            </a:r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102140732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grada vsebine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09728" lvl="0" indent="0">
              <a:buNone/>
            </a:pPr>
            <a:r>
              <a:rPr lang="sl-SI" dirty="0" smtClean="0"/>
              <a:t>4.) </a:t>
            </a:r>
            <a:r>
              <a:rPr lang="sl-SI" b="1" dirty="0" smtClean="0"/>
              <a:t>PRAVOKOTNI </a:t>
            </a:r>
            <a:r>
              <a:rPr lang="sl-SI" b="1" dirty="0"/>
              <a:t>TIP PROMETNE MREŽE</a:t>
            </a:r>
            <a:r>
              <a:rPr lang="sl-SI" dirty="0"/>
              <a:t>: temelji na pravokotnem osnutku mestne ulične mreže, mestne linije se križajo pod kotom 90 stopinj (skozi center) ali z obvozom centra mesta s krožno linijo (omogoča razbremenitev centra),</a:t>
            </a:r>
          </a:p>
          <a:p>
            <a:pPr lvl="0"/>
            <a:r>
              <a:rPr lang="sl-SI" dirty="0"/>
              <a:t>te mreže se pojavljajo pri novejšem načrtovanju gradnje cest,</a:t>
            </a:r>
          </a:p>
          <a:p>
            <a:pPr lvl="0"/>
            <a:r>
              <a:rPr lang="sl-SI" dirty="0"/>
              <a:t>onemogoča krajše povezave med posameznimi deli mesta.</a:t>
            </a:r>
          </a:p>
          <a:p>
            <a:endParaRPr lang="sl-SI" dirty="0"/>
          </a:p>
        </p:txBody>
      </p:sp>
      <p:sp>
        <p:nvSpPr>
          <p:cNvPr id="3" name="Naslov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l-SI" dirty="0">
                <a:effectLst/>
              </a:rPr>
              <a:t>Šest tipov mrež linij javnega mestnega prometa </a:t>
            </a:r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260921958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aslov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sl-SI" dirty="0"/>
          </a:p>
        </p:txBody>
      </p:sp>
      <p:pic>
        <p:nvPicPr>
          <p:cNvPr id="4" name="Ograda vsebine 3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1988840"/>
            <a:ext cx="7128792" cy="338437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1540932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grada vsebine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09728" lvl="0" indent="0">
              <a:buNone/>
            </a:pPr>
            <a:r>
              <a:rPr lang="sl-SI" dirty="0" smtClean="0"/>
              <a:t>5.) </a:t>
            </a:r>
            <a:r>
              <a:rPr lang="sl-SI" b="1" dirty="0" smtClean="0"/>
              <a:t>PRAVOKOTNO </a:t>
            </a:r>
            <a:r>
              <a:rPr lang="sl-SI" b="1" dirty="0"/>
              <a:t>- DIAGONALNI TIP PROMETNE MREŽE</a:t>
            </a:r>
            <a:r>
              <a:rPr lang="sl-SI" dirty="0"/>
              <a:t>: temelji na pravokotno - diagonalni shemi mestne ulične mreže,</a:t>
            </a:r>
          </a:p>
          <a:p>
            <a:pPr lvl="0"/>
            <a:r>
              <a:rPr lang="sl-SI" dirty="0"/>
              <a:t>podobna je pravokotni prometni mreži – ima pa še dodatne diagonalne smeri med pomembnimi deli mesta,</a:t>
            </a:r>
          </a:p>
          <a:p>
            <a:pPr lvl="0"/>
            <a:r>
              <a:rPr lang="sl-SI" dirty="0"/>
              <a:t>tako omogoča krajše povezave med posameznimi deli mesta.</a:t>
            </a:r>
          </a:p>
          <a:p>
            <a:endParaRPr lang="sl-SI" dirty="0"/>
          </a:p>
        </p:txBody>
      </p:sp>
      <p:sp>
        <p:nvSpPr>
          <p:cNvPr id="3" name="Naslov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l-SI" dirty="0">
                <a:effectLst/>
              </a:rPr>
              <a:t>Šest tipov mrež linij javnega mestnega prometa </a:t>
            </a:r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195450813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grada vsebine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09728" lvl="0" indent="0">
              <a:buNone/>
            </a:pPr>
            <a:r>
              <a:rPr lang="sl-SI" dirty="0" smtClean="0"/>
              <a:t>6.) </a:t>
            </a:r>
            <a:r>
              <a:rPr lang="sl-SI" b="1" dirty="0" smtClean="0"/>
              <a:t>PROSTI </a:t>
            </a:r>
            <a:r>
              <a:rPr lang="sl-SI" b="1" dirty="0"/>
              <a:t>TIP PROMETNE MREŽE</a:t>
            </a:r>
            <a:r>
              <a:rPr lang="sl-SI" dirty="0" smtClean="0"/>
              <a:t>: temelji </a:t>
            </a:r>
            <a:r>
              <a:rPr lang="sl-SI" dirty="0"/>
              <a:t>na prosti shemi mestne ulične mreže,</a:t>
            </a:r>
          </a:p>
          <a:p>
            <a:pPr lvl="0"/>
            <a:r>
              <a:rPr lang="sl-SI" dirty="0"/>
              <a:t>značilna za starejša mesta, zgrajena na neravnih področjih.</a:t>
            </a:r>
          </a:p>
          <a:p>
            <a:endParaRPr lang="sl-SI" dirty="0"/>
          </a:p>
        </p:txBody>
      </p:sp>
      <p:sp>
        <p:nvSpPr>
          <p:cNvPr id="3" name="Naslov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l-SI" dirty="0">
                <a:effectLst/>
              </a:rPr>
              <a:t>Šest tipov mrež linij javnega mestnega prometa </a:t>
            </a:r>
            <a:endParaRPr lang="sl-SI" dirty="0"/>
          </a:p>
        </p:txBody>
      </p:sp>
      <p:pic>
        <p:nvPicPr>
          <p:cNvPr id="4" name="Slika 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1800" y="3861048"/>
            <a:ext cx="4536504" cy="280831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37604065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grada vsebine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l-SI" dirty="0"/>
              <a:t>relacije prometnih linij moramo uskladiti z željami potnikov - kjer moramo večini potnikov omogočiti direktno vožnjo do cilja (oz. da ne prestopajo več kot enkrat, če ni možnosti direktne vožnje</a:t>
            </a:r>
            <a:r>
              <a:rPr lang="sl-SI" dirty="0" smtClean="0"/>
              <a:t>),</a:t>
            </a:r>
          </a:p>
          <a:p>
            <a:pPr lvl="0"/>
            <a:endParaRPr lang="sl-SI" dirty="0"/>
          </a:p>
          <a:p>
            <a:pPr lvl="0"/>
            <a:r>
              <a:rPr lang="sl-SI" dirty="0"/>
              <a:t>oddaljenost prebivalcev od postajališč mora biti čim krajša</a:t>
            </a:r>
            <a:r>
              <a:rPr lang="sl-SI" dirty="0" smtClean="0"/>
              <a:t>,</a:t>
            </a:r>
          </a:p>
          <a:p>
            <a:pPr lvl="0"/>
            <a:endParaRPr lang="sl-SI" dirty="0"/>
          </a:p>
          <a:p>
            <a:pPr lvl="0"/>
            <a:r>
              <a:rPr lang="sl-SI" dirty="0"/>
              <a:t>prehod iz ene na drugo linijo mora biti varen.</a:t>
            </a:r>
          </a:p>
          <a:p>
            <a:pPr marL="109728" indent="0">
              <a:buNone/>
            </a:pPr>
            <a:endParaRPr lang="sl-SI" dirty="0"/>
          </a:p>
          <a:p>
            <a:endParaRPr lang="sl-SI" dirty="0"/>
          </a:p>
        </p:txBody>
      </p:sp>
      <p:sp>
        <p:nvSpPr>
          <p:cNvPr id="3" name="Naslov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l-SI" dirty="0">
                <a:effectLst/>
              </a:rPr>
              <a:t>Cilji pri načrtovanju prometnih linij </a:t>
            </a:r>
            <a:r>
              <a:rPr lang="sl-SI" dirty="0" smtClean="0">
                <a:effectLst/>
              </a:rPr>
              <a:t>so:</a:t>
            </a:r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211261858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grada vsebine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l-SI" dirty="0"/>
              <a:t>Od kakovosti prometnih linij je odvisno, kako bodo storitve javnega prevoza dostopne </a:t>
            </a:r>
            <a:r>
              <a:rPr lang="sl-SI" dirty="0" smtClean="0"/>
              <a:t>uporabnikom </a:t>
            </a:r>
            <a:r>
              <a:rPr lang="sl-SI" dirty="0"/>
              <a:t>ter v kolikšni meri jih bodo ti tudi koristili.</a:t>
            </a:r>
          </a:p>
          <a:p>
            <a:endParaRPr lang="sl-SI" dirty="0"/>
          </a:p>
          <a:p>
            <a:r>
              <a:rPr lang="sl-SI" dirty="0"/>
              <a:t>Osnovni pokazatelji primernosti mreže linij so: </a:t>
            </a:r>
            <a:r>
              <a:rPr lang="sl-SI" b="1" dirty="0"/>
              <a:t>gostota mreže, linijski koeficient in koeficient </a:t>
            </a:r>
            <a:r>
              <a:rPr lang="sl-SI" b="1" dirty="0" smtClean="0"/>
              <a:t>direktnosti.</a:t>
            </a:r>
            <a:endParaRPr lang="sl-SI" b="1" dirty="0"/>
          </a:p>
        </p:txBody>
      </p:sp>
      <p:sp>
        <p:nvSpPr>
          <p:cNvPr id="3" name="Naslov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l-SI" dirty="0" smtClean="0"/>
              <a:t>POKAZATELJI KAKOVOSTI PROMETNE MREŽE LINIJ</a:t>
            </a:r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161957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grada vsebine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09728" indent="0">
              <a:buNone/>
            </a:pPr>
            <a:r>
              <a:rPr lang="sl-SI" dirty="0"/>
              <a:t>pomeni razmerje med skupno dolžino vseh linij (L) javnega linijskega prometa ter površine na kateri linije potekajo</a:t>
            </a:r>
            <a:r>
              <a:rPr lang="sl-SI" dirty="0" smtClean="0"/>
              <a:t>:</a:t>
            </a:r>
          </a:p>
          <a:p>
            <a:pPr marL="109728" indent="0">
              <a:buNone/>
            </a:pPr>
            <a:endParaRPr lang="sl-SI" dirty="0"/>
          </a:p>
          <a:p>
            <a:pPr marL="109728" indent="0">
              <a:buNone/>
            </a:pPr>
            <a:endParaRPr lang="sl-SI" dirty="0" smtClean="0"/>
          </a:p>
          <a:p>
            <a:pPr marL="109728" indent="0">
              <a:buNone/>
            </a:pPr>
            <a:endParaRPr lang="sl-SI" dirty="0"/>
          </a:p>
          <a:p>
            <a:r>
              <a:rPr lang="sl-SI" dirty="0"/>
              <a:t>To razmerje pokaže, koliko kilometrov linij je na enem kvadratnem kilometru površine. Čim večja je vrednost, tem boljša je kakovost mreže.</a:t>
            </a:r>
          </a:p>
          <a:p>
            <a:endParaRPr lang="sl-SI" dirty="0"/>
          </a:p>
        </p:txBody>
      </p:sp>
      <p:sp>
        <p:nvSpPr>
          <p:cNvPr id="3" name="Naslov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l-SI" dirty="0">
                <a:effectLst/>
              </a:rPr>
              <a:t>Gostota mreže prometnih linij (</a:t>
            </a:r>
            <a:r>
              <a:rPr lang="sl-SI" dirty="0" err="1">
                <a:effectLst/>
              </a:rPr>
              <a:t>αl</a:t>
            </a:r>
            <a:r>
              <a:rPr lang="sl-SI" dirty="0">
                <a:effectLst/>
              </a:rPr>
              <a:t>)</a:t>
            </a:r>
            <a:endParaRPr lang="sl-SI" dirty="0"/>
          </a:p>
        </p:txBody>
      </p:sp>
      <p:pic>
        <p:nvPicPr>
          <p:cNvPr id="4" name="Slika 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2852936"/>
            <a:ext cx="3600797" cy="991542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Slika 4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0349" y="2862698"/>
            <a:ext cx="4248075" cy="98178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277594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grada vsebine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09728" lvl="0" indent="0">
              <a:buNone/>
            </a:pPr>
            <a:r>
              <a:rPr lang="sl-SI" dirty="0"/>
              <a:t>Izračunaj gostoto mreže prometnih linij, če imamo na 7,5 km2 površine 212 km vseh linij</a:t>
            </a:r>
            <a:r>
              <a:rPr lang="sl-SI" dirty="0" smtClean="0"/>
              <a:t>!</a:t>
            </a:r>
          </a:p>
          <a:p>
            <a:pPr marL="109728" lvl="0" indent="0">
              <a:buNone/>
            </a:pPr>
            <a:endParaRPr lang="sl-SI" dirty="0"/>
          </a:p>
          <a:p>
            <a:pPr marL="109728" indent="0">
              <a:buNone/>
            </a:pPr>
            <a:r>
              <a:rPr lang="sl-SI" dirty="0"/>
              <a:t>Koliko kilometrov linij imamo na območju s površino 11 km2, če znaša gostota mreže prometnih linij 40,9 km/km2!</a:t>
            </a:r>
          </a:p>
          <a:p>
            <a:pPr marL="109728" lvl="0" indent="0">
              <a:buNone/>
            </a:pPr>
            <a:endParaRPr lang="sl-SI" dirty="0"/>
          </a:p>
          <a:p>
            <a:endParaRPr lang="sl-SI" dirty="0"/>
          </a:p>
        </p:txBody>
      </p:sp>
      <p:sp>
        <p:nvSpPr>
          <p:cNvPr id="3" name="Naslov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dirty="0" smtClean="0"/>
              <a:t>IZRAČUNAJ!</a:t>
            </a:r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320914543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grada vsebine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09728" indent="0">
              <a:buNone/>
            </a:pPr>
            <a:r>
              <a:rPr lang="sl-SI" dirty="0"/>
              <a:t>prikaže razmerje med dolžino vseh linij (L) in dolžino celotne ulične mreže (</a:t>
            </a:r>
            <a:r>
              <a:rPr lang="sl-SI" dirty="0" err="1"/>
              <a:t>Lu</a:t>
            </a:r>
            <a:r>
              <a:rPr lang="sl-SI" dirty="0"/>
              <a:t>), po katerih so speljani deli </a:t>
            </a:r>
            <a:r>
              <a:rPr lang="sl-SI" dirty="0" smtClean="0"/>
              <a:t>linij:</a:t>
            </a:r>
          </a:p>
          <a:p>
            <a:pPr marL="109728" indent="0">
              <a:buNone/>
            </a:pPr>
            <a:endParaRPr lang="sl-SI" dirty="0"/>
          </a:p>
          <a:p>
            <a:pPr marL="109728" indent="0">
              <a:buNone/>
            </a:pPr>
            <a:endParaRPr lang="sl-SI" dirty="0" smtClean="0"/>
          </a:p>
          <a:p>
            <a:pPr marL="109728" indent="0">
              <a:buNone/>
            </a:pPr>
            <a:endParaRPr lang="sl-SI" dirty="0"/>
          </a:p>
          <a:p>
            <a:pPr marL="109728" indent="0">
              <a:buNone/>
            </a:pPr>
            <a:endParaRPr lang="sl-SI" dirty="0" smtClean="0"/>
          </a:p>
          <a:p>
            <a:pPr marL="109728" indent="0">
              <a:buNone/>
            </a:pPr>
            <a:r>
              <a:rPr lang="sl-SI" dirty="0" smtClean="0"/>
              <a:t>Če </a:t>
            </a:r>
            <a:r>
              <a:rPr lang="sl-SI" dirty="0"/>
              <a:t>je linijski koeficient večji, je preskrba mesta z linijami boljša in potniki manj prestopajo.</a:t>
            </a:r>
          </a:p>
          <a:p>
            <a:pPr marL="109728" indent="0">
              <a:buNone/>
            </a:pPr>
            <a:endParaRPr lang="sl-SI" dirty="0" smtClean="0"/>
          </a:p>
          <a:p>
            <a:pPr marL="109728" indent="0">
              <a:buNone/>
            </a:pPr>
            <a:endParaRPr lang="sl-SI" dirty="0"/>
          </a:p>
          <a:p>
            <a:endParaRPr lang="sl-SI" dirty="0"/>
          </a:p>
        </p:txBody>
      </p:sp>
      <p:sp>
        <p:nvSpPr>
          <p:cNvPr id="3" name="Naslov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dirty="0">
                <a:effectLst/>
              </a:rPr>
              <a:t>Linijski koeficient (</a:t>
            </a:r>
            <a:r>
              <a:rPr lang="sl-SI" dirty="0" err="1">
                <a:effectLst/>
              </a:rPr>
              <a:t>Kl</a:t>
            </a:r>
            <a:r>
              <a:rPr lang="sl-SI" dirty="0">
                <a:effectLst/>
              </a:rPr>
              <a:t>) </a:t>
            </a:r>
            <a:endParaRPr lang="sl-SI" dirty="0"/>
          </a:p>
        </p:txBody>
      </p:sp>
      <p:pic>
        <p:nvPicPr>
          <p:cNvPr id="4" name="Slika 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852936"/>
            <a:ext cx="2644303" cy="109212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114492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grada vsebine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09728" lvl="0" indent="0">
              <a:buNone/>
            </a:pPr>
            <a:r>
              <a:rPr lang="sl-SI" dirty="0"/>
              <a:t>Koliko znaša linijski koeficient v mestu, če imamo na 67 km ulične mreže speljanih 34 km linij?</a:t>
            </a:r>
          </a:p>
          <a:p>
            <a:pPr marL="109728" indent="0">
              <a:buNone/>
            </a:pPr>
            <a:endParaRPr lang="sl-SI" dirty="0"/>
          </a:p>
        </p:txBody>
      </p:sp>
      <p:sp>
        <p:nvSpPr>
          <p:cNvPr id="3" name="Naslov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dirty="0" smtClean="0"/>
              <a:t>IZRAČUNAJ!</a:t>
            </a:r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325170403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grada vsebine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09728" indent="0">
              <a:buNone/>
            </a:pPr>
            <a:r>
              <a:rPr lang="sl-SI" dirty="0"/>
              <a:t>je razmerje med številom potnikov, ki prihajajo na svoj cilj direktno, brez prestopanja (</a:t>
            </a:r>
            <a:r>
              <a:rPr lang="sl-SI" dirty="0" err="1"/>
              <a:t>Pd</a:t>
            </a:r>
            <a:r>
              <a:rPr lang="sl-SI" dirty="0"/>
              <a:t>) in skupnim številom prepeljanih potnikov (potniki, ki ne prestopajo (</a:t>
            </a:r>
            <a:r>
              <a:rPr lang="sl-SI" dirty="0" err="1"/>
              <a:t>Pd</a:t>
            </a:r>
            <a:r>
              <a:rPr lang="sl-SI" dirty="0"/>
              <a:t>) in potniki, ki prestopajo (</a:t>
            </a:r>
            <a:r>
              <a:rPr lang="sl-SI" dirty="0" err="1"/>
              <a:t>Pp</a:t>
            </a:r>
            <a:r>
              <a:rPr lang="sl-SI" dirty="0"/>
              <a:t>)).</a:t>
            </a:r>
          </a:p>
          <a:p>
            <a:endParaRPr lang="sl-SI" dirty="0"/>
          </a:p>
        </p:txBody>
      </p:sp>
      <p:sp>
        <p:nvSpPr>
          <p:cNvPr id="3" name="Naslov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dirty="0">
                <a:effectLst/>
              </a:rPr>
              <a:t>Koeficient direktnosti (</a:t>
            </a:r>
            <a:r>
              <a:rPr lang="sl-SI" dirty="0" err="1">
                <a:effectLst/>
              </a:rPr>
              <a:t>Kd</a:t>
            </a:r>
            <a:r>
              <a:rPr lang="sl-SI" dirty="0">
                <a:effectLst/>
              </a:rPr>
              <a:t>)</a:t>
            </a:r>
            <a:endParaRPr lang="sl-SI" dirty="0"/>
          </a:p>
        </p:txBody>
      </p:sp>
      <p:pic>
        <p:nvPicPr>
          <p:cNvPr id="4" name="Slika 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3888" y="3645024"/>
            <a:ext cx="2926432" cy="165333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150758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grada vsebine 1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109728" lvl="0" indent="0">
              <a:buNone/>
            </a:pPr>
            <a:r>
              <a:rPr lang="sl-SI" dirty="0"/>
              <a:t>Kolikšen je koeficient direktnosti v nekem mestu, če 305 meščanov prispe na cilj z direktno povezavo, 189 potnikov, pa mora prestopati? </a:t>
            </a:r>
            <a:endParaRPr lang="sl-SI" dirty="0" smtClean="0"/>
          </a:p>
          <a:p>
            <a:pPr marL="109728" lvl="0" indent="0">
              <a:buNone/>
            </a:pPr>
            <a:endParaRPr lang="sl-SI" dirty="0" smtClean="0"/>
          </a:p>
          <a:p>
            <a:pPr marL="109728" lvl="0" indent="0">
              <a:buNone/>
            </a:pPr>
            <a:r>
              <a:rPr lang="sl-SI" dirty="0" smtClean="0"/>
              <a:t>Razmisli, </a:t>
            </a:r>
            <a:r>
              <a:rPr lang="sl-SI" dirty="0"/>
              <a:t>kaj bi bilo potrebno narediti, da bi se koeficient direktnosti povečal</a:t>
            </a:r>
            <a:r>
              <a:rPr lang="sl-SI" dirty="0" smtClean="0"/>
              <a:t>?</a:t>
            </a:r>
          </a:p>
          <a:p>
            <a:pPr marL="109728" lvl="0" indent="0">
              <a:buNone/>
            </a:pPr>
            <a:endParaRPr lang="sl-SI" dirty="0"/>
          </a:p>
          <a:p>
            <a:pPr marL="109728" lvl="0" indent="0">
              <a:buNone/>
            </a:pPr>
            <a:r>
              <a:rPr lang="sl-SI" dirty="0"/>
              <a:t>Koliko potnikov bi se pripeljalo na cilj direktno, če bi koeficient direktnosti </a:t>
            </a:r>
            <a:r>
              <a:rPr lang="sl-SI" dirty="0" smtClean="0"/>
              <a:t>uspeli </a:t>
            </a:r>
            <a:r>
              <a:rPr lang="sl-SI" dirty="0"/>
              <a:t>povečati na 0,85? Koliko bi jih še moralo prestopiti?</a:t>
            </a:r>
          </a:p>
          <a:p>
            <a:pPr marL="109728" indent="0">
              <a:buNone/>
            </a:pPr>
            <a:endParaRPr lang="sl-SI" dirty="0"/>
          </a:p>
        </p:txBody>
      </p:sp>
      <p:sp>
        <p:nvSpPr>
          <p:cNvPr id="3" name="Naslov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dirty="0" smtClean="0"/>
              <a:t>IZRAČUNAJ!</a:t>
            </a:r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301487120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grada vsebine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09728" indent="0">
              <a:buNone/>
            </a:pPr>
            <a:r>
              <a:rPr lang="sl-SI" dirty="0"/>
              <a:t>V prevozu potnikov podatke pridobivamo s pomočjo anket in s sistemskim štetjem potnikov. Vse podatke delimo v dve osnovni skupini:</a:t>
            </a:r>
          </a:p>
          <a:p>
            <a:pPr lvl="0"/>
            <a:r>
              <a:rPr lang="sl-SI" dirty="0"/>
              <a:t>statistični in knjigovodski podatki, </a:t>
            </a:r>
          </a:p>
          <a:p>
            <a:pPr lvl="0"/>
            <a:r>
              <a:rPr lang="sl-SI" dirty="0"/>
              <a:t>podatki, ki so pridobljeni s pomočjo raziskav (štetje, anketiranje potnikov).</a:t>
            </a:r>
          </a:p>
          <a:p>
            <a:pPr marL="109728" indent="0">
              <a:buNone/>
            </a:pPr>
            <a:endParaRPr lang="sl-SI" dirty="0" smtClean="0"/>
          </a:p>
          <a:p>
            <a:pPr marL="109728" indent="0">
              <a:buNone/>
            </a:pPr>
            <a:r>
              <a:rPr lang="sl-SI" dirty="0" smtClean="0"/>
              <a:t>S </a:t>
            </a:r>
            <a:r>
              <a:rPr lang="sl-SI" dirty="0"/>
              <a:t>štetjem dobimo osnovne značilnosti gibanja potnikov.</a:t>
            </a:r>
          </a:p>
          <a:p>
            <a:endParaRPr lang="sl-SI" dirty="0"/>
          </a:p>
        </p:txBody>
      </p:sp>
      <p:sp>
        <p:nvSpPr>
          <p:cNvPr id="3" name="Naslov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dirty="0" smtClean="0"/>
              <a:t>NAČIN ŠTETJA POTNIKOV</a:t>
            </a:r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191609643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grada vsebine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09728" indent="0">
              <a:buNone/>
            </a:pPr>
            <a:r>
              <a:rPr lang="sl-SI" dirty="0"/>
              <a:t>je štetje potnikov na liniji, na določenem mestu in v določenem času. </a:t>
            </a:r>
            <a:endParaRPr lang="sl-SI" dirty="0" smtClean="0"/>
          </a:p>
          <a:p>
            <a:pPr marL="109728" indent="0">
              <a:buNone/>
            </a:pPr>
            <a:endParaRPr lang="sl-SI" dirty="0"/>
          </a:p>
          <a:p>
            <a:pPr marL="109728" indent="0">
              <a:buNone/>
            </a:pPr>
            <a:r>
              <a:rPr lang="sl-SI" dirty="0" smtClean="0"/>
              <a:t>Cilj </a:t>
            </a:r>
            <a:r>
              <a:rPr lang="sl-SI" dirty="0"/>
              <a:t>je pridobivanje osnovnih pokazateljev gibanja potnikov na liniji, kot so: vstop in izstop, število potnikov, tokovi potnikov, srednja dolžina potovanja in izmenjava potnikov.</a:t>
            </a:r>
          </a:p>
          <a:p>
            <a:endParaRPr lang="sl-SI" dirty="0"/>
          </a:p>
        </p:txBody>
      </p:sp>
      <p:sp>
        <p:nvSpPr>
          <p:cNvPr id="3" name="Naslov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dirty="0">
                <a:effectLst/>
              </a:rPr>
              <a:t>Sistemsko štetje</a:t>
            </a:r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100873925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grada vsebine 1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109728" indent="0">
              <a:buNone/>
            </a:pPr>
            <a:r>
              <a:rPr lang="sl-SI" dirty="0"/>
              <a:t>je vrsta raziskave, s katero želimo ugotoviti nekatere osnovne značilnosti potnikov. </a:t>
            </a:r>
            <a:endParaRPr lang="sl-SI" dirty="0" smtClean="0"/>
          </a:p>
          <a:p>
            <a:pPr marL="109728" indent="0">
              <a:buNone/>
            </a:pPr>
            <a:endParaRPr lang="sl-SI" dirty="0"/>
          </a:p>
          <a:p>
            <a:pPr marL="109728" indent="0">
              <a:buNone/>
            </a:pPr>
            <a:r>
              <a:rPr lang="sl-SI" dirty="0" smtClean="0"/>
              <a:t>Anketa </a:t>
            </a:r>
            <a:r>
              <a:rPr lang="sl-SI" dirty="0"/>
              <a:t>je ena izmed raziskovalnih tehnik, na osnovi katerih zbiramo podatke, ki jih uporabljamo pri različnih raziskavah. </a:t>
            </a:r>
            <a:endParaRPr lang="sl-SI" dirty="0" smtClean="0"/>
          </a:p>
          <a:p>
            <a:pPr marL="109728" indent="0">
              <a:buNone/>
            </a:pPr>
            <a:endParaRPr lang="sl-SI" dirty="0"/>
          </a:p>
          <a:p>
            <a:pPr marL="109728" indent="0">
              <a:buNone/>
            </a:pPr>
            <a:r>
              <a:rPr lang="sl-SI" dirty="0" smtClean="0"/>
              <a:t>Poleg </a:t>
            </a:r>
            <a:r>
              <a:rPr lang="sl-SI" dirty="0"/>
              <a:t>ankete poznamo še intervju, ocenjevalne lestvice in sociometrične tehnike. Z anketo ugotavljamo značilnosti, mnenja in stališča skupin. </a:t>
            </a:r>
          </a:p>
          <a:p>
            <a:endParaRPr lang="sl-SI" dirty="0"/>
          </a:p>
        </p:txBody>
      </p:sp>
      <p:sp>
        <p:nvSpPr>
          <p:cNvPr id="3" name="Naslov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dirty="0">
                <a:effectLst/>
              </a:rPr>
              <a:t>Anketiranje potnikov </a:t>
            </a:r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348757103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grada vsebine 1"/>
          <p:cNvSpPr>
            <a:spLocks noGrp="1"/>
          </p:cNvSpPr>
          <p:nvPr>
            <p:ph idx="1"/>
          </p:nvPr>
        </p:nvSpPr>
        <p:spPr>
          <a:xfrm>
            <a:off x="457200" y="1481328"/>
            <a:ext cx="8229600" cy="4755984"/>
          </a:xfrm>
        </p:spPr>
        <p:txBody>
          <a:bodyPr>
            <a:normAutofit/>
          </a:bodyPr>
          <a:lstStyle/>
          <a:p>
            <a:r>
              <a:rPr lang="sl-SI" dirty="0"/>
              <a:t>Cilj anketiranja potnikov je ugotavljanje posameznih značilnosti potnikov. </a:t>
            </a:r>
            <a:endParaRPr lang="sl-SI" dirty="0" smtClean="0"/>
          </a:p>
          <a:p>
            <a:r>
              <a:rPr lang="sl-SI" dirty="0" smtClean="0"/>
              <a:t>Z </a:t>
            </a:r>
            <a:r>
              <a:rPr lang="sl-SI" dirty="0"/>
              <a:t>anketiranjem potnikov pridobimo rezultate, ki predstavljajo kakovostne pokazatelje uporabnikov prevoznih uslug in njihovih značilnosti. </a:t>
            </a:r>
          </a:p>
          <a:p>
            <a:r>
              <a:rPr lang="sl-SI" dirty="0"/>
              <a:t>Pomen anketiranja potnikov se kaže pri načrtovanju in organizaciji prevoza potnikov. Če želimo pridobiti zanesljive podatke, mora anketa obsegati vzorec velikosti 10% potnikov od skupnega števila potnikov. </a:t>
            </a:r>
          </a:p>
          <a:p>
            <a:pPr marL="109728" indent="0">
              <a:buNone/>
            </a:pPr>
            <a:endParaRPr lang="sl-SI" dirty="0"/>
          </a:p>
        </p:txBody>
      </p:sp>
      <p:sp>
        <p:nvSpPr>
          <p:cNvPr id="3" name="Naslov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dirty="0">
                <a:effectLst/>
              </a:rPr>
              <a:t>Anketiranje potnikov </a:t>
            </a:r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263966419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grada vsebine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09728" indent="0">
              <a:buNone/>
            </a:pPr>
            <a:r>
              <a:rPr lang="sl-SI" dirty="0"/>
              <a:t>Načini anketiranja: </a:t>
            </a:r>
          </a:p>
          <a:p>
            <a:pPr lvl="0"/>
            <a:r>
              <a:rPr lang="sl-SI" dirty="0"/>
              <a:t>osebno (terensko)</a:t>
            </a:r>
          </a:p>
          <a:p>
            <a:pPr lvl="0"/>
            <a:r>
              <a:rPr lang="sl-SI" dirty="0"/>
              <a:t>telefonsko</a:t>
            </a:r>
          </a:p>
          <a:p>
            <a:pPr lvl="0"/>
            <a:r>
              <a:rPr lang="sl-SI" dirty="0"/>
              <a:t>internetno </a:t>
            </a:r>
          </a:p>
          <a:p>
            <a:pPr lvl="0"/>
            <a:r>
              <a:rPr lang="sl-SI" dirty="0"/>
              <a:t>poštno anketiranje.</a:t>
            </a:r>
          </a:p>
          <a:p>
            <a:endParaRPr lang="sl-SI" dirty="0"/>
          </a:p>
        </p:txBody>
      </p:sp>
      <p:sp>
        <p:nvSpPr>
          <p:cNvPr id="3" name="Naslov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dirty="0">
                <a:effectLst/>
              </a:rPr>
              <a:t>Anketiranje potnikov </a:t>
            </a:r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189363682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grada vsebine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09728" indent="0">
              <a:buNone/>
            </a:pPr>
            <a:r>
              <a:rPr lang="sl-SI" dirty="0" smtClean="0"/>
              <a:t>Anketiranje </a:t>
            </a:r>
            <a:r>
              <a:rPr lang="sl-SI" dirty="0"/>
              <a:t>lahko razdelimo na štiri faze: priprava, izvedba, analiza in interpretacija raziskave ter predstavitev rezultatov.</a:t>
            </a:r>
          </a:p>
          <a:p>
            <a:endParaRPr lang="sl-SI" dirty="0"/>
          </a:p>
        </p:txBody>
      </p:sp>
      <p:sp>
        <p:nvSpPr>
          <p:cNvPr id="3" name="Naslov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l-SI" dirty="0">
                <a:effectLst/>
              </a:rPr>
              <a:t>Izvedba </a:t>
            </a:r>
            <a:r>
              <a:rPr lang="sl-SI" dirty="0" smtClean="0">
                <a:effectLst/>
              </a:rPr>
              <a:t>anketiranja</a:t>
            </a:r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296012849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grada vsebine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l-SI" dirty="0"/>
              <a:t>opredelitev ciljev raziskave, </a:t>
            </a:r>
          </a:p>
          <a:p>
            <a:pPr lvl="0"/>
            <a:r>
              <a:rPr lang="sl-SI" dirty="0"/>
              <a:t>izdelava načrta raziskave (čas, kraj, način izvedbe raziskave, izvajalci raziskave, predvideni stroški), </a:t>
            </a:r>
          </a:p>
          <a:p>
            <a:pPr lvl="0"/>
            <a:r>
              <a:rPr lang="sl-SI" dirty="0"/>
              <a:t>izdelava vsebine anketnega obrazca oziroma vprašalnika, ki temelji na postavljenih ciljih raziskave, </a:t>
            </a:r>
          </a:p>
          <a:p>
            <a:pPr lvl="0"/>
            <a:r>
              <a:rPr lang="sl-SI" dirty="0"/>
              <a:t>usposabljanje anketarjev, </a:t>
            </a:r>
          </a:p>
          <a:p>
            <a:pPr lvl="0"/>
            <a:r>
              <a:rPr lang="sl-SI" dirty="0"/>
              <a:t>obveščanje delavcev in javnosti.</a:t>
            </a:r>
          </a:p>
          <a:p>
            <a:endParaRPr lang="sl-SI" dirty="0"/>
          </a:p>
        </p:txBody>
      </p:sp>
      <p:sp>
        <p:nvSpPr>
          <p:cNvPr id="3" name="Naslov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sl-SI" dirty="0">
                <a:effectLst/>
              </a:rPr>
              <a:t>Priprava anketiranja vključuje:</a:t>
            </a:r>
          </a:p>
        </p:txBody>
      </p:sp>
    </p:spTree>
    <p:extLst>
      <p:ext uri="{BB962C8B-B14F-4D97-AF65-F5344CB8AC3E}">
        <p14:creationId xmlns:p14="http://schemas.microsoft.com/office/powerpoint/2010/main" val="129035169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grada vsebine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109728" indent="0">
              <a:buNone/>
            </a:pPr>
            <a:r>
              <a:rPr lang="sl-SI" sz="3000" dirty="0"/>
              <a:t>Cilji raziskave so lahko:</a:t>
            </a:r>
          </a:p>
          <a:p>
            <a:pPr lvl="0"/>
            <a:r>
              <a:rPr lang="sl-SI" dirty="0"/>
              <a:t>proučiti vzroke za uporabo javnega prevoza, </a:t>
            </a:r>
          </a:p>
          <a:p>
            <a:pPr lvl="0"/>
            <a:r>
              <a:rPr lang="sl-SI" dirty="0"/>
              <a:t>izmeriti zadovoljstvo potnikov, </a:t>
            </a:r>
          </a:p>
          <a:p>
            <a:pPr lvl="0"/>
            <a:r>
              <a:rPr lang="sl-SI" dirty="0"/>
              <a:t>ugotoviti cenovno občutljivost, </a:t>
            </a:r>
          </a:p>
          <a:p>
            <a:pPr lvl="0"/>
            <a:r>
              <a:rPr lang="sl-SI" dirty="0"/>
              <a:t>opredeliti strukturo potnikov,</a:t>
            </a:r>
          </a:p>
          <a:p>
            <a:pPr lvl="0"/>
            <a:r>
              <a:rPr lang="sl-SI" dirty="0"/>
              <a:t>ugotoviti najpogostejše alternativne oblike prevoza,</a:t>
            </a:r>
          </a:p>
          <a:p>
            <a:pPr lvl="0"/>
            <a:r>
              <a:rPr lang="sl-SI" dirty="0"/>
              <a:t>način plačevanja storitve, </a:t>
            </a:r>
          </a:p>
          <a:p>
            <a:pPr lvl="0"/>
            <a:r>
              <a:rPr lang="sl-SI" dirty="0"/>
              <a:t>izvor potnikov,</a:t>
            </a:r>
          </a:p>
          <a:p>
            <a:pPr lvl="0"/>
            <a:r>
              <a:rPr lang="sl-SI" dirty="0"/>
              <a:t>motive potovanja, </a:t>
            </a:r>
          </a:p>
          <a:p>
            <a:pPr lvl="0"/>
            <a:r>
              <a:rPr lang="sl-SI" dirty="0"/>
              <a:t>cilj potovanja.</a:t>
            </a:r>
          </a:p>
          <a:p>
            <a:endParaRPr lang="sl-SI" dirty="0"/>
          </a:p>
        </p:txBody>
      </p:sp>
      <p:sp>
        <p:nvSpPr>
          <p:cNvPr id="3" name="Naslov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dirty="0">
                <a:effectLst/>
              </a:rPr>
              <a:t>Priprava anketiranja</a:t>
            </a:r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220707274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grada vsebine 1"/>
          <p:cNvSpPr>
            <a:spLocks noGrp="1"/>
          </p:cNvSpPr>
          <p:nvPr>
            <p:ph idx="1"/>
          </p:nvPr>
        </p:nvSpPr>
        <p:spPr>
          <a:xfrm>
            <a:off x="457200" y="1481328"/>
            <a:ext cx="8229600" cy="5044016"/>
          </a:xfrm>
        </p:spPr>
        <p:txBody>
          <a:bodyPr>
            <a:normAutofit fontScale="92500" lnSpcReduction="20000"/>
          </a:bodyPr>
          <a:lstStyle/>
          <a:p>
            <a:pPr marL="109728" indent="0">
              <a:buNone/>
            </a:pPr>
            <a:r>
              <a:rPr lang="sl-SI" b="1" dirty="0"/>
              <a:t>Anketni obrazec – vprašalnik</a:t>
            </a:r>
            <a:r>
              <a:rPr lang="sl-SI" dirty="0"/>
              <a:t> je osnovni element v vsaki anketi. </a:t>
            </a:r>
            <a:endParaRPr lang="sl-SI" dirty="0" smtClean="0"/>
          </a:p>
          <a:p>
            <a:r>
              <a:rPr lang="sl-SI" dirty="0" smtClean="0"/>
              <a:t>Kvaliteta </a:t>
            </a:r>
            <a:r>
              <a:rPr lang="sl-SI" dirty="0"/>
              <a:t>rezultatov raziskave, ki jo izvajamo z anketiranjem, je odvisna od vprašalnika (kako in kaj bomo vprašali). </a:t>
            </a:r>
            <a:endParaRPr lang="sl-SI" dirty="0" smtClean="0"/>
          </a:p>
          <a:p>
            <a:r>
              <a:rPr lang="sl-SI" dirty="0" smtClean="0"/>
              <a:t>Osnovno </a:t>
            </a:r>
            <a:r>
              <a:rPr lang="sl-SI" dirty="0"/>
              <a:t>pravilo je, da morajo biti vprašanja enoznačna in jasna. </a:t>
            </a:r>
            <a:endParaRPr lang="sl-SI" dirty="0" smtClean="0"/>
          </a:p>
          <a:p>
            <a:r>
              <a:rPr lang="sl-SI" dirty="0" smtClean="0"/>
              <a:t>Vprašanja </a:t>
            </a:r>
            <a:r>
              <a:rPr lang="sl-SI" dirty="0"/>
              <a:t>nikakor ne smejo biti sugestivna. Oblikovno so lahko vprašanja zaprtega (vprašani izbira odgovore), odprtega (vprašani sam napiše odgovor) in kombiniranega tipa (</a:t>
            </a:r>
            <a:r>
              <a:rPr lang="sl-SI" dirty="0" smtClean="0"/>
              <a:t>vprašani </a:t>
            </a:r>
            <a:r>
              <a:rPr lang="sl-SI" dirty="0"/>
              <a:t>ima možnost izbrati ali napisati odgovor). </a:t>
            </a:r>
            <a:endParaRPr lang="sl-SI" dirty="0" smtClean="0"/>
          </a:p>
          <a:p>
            <a:r>
              <a:rPr lang="sl-SI" dirty="0" smtClean="0"/>
              <a:t>Vprašalnik </a:t>
            </a:r>
            <a:r>
              <a:rPr lang="sl-SI" dirty="0"/>
              <a:t>pred izvedbo ankete testiramo na manjšem vzorcu potnikov.</a:t>
            </a:r>
          </a:p>
          <a:p>
            <a:endParaRPr lang="sl-SI" dirty="0"/>
          </a:p>
        </p:txBody>
      </p:sp>
      <p:sp>
        <p:nvSpPr>
          <p:cNvPr id="3" name="Naslov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dirty="0">
                <a:effectLst/>
              </a:rPr>
              <a:t>Priprava anketiranja</a:t>
            </a:r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394306084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grada vsebine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l-SI" dirty="0"/>
              <a:t>osebno (terensko) anketiranje in/ali telefonsko anketiranje, </a:t>
            </a:r>
            <a:endParaRPr lang="sl-SI" dirty="0" smtClean="0"/>
          </a:p>
          <a:p>
            <a:pPr lvl="0"/>
            <a:endParaRPr lang="sl-SI" dirty="0"/>
          </a:p>
          <a:p>
            <a:pPr lvl="0"/>
            <a:r>
              <a:rPr lang="sl-SI" dirty="0"/>
              <a:t>nadzor anketiranja.</a:t>
            </a:r>
          </a:p>
          <a:p>
            <a:endParaRPr lang="sl-SI" dirty="0"/>
          </a:p>
        </p:txBody>
      </p:sp>
      <p:sp>
        <p:nvSpPr>
          <p:cNvPr id="3" name="Naslov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/>
            <a:r>
              <a:rPr lang="sl-SI" dirty="0">
                <a:effectLst/>
              </a:rPr>
              <a:t>Izvedba anketiranja</a:t>
            </a:r>
            <a:r>
              <a:rPr lang="sl-SI" dirty="0" smtClean="0">
                <a:effectLst/>
              </a:rPr>
              <a:t>:</a:t>
            </a:r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2216975586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grada vsebine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l-SI" dirty="0"/>
              <a:t>kodiranje (prenos podatkov z vprašalnika na računalniške medije) in obdelava podatkov</a:t>
            </a:r>
            <a:r>
              <a:rPr lang="sl-SI" dirty="0" smtClean="0"/>
              <a:t>,</a:t>
            </a:r>
          </a:p>
          <a:p>
            <a:pPr lvl="0"/>
            <a:endParaRPr lang="sl-SI" dirty="0"/>
          </a:p>
          <a:p>
            <a:pPr lvl="0"/>
            <a:r>
              <a:rPr lang="sl-SI" dirty="0"/>
              <a:t>analiza podatkov</a:t>
            </a:r>
            <a:r>
              <a:rPr lang="sl-SI" dirty="0" smtClean="0"/>
              <a:t>,</a:t>
            </a:r>
          </a:p>
          <a:p>
            <a:pPr lvl="0"/>
            <a:endParaRPr lang="sl-SI" dirty="0"/>
          </a:p>
          <a:p>
            <a:pPr lvl="0"/>
            <a:r>
              <a:rPr lang="sl-SI" dirty="0"/>
              <a:t>interpretacija rezultatov.</a:t>
            </a:r>
          </a:p>
          <a:p>
            <a:endParaRPr lang="sl-SI" dirty="0"/>
          </a:p>
        </p:txBody>
      </p:sp>
      <p:sp>
        <p:nvSpPr>
          <p:cNvPr id="3" name="Naslov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/>
            <a:r>
              <a:rPr lang="sl-SI" dirty="0">
                <a:effectLst/>
              </a:rPr>
              <a:t>Analiza in interpretacija raziskave</a:t>
            </a:r>
            <a:r>
              <a:rPr lang="sl-SI" dirty="0" smtClean="0">
                <a:effectLst/>
              </a:rPr>
              <a:t>:</a:t>
            </a:r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1636735176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grada vsebine 1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109728" indent="0">
              <a:buNone/>
            </a:pPr>
            <a:r>
              <a:rPr lang="sl-SI" dirty="0"/>
              <a:t>Obsega predstavitev rezultatov raziskave in njihov pomen za nadaljnje načrtovanje in organizacijo prevozov potnikov.</a:t>
            </a:r>
          </a:p>
          <a:p>
            <a:pPr marL="109728" indent="0">
              <a:buNone/>
            </a:pPr>
            <a:endParaRPr lang="sl-SI" dirty="0"/>
          </a:p>
          <a:p>
            <a:pPr marL="109728" indent="0">
              <a:buNone/>
            </a:pPr>
            <a:r>
              <a:rPr lang="sl-SI" dirty="0"/>
              <a:t>Osnovni namen zbiranja informacij je zbiranje podatkov o: </a:t>
            </a:r>
          </a:p>
          <a:p>
            <a:pPr lvl="0"/>
            <a:r>
              <a:rPr lang="sl-SI" dirty="0"/>
              <a:t>točnosti gibanja vozil na liniji, </a:t>
            </a:r>
          </a:p>
          <a:p>
            <a:pPr lvl="0"/>
            <a:r>
              <a:rPr lang="sl-SI" dirty="0"/>
              <a:t>zasedenosti vozil, </a:t>
            </a:r>
          </a:p>
          <a:p>
            <a:pPr lvl="0"/>
            <a:r>
              <a:rPr lang="sl-SI" dirty="0"/>
              <a:t>hitrosti vožnje,</a:t>
            </a:r>
          </a:p>
          <a:p>
            <a:pPr lvl="0"/>
            <a:r>
              <a:rPr lang="sl-SI" dirty="0"/>
              <a:t>stanju prometa, </a:t>
            </a:r>
          </a:p>
          <a:p>
            <a:pPr lvl="0"/>
            <a:r>
              <a:rPr lang="sl-SI" dirty="0"/>
              <a:t>tehnični brezhibnosti vozil.</a:t>
            </a:r>
          </a:p>
          <a:p>
            <a:endParaRPr lang="sl-SI" dirty="0"/>
          </a:p>
        </p:txBody>
      </p:sp>
      <p:sp>
        <p:nvSpPr>
          <p:cNvPr id="3" name="Naslov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/>
            <a:r>
              <a:rPr lang="sl-SI" dirty="0">
                <a:effectLst/>
              </a:rPr>
              <a:t>Predstavitev rezultatov</a:t>
            </a:r>
            <a:r>
              <a:rPr lang="sl-SI" dirty="0" smtClean="0">
                <a:effectLst/>
              </a:rPr>
              <a:t>:</a:t>
            </a:r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464596035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grada vsebine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09728" indent="0">
              <a:buNone/>
            </a:pPr>
            <a:r>
              <a:rPr lang="sl-SI" b="1" dirty="0"/>
              <a:t>GENERIRANJE POTOVANJ</a:t>
            </a:r>
            <a:r>
              <a:rPr lang="sl-SI" dirty="0"/>
              <a:t> pomeni napoved števila potovanj v nekem obdobju, s čimer predvidimo prevozne potrebe. </a:t>
            </a:r>
            <a:endParaRPr lang="sl-SI" dirty="0" smtClean="0"/>
          </a:p>
          <a:p>
            <a:pPr marL="109728" indent="0">
              <a:buNone/>
            </a:pPr>
            <a:endParaRPr lang="sl-SI" dirty="0"/>
          </a:p>
          <a:p>
            <a:pPr marL="109728" indent="0">
              <a:buNone/>
            </a:pPr>
            <a:r>
              <a:rPr lang="sl-SI" dirty="0"/>
              <a:t>Organizacija linijskega prevoza potnikov je odvisna od gostote in smeri gibanja potnikov. Pri tem sta pomembna dva pojma, in </a:t>
            </a:r>
            <a:r>
              <a:rPr lang="sl-SI" dirty="0" smtClean="0"/>
              <a:t>sicer:</a:t>
            </a:r>
            <a:endParaRPr lang="sl-SI" dirty="0"/>
          </a:p>
          <a:p>
            <a:pPr lvl="0"/>
            <a:r>
              <a:rPr lang="sl-SI" sz="2000" dirty="0"/>
              <a:t>geografska lokacija: področje s katerega se potniki zbirajo na določeni točki linije,</a:t>
            </a:r>
          </a:p>
          <a:p>
            <a:pPr lvl="0"/>
            <a:r>
              <a:rPr lang="sl-SI" sz="2000" dirty="0"/>
              <a:t>geografska točka: točka prevoza potnikov.</a:t>
            </a:r>
          </a:p>
          <a:p>
            <a:pPr marL="109728" indent="0">
              <a:buNone/>
            </a:pPr>
            <a:endParaRPr lang="sl-SI" dirty="0"/>
          </a:p>
        </p:txBody>
      </p:sp>
      <p:sp>
        <p:nvSpPr>
          <p:cNvPr id="3" name="Naslov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sl-SI" sz="2400" dirty="0">
                <a:effectLst/>
              </a:rPr>
              <a:t>GENERIRANJE POTOVANJ PO CONAH IN METODE UGOTAVLJANJA TOKOV </a:t>
            </a:r>
            <a:r>
              <a:rPr lang="sl-SI" sz="2400" dirty="0" smtClean="0">
                <a:effectLst/>
              </a:rPr>
              <a:t>POTNIKOV</a:t>
            </a:r>
            <a:endParaRPr lang="sl-SI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804736188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grada vsebine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09728" indent="0">
              <a:buNone/>
            </a:pPr>
            <a:r>
              <a:rPr lang="sl-SI" dirty="0"/>
              <a:t>Glede na položaj točk geografske lokacije se določijo geografske točke linije - postajališča. Tako se na določeni liniji povezujejo posamezni deli mesta, in sicer:</a:t>
            </a:r>
          </a:p>
          <a:p>
            <a:pPr lvl="0"/>
            <a:r>
              <a:rPr lang="sl-SI" sz="2400" dirty="0"/>
              <a:t>središče mesta v katerem so razne stične točke (občina, uprava, trgovine, šole, fakultete,...),</a:t>
            </a:r>
          </a:p>
          <a:p>
            <a:pPr lvl="0"/>
            <a:r>
              <a:rPr lang="sl-SI" sz="2400" dirty="0"/>
              <a:t>proizvodni obrati, uradi,</a:t>
            </a:r>
          </a:p>
          <a:p>
            <a:pPr lvl="0"/>
            <a:r>
              <a:rPr lang="sl-SI" sz="2400" dirty="0"/>
              <a:t>stanovanjska naselja...</a:t>
            </a:r>
          </a:p>
          <a:p>
            <a:endParaRPr lang="sl-SI" dirty="0"/>
          </a:p>
        </p:txBody>
      </p:sp>
      <p:sp>
        <p:nvSpPr>
          <p:cNvPr id="3" name="Naslov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923783125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grada vsebine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09728" indent="0">
              <a:buNone/>
            </a:pPr>
            <a:r>
              <a:rPr lang="sl-SI" dirty="0"/>
              <a:t>Potrebno je proučiti vse elemente, ki vplivajo na potovanje, da lahko izvedemo generiranje potovanja po conah. </a:t>
            </a:r>
            <a:endParaRPr lang="sl-SI" dirty="0" smtClean="0"/>
          </a:p>
          <a:p>
            <a:pPr marL="109728" indent="0">
              <a:buNone/>
            </a:pPr>
            <a:endParaRPr lang="sl-SI" dirty="0" smtClean="0"/>
          </a:p>
          <a:p>
            <a:pPr marL="109728" indent="0">
              <a:buNone/>
            </a:pPr>
            <a:r>
              <a:rPr lang="sl-SI" dirty="0" smtClean="0"/>
              <a:t>Pri </a:t>
            </a:r>
            <a:r>
              <a:rPr lang="sl-SI" dirty="0"/>
              <a:t>tem je potrebno oceniti skupno število potovanj v določeni coni. </a:t>
            </a:r>
            <a:endParaRPr lang="sl-SI" dirty="0" smtClean="0"/>
          </a:p>
          <a:p>
            <a:pPr marL="109728" indent="0">
              <a:buNone/>
            </a:pPr>
            <a:endParaRPr lang="sl-SI" dirty="0" smtClean="0"/>
          </a:p>
          <a:p>
            <a:pPr marL="109728" indent="0">
              <a:buNone/>
            </a:pPr>
            <a:r>
              <a:rPr lang="sl-SI" dirty="0" smtClean="0"/>
              <a:t>Do </a:t>
            </a:r>
            <a:r>
              <a:rPr lang="sl-SI" dirty="0"/>
              <a:t>teh podatkov pridemo z anketami in štetjem potnikov. </a:t>
            </a:r>
          </a:p>
        </p:txBody>
      </p:sp>
      <p:sp>
        <p:nvSpPr>
          <p:cNvPr id="3" name="Naslov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l-SI" dirty="0" smtClean="0"/>
              <a:t>METODE UGOTAVLJANJA TOKOV POTNIKOV</a:t>
            </a:r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2481343138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grada vsebine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09728" indent="0">
              <a:buNone/>
            </a:pPr>
            <a:r>
              <a:rPr lang="sl-SI" dirty="0"/>
              <a:t>Pomembni podatki, ki jih moramo pri tem poznati so:</a:t>
            </a:r>
          </a:p>
          <a:p>
            <a:pPr lvl="0"/>
            <a:r>
              <a:rPr lang="sl-SI" dirty="0"/>
              <a:t>število prebivalcev v coni,</a:t>
            </a:r>
          </a:p>
          <a:p>
            <a:pPr lvl="0"/>
            <a:r>
              <a:rPr lang="sl-SI" dirty="0"/>
              <a:t>koeficient aktivnih prebivalcev,</a:t>
            </a:r>
          </a:p>
          <a:p>
            <a:pPr lvl="0"/>
            <a:r>
              <a:rPr lang="sl-SI" dirty="0"/>
              <a:t>število potnikov iz cone, </a:t>
            </a:r>
          </a:p>
          <a:p>
            <a:pPr lvl="0"/>
            <a:r>
              <a:rPr lang="sl-SI" dirty="0"/>
              <a:t>koeficient povprečne odsotnosti iz dela v coni.</a:t>
            </a:r>
          </a:p>
          <a:p>
            <a:pPr marL="109728" indent="0">
              <a:buNone/>
            </a:pPr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1792443706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grada vsebine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09728" indent="0">
              <a:buNone/>
            </a:pPr>
            <a:r>
              <a:rPr lang="sl-SI" dirty="0"/>
              <a:t>Vsak potnik želi čim hitreje priti do cilja. Želje potnikov ugotovimo s posebno analizo, na osnovi katere izdelamo linije želja potnikov. </a:t>
            </a:r>
            <a:endParaRPr lang="sl-SI" dirty="0" smtClean="0"/>
          </a:p>
          <a:p>
            <a:pPr marL="109728" indent="0">
              <a:buNone/>
            </a:pPr>
            <a:endParaRPr lang="sl-SI" dirty="0"/>
          </a:p>
          <a:p>
            <a:pPr marL="109728" indent="0">
              <a:buNone/>
            </a:pPr>
            <a:r>
              <a:rPr lang="sl-SI" dirty="0" smtClean="0"/>
              <a:t>Trase </a:t>
            </a:r>
            <a:r>
              <a:rPr lang="sl-SI" dirty="0"/>
              <a:t>morajo biti postavljene tako, da večini potnikov omogočijo direktno vožnjo do cilja. </a:t>
            </a:r>
          </a:p>
          <a:p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2123002487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grada vsebine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09728" indent="0">
              <a:buNone/>
            </a:pPr>
            <a:r>
              <a:rPr lang="sl-SI" dirty="0"/>
              <a:t>Če želimo proučiti potniške tokove, moramo poznati:</a:t>
            </a:r>
          </a:p>
          <a:p>
            <a:pPr lvl="0"/>
            <a:r>
              <a:rPr lang="sl-SI" dirty="0"/>
              <a:t>število potovanj,</a:t>
            </a:r>
          </a:p>
          <a:p>
            <a:pPr lvl="0"/>
            <a:r>
              <a:rPr lang="sl-SI" dirty="0"/>
              <a:t>mesto začetka in konca potovanja,</a:t>
            </a:r>
          </a:p>
          <a:p>
            <a:pPr lvl="0"/>
            <a:r>
              <a:rPr lang="sl-SI" dirty="0"/>
              <a:t>vrsto prevoznega sredstva,</a:t>
            </a:r>
          </a:p>
          <a:p>
            <a:pPr lvl="0"/>
            <a:r>
              <a:rPr lang="sl-SI" dirty="0"/>
              <a:t>poti prevoza.</a:t>
            </a:r>
          </a:p>
          <a:p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316098526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grada vsebine 1"/>
          <p:cNvSpPr>
            <a:spLocks noGrp="1"/>
          </p:cNvSpPr>
          <p:nvPr>
            <p:ph idx="1"/>
          </p:nvPr>
        </p:nvSpPr>
        <p:spPr>
          <a:xfrm>
            <a:off x="457200" y="908720"/>
            <a:ext cx="8229600" cy="5098571"/>
          </a:xfrm>
        </p:spPr>
        <p:txBody>
          <a:bodyPr>
            <a:normAutofit lnSpcReduction="10000"/>
          </a:bodyPr>
          <a:lstStyle/>
          <a:p>
            <a:pPr marL="109728" indent="0">
              <a:buNone/>
            </a:pPr>
            <a:r>
              <a:rPr lang="sl-SI" dirty="0"/>
              <a:t>Prostorsko porazdelitev med področji lahko predstavimo grafično z linijami prikažemo potovanja in jih povežemo z izhodiščnimi in ciljnimi področji. </a:t>
            </a:r>
            <a:endParaRPr lang="sl-SI" dirty="0" smtClean="0"/>
          </a:p>
          <a:p>
            <a:pPr marL="109728" indent="0">
              <a:buNone/>
            </a:pPr>
            <a:r>
              <a:rPr lang="sl-SI" dirty="0" smtClean="0"/>
              <a:t>S </a:t>
            </a:r>
            <a:r>
              <a:rPr lang="sl-SI" dirty="0"/>
              <a:t>tem prikažemo pogostnost potovanj med posameznimi območji in glavne smeri obremenitve. Na osnovi tega pa </a:t>
            </a:r>
            <a:r>
              <a:rPr lang="sl-SI" dirty="0" smtClean="0"/>
              <a:t>določimo: </a:t>
            </a:r>
          </a:p>
          <a:p>
            <a:r>
              <a:rPr lang="sl-SI" dirty="0" smtClean="0"/>
              <a:t>linije </a:t>
            </a:r>
            <a:r>
              <a:rPr lang="sl-SI" dirty="0"/>
              <a:t>– izberemo prometnice, ki so za prevoz potnikov n</a:t>
            </a:r>
            <a:r>
              <a:rPr lang="sl-SI" dirty="0" smtClean="0"/>
              <a:t>ajugodnejše</a:t>
            </a:r>
            <a:r>
              <a:rPr lang="sl-SI" dirty="0"/>
              <a:t>, </a:t>
            </a:r>
          </a:p>
          <a:p>
            <a:pPr lvl="0"/>
            <a:r>
              <a:rPr lang="sl-SI" dirty="0"/>
              <a:t>število vozil na posamezni liniji.</a:t>
            </a:r>
          </a:p>
          <a:p>
            <a:pPr marL="109728" indent="0">
              <a:buNone/>
            </a:pPr>
            <a:endParaRPr lang="sl-SI" dirty="0"/>
          </a:p>
          <a:p>
            <a:pPr marL="109728" indent="0">
              <a:buNone/>
            </a:pPr>
            <a:r>
              <a:rPr lang="sl-SI" dirty="0"/>
              <a:t>Tako nastane mreža linij mestnega prometa.</a:t>
            </a:r>
          </a:p>
          <a:p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342180591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tekanje">
  <a:themeElements>
    <a:clrScheme name="Stekanj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Stekanj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inorFont>
    </a:fontScheme>
    <a:fmtScheme name="Stekanj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44</TotalTime>
  <Words>2333</Words>
  <Application>Microsoft Office PowerPoint</Application>
  <PresentationFormat>Diaprojekcija na zaslonu (4:3)</PresentationFormat>
  <Paragraphs>240</Paragraphs>
  <Slides>51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Naslovi diapozitivov</vt:lpstr>
      </vt:variant>
      <vt:variant>
        <vt:i4>51</vt:i4>
      </vt:variant>
    </vt:vector>
  </HeadingPairs>
  <TitlesOfParts>
    <vt:vector size="52" baseType="lpstr">
      <vt:lpstr>Stekanje</vt:lpstr>
      <vt:lpstr>JAVNI MESTNI POTNIŠKI PROMET</vt:lpstr>
      <vt:lpstr>PowerPointova predstavitev</vt:lpstr>
      <vt:lpstr>PROMETNA LINIJA</vt:lpstr>
      <vt:lpstr>PROMETNA LINIJA</vt:lpstr>
      <vt:lpstr>VRSTE PROMETNIH LINIJ</vt:lpstr>
      <vt:lpstr>PowerPointova predstavitev</vt:lpstr>
      <vt:lpstr>PowerPointova predstavitev</vt:lpstr>
      <vt:lpstr>SESTAVINE PROMETNE LINIJE</vt:lpstr>
      <vt:lpstr>DOLŽINA LINIJE</vt:lpstr>
      <vt:lpstr>IZRAČUNAJ!</vt:lpstr>
      <vt:lpstr>SESTAVINE PROMETNE LINIJE</vt:lpstr>
      <vt:lpstr>POSTAJALIŠČE</vt:lpstr>
      <vt:lpstr>POSTAJALIŠČE</vt:lpstr>
      <vt:lpstr>TIPI PROMETNIH LINIJ</vt:lpstr>
      <vt:lpstr>TIPI PROMETNIH LINIJ</vt:lpstr>
      <vt:lpstr>MREŽA PROMETNIH LINIJ</vt:lpstr>
      <vt:lpstr>Šest tipov mrež linij javnega mestnega prometa </vt:lpstr>
      <vt:lpstr>PowerPointova predstavitev</vt:lpstr>
      <vt:lpstr>Šest tipov mrež linij javnega mestnega prometa </vt:lpstr>
      <vt:lpstr>Šest tipov mrež linij javnega mestnega prometa </vt:lpstr>
      <vt:lpstr>Šest tipov mrež linij javnega mestnega prometa </vt:lpstr>
      <vt:lpstr>PowerPointova predstavitev</vt:lpstr>
      <vt:lpstr>Šest tipov mrež linij javnega mestnega prometa </vt:lpstr>
      <vt:lpstr>Šest tipov mrež linij javnega mestnega prometa </vt:lpstr>
      <vt:lpstr>Cilji pri načrtovanju prometnih linij so:</vt:lpstr>
      <vt:lpstr>POKAZATELJI KAKOVOSTI PROMETNE MREŽE LINIJ</vt:lpstr>
      <vt:lpstr>Gostota mreže prometnih linij (αl)</vt:lpstr>
      <vt:lpstr>IZRAČUNAJ!</vt:lpstr>
      <vt:lpstr>Linijski koeficient (Kl) </vt:lpstr>
      <vt:lpstr>IZRAČUNAJ!</vt:lpstr>
      <vt:lpstr>Koeficient direktnosti (Kd)</vt:lpstr>
      <vt:lpstr>IZRAČUNAJ!</vt:lpstr>
      <vt:lpstr>NAČIN ŠTETJA POTNIKOV</vt:lpstr>
      <vt:lpstr>Sistemsko štetje</vt:lpstr>
      <vt:lpstr>Anketiranje potnikov </vt:lpstr>
      <vt:lpstr>Anketiranje potnikov </vt:lpstr>
      <vt:lpstr>Anketiranje potnikov </vt:lpstr>
      <vt:lpstr>Izvedba anketiranja</vt:lpstr>
      <vt:lpstr>Priprava anketiranja vključuje:</vt:lpstr>
      <vt:lpstr>Priprava anketiranja</vt:lpstr>
      <vt:lpstr>Priprava anketiranja</vt:lpstr>
      <vt:lpstr>Izvedba anketiranja:</vt:lpstr>
      <vt:lpstr>Analiza in interpretacija raziskave:</vt:lpstr>
      <vt:lpstr>Predstavitev rezultatov:</vt:lpstr>
      <vt:lpstr>GENERIRANJE POTOVANJ PO CONAH IN METODE UGOTAVLJANJA TOKOV POTNIKOV</vt:lpstr>
      <vt:lpstr>PowerPointova predstavitev</vt:lpstr>
      <vt:lpstr>METODE UGOTAVLJANJA TOKOV POTNIKOV</vt:lpstr>
      <vt:lpstr>PowerPointova predstavitev</vt:lpstr>
      <vt:lpstr>PowerPointova predstavitev</vt:lpstr>
      <vt:lpstr>PowerPointova predstavitev</vt:lpstr>
      <vt:lpstr>PowerPointova predstavitev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JAVNI MESTNI POTNIŠKI PROMET</dc:title>
  <dc:creator>klobasa</dc:creator>
  <cp:lastModifiedBy>klobasa</cp:lastModifiedBy>
  <cp:revision>10</cp:revision>
  <dcterms:created xsi:type="dcterms:W3CDTF">2017-02-11T20:59:49Z</dcterms:created>
  <dcterms:modified xsi:type="dcterms:W3CDTF">2017-02-12T16:39:30Z</dcterms:modified>
</cp:coreProperties>
</file>