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31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302" r:id="rId12"/>
    <p:sldId id="265" r:id="rId13"/>
    <p:sldId id="266" r:id="rId14"/>
    <p:sldId id="269" r:id="rId15"/>
    <p:sldId id="267" r:id="rId16"/>
    <p:sldId id="268" r:id="rId17"/>
    <p:sldId id="273" r:id="rId18"/>
    <p:sldId id="274" r:id="rId19"/>
    <p:sldId id="282" r:id="rId20"/>
    <p:sldId id="28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4" r:id="rId29"/>
    <p:sldId id="285" r:id="rId30"/>
    <p:sldId id="288" r:id="rId31"/>
    <p:sldId id="289" r:id="rId32"/>
    <p:sldId id="303" r:id="rId33"/>
    <p:sldId id="290" r:id="rId34"/>
    <p:sldId id="291" r:id="rId35"/>
    <p:sldId id="292" r:id="rId36"/>
    <p:sldId id="293" r:id="rId37"/>
    <p:sldId id="294" r:id="rId38"/>
    <p:sldId id="295" r:id="rId39"/>
    <p:sldId id="311" r:id="rId40"/>
    <p:sldId id="296" r:id="rId41"/>
    <p:sldId id="297" r:id="rId42"/>
    <p:sldId id="298" r:id="rId43"/>
    <p:sldId id="299" r:id="rId44"/>
    <p:sldId id="300" r:id="rId45"/>
    <p:sldId id="301" r:id="rId46"/>
    <p:sldId id="304" r:id="rId47"/>
    <p:sldId id="305" r:id="rId48"/>
    <p:sldId id="308" r:id="rId49"/>
    <p:sldId id="309" r:id="rId50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6EC5EB-A4C6-443C-B2F7-77F37DDB193D}" type="datetimeFigureOut">
              <a:rPr lang="sl-SI" smtClean="0"/>
              <a:pPr/>
              <a:t>21.12.2018</a:t>
            </a:fld>
            <a:endParaRPr lang="sl-SI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37178D-65DB-411B-81D5-21044F1F2FC6}" type="slidenum">
              <a:rPr lang="sl-SI" smtClean="0"/>
              <a:pPr/>
              <a:t>‹#›</a:t>
            </a:fld>
            <a:endParaRPr lang="sl-SI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-108520" y="404664"/>
            <a:ext cx="7851648" cy="1828800"/>
          </a:xfrm>
        </p:spPr>
        <p:txBody>
          <a:bodyPr/>
          <a:lstStyle/>
          <a:p>
            <a:r>
              <a:rPr lang="sl-SI" cap="all" dirty="0" err="1">
                <a:effectLst/>
              </a:rPr>
              <a:t>Kontejnerizacija</a:t>
            </a:r>
            <a:r>
              <a:rPr lang="sl-SI" cap="all" dirty="0">
                <a:effectLst/>
              </a:rPr>
              <a:t/>
            </a:r>
            <a:br>
              <a:rPr lang="sl-SI" cap="all" dirty="0">
                <a:effectLst/>
              </a:rPr>
            </a:b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54397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257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sl-SI" b="1" dirty="0"/>
              <a:t>Zgodovina kontejnerjev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4896544"/>
          </a:xfrm>
        </p:spPr>
        <p:txBody>
          <a:bodyPr/>
          <a:lstStyle/>
          <a:p>
            <a:pPr marL="0" indent="0">
              <a:buNone/>
            </a:pPr>
            <a:r>
              <a:rPr lang="sl-SI" dirty="0" smtClean="0"/>
              <a:t> Kovinski zabojniki so </a:t>
            </a:r>
            <a:r>
              <a:rPr lang="sl-SI" dirty="0"/>
              <a:t>nastali v začetku 20. stoletja z namenom skladiščenja tovora v ladijskem trupu med čezoceanskimi plovbami. Za njihovega »očeta«  velja </a:t>
            </a:r>
            <a:r>
              <a:rPr lang="sl-SI" b="1" dirty="0" err="1"/>
              <a:t>Malcom</a:t>
            </a:r>
            <a:r>
              <a:rPr lang="sl-SI" b="1" dirty="0"/>
              <a:t> </a:t>
            </a:r>
            <a:r>
              <a:rPr lang="sl-SI" b="1" dirty="0" err="1"/>
              <a:t>McLean</a:t>
            </a:r>
            <a:r>
              <a:rPr lang="sl-SI" dirty="0"/>
              <a:t>, ki si je že v tridesetih letih 20. stoletja zamislil racionalen sistem zabojnikov za olajšanje logističnih težav. Prvi ISO standardiziran ladijski zabojnik je izplul iz pristanišča v New Yorku leta 1954 in sčasoma postal prevladujoč sistem prevoza blaga.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09401"/>
            <a:ext cx="2388730" cy="239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3275856" y="5816401"/>
            <a:ext cx="3114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 err="1">
                <a:solidFill>
                  <a:srgbClr val="000000"/>
                </a:solidFill>
                <a:latin typeface="Times New Roman"/>
              </a:rPr>
              <a:t>vtovor</a:t>
            </a:r>
            <a:r>
              <a:rPr lang="sl-SI" dirty="0">
                <a:solidFill>
                  <a:srgbClr val="000000"/>
                </a:solidFill>
                <a:latin typeface="Times New Roman"/>
              </a:rPr>
              <a:t> prve kontejnerske ladje.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4149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1196752"/>
            <a:ext cx="8712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Po pravilih Mednarodne organizacije za standardizacijo (ISO), Carinske konvencije o kontejnerjih (iz leta 1975), Evropske gospodarske komisije (CEE) in Carinske konvencije o mednarodnem transportu blaga na osnovi TIR režima je postavljena naslednja definicija kontejnerja:</a:t>
            </a:r>
          </a:p>
          <a:p>
            <a:r>
              <a:rPr lang="sl-SI" sz="2400" dirty="0"/>
              <a:t>Kontejnerji so posebne naprave, prenosni rezervoarji, transportni zabojniki, transportne posode, namensko in zahtevno konstruirane posode, mobilna </a:t>
            </a:r>
            <a:r>
              <a:rPr lang="sl-SI" sz="2400"/>
              <a:t>transportna </a:t>
            </a:r>
            <a:r>
              <a:rPr lang="sl-SI" sz="2400" smtClean="0"/>
              <a:t>oprema, </a:t>
            </a:r>
            <a:r>
              <a:rPr lang="sl-SI" sz="2400" dirty="0"/>
              <a:t>ki morajo izpolnjevati naslednje pogoje: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683568" y="404664"/>
            <a:ext cx="3451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b="1" dirty="0" smtClean="0"/>
              <a:t>DEFINICIJA KONTEJNERJA</a:t>
            </a:r>
            <a:endParaRPr lang="sl-SI" sz="2000" b="1" dirty="0"/>
          </a:p>
        </p:txBody>
      </p:sp>
    </p:spTree>
    <p:extLst>
      <p:ext uri="{BB962C8B-B14F-4D97-AF65-F5344CB8AC3E}">
        <p14:creationId xmlns:p14="http://schemas.microsoft.com/office/powerpoint/2010/main" val="336793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79924" y="548680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-	</a:t>
            </a:r>
            <a:r>
              <a:rPr lang="sl-SI" sz="2400" dirty="0" smtClean="0"/>
              <a:t>so popolnoma ali delno zaprti, s prostorom namenjenem tovoru, z najmanj enimi vrati,</a:t>
            </a:r>
          </a:p>
          <a:p>
            <a:r>
              <a:rPr lang="sl-SI" sz="2400" dirty="0" smtClean="0"/>
              <a:t>-	narejeni so tako, da jih lahko hitro, varno in enostavno praznijo in polnijo,</a:t>
            </a:r>
          </a:p>
          <a:p>
            <a:r>
              <a:rPr lang="sl-SI" sz="2400" dirty="0" smtClean="0"/>
              <a:t>-	konstruirani so tako, da omogočajo hiter prevoz blaga z enim ali več transportnimi sredstvi brez pretovarjanja,</a:t>
            </a:r>
          </a:p>
          <a:p>
            <a:r>
              <a:rPr lang="sl-SI" sz="2400" dirty="0" smtClean="0"/>
              <a:t>-	opremljeni so s sistemi za hitro, varno in enostavno rokovanje, še posebej za prenos na drugo transportno sredstvo,</a:t>
            </a:r>
          </a:p>
          <a:p>
            <a:r>
              <a:rPr lang="sl-SI" sz="2400" dirty="0" smtClean="0"/>
              <a:t>-	izdelani so iz obstojnih materialov in dovolj trdni,</a:t>
            </a:r>
          </a:p>
          <a:p>
            <a:r>
              <a:rPr lang="sl-SI" sz="2400" dirty="0" smtClean="0"/>
              <a:t>-	izdelani so za dolgotrajno oz. večkratno uporabo,</a:t>
            </a:r>
          </a:p>
          <a:p>
            <a:r>
              <a:rPr lang="sl-SI" sz="2400" dirty="0" smtClean="0"/>
              <a:t>-	odporni so na vremenske vplive, </a:t>
            </a:r>
          </a:p>
          <a:p>
            <a:r>
              <a:rPr lang="sl-SI" sz="2400" dirty="0" smtClean="0"/>
              <a:t>-	njihova prostornina mora biti  najmanj en kubični meter.</a:t>
            </a:r>
            <a:endParaRPr lang="sl-SI" sz="2400" dirty="0"/>
          </a:p>
        </p:txBody>
      </p:sp>
    </p:spTree>
    <p:extLst>
      <p:ext uri="{BB962C8B-B14F-4D97-AF65-F5344CB8AC3E}">
        <p14:creationId xmlns:p14="http://schemas.microsoft.com/office/powerpoint/2010/main" val="24232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59024" y="90872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/>
              <a:t>Kontejner ni embalaža, niti ni transportno sredstvo, vendar ga smatramo kot del transportnega sredstva, ki predstavlja tovorni prostor in je po pravilu enoten za vse veje transporta</a:t>
            </a:r>
            <a:r>
              <a:rPr lang="sl-SI" sz="2400" dirty="0"/>
              <a:t>.</a:t>
            </a:r>
          </a:p>
        </p:txBody>
      </p:sp>
      <p:sp>
        <p:nvSpPr>
          <p:cNvPr id="3" name="Pravokotnik 2"/>
          <p:cNvSpPr/>
          <p:nvPr/>
        </p:nvSpPr>
        <p:spPr>
          <a:xfrm>
            <a:off x="287016" y="3140968"/>
            <a:ext cx="8856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>
                <a:solidFill>
                  <a:srgbClr val="FF0000"/>
                </a:solidFill>
              </a:rPr>
              <a:t>Najvažnejše značilnosti kontejnerja so: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uporabljajo ga kot transportno manipulativno enoto tovora,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predstavlja samostojno enoto tovora za skladiščenje,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je povezovalni člen v neprekinjeni transportni verigi od proizvajalca do potrošnika.</a:t>
            </a:r>
          </a:p>
        </p:txBody>
      </p:sp>
    </p:spTree>
    <p:extLst>
      <p:ext uri="{BB962C8B-B14F-4D97-AF65-F5344CB8AC3E}">
        <p14:creationId xmlns:p14="http://schemas.microsoft.com/office/powerpoint/2010/main" val="115941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87016" y="1124744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 err="1"/>
              <a:t>Kontejnerizacija</a:t>
            </a:r>
            <a:r>
              <a:rPr lang="sl-SI" sz="2400" b="1" dirty="0"/>
              <a:t> je tehnologija uporabe kontejnerjev v procesu premeščanja blaga. Predstavlja množico medsebojnih organizacijsko povezanih delovnih sredstev in tehnoloških postopkov za avtomatizirano manipuliranje in promet večjih enot tovora od surovinske baze do potrošnika</a:t>
            </a:r>
            <a:r>
              <a:rPr lang="sl-SI" sz="2400" dirty="0"/>
              <a:t>. </a:t>
            </a:r>
            <a:r>
              <a:rPr lang="sl-SI" sz="2400" dirty="0" err="1"/>
              <a:t>Kontejnerizacija</a:t>
            </a:r>
            <a:r>
              <a:rPr lang="sl-SI" sz="2400" dirty="0"/>
              <a:t> je po </a:t>
            </a:r>
            <a:r>
              <a:rPr lang="sl-SI" sz="2400" dirty="0" err="1"/>
              <a:t>paketiranju</a:t>
            </a:r>
            <a:r>
              <a:rPr lang="sl-SI" sz="2400" dirty="0"/>
              <a:t> in </a:t>
            </a:r>
            <a:r>
              <a:rPr lang="sl-SI" sz="2400" dirty="0" err="1"/>
              <a:t>paletizaciji</a:t>
            </a:r>
            <a:r>
              <a:rPr lang="sl-SI" sz="2400" dirty="0"/>
              <a:t> tretja sodobna transportna tehnologija, ki se je uveljavila v vseh državah sveta. </a:t>
            </a:r>
          </a:p>
        </p:txBody>
      </p:sp>
      <p:sp>
        <p:nvSpPr>
          <p:cNvPr id="3" name="Pravokotnik 2"/>
          <p:cNvSpPr/>
          <p:nvPr/>
        </p:nvSpPr>
        <p:spPr>
          <a:xfrm>
            <a:off x="1691680" y="5661248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https://</a:t>
            </a:r>
            <a:r>
              <a:rPr lang="sl-SI" dirty="0" smtClean="0"/>
              <a:t>www.youtube.com/watch?v=2t2cqiQl0BE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4637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764704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/>
              <a:t>Proces </a:t>
            </a:r>
            <a:r>
              <a:rPr lang="sl-SI" sz="2400" dirty="0" err="1"/>
              <a:t>kontejnerizacije</a:t>
            </a:r>
            <a:r>
              <a:rPr lang="sl-SI" sz="2400" dirty="0"/>
              <a:t> najceloviteje povezuje posamični kosovni ali </a:t>
            </a:r>
            <a:r>
              <a:rPr lang="sl-SI" sz="2400" dirty="0" err="1"/>
              <a:t>paletizirani</a:t>
            </a:r>
            <a:r>
              <a:rPr lang="sl-SI" sz="2400" dirty="0"/>
              <a:t> tovor v večje tovorne enote – tovorne kontejnerje in omogoča vzpostavljanje neprekinjene transportne verige po načelu »od vrat do vrat«. Ta postopek je združljiv z drugimi transportnimi tehnologijami, posebno s </a:t>
            </a:r>
            <a:r>
              <a:rPr lang="sl-SI" sz="2400" dirty="0" err="1"/>
              <a:t>paletizacijo</a:t>
            </a:r>
            <a:r>
              <a:rPr lang="sl-SI" sz="2400" dirty="0"/>
              <a:t>, RO-RO, </a:t>
            </a:r>
            <a:r>
              <a:rPr lang="sl-SI" sz="2400"/>
              <a:t>LO-LO</a:t>
            </a:r>
            <a:r>
              <a:rPr lang="sl-SI" sz="2400" smtClean="0"/>
              <a:t>, </a:t>
            </a:r>
            <a:r>
              <a:rPr lang="sl-SI" sz="2400" dirty="0"/>
              <a:t>HUCKEPACK in BIMODALNO transportno tehnologijo. </a:t>
            </a:r>
            <a:r>
              <a:rPr lang="sl-SI" sz="2400" b="1" dirty="0"/>
              <a:t>Osnovni namen </a:t>
            </a:r>
            <a:r>
              <a:rPr lang="sl-SI" sz="2400" b="1" dirty="0" err="1"/>
              <a:t>kontejnerizacija</a:t>
            </a:r>
            <a:r>
              <a:rPr lang="sl-SI" sz="2400" b="1" dirty="0"/>
              <a:t> je izpolnjen samo v primeru, če tovor nalagamo v kontejnerje pri proizvajalcih in praznimo pri potrošnikih.</a:t>
            </a:r>
            <a:r>
              <a:rPr lang="sl-SI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878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1052736"/>
            <a:ext cx="885698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800" dirty="0">
                <a:solidFill>
                  <a:srgbClr val="FF0000"/>
                </a:solidFill>
              </a:rPr>
              <a:t>Cilji </a:t>
            </a:r>
            <a:r>
              <a:rPr lang="sl-SI" sz="2800" dirty="0" err="1">
                <a:solidFill>
                  <a:srgbClr val="FF0000"/>
                </a:solidFill>
              </a:rPr>
              <a:t>kontejnerizacije</a:t>
            </a:r>
            <a:r>
              <a:rPr lang="sl-SI" sz="2800" dirty="0">
                <a:solidFill>
                  <a:srgbClr val="FF0000"/>
                </a:solidFill>
              </a:rPr>
              <a:t> so </a:t>
            </a:r>
            <a:r>
              <a:rPr lang="sl-SI" sz="2400" dirty="0"/>
              <a:t>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združevanje kosovnega tovora, pakiranega v kartone, bale, vreče, sode, košare in podobno v večje in standardizirane manipulacijsko transportne enote tovora,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varna, hitra in racionalna manipulacija ter prevoz tovora,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optimizacija učinka prometne infrastrukture in prometne </a:t>
            </a:r>
            <a:r>
              <a:rPr lang="sl-SI" sz="2400" dirty="0" err="1"/>
              <a:t>suprastrukture</a:t>
            </a:r>
            <a:r>
              <a:rPr lang="sl-SI" sz="2400" dirty="0"/>
              <a:t> vseh vej prometa,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sl-SI" sz="2400" dirty="0"/>
              <a:t>kakovostno in količinsko povečevanje tehničnih, tehnoloških, organizacijskih in ekonomskih učinkov izvajanja prometnih storitev.</a:t>
            </a:r>
          </a:p>
        </p:txBody>
      </p:sp>
    </p:spTree>
    <p:extLst>
      <p:ext uri="{BB962C8B-B14F-4D97-AF65-F5344CB8AC3E}">
        <p14:creationId xmlns:p14="http://schemas.microsoft.com/office/powerpoint/2010/main" val="107141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971600" y="62068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>
                <a:solidFill>
                  <a:srgbClr val="FF0000"/>
                </a:solidFill>
              </a:rPr>
              <a:t>Standardizacija v </a:t>
            </a:r>
            <a:r>
              <a:rPr lang="sl-SI" sz="2400" dirty="0" err="1">
                <a:solidFill>
                  <a:srgbClr val="FF0000"/>
                </a:solidFill>
              </a:rPr>
              <a:t>kontejnerizaciji</a:t>
            </a:r>
            <a:endParaRPr lang="sl-SI" sz="2400" dirty="0">
              <a:solidFill>
                <a:srgbClr val="FF0000"/>
              </a:solidFill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323528" y="1628507"/>
            <a:ext cx="820891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2000" dirty="0"/>
          </a:p>
          <a:p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251520" y="1268760"/>
            <a:ext cx="85784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Leta 1973 so v okviru mednarodne organizacije za standardizacijo sprejeli standard</a:t>
            </a:r>
          </a:p>
          <a:p>
            <a:r>
              <a:rPr lang="sl-SI" sz="2000" dirty="0"/>
              <a:t>ISO 668, ki določa dimenzije in največjo bruto maso kontejnerjev. Dosedanje </a:t>
            </a:r>
            <a:r>
              <a:rPr lang="sl-SI" sz="2000" dirty="0" smtClean="0"/>
              <a:t>izkušnje kažejo</a:t>
            </a:r>
            <a:r>
              <a:rPr lang="sl-SI" sz="2000" dirty="0"/>
              <a:t>, da je postal kontejner ISO – 1C </a:t>
            </a:r>
            <a:r>
              <a:rPr lang="sl-SI" sz="2000" dirty="0" smtClean="0"/>
              <a:t>dolžine </a:t>
            </a:r>
            <a:r>
              <a:rPr lang="sl-SI" sz="2000" dirty="0"/>
              <a:t>20 čevljev (</a:t>
            </a:r>
            <a:r>
              <a:rPr lang="sl-SI" sz="2000" dirty="0" err="1"/>
              <a:t>fitov</a:t>
            </a:r>
            <a:r>
              <a:rPr lang="sl-SI" sz="2000" dirty="0"/>
              <a:t>) najpogostejši, ker</a:t>
            </a:r>
          </a:p>
          <a:p>
            <a:r>
              <a:rPr lang="sl-SI" sz="2000" dirty="0"/>
              <a:t>ustreza </a:t>
            </a:r>
            <a:r>
              <a:rPr lang="sl-SI" sz="2000" dirty="0" smtClean="0"/>
              <a:t>dolžini </a:t>
            </a:r>
            <a:r>
              <a:rPr lang="sl-SI" sz="2000" dirty="0"/>
              <a:t>karoserije cestnih vozil. Z </a:t>
            </a:r>
            <a:r>
              <a:rPr lang="sl-SI" sz="2000" dirty="0" smtClean="0"/>
              <a:t>združevanjem </a:t>
            </a:r>
            <a:r>
              <a:rPr lang="sl-SI" sz="2000" dirty="0"/>
              <a:t>dveh takih </a:t>
            </a:r>
            <a:r>
              <a:rPr lang="sl-SI" sz="2000" dirty="0" smtClean="0"/>
              <a:t>kontejnerjev dobimo </a:t>
            </a:r>
            <a:r>
              <a:rPr lang="sl-SI" sz="2000" dirty="0"/>
              <a:t>dimenzije kontejnerja 1A.</a:t>
            </a:r>
          </a:p>
        </p:txBody>
      </p:sp>
      <p:sp>
        <p:nvSpPr>
          <p:cNvPr id="6" name="Pravokotnik 5"/>
          <p:cNvSpPr/>
          <p:nvPr/>
        </p:nvSpPr>
        <p:spPr>
          <a:xfrm>
            <a:off x="213228" y="4869160"/>
            <a:ext cx="85784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>
                <a:solidFill>
                  <a:srgbClr val="000000"/>
                </a:solidFill>
                <a:latin typeface="Times New Roman"/>
              </a:rPr>
              <a:t>Večino svetovnih kontejnerskih zalog je v lasti pomorskih družb, ki jih v večjih ali manjših količinah dajejo v najem ostalim ladjarjem ali drugim uporabnikom. Določeni špediterji imajo lastne kontejnerje, ki so pa večinoma posebni ali namenski za točno določen tovor. </a:t>
            </a:r>
            <a:endParaRPr lang="sl-SI" sz="2000" dirty="0"/>
          </a:p>
        </p:txBody>
      </p:sp>
      <p:sp>
        <p:nvSpPr>
          <p:cNvPr id="7" name="Pravokotnik 6"/>
          <p:cNvSpPr/>
          <p:nvPr/>
        </p:nvSpPr>
        <p:spPr>
          <a:xfrm>
            <a:off x="323528" y="364502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>
                <a:solidFill>
                  <a:srgbClr val="000000"/>
                </a:solidFill>
                <a:latin typeface="Times New Roman"/>
              </a:rPr>
              <a:t>TEU</a:t>
            </a:r>
            <a:r>
              <a:rPr lang="sl-SI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lang="sl-SI" dirty="0" err="1">
                <a:solidFill>
                  <a:srgbClr val="000000"/>
                </a:solidFill>
                <a:latin typeface="Times New Roman"/>
              </a:rPr>
              <a:t>twenty</a:t>
            </a:r>
            <a:r>
              <a:rPr lang="sl-SI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sl-SI" dirty="0" err="1">
                <a:solidFill>
                  <a:srgbClr val="000000"/>
                </a:solidFill>
                <a:latin typeface="Times New Roman"/>
              </a:rPr>
              <a:t>foot</a:t>
            </a:r>
            <a:r>
              <a:rPr lang="sl-SI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sl-SI" dirty="0" err="1">
                <a:solidFill>
                  <a:srgbClr val="000000"/>
                </a:solidFill>
                <a:latin typeface="Times New Roman"/>
              </a:rPr>
              <a:t>equivalent</a:t>
            </a:r>
            <a:r>
              <a:rPr lang="sl-SI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sl-SI" dirty="0" err="1">
                <a:solidFill>
                  <a:srgbClr val="000000"/>
                </a:solidFill>
                <a:latin typeface="Times New Roman"/>
              </a:rPr>
              <a:t>unit</a:t>
            </a:r>
            <a:r>
              <a:rPr lang="sl-SI" dirty="0">
                <a:solidFill>
                  <a:srgbClr val="000000"/>
                </a:solidFill>
                <a:latin typeface="Times New Roman"/>
              </a:rPr>
              <a:t>) je enota, ki predstavlja kontejner dolg 20</a:t>
            </a:r>
            <a:r>
              <a:rPr lang="sl-SI" dirty="0" smtClean="0">
                <a:solidFill>
                  <a:srgbClr val="000000"/>
                </a:solidFill>
                <a:latin typeface="Times New Roman"/>
              </a:rPr>
              <a:t>’(</a:t>
            </a:r>
            <a:r>
              <a:rPr lang="sl-SI" dirty="0" err="1" smtClean="0">
                <a:solidFill>
                  <a:srgbClr val="000000"/>
                </a:solidFill>
                <a:latin typeface="Times New Roman"/>
              </a:rPr>
              <a:t>ft</a:t>
            </a:r>
            <a:r>
              <a:rPr lang="sl-SI" smtClean="0">
                <a:solidFill>
                  <a:srgbClr val="000000"/>
                </a:solidFill>
                <a:latin typeface="Times New Roman"/>
              </a:rPr>
              <a:t>). </a:t>
            </a:r>
            <a:endParaRPr lang="sl-SI" dirty="0" smtClean="0">
              <a:solidFill>
                <a:srgbClr val="000000"/>
              </a:solidFill>
              <a:latin typeface="Times New Roman"/>
            </a:endParaRPr>
          </a:p>
          <a:p>
            <a:r>
              <a:rPr lang="sl-SI" b="1" dirty="0" smtClean="0">
                <a:solidFill>
                  <a:srgbClr val="000000"/>
                </a:solidFill>
                <a:latin typeface="Times New Roman"/>
              </a:rPr>
              <a:t>1 čevelj(</a:t>
            </a:r>
            <a:r>
              <a:rPr lang="sl-SI" b="1" dirty="0" err="1" smtClean="0">
                <a:solidFill>
                  <a:srgbClr val="000000"/>
                </a:solidFill>
                <a:latin typeface="Times New Roman"/>
              </a:rPr>
              <a:t>ft</a:t>
            </a:r>
            <a:r>
              <a:rPr lang="sl-SI" dirty="0" smtClean="0">
                <a:solidFill>
                  <a:srgbClr val="000000"/>
                </a:solidFill>
                <a:latin typeface="Times New Roman"/>
              </a:rPr>
              <a:t>) = 12 palcev = </a:t>
            </a:r>
            <a:r>
              <a:rPr lang="sl-SI" b="1" dirty="0" err="1" smtClean="0">
                <a:solidFill>
                  <a:srgbClr val="000000"/>
                </a:solidFill>
                <a:latin typeface="Times New Roman"/>
              </a:rPr>
              <a:t>0.3048m</a:t>
            </a:r>
            <a:r>
              <a:rPr lang="sl-SI" b="1" dirty="0" smtClean="0">
                <a:solidFill>
                  <a:srgbClr val="000000"/>
                </a:solidFill>
                <a:latin typeface="Times New Roman"/>
              </a:rPr>
              <a:t> ali </a:t>
            </a:r>
            <a:r>
              <a:rPr lang="sl-SI" b="1" dirty="0" err="1" smtClean="0">
                <a:solidFill>
                  <a:srgbClr val="000000"/>
                </a:solidFill>
                <a:latin typeface="Times New Roman"/>
              </a:rPr>
              <a:t>30.480cm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249794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70485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899592" y="5877272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Tipi </a:t>
            </a:r>
            <a:r>
              <a:rPr lang="en-US" sz="2000" dirty="0" err="1"/>
              <a:t>kontejnerjev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368233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4664"/>
            <a:ext cx="367240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1259632" y="5747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https://</a:t>
            </a:r>
            <a:r>
              <a:rPr lang="sl-SI" dirty="0" smtClean="0"/>
              <a:t>www.youtube.com/watch?v=z7l6AQN1KV0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71495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683568" y="533871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Razdelitev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kontejnerjev</a:t>
            </a:r>
            <a:endParaRPr lang="sl-SI" sz="2400" dirty="0">
              <a:solidFill>
                <a:srgbClr val="FF0000"/>
              </a:solidFill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467544" y="134076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Kontejnerje</a:t>
            </a:r>
            <a:r>
              <a:rPr lang="en-US" sz="2000" dirty="0"/>
              <a:t> </a:t>
            </a:r>
            <a:r>
              <a:rPr lang="en-US" sz="2000" dirty="0" err="1"/>
              <a:t>lahko</a:t>
            </a:r>
            <a:r>
              <a:rPr lang="en-US" sz="2000" dirty="0"/>
              <a:t> </a:t>
            </a:r>
            <a:r>
              <a:rPr lang="en-US" sz="2000" dirty="0" err="1"/>
              <a:t>razlikujemo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različnih</a:t>
            </a:r>
            <a:r>
              <a:rPr lang="en-US" sz="2000" dirty="0"/>
              <a:t> </a:t>
            </a:r>
            <a:r>
              <a:rPr lang="en-US" sz="2000" dirty="0" err="1"/>
              <a:t>merilih</a:t>
            </a:r>
            <a:r>
              <a:rPr lang="en-US" sz="2000" dirty="0"/>
              <a:t>; </a:t>
            </a:r>
            <a:r>
              <a:rPr lang="en-US" sz="2000" dirty="0" err="1"/>
              <a:t>najosnovnejša</a:t>
            </a:r>
            <a:r>
              <a:rPr lang="en-US" sz="2000" dirty="0"/>
              <a:t> </a:t>
            </a:r>
            <a:r>
              <a:rPr lang="en-US" sz="2000" dirty="0" err="1"/>
              <a:t>delitev</a:t>
            </a:r>
            <a:r>
              <a:rPr lang="en-US" sz="2000" dirty="0"/>
              <a:t> je: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marL="342900" lvl="0" indent="-342900" hangingPunct="0">
              <a:buFont typeface="Wingdings" pitchFamily="2" charset="2"/>
              <a:buChar char="Ø"/>
            </a:pPr>
            <a:r>
              <a:rPr lang="sl-SI" sz="2000" b="1" dirty="0" err="1"/>
              <a:t>U</a:t>
            </a:r>
            <a:r>
              <a:rPr lang="en-US" sz="2000" b="1" dirty="0" err="1" smtClean="0"/>
              <a:t>niverzalni</a:t>
            </a:r>
            <a:r>
              <a:rPr lang="en-US" sz="2000" b="1" dirty="0" smtClean="0"/>
              <a:t> </a:t>
            </a:r>
            <a:r>
              <a:rPr lang="en-US" sz="2000" dirty="0" err="1"/>
              <a:t>kontejnerji</a:t>
            </a:r>
            <a:r>
              <a:rPr lang="en-US" sz="2000" dirty="0"/>
              <a:t>, </a:t>
            </a:r>
            <a:r>
              <a:rPr lang="en-US" sz="2000" dirty="0" err="1"/>
              <a:t>ki</a:t>
            </a:r>
            <a:r>
              <a:rPr lang="en-US" sz="2000" dirty="0"/>
              <a:t> </a:t>
            </a:r>
            <a:r>
              <a:rPr lang="en-US" sz="2000" dirty="0" err="1"/>
              <a:t>zavzemajo</a:t>
            </a:r>
            <a:r>
              <a:rPr lang="en-US" sz="2000" dirty="0"/>
              <a:t> </a:t>
            </a:r>
            <a:r>
              <a:rPr lang="en-US" sz="2000" dirty="0" err="1"/>
              <a:t>okoli</a:t>
            </a:r>
            <a:r>
              <a:rPr lang="en-US" sz="2000" dirty="0"/>
              <a:t> 70% </a:t>
            </a:r>
            <a:r>
              <a:rPr lang="en-US" sz="2000" dirty="0" err="1"/>
              <a:t>kontejnerskega</a:t>
            </a:r>
            <a:r>
              <a:rPr lang="en-US" sz="2000" dirty="0"/>
              <a:t> parka in </a:t>
            </a:r>
            <a:r>
              <a:rPr lang="en-US" sz="2000" dirty="0" err="1"/>
              <a:t>imajo</a:t>
            </a:r>
            <a:r>
              <a:rPr lang="en-US" sz="2000" b="1" dirty="0"/>
              <a:t> </a:t>
            </a:r>
            <a:r>
              <a:rPr lang="en-US" sz="2000" dirty="0" err="1"/>
              <a:t>običajno</a:t>
            </a:r>
            <a:r>
              <a:rPr lang="en-US" sz="2000" dirty="0"/>
              <a:t> </a:t>
            </a:r>
            <a:r>
              <a:rPr lang="en-US" sz="2000" dirty="0" err="1"/>
              <a:t>obliko</a:t>
            </a:r>
            <a:r>
              <a:rPr lang="en-US" sz="2000" dirty="0"/>
              <a:t> </a:t>
            </a:r>
            <a:r>
              <a:rPr lang="en-US" sz="2000" dirty="0" err="1"/>
              <a:t>zaboja</a:t>
            </a:r>
            <a:r>
              <a:rPr lang="en-US" sz="2000" dirty="0"/>
              <a:t>. </a:t>
            </a:r>
            <a:r>
              <a:rPr lang="en-US" sz="2000" dirty="0" err="1"/>
              <a:t>Uporabljajo</a:t>
            </a:r>
            <a:r>
              <a:rPr lang="en-US" sz="2000" dirty="0"/>
              <a:t> se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navadnega</a:t>
            </a:r>
            <a:r>
              <a:rPr lang="en-US" sz="2000" dirty="0"/>
              <a:t> </a:t>
            </a:r>
            <a:r>
              <a:rPr lang="en-US" sz="2000" dirty="0" err="1"/>
              <a:t>kosovnega</a:t>
            </a:r>
            <a:r>
              <a:rPr lang="en-US" sz="2000" dirty="0"/>
              <a:t> </a:t>
            </a:r>
            <a:r>
              <a:rPr lang="en-US" sz="2000" dirty="0" err="1"/>
              <a:t>tovora</a:t>
            </a:r>
            <a:r>
              <a:rPr lang="en-US" sz="2000" dirty="0"/>
              <a:t> v </a:t>
            </a:r>
            <a:r>
              <a:rPr lang="en-US" sz="2000" dirty="0" err="1"/>
              <a:t>običajnih</a:t>
            </a:r>
            <a:r>
              <a:rPr lang="en-US" sz="2000" dirty="0"/>
              <a:t> </a:t>
            </a:r>
            <a:r>
              <a:rPr lang="en-US" sz="2000" dirty="0" err="1"/>
              <a:t>okoliščinah</a:t>
            </a:r>
            <a:r>
              <a:rPr lang="en-US" sz="2000" dirty="0"/>
              <a:t>. 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marL="342900" lvl="0" indent="-342900" hangingPunct="0">
              <a:buFont typeface="Wingdings" pitchFamily="2" charset="2"/>
              <a:buChar char="Ø"/>
            </a:pPr>
            <a:r>
              <a:rPr lang="en-US" sz="2000" b="1" dirty="0" err="1"/>
              <a:t>Specialni</a:t>
            </a:r>
            <a:r>
              <a:rPr lang="en-US" sz="2000" b="1" dirty="0"/>
              <a:t> </a:t>
            </a:r>
            <a:r>
              <a:rPr lang="en-US" sz="2000" dirty="0" err="1"/>
              <a:t>kontejnerji</a:t>
            </a:r>
            <a:r>
              <a:rPr lang="en-US" sz="2000" dirty="0"/>
              <a:t> se </a:t>
            </a:r>
            <a:r>
              <a:rPr lang="en-US" sz="2000" dirty="0" err="1"/>
              <a:t>uporabljajo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tovorov</a:t>
            </a:r>
            <a:r>
              <a:rPr lang="en-US" sz="2000" dirty="0"/>
              <a:t>, </a:t>
            </a:r>
            <a:r>
              <a:rPr lang="en-US" sz="2000" dirty="0" err="1"/>
              <a:t>ki</a:t>
            </a:r>
            <a:r>
              <a:rPr lang="en-US" sz="2000" dirty="0"/>
              <a:t> </a:t>
            </a:r>
            <a:r>
              <a:rPr lang="en-US" sz="2000" dirty="0" err="1"/>
              <a:t>zahtevajo</a:t>
            </a:r>
            <a:r>
              <a:rPr lang="en-US" sz="2000" dirty="0"/>
              <a:t> </a:t>
            </a:r>
            <a:r>
              <a:rPr lang="en-US" sz="2000" dirty="0" err="1"/>
              <a:t>posebno</a:t>
            </a:r>
            <a:r>
              <a:rPr lang="en-US" sz="2000" b="1" dirty="0"/>
              <a:t> </a:t>
            </a:r>
            <a:r>
              <a:rPr lang="en-US" sz="2000" dirty="0" err="1"/>
              <a:t>previdno</a:t>
            </a:r>
            <a:r>
              <a:rPr lang="en-US" sz="2000" dirty="0"/>
              <a:t> </a:t>
            </a:r>
            <a:r>
              <a:rPr lang="en-US" sz="2000" dirty="0" err="1"/>
              <a:t>ravnanje</a:t>
            </a:r>
            <a:r>
              <a:rPr lang="en-US" sz="2000" dirty="0"/>
              <a:t> (</a:t>
            </a:r>
            <a:r>
              <a:rPr lang="en-US" sz="2000" dirty="0" err="1"/>
              <a:t>kemikalije</a:t>
            </a:r>
            <a:r>
              <a:rPr lang="en-US" sz="2000" dirty="0"/>
              <a:t>, </a:t>
            </a:r>
            <a:r>
              <a:rPr lang="en-US" sz="2000" dirty="0" err="1"/>
              <a:t>naftni</a:t>
            </a:r>
            <a:r>
              <a:rPr lang="en-US" sz="2000" dirty="0"/>
              <a:t> </a:t>
            </a:r>
            <a:r>
              <a:rPr lang="en-US" sz="2000" dirty="0" err="1"/>
              <a:t>derivati</a:t>
            </a:r>
            <a:r>
              <a:rPr lang="en-US" sz="2000" dirty="0"/>
              <a:t>, </a:t>
            </a:r>
            <a:r>
              <a:rPr lang="en-US" sz="2000" dirty="0" err="1"/>
              <a:t>mineralna</a:t>
            </a:r>
            <a:r>
              <a:rPr lang="en-US" sz="2000" dirty="0"/>
              <a:t> </a:t>
            </a:r>
            <a:r>
              <a:rPr lang="en-US" sz="2000" dirty="0" err="1"/>
              <a:t>gnojila</a:t>
            </a:r>
            <a:r>
              <a:rPr lang="en-US" sz="2000" dirty="0"/>
              <a:t>, cement, </a:t>
            </a:r>
            <a:r>
              <a:rPr lang="en-US" sz="2000" dirty="0" err="1"/>
              <a:t>steklo</a:t>
            </a:r>
            <a:r>
              <a:rPr lang="en-US" sz="2000" dirty="0"/>
              <a:t>, </a:t>
            </a:r>
            <a:r>
              <a:rPr lang="en-US" sz="2000" dirty="0" err="1"/>
              <a:t>nekatera</a:t>
            </a:r>
            <a:r>
              <a:rPr lang="en-US" sz="2000" dirty="0"/>
              <a:t> </a:t>
            </a:r>
            <a:r>
              <a:rPr lang="sl-SI" sz="2000" dirty="0" err="1"/>
              <a:t>ž</a:t>
            </a:r>
            <a:r>
              <a:rPr lang="en-US" sz="2000" dirty="0" err="1" smtClean="0"/>
              <a:t>ivila</a:t>
            </a:r>
            <a:r>
              <a:rPr lang="en-US" sz="2000" dirty="0" smtClean="0"/>
              <a:t> </a:t>
            </a:r>
            <a:r>
              <a:rPr lang="en-US" sz="2000" dirty="0" err="1"/>
              <a:t>itd</a:t>
            </a:r>
            <a:r>
              <a:rPr lang="en-US" sz="2000" dirty="0"/>
              <a:t>.).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257500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656"/>
            <a:ext cx="4752528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755576" y="6237312"/>
            <a:ext cx="5472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Tipičen</a:t>
            </a:r>
            <a:r>
              <a:rPr lang="en-US" sz="2000" dirty="0"/>
              <a:t> ISO </a:t>
            </a:r>
            <a:r>
              <a:rPr lang="en-US" sz="2000" dirty="0" err="1"/>
              <a:t>kontejner</a:t>
            </a:r>
            <a:r>
              <a:rPr lang="en-US" sz="2000" dirty="0"/>
              <a:t>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3432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2" y="1196751"/>
            <a:ext cx="9044471" cy="481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1650909" y="6106060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Konstrukcijski</a:t>
            </a:r>
            <a:r>
              <a:rPr lang="en-US" sz="2000" dirty="0"/>
              <a:t> – </a:t>
            </a:r>
            <a:r>
              <a:rPr lang="en-US" sz="2000" dirty="0" err="1"/>
              <a:t>sestavni</a:t>
            </a:r>
            <a:r>
              <a:rPr lang="en-US" sz="2000" dirty="0"/>
              <a:t> deli ISO – </a:t>
            </a:r>
            <a:r>
              <a:rPr lang="en-US" sz="2000" dirty="0" err="1"/>
              <a:t>kontejnerja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87999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47055"/>
            <a:ext cx="604867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467544" y="5733256"/>
            <a:ext cx="84969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/>
              <a:t>Kontejner »cisterna« z zunanjim okvirjem in </a:t>
            </a:r>
            <a:r>
              <a:rPr lang="sl-SI" sz="2000" b="1" dirty="0" smtClean="0"/>
              <a:t>kontejner »hladilnik</a:t>
            </a:r>
            <a:r>
              <a:rPr lang="sl-SI" sz="2000" b="1" dirty="0"/>
              <a:t>«</a:t>
            </a:r>
          </a:p>
          <a:p>
            <a:r>
              <a:rPr lang="sl-SI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865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23528" y="54868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slednje</a:t>
            </a:r>
            <a:r>
              <a:rPr lang="en-US" sz="2400" dirty="0"/>
              <a:t> (</a:t>
            </a:r>
            <a:r>
              <a:rPr lang="en-US" sz="2400" dirty="0" err="1"/>
              <a:t>specialne</a:t>
            </a:r>
            <a:r>
              <a:rPr lang="en-US" sz="2400" dirty="0"/>
              <a:t>) </a:t>
            </a:r>
            <a:r>
              <a:rPr lang="en-US" sz="2400" b="1" dirty="0" err="1"/>
              <a:t>kontejnerje</a:t>
            </a:r>
            <a:r>
              <a:rPr lang="en-US" sz="2400" b="1" dirty="0"/>
              <a:t> pa </a:t>
            </a:r>
            <a:r>
              <a:rPr lang="en-US" sz="2400" b="1" dirty="0" err="1"/>
              <a:t>razdelimo</a:t>
            </a:r>
            <a:r>
              <a:rPr lang="en-US" sz="2400" b="1" dirty="0"/>
              <a:t> </a:t>
            </a:r>
            <a:r>
              <a:rPr lang="en-US" sz="2400" b="1" dirty="0" err="1"/>
              <a:t>še</a:t>
            </a:r>
            <a:r>
              <a:rPr lang="en-US" sz="2400" b="1" dirty="0"/>
              <a:t> </a:t>
            </a:r>
            <a:r>
              <a:rPr lang="en-US" sz="2400" b="1" dirty="0" err="1"/>
              <a:t>na</a:t>
            </a:r>
            <a:r>
              <a:rPr lang="en-US" sz="2400" b="1" dirty="0"/>
              <a:t> </a:t>
            </a:r>
            <a:r>
              <a:rPr lang="en-US" sz="2400" b="1" dirty="0" err="1" smtClean="0"/>
              <a:t>podskupine</a:t>
            </a:r>
            <a:r>
              <a:rPr lang="sl-SI" sz="2400" b="1" dirty="0" smtClean="0"/>
              <a:t> :</a:t>
            </a:r>
            <a:endParaRPr lang="sl-SI" sz="2400" dirty="0"/>
          </a:p>
        </p:txBody>
      </p:sp>
      <p:sp>
        <p:nvSpPr>
          <p:cNvPr id="3" name="Pravokotnik 2"/>
          <p:cNvSpPr/>
          <p:nvPr/>
        </p:nvSpPr>
        <p:spPr>
          <a:xfrm>
            <a:off x="349428" y="1859339"/>
            <a:ext cx="854305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hangingPunct="0">
              <a:buFont typeface="Wingdings" pitchFamily="2" charset="2"/>
              <a:buChar char="§"/>
            </a:pPr>
            <a:r>
              <a:rPr lang="en-US" sz="2000" dirty="0" err="1"/>
              <a:t>kontejnerje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razsuti</a:t>
            </a:r>
            <a:r>
              <a:rPr lang="en-US" sz="2000" dirty="0"/>
              <a:t> </a:t>
            </a:r>
            <a:r>
              <a:rPr lang="en-US" sz="2000" dirty="0" err="1"/>
              <a:t>tovor</a:t>
            </a:r>
            <a:r>
              <a:rPr lang="en-US" sz="2000" dirty="0"/>
              <a:t>, </a:t>
            </a:r>
            <a:r>
              <a:rPr lang="en-US" sz="2000" dirty="0" err="1"/>
              <a:t>ki</a:t>
            </a:r>
            <a:r>
              <a:rPr lang="en-US" sz="2000" dirty="0"/>
              <a:t> so </a:t>
            </a:r>
            <a:r>
              <a:rPr lang="en-US" sz="2000" dirty="0" err="1"/>
              <a:t>namenjeni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npr</a:t>
            </a:r>
            <a:r>
              <a:rPr lang="en-US" sz="2000" dirty="0"/>
              <a:t>. </a:t>
            </a:r>
            <a:r>
              <a:rPr lang="en-US" sz="2000" dirty="0" err="1"/>
              <a:t>cementa</a:t>
            </a:r>
            <a:r>
              <a:rPr lang="en-US" sz="2000" dirty="0"/>
              <a:t>, </a:t>
            </a:r>
            <a:r>
              <a:rPr lang="en-US" sz="2000" dirty="0" err="1"/>
              <a:t>moke</a:t>
            </a:r>
            <a:r>
              <a:rPr lang="en-US" sz="2000" dirty="0"/>
              <a:t>, </a:t>
            </a:r>
            <a:r>
              <a:rPr lang="en-US" sz="2000" dirty="0" err="1"/>
              <a:t>peska</a:t>
            </a:r>
            <a:r>
              <a:rPr lang="en-US" sz="2000" dirty="0"/>
              <a:t>, rude </a:t>
            </a:r>
            <a:r>
              <a:rPr lang="en-US" sz="2000" dirty="0" err="1"/>
              <a:t>ipd</a:t>
            </a:r>
            <a:r>
              <a:rPr lang="en-US" sz="2000" dirty="0"/>
              <a:t>., 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marL="342900" lvl="0" indent="-342900" hangingPunct="0">
              <a:buFont typeface="Wingdings" pitchFamily="2" charset="2"/>
              <a:buChar char="§"/>
            </a:pPr>
            <a:r>
              <a:rPr lang="en-US" sz="2000" dirty="0" err="1"/>
              <a:t>odprte</a:t>
            </a:r>
            <a:r>
              <a:rPr lang="en-US" sz="2000" dirty="0"/>
              <a:t> in </a:t>
            </a:r>
            <a:r>
              <a:rPr lang="en-US" sz="2000" dirty="0" err="1"/>
              <a:t>zaprte</a:t>
            </a:r>
            <a:r>
              <a:rPr lang="en-US" sz="2000" dirty="0"/>
              <a:t> </a:t>
            </a:r>
            <a:r>
              <a:rPr lang="en-US" sz="2000" dirty="0" err="1"/>
              <a:t>kontejnerje</a:t>
            </a:r>
            <a:r>
              <a:rPr lang="en-US" sz="2000" dirty="0"/>
              <a:t>, </a:t>
            </a:r>
            <a:endParaRPr lang="sl-SI" sz="2000" dirty="0"/>
          </a:p>
          <a:p>
            <a:pPr marL="342900" lvl="0" indent="-342900" hangingPunct="0">
              <a:buFont typeface="Wingdings" pitchFamily="2" charset="2"/>
              <a:buChar char="§"/>
            </a:pPr>
            <a:r>
              <a:rPr lang="en-US" sz="2000" dirty="0" err="1"/>
              <a:t>kontejnerske</a:t>
            </a:r>
            <a:r>
              <a:rPr lang="en-US" sz="2000" dirty="0"/>
              <a:t> </a:t>
            </a:r>
            <a:r>
              <a:rPr lang="en-US" sz="2000" dirty="0" err="1"/>
              <a:t>cisterne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tekočih</a:t>
            </a:r>
            <a:r>
              <a:rPr lang="en-US" sz="2000" dirty="0"/>
              <a:t> </a:t>
            </a:r>
            <a:r>
              <a:rPr lang="en-US" sz="2000" dirty="0" err="1"/>
              <a:t>tovorov</a:t>
            </a:r>
            <a:r>
              <a:rPr lang="en-US" sz="2000" dirty="0"/>
              <a:t>, 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marL="342900" lvl="0" indent="-342900" hangingPunct="0">
              <a:buFont typeface="Wingdings" pitchFamily="2" charset="2"/>
              <a:buChar char="§"/>
            </a:pPr>
            <a:r>
              <a:rPr lang="en-US" sz="2000" dirty="0" err="1"/>
              <a:t>kontejnerje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lahko</a:t>
            </a:r>
            <a:r>
              <a:rPr lang="en-US" sz="2000" dirty="0"/>
              <a:t> </a:t>
            </a:r>
            <a:r>
              <a:rPr lang="en-US" sz="2000" dirty="0" err="1"/>
              <a:t>pokvarljivega</a:t>
            </a:r>
            <a:r>
              <a:rPr lang="en-US" sz="2000" dirty="0"/>
              <a:t> </a:t>
            </a:r>
            <a:r>
              <a:rPr lang="en-US" sz="2000" dirty="0" err="1"/>
              <a:t>tovora</a:t>
            </a:r>
            <a:r>
              <a:rPr lang="en-US" sz="2000" dirty="0"/>
              <a:t> oz. </a:t>
            </a:r>
            <a:r>
              <a:rPr lang="en-US" sz="2000" dirty="0" err="1"/>
              <a:t>tovora</a:t>
            </a:r>
            <a:r>
              <a:rPr lang="en-US" sz="2000" dirty="0"/>
              <a:t>, </a:t>
            </a:r>
            <a:r>
              <a:rPr lang="en-US" sz="2000" dirty="0" err="1"/>
              <a:t>ki</a:t>
            </a:r>
            <a:r>
              <a:rPr lang="en-US" sz="2000" dirty="0"/>
              <a:t> </a:t>
            </a:r>
            <a:r>
              <a:rPr lang="en-US" sz="2000" dirty="0" err="1"/>
              <a:t>zahteva</a:t>
            </a:r>
            <a:r>
              <a:rPr lang="en-US" sz="2000" dirty="0"/>
              <a:t> </a:t>
            </a:r>
            <a:r>
              <a:rPr lang="en-US" sz="2000" dirty="0" err="1"/>
              <a:t>posebno</a:t>
            </a:r>
            <a:r>
              <a:rPr lang="en-US" sz="2000" dirty="0"/>
              <a:t> </a:t>
            </a:r>
            <a:r>
              <a:rPr lang="en-US" sz="2000" dirty="0" err="1"/>
              <a:t>temperaturo</a:t>
            </a:r>
            <a:r>
              <a:rPr lang="en-US" sz="2000" dirty="0"/>
              <a:t> in </a:t>
            </a:r>
            <a:r>
              <a:rPr lang="en-US" sz="2000" dirty="0" err="1"/>
              <a:t>druge</a:t>
            </a:r>
            <a:r>
              <a:rPr lang="en-US" sz="2000" dirty="0"/>
              <a:t> </a:t>
            </a:r>
            <a:r>
              <a:rPr lang="en-US" sz="2000" dirty="0" err="1"/>
              <a:t>prevozne</a:t>
            </a:r>
            <a:r>
              <a:rPr lang="en-US" sz="2000" dirty="0"/>
              <a:t> </a:t>
            </a:r>
            <a:r>
              <a:rPr lang="en-US" sz="2000" dirty="0" err="1"/>
              <a:t>pogoje</a:t>
            </a:r>
            <a:r>
              <a:rPr lang="en-US" sz="2000" dirty="0"/>
              <a:t>.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367502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467544" y="764704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en-US" sz="2800" b="1" dirty="0" err="1"/>
              <a:t>Vrste</a:t>
            </a:r>
            <a:r>
              <a:rPr lang="en-US" sz="2800" b="1" dirty="0"/>
              <a:t> </a:t>
            </a:r>
            <a:r>
              <a:rPr lang="en-US" sz="2800" b="1" dirty="0" err="1"/>
              <a:t>kontejnerjev</a:t>
            </a:r>
            <a:r>
              <a:rPr lang="en-US" sz="2800" b="1" dirty="0"/>
              <a:t> </a:t>
            </a:r>
            <a:r>
              <a:rPr lang="en-US" sz="2800" b="1" dirty="0" err="1"/>
              <a:t>po</a:t>
            </a:r>
            <a:r>
              <a:rPr lang="en-US" sz="2800" b="1" dirty="0"/>
              <a:t> </a:t>
            </a:r>
            <a:r>
              <a:rPr lang="en-US" sz="2800" b="1" dirty="0" err="1"/>
              <a:t>velikosti</a:t>
            </a:r>
            <a:r>
              <a:rPr lang="en-US" sz="2800" b="1" dirty="0"/>
              <a:t> in </a:t>
            </a:r>
            <a:r>
              <a:rPr lang="en-US" sz="2800" b="1" dirty="0" err="1"/>
              <a:t>namenu</a:t>
            </a:r>
            <a:r>
              <a:rPr lang="en-US" sz="2800" b="1" dirty="0"/>
              <a:t> </a:t>
            </a:r>
            <a:endParaRPr lang="sl-SI" sz="2800" dirty="0"/>
          </a:p>
        </p:txBody>
      </p:sp>
      <p:sp>
        <p:nvSpPr>
          <p:cNvPr id="3" name="Pravokotnik 2"/>
          <p:cNvSpPr/>
          <p:nvPr/>
        </p:nvSpPr>
        <p:spPr>
          <a:xfrm>
            <a:off x="467544" y="1628800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2000" dirty="0" err="1"/>
              <a:t>Kontejnerje</a:t>
            </a:r>
            <a:r>
              <a:rPr lang="en-US" sz="2000" dirty="0"/>
              <a:t> </a:t>
            </a:r>
            <a:r>
              <a:rPr lang="en-US" sz="2000" dirty="0" err="1"/>
              <a:t>razlikujemo</a:t>
            </a:r>
            <a:r>
              <a:rPr lang="en-US" sz="2000" dirty="0"/>
              <a:t> </a:t>
            </a:r>
            <a:r>
              <a:rPr lang="en-US" sz="2000" dirty="0" err="1"/>
              <a:t>glede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vrsto</a:t>
            </a:r>
            <a:r>
              <a:rPr lang="en-US" sz="2000" dirty="0"/>
              <a:t> </a:t>
            </a:r>
            <a:r>
              <a:rPr lang="en-US" sz="2000" dirty="0" err="1"/>
              <a:t>prevoznih</a:t>
            </a:r>
            <a:r>
              <a:rPr lang="en-US" sz="2000" dirty="0"/>
              <a:t> </a:t>
            </a:r>
            <a:r>
              <a:rPr lang="en-US" sz="2000" dirty="0" err="1"/>
              <a:t>sredstev</a:t>
            </a:r>
            <a:r>
              <a:rPr lang="en-US" sz="2000" dirty="0"/>
              <a:t> in </a:t>
            </a:r>
            <a:r>
              <a:rPr lang="en-US" sz="2000" dirty="0" err="1"/>
              <a:t>jih</a:t>
            </a:r>
            <a:r>
              <a:rPr lang="en-US" sz="2000" dirty="0"/>
              <a:t> </a:t>
            </a:r>
            <a:r>
              <a:rPr lang="en-US" sz="2000" dirty="0" err="1"/>
              <a:t>delimo</a:t>
            </a:r>
            <a:r>
              <a:rPr lang="en-US" sz="2000" dirty="0"/>
              <a:t> v </a:t>
            </a:r>
            <a:r>
              <a:rPr lang="en-US" sz="2000" dirty="0" err="1"/>
              <a:t>naslednje</a:t>
            </a:r>
            <a:r>
              <a:rPr lang="en-US" sz="2000" dirty="0"/>
              <a:t> </a:t>
            </a:r>
            <a:r>
              <a:rPr lang="en-US" sz="2000" dirty="0" err="1"/>
              <a:t>skupine</a:t>
            </a:r>
            <a:r>
              <a:rPr lang="en-US" sz="2000" dirty="0"/>
              <a:t>:</a:t>
            </a:r>
            <a:endParaRPr lang="sl-SI" sz="2000" dirty="0"/>
          </a:p>
        </p:txBody>
      </p:sp>
      <p:sp>
        <p:nvSpPr>
          <p:cNvPr id="4" name="Pravokotnik 3"/>
          <p:cNvSpPr/>
          <p:nvPr/>
        </p:nvSpPr>
        <p:spPr>
          <a:xfrm>
            <a:off x="323528" y="2492896"/>
            <a:ext cx="8820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hangingPunct="0">
              <a:buFont typeface="Wingdings" pitchFamily="2" charset="2"/>
              <a:buChar char="§"/>
            </a:pPr>
            <a:r>
              <a:rPr lang="sl-SI" b="1" dirty="0" err="1"/>
              <a:t>ž</a:t>
            </a:r>
            <a:r>
              <a:rPr lang="en-US" b="1" dirty="0" err="1" smtClean="0"/>
              <a:t>elezniški</a:t>
            </a:r>
            <a:r>
              <a:rPr lang="en-US" b="1" dirty="0" smtClean="0"/>
              <a:t> </a:t>
            </a:r>
            <a:r>
              <a:rPr lang="en-US" b="1" dirty="0" err="1"/>
              <a:t>kontejnerji</a:t>
            </a:r>
            <a:r>
              <a:rPr lang="en-US" b="1" dirty="0"/>
              <a:t> </a:t>
            </a:r>
            <a:r>
              <a:rPr lang="en-US" dirty="0"/>
              <a:t>so </a:t>
            </a:r>
            <a:r>
              <a:rPr lang="en-US" dirty="0" err="1"/>
              <a:t>namenjeni</a:t>
            </a:r>
            <a:r>
              <a:rPr lang="en-US" dirty="0"/>
              <a:t> </a:t>
            </a:r>
            <a:r>
              <a:rPr lang="en-US" dirty="0" err="1"/>
              <a:t>predvsem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prevoz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sl-SI" dirty="0" err="1"/>
              <a:t>ž</a:t>
            </a:r>
            <a:r>
              <a:rPr lang="en-US" dirty="0" err="1" smtClean="0"/>
              <a:t>eleznici</a:t>
            </a:r>
            <a:r>
              <a:rPr lang="en-US" dirty="0"/>
              <a:t>, </a:t>
            </a:r>
            <a:r>
              <a:rPr lang="en-US" dirty="0" err="1"/>
              <a:t>uporabljajo</a:t>
            </a:r>
            <a:r>
              <a:rPr lang="en-US" b="1" dirty="0"/>
              <a:t> </a:t>
            </a:r>
            <a:r>
              <a:rPr lang="en-US" dirty="0"/>
              <a:t>pa se </a:t>
            </a:r>
            <a:r>
              <a:rPr lang="en-US" dirty="0" err="1"/>
              <a:t>tudi</a:t>
            </a:r>
            <a:r>
              <a:rPr lang="en-US" dirty="0"/>
              <a:t> v </a:t>
            </a:r>
            <a:r>
              <a:rPr lang="en-US" dirty="0" err="1"/>
              <a:t>kombiniranem</a:t>
            </a:r>
            <a:r>
              <a:rPr lang="en-US" dirty="0"/>
              <a:t> </a:t>
            </a:r>
            <a:r>
              <a:rPr lang="en-US" dirty="0" err="1"/>
              <a:t>transportu</a:t>
            </a:r>
            <a:r>
              <a:rPr lang="en-US" dirty="0"/>
              <a:t>. </a:t>
            </a:r>
            <a:r>
              <a:rPr lang="en-US" dirty="0" err="1"/>
              <a:t>Mednarodna</a:t>
            </a:r>
            <a:r>
              <a:rPr lang="en-US" dirty="0"/>
              <a:t> </a:t>
            </a:r>
            <a:r>
              <a:rPr lang="sl-SI" dirty="0" err="1"/>
              <a:t>ž</a:t>
            </a:r>
            <a:r>
              <a:rPr lang="en-US" dirty="0" err="1" smtClean="0"/>
              <a:t>elezniška</a:t>
            </a:r>
            <a:r>
              <a:rPr lang="en-US" dirty="0" smtClean="0"/>
              <a:t> </a:t>
            </a:r>
            <a:r>
              <a:rPr lang="en-US" dirty="0" err="1"/>
              <a:t>unija</a:t>
            </a:r>
            <a:r>
              <a:rPr lang="en-US" dirty="0"/>
              <a:t> (UIC) </a:t>
            </a:r>
            <a:r>
              <a:rPr lang="en-US" dirty="0" err="1"/>
              <a:t>razlikuje</a:t>
            </a:r>
            <a:r>
              <a:rPr lang="en-US" dirty="0"/>
              <a:t> </a:t>
            </a:r>
            <a:r>
              <a:rPr lang="en-US" dirty="0" err="1"/>
              <a:t>velike</a:t>
            </a:r>
            <a:r>
              <a:rPr lang="en-US" dirty="0"/>
              <a:t>, </a:t>
            </a:r>
            <a:r>
              <a:rPr lang="en-US" dirty="0" err="1"/>
              <a:t>srednje</a:t>
            </a:r>
            <a:r>
              <a:rPr lang="en-US" dirty="0"/>
              <a:t> in male </a:t>
            </a:r>
            <a:r>
              <a:rPr lang="en-US" dirty="0" err="1"/>
              <a:t>kontejnerje</a:t>
            </a:r>
            <a:r>
              <a:rPr lang="en-US" dirty="0"/>
              <a:t>: </a:t>
            </a:r>
            <a:endParaRPr lang="sl-SI" dirty="0"/>
          </a:p>
          <a:p>
            <a:r>
              <a:rPr lang="en-US" dirty="0"/>
              <a:t> </a:t>
            </a:r>
            <a:endParaRPr lang="sl-SI" dirty="0"/>
          </a:p>
          <a:p>
            <a:pPr marL="285750" lvl="0" indent="-285750" hangingPunct="0">
              <a:buFont typeface="Wingdings" pitchFamily="2" charset="2"/>
              <a:buChar char="§"/>
            </a:pPr>
            <a:r>
              <a:rPr lang="en-US" b="1" dirty="0" err="1"/>
              <a:t>mali</a:t>
            </a:r>
            <a:r>
              <a:rPr lang="en-US" b="1" dirty="0"/>
              <a:t> </a:t>
            </a:r>
            <a:r>
              <a:rPr lang="en-US" dirty="0" err="1"/>
              <a:t>kontejnerji</a:t>
            </a:r>
            <a:r>
              <a:rPr lang="en-US" dirty="0"/>
              <a:t> </a:t>
            </a:r>
            <a:r>
              <a:rPr lang="en-US" dirty="0" err="1"/>
              <a:t>imajo</a:t>
            </a:r>
            <a:r>
              <a:rPr lang="en-US" dirty="0"/>
              <a:t> </a:t>
            </a:r>
            <a:r>
              <a:rPr lang="en-US" dirty="0" err="1"/>
              <a:t>notranjo</a:t>
            </a:r>
            <a:r>
              <a:rPr lang="en-US" dirty="0"/>
              <a:t> </a:t>
            </a:r>
            <a:r>
              <a:rPr lang="en-US" dirty="0" err="1"/>
              <a:t>prostornino</a:t>
            </a:r>
            <a:r>
              <a:rPr lang="en-US" dirty="0"/>
              <a:t> do </a:t>
            </a:r>
            <a:r>
              <a:rPr lang="sl-SI" dirty="0" smtClean="0"/>
              <a:t>3 m</a:t>
            </a:r>
            <a:r>
              <a:rPr lang="sl-SI" dirty="0">
                <a:latin typeface="Times New Roman"/>
                <a:cs typeface="Times New Roman"/>
              </a:rPr>
              <a:t>³</a:t>
            </a:r>
            <a:r>
              <a:rPr lang="en-US" b="1" dirty="0" smtClean="0"/>
              <a:t> </a:t>
            </a:r>
            <a:r>
              <a:rPr lang="en-US" dirty="0"/>
              <a:t>in so </a:t>
            </a:r>
            <a:r>
              <a:rPr lang="en-US" dirty="0" err="1"/>
              <a:t>lahko</a:t>
            </a:r>
            <a:r>
              <a:rPr lang="en-US" dirty="0"/>
              <a:t> </a:t>
            </a:r>
            <a:r>
              <a:rPr lang="en-US" dirty="0" err="1"/>
              <a:t>opremljeni</a:t>
            </a:r>
            <a:r>
              <a:rPr lang="en-US" dirty="0"/>
              <a:t> s</a:t>
            </a:r>
            <a:r>
              <a:rPr lang="en-US" b="1" dirty="0"/>
              <a:t> </a:t>
            </a:r>
            <a:r>
              <a:rPr lang="en-US" dirty="0" err="1"/>
              <a:t>kolesci</a:t>
            </a:r>
            <a:r>
              <a:rPr lang="en-US" dirty="0"/>
              <a:t>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olajšujejo</a:t>
            </a:r>
            <a:r>
              <a:rPr lang="en-US" dirty="0"/>
              <a:t> </a:t>
            </a:r>
            <a:r>
              <a:rPr lang="en-US" dirty="0" err="1"/>
              <a:t>manipuliranje</a:t>
            </a:r>
            <a:r>
              <a:rPr lang="en-US" dirty="0"/>
              <a:t> z </a:t>
            </a:r>
            <a:r>
              <a:rPr lang="en-US" dirty="0" err="1"/>
              <a:t>njimi</a:t>
            </a:r>
            <a:r>
              <a:rPr lang="en-US" dirty="0"/>
              <a:t>; </a:t>
            </a:r>
            <a:r>
              <a:rPr lang="en-US" dirty="0" err="1"/>
              <a:t>primerni</a:t>
            </a:r>
            <a:r>
              <a:rPr lang="en-US" dirty="0"/>
              <a:t> so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natovarjanje</a:t>
            </a:r>
            <a:r>
              <a:rPr lang="en-US" dirty="0"/>
              <a:t> v </a:t>
            </a:r>
            <a:r>
              <a:rPr lang="en-US" dirty="0" err="1"/>
              <a:t>zaprte</a:t>
            </a:r>
            <a:r>
              <a:rPr lang="en-US" dirty="0"/>
              <a:t> </a:t>
            </a:r>
            <a:r>
              <a:rPr lang="en-US" dirty="0" err="1"/>
              <a:t>vagone</a:t>
            </a:r>
            <a:r>
              <a:rPr lang="en-US" dirty="0"/>
              <a:t>; </a:t>
            </a:r>
            <a:endParaRPr lang="sl-SI" dirty="0"/>
          </a:p>
          <a:p>
            <a:pPr lvl="0" hangingPunct="0">
              <a:buFont typeface="Wingdings" pitchFamily="2" charset="2"/>
              <a:buChar char="§"/>
            </a:pPr>
            <a:r>
              <a:rPr lang="sl-SI" b="1" dirty="0" smtClean="0"/>
              <a:t>     </a:t>
            </a:r>
            <a:r>
              <a:rPr lang="en-US" b="1" dirty="0" err="1" smtClean="0"/>
              <a:t>srednji</a:t>
            </a:r>
            <a:r>
              <a:rPr lang="en-US" b="1" dirty="0" smtClean="0"/>
              <a:t> </a:t>
            </a:r>
            <a:r>
              <a:rPr lang="en-US" dirty="0" err="1"/>
              <a:t>kontejnerji</a:t>
            </a:r>
            <a:r>
              <a:rPr lang="en-US" dirty="0"/>
              <a:t> so s </a:t>
            </a:r>
            <a:r>
              <a:rPr lang="en-US" dirty="0" err="1"/>
              <a:t>prostornino</a:t>
            </a:r>
            <a:r>
              <a:rPr lang="en-US" dirty="0"/>
              <a:t> 3</a:t>
            </a:r>
            <a:r>
              <a:rPr lang="en-US" b="1" dirty="0"/>
              <a:t>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10 </a:t>
            </a:r>
            <a:r>
              <a:rPr lang="en-US" dirty="0" smtClean="0"/>
              <a:t>m</a:t>
            </a:r>
            <a:r>
              <a:rPr lang="en-US" dirty="0" smtClean="0">
                <a:latin typeface="Times New Roman"/>
                <a:cs typeface="Times New Roman"/>
              </a:rPr>
              <a:t>³</a:t>
            </a:r>
            <a:r>
              <a:rPr lang="en-US" dirty="0" smtClean="0"/>
              <a:t>;</a:t>
            </a:r>
            <a:r>
              <a:rPr lang="en-US" b="1" dirty="0" smtClean="0"/>
              <a:t> </a:t>
            </a:r>
            <a:endParaRPr lang="sl-SI" dirty="0"/>
          </a:p>
          <a:p>
            <a:r>
              <a:rPr lang="en-US" dirty="0"/>
              <a:t> </a:t>
            </a:r>
            <a:endParaRPr lang="sl-SI" dirty="0"/>
          </a:p>
          <a:p>
            <a:pPr marL="285750" lvl="0" indent="-285750" hangingPunct="0">
              <a:buFont typeface="Wingdings" pitchFamily="2" charset="2"/>
              <a:buChar char="§"/>
            </a:pPr>
            <a:r>
              <a:rPr lang="en-US" b="1" dirty="0" err="1"/>
              <a:t>veliki</a:t>
            </a:r>
            <a:r>
              <a:rPr lang="en-US" b="1" dirty="0"/>
              <a:t> </a:t>
            </a:r>
            <a:r>
              <a:rPr lang="en-US" dirty="0" err="1"/>
              <a:t>kontejnerji</a:t>
            </a:r>
            <a:r>
              <a:rPr lang="en-US" dirty="0"/>
              <a:t> </a:t>
            </a:r>
            <a:r>
              <a:rPr lang="en-US" dirty="0" err="1"/>
              <a:t>imajo</a:t>
            </a:r>
            <a:r>
              <a:rPr lang="en-US" dirty="0"/>
              <a:t> </a:t>
            </a:r>
            <a:r>
              <a:rPr lang="en-US" dirty="0" err="1"/>
              <a:t>prostornino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10 </a:t>
            </a:r>
            <a:r>
              <a:rPr lang="en-US" dirty="0" smtClean="0"/>
              <a:t>m</a:t>
            </a:r>
            <a:r>
              <a:rPr lang="en-US" dirty="0" smtClean="0">
                <a:latin typeface="Times New Roman"/>
                <a:cs typeface="Times New Roman"/>
              </a:rPr>
              <a:t>³</a:t>
            </a:r>
            <a:r>
              <a:rPr lang="en-US" b="1" dirty="0" smtClean="0"/>
              <a:t> </a:t>
            </a:r>
            <a:r>
              <a:rPr lang="en-US" dirty="0"/>
              <a:t>in so </a:t>
            </a:r>
            <a:r>
              <a:rPr lang="en-US" dirty="0" err="1"/>
              <a:t>primerni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natovarjanje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b="1" dirty="0"/>
              <a:t> </a:t>
            </a:r>
            <a:r>
              <a:rPr lang="en-US" dirty="0" err="1"/>
              <a:t>odprte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specialne</a:t>
            </a:r>
            <a:r>
              <a:rPr lang="en-US" dirty="0"/>
              <a:t> </a:t>
            </a:r>
            <a:r>
              <a:rPr lang="en-US" dirty="0" err="1"/>
              <a:t>vozove</a:t>
            </a:r>
            <a:r>
              <a:rPr lang="en-US" dirty="0"/>
              <a:t>. </a:t>
            </a:r>
            <a:r>
              <a:rPr lang="en-US" dirty="0" err="1"/>
              <a:t>Kopenski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EURO </a:t>
            </a:r>
            <a:r>
              <a:rPr lang="en-US" dirty="0" err="1"/>
              <a:t>kontejner</a:t>
            </a:r>
            <a:r>
              <a:rPr lang="en-US" dirty="0"/>
              <a:t> </a:t>
            </a:r>
            <a:r>
              <a:rPr lang="en-US" dirty="0" err="1"/>
              <a:t>uporabljajo</a:t>
            </a:r>
            <a:r>
              <a:rPr lang="en-US" dirty="0"/>
              <a:t> </a:t>
            </a:r>
            <a:r>
              <a:rPr lang="en-US" dirty="0" err="1"/>
              <a:t>evropske</a:t>
            </a:r>
            <a:r>
              <a:rPr lang="en-US" dirty="0"/>
              <a:t> </a:t>
            </a:r>
            <a:endParaRPr lang="sl-SI" dirty="0"/>
          </a:p>
          <a:p>
            <a:r>
              <a:rPr lang="en-US" dirty="0"/>
              <a:t> </a:t>
            </a:r>
            <a:r>
              <a:rPr lang="sl-SI" dirty="0" smtClean="0"/>
              <a:t>ž</a:t>
            </a:r>
            <a:r>
              <a:rPr lang="en-US" dirty="0" err="1" smtClean="0"/>
              <a:t>elezniške</a:t>
            </a:r>
            <a:r>
              <a:rPr lang="en-US" dirty="0" smtClean="0"/>
              <a:t> </a:t>
            </a:r>
            <a:r>
              <a:rPr lang="en-US" dirty="0" err="1"/>
              <a:t>uprave</a:t>
            </a:r>
            <a:r>
              <a:rPr lang="en-US" dirty="0"/>
              <a:t> v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 smtClean="0"/>
              <a:t>zdru</a:t>
            </a:r>
            <a:r>
              <a:rPr lang="sl-SI" dirty="0" smtClean="0"/>
              <a:t>ž</a:t>
            </a:r>
            <a:r>
              <a:rPr lang="en-US" dirty="0" err="1" smtClean="0"/>
              <a:t>enja</a:t>
            </a:r>
            <a:r>
              <a:rPr lang="en-US" dirty="0" smtClean="0"/>
              <a:t> </a:t>
            </a:r>
            <a:r>
              <a:rPr lang="en-US" dirty="0" err="1"/>
              <a:t>Intercontainer</a:t>
            </a:r>
            <a:r>
              <a:rPr lang="en-US" dirty="0"/>
              <a:t> od </a:t>
            </a:r>
            <a:r>
              <a:rPr lang="en-US" dirty="0" err="1"/>
              <a:t>leta</a:t>
            </a:r>
            <a:r>
              <a:rPr lang="en-US" dirty="0"/>
              <a:t> 1983. Ta </a:t>
            </a:r>
            <a:r>
              <a:rPr lang="en-US" dirty="0" err="1"/>
              <a:t>kontejner</a:t>
            </a:r>
            <a:r>
              <a:rPr lang="en-US" dirty="0"/>
              <a:t> je </a:t>
            </a:r>
            <a:r>
              <a:rPr lang="en-US" dirty="0" err="1"/>
              <a:t>širših</a:t>
            </a:r>
            <a:r>
              <a:rPr lang="en-US" dirty="0"/>
              <a:t> </a:t>
            </a:r>
            <a:r>
              <a:rPr lang="en-US" dirty="0" err="1"/>
              <a:t>dimenzij</a:t>
            </a:r>
            <a:r>
              <a:rPr lang="en-US" dirty="0"/>
              <a:t> in </a:t>
            </a:r>
            <a:r>
              <a:rPr lang="en-US" dirty="0" err="1"/>
              <a:t>konstruiran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, da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boljšo</a:t>
            </a:r>
            <a:r>
              <a:rPr lang="en-US" dirty="0"/>
              <a:t> </a:t>
            </a:r>
            <a:r>
              <a:rPr lang="en-US" dirty="0" err="1"/>
              <a:t>izkoriščenost</a:t>
            </a:r>
            <a:r>
              <a:rPr lang="en-US" dirty="0"/>
              <a:t> </a:t>
            </a:r>
            <a:r>
              <a:rPr lang="en-US" dirty="0" err="1"/>
              <a:t>prostora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natovor</a:t>
            </a:r>
            <a:r>
              <a:rPr lang="en-US" dirty="0"/>
              <a:t> </a:t>
            </a:r>
            <a:r>
              <a:rPr lang="en-US" dirty="0" err="1"/>
              <a:t>palet</a:t>
            </a:r>
            <a:r>
              <a:rPr lang="en-US" dirty="0"/>
              <a:t> v </a:t>
            </a:r>
            <a:r>
              <a:rPr lang="en-US" dirty="0" err="1"/>
              <a:t>primerjavi</a:t>
            </a:r>
            <a:r>
              <a:rPr lang="en-US" dirty="0"/>
              <a:t> s </a:t>
            </a:r>
            <a:r>
              <a:rPr lang="en-US" dirty="0" err="1"/>
              <a:t>standardnim</a:t>
            </a:r>
            <a:r>
              <a:rPr lang="en-US" dirty="0"/>
              <a:t> ISO </a:t>
            </a:r>
            <a:r>
              <a:rPr lang="en-US" dirty="0" err="1"/>
              <a:t>kontejnerjem</a:t>
            </a:r>
            <a:r>
              <a:rPr lang="en-US" dirty="0"/>
              <a:t>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331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7794" y="980728"/>
            <a:ext cx="89566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hangingPunct="0">
              <a:buFont typeface="Arial" pitchFamily="34" charset="0"/>
              <a:buChar char="•"/>
            </a:pPr>
            <a:r>
              <a:rPr lang="en-US" sz="2000" b="1" dirty="0" err="1"/>
              <a:t>letalski</a:t>
            </a:r>
            <a:r>
              <a:rPr lang="en-US" sz="2000" b="1" dirty="0"/>
              <a:t> </a:t>
            </a:r>
            <a:r>
              <a:rPr lang="en-US" sz="2000" b="1" dirty="0" err="1"/>
              <a:t>kontejnerji</a:t>
            </a:r>
            <a:r>
              <a:rPr lang="en-US" sz="2000" b="1" dirty="0"/>
              <a:t> </a:t>
            </a:r>
            <a:r>
              <a:rPr lang="en-US" sz="2000" dirty="0"/>
              <a:t>so </a:t>
            </a:r>
            <a:r>
              <a:rPr lang="en-US" sz="2000" dirty="0" err="1"/>
              <a:t>oblikovani</a:t>
            </a:r>
            <a:r>
              <a:rPr lang="en-US" sz="2000" dirty="0"/>
              <a:t> </a:t>
            </a:r>
            <a:r>
              <a:rPr lang="en-US" sz="2000" dirty="0" err="1"/>
              <a:t>posebej</a:t>
            </a:r>
            <a:r>
              <a:rPr lang="en-US" sz="2000" dirty="0"/>
              <a:t>. </a:t>
            </a:r>
            <a:r>
              <a:rPr lang="en-US" sz="2000" dirty="0" err="1"/>
              <a:t>Namenjeni</a:t>
            </a:r>
            <a:r>
              <a:rPr lang="en-US" sz="2000" dirty="0"/>
              <a:t> so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tovora</a:t>
            </a:r>
            <a:r>
              <a:rPr lang="en-US" sz="2000" dirty="0"/>
              <a:t> v</a:t>
            </a:r>
            <a:r>
              <a:rPr lang="en-US" sz="2000" b="1" dirty="0"/>
              <a:t> </a:t>
            </a:r>
            <a:r>
              <a:rPr lang="en-US" sz="2000" dirty="0" err="1"/>
              <a:t>zračnem</a:t>
            </a:r>
            <a:r>
              <a:rPr lang="en-US" sz="2000" dirty="0"/>
              <a:t> </a:t>
            </a:r>
            <a:r>
              <a:rPr lang="en-US" sz="2000" dirty="0" err="1"/>
              <a:t>prometu</a:t>
            </a:r>
            <a:r>
              <a:rPr lang="en-US" sz="2000" dirty="0"/>
              <a:t>; </a:t>
            </a:r>
            <a:r>
              <a:rPr lang="en-US" sz="2000" dirty="0" err="1"/>
              <a:t>imenujejo</a:t>
            </a:r>
            <a:r>
              <a:rPr lang="en-US" sz="2000" dirty="0"/>
              <a:t> </a:t>
            </a:r>
            <a:r>
              <a:rPr lang="en-US" sz="2000" dirty="0" err="1"/>
              <a:t>jih</a:t>
            </a:r>
            <a:r>
              <a:rPr lang="en-US" sz="2000" dirty="0"/>
              <a:t> </a:t>
            </a:r>
            <a:r>
              <a:rPr lang="en-US" sz="2000" dirty="0" err="1"/>
              <a:t>tudi</a:t>
            </a:r>
            <a:r>
              <a:rPr lang="en-US" sz="2000" dirty="0"/>
              <a:t> </a:t>
            </a:r>
            <a:r>
              <a:rPr lang="en-US" sz="2000" dirty="0" err="1"/>
              <a:t>kontejnerji</a:t>
            </a:r>
            <a:r>
              <a:rPr lang="en-US" sz="2000" dirty="0"/>
              <a:t> IGLU, </a:t>
            </a:r>
            <a:r>
              <a:rPr lang="en-US" sz="2000" dirty="0" err="1"/>
              <a:t>katerih</a:t>
            </a:r>
            <a:r>
              <a:rPr lang="en-US" sz="2000" dirty="0"/>
              <a:t> </a:t>
            </a:r>
            <a:r>
              <a:rPr lang="en-US" sz="2000" dirty="0" err="1"/>
              <a:t>oblika</a:t>
            </a:r>
            <a:r>
              <a:rPr lang="en-US" sz="2000" dirty="0"/>
              <a:t> je </a:t>
            </a:r>
            <a:r>
              <a:rPr lang="en-US" sz="2000" dirty="0" err="1"/>
              <a:t>prilagojena</a:t>
            </a:r>
            <a:r>
              <a:rPr lang="en-US" sz="2000" dirty="0"/>
              <a:t> </a:t>
            </a:r>
            <a:r>
              <a:rPr lang="en-US" sz="2000" dirty="0" err="1"/>
              <a:t>trupu</a:t>
            </a:r>
            <a:r>
              <a:rPr lang="en-US" sz="2000" dirty="0"/>
              <a:t> </a:t>
            </a:r>
            <a:r>
              <a:rPr lang="en-US" sz="2000" dirty="0" err="1"/>
              <a:t>letala</a:t>
            </a:r>
            <a:r>
              <a:rPr lang="en-US" sz="2000" dirty="0"/>
              <a:t> in </a:t>
            </a:r>
            <a:r>
              <a:rPr lang="en-US" sz="2000" dirty="0" err="1"/>
              <a:t>spominja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eskimski</a:t>
            </a:r>
            <a:r>
              <a:rPr lang="en-US" sz="2000" dirty="0"/>
              <a:t> </a:t>
            </a:r>
            <a:r>
              <a:rPr lang="en-US" sz="2000" dirty="0" err="1"/>
              <a:t>iglu</a:t>
            </a:r>
            <a:r>
              <a:rPr lang="en-US" sz="2000" dirty="0"/>
              <a:t>. </a:t>
            </a:r>
            <a:r>
              <a:rPr lang="en-US" sz="2000" dirty="0" err="1"/>
              <a:t>Izdelani</a:t>
            </a:r>
            <a:r>
              <a:rPr lang="en-US" sz="2000" dirty="0"/>
              <a:t> so </a:t>
            </a:r>
            <a:r>
              <a:rPr lang="en-US" sz="2000" dirty="0" err="1"/>
              <a:t>iz</a:t>
            </a:r>
            <a:r>
              <a:rPr lang="en-US" sz="2000" dirty="0"/>
              <a:t> </a:t>
            </a:r>
            <a:r>
              <a:rPr lang="en-US" sz="2000" dirty="0" err="1"/>
              <a:t>lahkih</a:t>
            </a:r>
            <a:r>
              <a:rPr lang="en-US" sz="2000" dirty="0"/>
              <a:t> </a:t>
            </a:r>
            <a:r>
              <a:rPr lang="en-US" sz="2000" dirty="0" err="1"/>
              <a:t>materialov</a:t>
            </a:r>
            <a:r>
              <a:rPr lang="en-US" sz="2000" dirty="0"/>
              <a:t> in </a:t>
            </a:r>
            <a:r>
              <a:rPr lang="en-US" sz="2000" dirty="0" err="1"/>
              <a:t>zagotavljajo</a:t>
            </a:r>
            <a:r>
              <a:rPr lang="en-US" sz="2000" dirty="0"/>
              <a:t> </a:t>
            </a:r>
            <a:r>
              <a:rPr lang="en-US" sz="2000" dirty="0" err="1"/>
              <a:t>takšen</a:t>
            </a:r>
            <a:r>
              <a:rPr lang="en-US" sz="2000" dirty="0"/>
              <a:t> </a:t>
            </a:r>
            <a:r>
              <a:rPr lang="en-US" sz="2000" dirty="0" err="1"/>
              <a:t>natovor</a:t>
            </a:r>
            <a:r>
              <a:rPr lang="en-US" sz="2000" dirty="0"/>
              <a:t> </a:t>
            </a:r>
            <a:r>
              <a:rPr lang="en-US" sz="2000" dirty="0" err="1"/>
              <a:t>blaga</a:t>
            </a:r>
            <a:r>
              <a:rPr lang="en-US" sz="2000" dirty="0"/>
              <a:t>, da je </a:t>
            </a:r>
            <a:r>
              <a:rPr lang="en-US" sz="2000" dirty="0" err="1"/>
              <a:t>prostor</a:t>
            </a:r>
            <a:r>
              <a:rPr lang="en-US" sz="2000" dirty="0"/>
              <a:t> </a:t>
            </a:r>
            <a:r>
              <a:rPr lang="en-US" sz="2000" dirty="0" err="1"/>
              <a:t>letala</a:t>
            </a:r>
            <a:r>
              <a:rPr lang="en-US" sz="2000" dirty="0"/>
              <a:t> </a:t>
            </a:r>
            <a:r>
              <a:rPr lang="en-US" sz="2000" dirty="0" err="1"/>
              <a:t>čim</a:t>
            </a:r>
            <a:r>
              <a:rPr lang="en-US" sz="2000" dirty="0"/>
              <a:t> </a:t>
            </a:r>
            <a:r>
              <a:rPr lang="en-US" sz="2000" dirty="0" err="1"/>
              <a:t>bolj</a:t>
            </a:r>
            <a:r>
              <a:rPr lang="en-US" sz="2000" dirty="0"/>
              <a:t> </a:t>
            </a:r>
            <a:r>
              <a:rPr lang="en-US" sz="2000" dirty="0" err="1"/>
              <a:t>izkoriščen</a:t>
            </a:r>
            <a:r>
              <a:rPr lang="en-US" sz="2000" dirty="0"/>
              <a:t>, </a:t>
            </a:r>
            <a:r>
              <a:rPr lang="en-US" sz="2000" dirty="0" err="1"/>
              <a:t>blago</a:t>
            </a:r>
            <a:r>
              <a:rPr lang="en-US" sz="2000" dirty="0"/>
              <a:t> pa </a:t>
            </a:r>
            <a:r>
              <a:rPr lang="en-US" sz="2000" dirty="0" err="1"/>
              <a:t>dobro</a:t>
            </a:r>
            <a:r>
              <a:rPr lang="en-US" sz="2000" dirty="0"/>
              <a:t> </a:t>
            </a:r>
            <a:r>
              <a:rPr lang="en-US" sz="2000" dirty="0" err="1"/>
              <a:t>zaščiteno</a:t>
            </a:r>
            <a:r>
              <a:rPr lang="en-US" sz="2000" dirty="0"/>
              <a:t> </a:t>
            </a:r>
            <a:r>
              <a:rPr lang="en-US" sz="2000" dirty="0" err="1"/>
              <a:t>pred</a:t>
            </a:r>
            <a:r>
              <a:rPr lang="en-US" sz="2000" dirty="0"/>
              <a:t> </a:t>
            </a:r>
            <a:r>
              <a:rPr lang="en-US" sz="2000" dirty="0" err="1"/>
              <a:t>poškodbami</a:t>
            </a:r>
            <a:r>
              <a:rPr lang="en-US" dirty="0"/>
              <a:t>. </a:t>
            </a:r>
            <a:endParaRPr lang="sl-SI" dirty="0"/>
          </a:p>
        </p:txBody>
      </p:sp>
      <p:pic>
        <p:nvPicPr>
          <p:cNvPr id="8196" name="Picture 4" descr="http://www.interservice.si/wp-content/uploads/2015/03/3avio-po%C5%A1ilj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68960"/>
            <a:ext cx="4320480" cy="3240360"/>
          </a:xfrm>
          <a:prstGeom prst="rect">
            <a:avLst/>
          </a:prstGeom>
          <a:noFill/>
        </p:spPr>
      </p:pic>
      <p:pic>
        <p:nvPicPr>
          <p:cNvPr id="8198" name="Picture 6" descr="Letalski kontej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7955" y="3068960"/>
            <a:ext cx="4326045" cy="3240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594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980728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hangingPunct="0">
              <a:buFont typeface="Arial" pitchFamily="34" charset="0"/>
              <a:buChar char="•"/>
            </a:pPr>
            <a:r>
              <a:rPr lang="en-US" sz="2000" b="1" dirty="0" err="1" smtClean="0"/>
              <a:t>transkontejnerji</a:t>
            </a:r>
            <a:r>
              <a:rPr lang="en-US" sz="2000" b="1" dirty="0" smtClean="0"/>
              <a:t> </a:t>
            </a:r>
            <a:r>
              <a:rPr lang="en-US" sz="2000" dirty="0" err="1" smtClean="0"/>
              <a:t>oziroma</a:t>
            </a:r>
            <a:r>
              <a:rPr lang="en-US" sz="2000" dirty="0" smtClean="0"/>
              <a:t> </a:t>
            </a:r>
            <a:r>
              <a:rPr lang="en-US" sz="2000" dirty="0" err="1" smtClean="0"/>
              <a:t>kontejnerji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prekomorski</a:t>
            </a:r>
            <a:r>
              <a:rPr lang="en-US" sz="2000" dirty="0" smtClean="0"/>
              <a:t> transport so </a:t>
            </a:r>
            <a:r>
              <a:rPr lang="en-US" sz="2000" dirty="0" err="1" smtClean="0"/>
              <a:t>veliki</a:t>
            </a:r>
            <a:r>
              <a:rPr lang="en-US" sz="2000" b="1" dirty="0" smtClean="0"/>
              <a:t> </a:t>
            </a:r>
            <a:r>
              <a:rPr lang="en-US" sz="2000" dirty="0" err="1" smtClean="0"/>
              <a:t>kontejnerji</a:t>
            </a:r>
            <a:r>
              <a:rPr lang="en-US" sz="2000" dirty="0" smtClean="0"/>
              <a:t>, </a:t>
            </a:r>
            <a:r>
              <a:rPr lang="en-US" sz="2000" dirty="0" err="1" smtClean="0"/>
              <a:t>ki</a:t>
            </a:r>
            <a:r>
              <a:rPr lang="en-US" sz="2000" dirty="0" smtClean="0"/>
              <a:t> so </a:t>
            </a:r>
            <a:r>
              <a:rPr lang="en-US" sz="2000" dirty="0" err="1" smtClean="0"/>
              <a:t>namenjeni</a:t>
            </a:r>
            <a:r>
              <a:rPr lang="en-US" sz="2000" dirty="0" smtClean="0"/>
              <a:t> </a:t>
            </a:r>
            <a:r>
              <a:rPr lang="en-US" sz="2000" dirty="0" err="1" smtClean="0"/>
              <a:t>predvsem</a:t>
            </a:r>
            <a:r>
              <a:rPr lang="en-US" sz="2000" dirty="0" smtClean="0"/>
              <a:t>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 err="1" smtClean="0"/>
              <a:t>kombinirani</a:t>
            </a:r>
            <a:r>
              <a:rPr lang="en-US" sz="2000" dirty="0" smtClean="0"/>
              <a:t> </a:t>
            </a:r>
            <a:r>
              <a:rPr lang="en-US" sz="2000" dirty="0" err="1" smtClean="0"/>
              <a:t>prekomorski</a:t>
            </a:r>
            <a:r>
              <a:rPr lang="en-US" sz="2000" dirty="0" smtClean="0"/>
              <a:t> transport. </a:t>
            </a:r>
            <a:r>
              <a:rPr lang="en-US" sz="2000" dirty="0" err="1" smtClean="0"/>
              <a:t>Najpogosteje</a:t>
            </a:r>
            <a:r>
              <a:rPr lang="en-US" sz="2000" dirty="0" smtClean="0"/>
              <a:t> se </a:t>
            </a:r>
            <a:r>
              <a:rPr lang="en-US" sz="2000" dirty="0" err="1" smtClean="0"/>
              <a:t>uporabljajo</a:t>
            </a:r>
            <a:r>
              <a:rPr lang="en-US" sz="2000" dirty="0" smtClean="0"/>
              <a:t> </a:t>
            </a:r>
            <a:r>
              <a:rPr lang="en-US" sz="2000" dirty="0" err="1" smtClean="0"/>
              <a:t>kontejnerji</a:t>
            </a:r>
            <a:r>
              <a:rPr lang="en-US" sz="2000" dirty="0" smtClean="0"/>
              <a:t> </a:t>
            </a:r>
            <a:r>
              <a:rPr lang="en-US" sz="2000" dirty="0" err="1" smtClean="0"/>
              <a:t>dol</a:t>
            </a:r>
            <a:r>
              <a:rPr lang="sl-SI" sz="2000" dirty="0" smtClean="0"/>
              <a:t>ž</a:t>
            </a:r>
            <a:r>
              <a:rPr lang="en-US" sz="2000" dirty="0" err="1" smtClean="0"/>
              <a:t>ine</a:t>
            </a:r>
            <a:r>
              <a:rPr lang="en-US" sz="2000" dirty="0" smtClean="0"/>
              <a:t> 20, 30 in 40 </a:t>
            </a:r>
            <a:r>
              <a:rPr lang="en-US" sz="2000" dirty="0" err="1" smtClean="0"/>
              <a:t>čevljev</a:t>
            </a:r>
            <a:r>
              <a:rPr lang="en-US" sz="2000" dirty="0" smtClean="0"/>
              <a:t> </a:t>
            </a:r>
            <a:r>
              <a:rPr lang="en-US" sz="2000" dirty="0" err="1" smtClean="0"/>
              <a:t>ter</a:t>
            </a:r>
            <a:r>
              <a:rPr lang="en-US" sz="2000" dirty="0" smtClean="0"/>
              <a:t> </a:t>
            </a:r>
            <a:r>
              <a:rPr lang="en-US" sz="2000" dirty="0" err="1" smtClean="0"/>
              <a:t>višine</a:t>
            </a:r>
            <a:r>
              <a:rPr lang="en-US" sz="2000" dirty="0" smtClean="0"/>
              <a:t> 8 </a:t>
            </a:r>
            <a:r>
              <a:rPr lang="en-US" sz="2000" dirty="0" err="1" smtClean="0"/>
              <a:t>čevljev</a:t>
            </a:r>
            <a:r>
              <a:rPr lang="en-US" sz="2000" dirty="0" smtClean="0"/>
              <a:t>. </a:t>
            </a:r>
            <a:r>
              <a:rPr lang="en-US" sz="2000" dirty="0" err="1" smtClean="0"/>
              <a:t>Normirala</a:t>
            </a:r>
            <a:r>
              <a:rPr lang="en-US" sz="2000" dirty="0" smtClean="0"/>
              <a:t> </a:t>
            </a:r>
            <a:r>
              <a:rPr lang="en-US" sz="2000" dirty="0" err="1" smtClean="0"/>
              <a:t>jih</a:t>
            </a:r>
            <a:r>
              <a:rPr lang="en-US" sz="2000" dirty="0" smtClean="0"/>
              <a:t> je ISO </a:t>
            </a:r>
            <a:r>
              <a:rPr lang="en-US" sz="2000" dirty="0" err="1" smtClean="0"/>
              <a:t>organizacija</a:t>
            </a:r>
            <a:r>
              <a:rPr lang="en-US" sz="2000" dirty="0" smtClean="0"/>
              <a:t>. </a:t>
            </a:r>
            <a:r>
              <a:rPr lang="en-US" sz="2000" dirty="0" err="1" smtClean="0"/>
              <a:t>Vsi</a:t>
            </a:r>
            <a:r>
              <a:rPr lang="en-US" sz="2000" dirty="0" smtClean="0"/>
              <a:t> ISO </a:t>
            </a:r>
            <a:r>
              <a:rPr lang="en-US" sz="2000" dirty="0" err="1" smtClean="0"/>
              <a:t>kontejnerji</a:t>
            </a:r>
            <a:r>
              <a:rPr lang="en-US" sz="2000" dirty="0" smtClean="0"/>
              <a:t> so </a:t>
            </a:r>
            <a:r>
              <a:rPr lang="en-US" sz="2000" dirty="0" err="1" smtClean="0"/>
              <a:t>zgrajeni</a:t>
            </a:r>
            <a:r>
              <a:rPr lang="en-US" sz="2000" dirty="0" smtClean="0"/>
              <a:t> </a:t>
            </a:r>
            <a:r>
              <a:rPr lang="en-US" sz="2000" dirty="0" err="1" smtClean="0"/>
              <a:t>tako</a:t>
            </a:r>
            <a:r>
              <a:rPr lang="en-US" sz="2000" dirty="0" smtClean="0"/>
              <a:t>, </a:t>
            </a:r>
            <a:r>
              <a:rPr lang="en-US" sz="2000" dirty="0" err="1" smtClean="0"/>
              <a:t>da</a:t>
            </a:r>
            <a:r>
              <a:rPr lang="en-US" sz="2000" dirty="0" smtClean="0"/>
              <a:t> je mo</a:t>
            </a:r>
            <a:r>
              <a:rPr lang="sl-SI" sz="2000" dirty="0" smtClean="0"/>
              <a:t>ž</a:t>
            </a:r>
            <a:r>
              <a:rPr lang="en-US" sz="2000" dirty="0" smtClean="0"/>
              <a:t>en </a:t>
            </a:r>
            <a:r>
              <a:rPr lang="en-US" sz="2000" dirty="0" err="1" smtClean="0"/>
              <a:t>nadzor</a:t>
            </a:r>
            <a:r>
              <a:rPr lang="en-US" sz="2000" dirty="0" smtClean="0"/>
              <a:t> </a:t>
            </a:r>
            <a:r>
              <a:rPr lang="en-US" sz="2000" dirty="0" err="1" smtClean="0"/>
              <a:t>blaga</a:t>
            </a:r>
            <a:r>
              <a:rPr lang="en-US" sz="2000" dirty="0" smtClean="0"/>
              <a:t> s </a:t>
            </a:r>
            <a:r>
              <a:rPr lang="en-US" sz="2000" dirty="0" err="1" smtClean="0"/>
              <a:t>carinsko</a:t>
            </a:r>
            <a:r>
              <a:rPr lang="en-US" sz="2000" dirty="0" smtClean="0"/>
              <a:t> </a:t>
            </a:r>
            <a:r>
              <a:rPr lang="en-US" sz="2000" dirty="0" err="1" smtClean="0"/>
              <a:t>zalivko</a:t>
            </a:r>
            <a:r>
              <a:rPr lang="en-US" sz="2000" dirty="0" smtClean="0"/>
              <a:t> in </a:t>
            </a:r>
            <a:r>
              <a:rPr lang="en-US" sz="2000" dirty="0" err="1" smtClean="0"/>
              <a:t>omogočajo</a:t>
            </a:r>
            <a:r>
              <a:rPr lang="en-US" sz="2000" dirty="0" smtClean="0"/>
              <a:t> </a:t>
            </a:r>
            <a:r>
              <a:rPr lang="en-US" sz="2000" dirty="0" err="1" smtClean="0"/>
              <a:t>začasno</a:t>
            </a:r>
            <a:r>
              <a:rPr lang="en-US" sz="2000" dirty="0" smtClean="0"/>
              <a:t> </a:t>
            </a:r>
            <a:r>
              <a:rPr lang="en-US" sz="2000" dirty="0" err="1" smtClean="0"/>
              <a:t>skladiščenje</a:t>
            </a:r>
            <a:r>
              <a:rPr lang="en-US" sz="2000" dirty="0" smtClean="0"/>
              <a:t> </a:t>
            </a:r>
            <a:r>
              <a:rPr lang="en-US" sz="2000" dirty="0" err="1" smtClean="0"/>
              <a:t>blaga</a:t>
            </a:r>
            <a:r>
              <a:rPr lang="en-US" sz="2000" dirty="0" smtClean="0"/>
              <a:t>. </a:t>
            </a:r>
            <a:endParaRPr lang="sl-SI" sz="2000" dirty="0"/>
          </a:p>
        </p:txBody>
      </p:sp>
      <p:pic>
        <p:nvPicPr>
          <p:cNvPr id="36866" name="Picture 2" descr="http://www.tomas-trans.eu/h/prevoznistvo/kontejnerski_prevoz/kontejnerski_prevoz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429000"/>
            <a:ext cx="7416824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vionxchange.com/pics/48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6912768" cy="5101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43608" y="548680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sl-SI" sz="2800" b="1" dirty="0" smtClean="0">
                <a:solidFill>
                  <a:srgbClr val="FF0000"/>
                </a:solidFill>
              </a:rPr>
              <a:t>     </a:t>
            </a:r>
            <a:r>
              <a:rPr lang="en-US" sz="2800" b="1" dirty="0" err="1" smtClean="0">
                <a:solidFill>
                  <a:srgbClr val="FF0000"/>
                </a:solidFill>
              </a:rPr>
              <a:t>Vrste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kontejnerjev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strukturi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blaga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endParaRPr lang="sl-SI" sz="2800" dirty="0">
              <a:solidFill>
                <a:srgbClr val="FF0000"/>
              </a:solidFill>
            </a:endParaRPr>
          </a:p>
          <a:p>
            <a:r>
              <a:rPr lang="en-US" dirty="0"/>
              <a:t> 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72008" y="1196752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Po </a:t>
            </a:r>
            <a:r>
              <a:rPr lang="en-US" sz="2400" b="1" dirty="0" err="1"/>
              <a:t>strukturi</a:t>
            </a:r>
            <a:r>
              <a:rPr lang="en-US" sz="2400" b="1" dirty="0"/>
              <a:t> </a:t>
            </a:r>
            <a:r>
              <a:rPr lang="en-US" sz="2400" b="1" dirty="0" err="1"/>
              <a:t>blaga</a:t>
            </a:r>
            <a:r>
              <a:rPr lang="en-US" sz="2400" b="1" dirty="0"/>
              <a:t> v </a:t>
            </a:r>
            <a:r>
              <a:rPr lang="en-US" sz="2400" b="1" dirty="0" err="1"/>
              <a:t>transportu</a:t>
            </a:r>
            <a:r>
              <a:rPr lang="en-US" sz="2400" b="1" dirty="0"/>
              <a:t> </a:t>
            </a:r>
            <a:r>
              <a:rPr lang="en-US" sz="2400" b="1" dirty="0" err="1"/>
              <a:t>delimo</a:t>
            </a:r>
            <a:r>
              <a:rPr lang="en-US" sz="2400" b="1" dirty="0"/>
              <a:t> </a:t>
            </a:r>
            <a:r>
              <a:rPr lang="en-US" sz="2400" b="1" dirty="0" err="1"/>
              <a:t>kontejnerje</a:t>
            </a:r>
            <a:r>
              <a:rPr lang="en-US" sz="2400" b="1" dirty="0"/>
              <a:t> v </a:t>
            </a:r>
            <a:r>
              <a:rPr lang="en-US" sz="2400" b="1" dirty="0" err="1"/>
              <a:t>naslednje</a:t>
            </a:r>
            <a:r>
              <a:rPr lang="en-US" sz="2400" b="1" dirty="0"/>
              <a:t> </a:t>
            </a:r>
            <a:r>
              <a:rPr lang="en-US" sz="2400" b="1" dirty="0" err="1"/>
              <a:t>osnovne</a:t>
            </a:r>
            <a:r>
              <a:rPr lang="en-US" sz="2400" b="1" dirty="0"/>
              <a:t> </a:t>
            </a:r>
            <a:r>
              <a:rPr lang="en-US" sz="2400" b="1" dirty="0" err="1"/>
              <a:t>skupine</a:t>
            </a:r>
            <a:r>
              <a:rPr lang="en-US" sz="2400" b="1" dirty="0"/>
              <a:t>:</a:t>
            </a:r>
            <a:endParaRPr lang="sl-SI" sz="2400" dirty="0"/>
          </a:p>
        </p:txBody>
      </p:sp>
      <p:sp>
        <p:nvSpPr>
          <p:cNvPr id="4" name="Pravokotnik 3"/>
          <p:cNvSpPr/>
          <p:nvPr/>
        </p:nvSpPr>
        <p:spPr>
          <a:xfrm>
            <a:off x="179512" y="2228671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 smtClean="0"/>
              <a:t>1. </a:t>
            </a:r>
            <a:r>
              <a:rPr lang="en-US" sz="2000" dirty="0" err="1" smtClean="0">
                <a:solidFill>
                  <a:srgbClr val="7030A0"/>
                </a:solidFill>
              </a:rPr>
              <a:t>Kontejnerji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za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prevoz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blaga</a:t>
            </a:r>
            <a:r>
              <a:rPr lang="en-US" sz="2000" dirty="0">
                <a:solidFill>
                  <a:srgbClr val="7030A0"/>
                </a:solidFill>
              </a:rPr>
              <a:t> v </a:t>
            </a:r>
            <a:r>
              <a:rPr lang="en-US" sz="2000" dirty="0" err="1">
                <a:solidFill>
                  <a:srgbClr val="7030A0"/>
                </a:solidFill>
              </a:rPr>
              <a:t>prepustni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izvedbi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rude, </a:t>
            </a:r>
            <a:r>
              <a:rPr lang="en-US" sz="2000" dirty="0" err="1"/>
              <a:t>opeke</a:t>
            </a:r>
            <a:r>
              <a:rPr lang="en-US" sz="2000" dirty="0"/>
              <a:t>, </a:t>
            </a:r>
            <a:r>
              <a:rPr lang="en-US" sz="2000" dirty="0" err="1"/>
              <a:t>peska</a:t>
            </a:r>
            <a:r>
              <a:rPr lang="en-US" sz="2000" dirty="0"/>
              <a:t> </a:t>
            </a:r>
            <a:r>
              <a:rPr lang="en-US" sz="2000" dirty="0" err="1"/>
              <a:t>itd</a:t>
            </a:r>
            <a:r>
              <a:rPr lang="en-US" sz="2000" dirty="0"/>
              <a:t>. in </a:t>
            </a:r>
            <a:r>
              <a:rPr lang="en-US" sz="2000" dirty="0" err="1">
                <a:solidFill>
                  <a:srgbClr val="7030A0"/>
                </a:solidFill>
              </a:rPr>
              <a:t>neprepustni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izvedbi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cementa</a:t>
            </a:r>
            <a:r>
              <a:rPr lang="en-US" sz="2000" dirty="0"/>
              <a:t>, </a:t>
            </a:r>
            <a:r>
              <a:rPr lang="en-US" sz="2000" dirty="0" err="1"/>
              <a:t>moke</a:t>
            </a:r>
            <a:r>
              <a:rPr lang="en-US" sz="2000" dirty="0"/>
              <a:t>, </a:t>
            </a:r>
            <a:r>
              <a:rPr lang="en-US" sz="2000" dirty="0" err="1"/>
              <a:t>kemikalij</a:t>
            </a:r>
            <a:r>
              <a:rPr lang="en-US" sz="2000" dirty="0"/>
              <a:t> v </a:t>
            </a:r>
            <a:r>
              <a:rPr lang="en-US" sz="2000" dirty="0" err="1"/>
              <a:t>prašnatem</a:t>
            </a:r>
            <a:r>
              <a:rPr lang="en-US" sz="2000" dirty="0"/>
              <a:t> </a:t>
            </a:r>
            <a:r>
              <a:rPr lang="en-US" sz="2000" dirty="0" err="1"/>
              <a:t>stanju</a:t>
            </a:r>
            <a:r>
              <a:rPr lang="en-US" sz="2000" dirty="0"/>
              <a:t> </a:t>
            </a:r>
            <a:r>
              <a:rPr lang="en-US" sz="2000" dirty="0" err="1"/>
              <a:t>itd</a:t>
            </a:r>
            <a:r>
              <a:rPr lang="en-US" sz="2000" dirty="0"/>
              <a:t>. </a:t>
            </a:r>
            <a:endParaRPr lang="sl-SI" sz="2000" dirty="0"/>
          </a:p>
        </p:txBody>
      </p:sp>
      <p:sp>
        <p:nvSpPr>
          <p:cNvPr id="5" name="Pravokotnik 4"/>
          <p:cNvSpPr/>
          <p:nvPr/>
        </p:nvSpPr>
        <p:spPr>
          <a:xfrm>
            <a:off x="251520" y="3573016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sl-SI" sz="2000" dirty="0" smtClean="0"/>
              <a:t>2. </a:t>
            </a:r>
            <a:r>
              <a:rPr lang="en-US" sz="2000" dirty="0" err="1" smtClean="0">
                <a:solidFill>
                  <a:srgbClr val="7030A0"/>
                </a:solidFill>
              </a:rPr>
              <a:t>Kontejnerji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za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prevoz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hitro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pokvarljivega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blaga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(</a:t>
            </a:r>
            <a:r>
              <a:rPr lang="en-US" sz="2000" dirty="0" err="1"/>
              <a:t>meso</a:t>
            </a:r>
            <a:r>
              <a:rPr lang="en-US" sz="2000" dirty="0"/>
              <a:t>, </a:t>
            </a:r>
            <a:r>
              <a:rPr lang="en-US" sz="2000" dirty="0" err="1"/>
              <a:t>razna</a:t>
            </a:r>
            <a:r>
              <a:rPr lang="en-US" sz="2000" dirty="0"/>
              <a:t> </a:t>
            </a:r>
            <a:r>
              <a:rPr lang="sl-SI" sz="2000" dirty="0" err="1"/>
              <a:t>ž</a:t>
            </a:r>
            <a:r>
              <a:rPr lang="en-US" sz="2000" dirty="0" err="1" smtClean="0"/>
              <a:t>ivila</a:t>
            </a:r>
            <a:r>
              <a:rPr lang="en-US" sz="2000" dirty="0"/>
              <a:t>) – </a:t>
            </a:r>
            <a:r>
              <a:rPr lang="en-US" sz="2000" dirty="0" err="1"/>
              <a:t>hladilni</a:t>
            </a:r>
            <a:r>
              <a:rPr lang="en-US" sz="2000" dirty="0"/>
              <a:t> </a:t>
            </a:r>
            <a:r>
              <a:rPr lang="en-US" sz="2000" dirty="0" err="1"/>
              <a:t>kontejnerji</a:t>
            </a:r>
            <a:r>
              <a:rPr lang="en-US" sz="2000" dirty="0"/>
              <a:t>. Ti </a:t>
            </a:r>
            <a:r>
              <a:rPr lang="en-US" sz="2000" dirty="0" err="1"/>
              <a:t>kontejnerji</a:t>
            </a:r>
            <a:r>
              <a:rPr lang="en-US" sz="2000" dirty="0"/>
              <a:t> so </a:t>
            </a:r>
            <a:r>
              <a:rPr lang="en-US" sz="2000" dirty="0" err="1"/>
              <a:t>opremljeni</a:t>
            </a:r>
            <a:r>
              <a:rPr lang="en-US" sz="2000" dirty="0"/>
              <a:t> z </a:t>
            </a:r>
            <a:r>
              <a:rPr lang="en-US" sz="2000" dirty="0" err="1"/>
              <a:t>napravami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hlajenje</a:t>
            </a:r>
            <a:r>
              <a:rPr lang="en-US" sz="2000" dirty="0"/>
              <a:t>, </a:t>
            </a:r>
            <a:r>
              <a:rPr lang="en-US" sz="2000" dirty="0" err="1"/>
              <a:t>nadzor</a:t>
            </a:r>
            <a:r>
              <a:rPr lang="en-US" sz="2000" dirty="0"/>
              <a:t> temperature in </a:t>
            </a:r>
            <a:r>
              <a:rPr lang="en-US" sz="2000" dirty="0" err="1"/>
              <a:t>prezračevanje</a:t>
            </a:r>
            <a:r>
              <a:rPr lang="en-US" sz="2000" dirty="0"/>
              <a:t> </a:t>
            </a:r>
            <a:r>
              <a:rPr lang="en-US" sz="2000" dirty="0" err="1"/>
              <a:t>ter</a:t>
            </a:r>
            <a:r>
              <a:rPr lang="en-US" sz="2000" dirty="0"/>
              <a:t> so </a:t>
            </a:r>
            <a:r>
              <a:rPr lang="en-US" sz="2000" dirty="0" err="1"/>
              <a:t>ustrezno</a:t>
            </a:r>
            <a:r>
              <a:rPr lang="en-US" sz="2000" dirty="0"/>
              <a:t> </a:t>
            </a:r>
            <a:r>
              <a:rPr lang="en-US" sz="2000" dirty="0" err="1"/>
              <a:t>izolirani</a:t>
            </a:r>
            <a:r>
              <a:rPr lang="en-US" sz="2000" dirty="0"/>
              <a:t>. </a:t>
            </a:r>
            <a:r>
              <a:rPr lang="en-US" sz="2000" dirty="0" err="1"/>
              <a:t>Glede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vrsto</a:t>
            </a:r>
            <a:r>
              <a:rPr lang="en-US" sz="2000" dirty="0"/>
              <a:t> </a:t>
            </a:r>
            <a:r>
              <a:rPr lang="en-US" sz="2000" dirty="0" err="1"/>
              <a:t>opreme</a:t>
            </a:r>
            <a:r>
              <a:rPr lang="en-US" sz="2000" dirty="0"/>
              <a:t> </a:t>
            </a:r>
            <a:r>
              <a:rPr lang="en-US" sz="2000" dirty="0" err="1"/>
              <a:t>jih</a:t>
            </a:r>
            <a:r>
              <a:rPr lang="en-US" sz="2000" dirty="0"/>
              <a:t> </a:t>
            </a:r>
            <a:r>
              <a:rPr lang="en-US" sz="2000" dirty="0" err="1"/>
              <a:t>delimo</a:t>
            </a:r>
            <a:r>
              <a:rPr lang="en-US" sz="2000" dirty="0"/>
              <a:t> v tri </a:t>
            </a:r>
            <a:r>
              <a:rPr lang="en-US" sz="2000" dirty="0" err="1"/>
              <a:t>podskupine</a:t>
            </a:r>
            <a:r>
              <a:rPr lang="en-US" sz="2000" dirty="0"/>
              <a:t>: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273396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107504" y="476672"/>
            <a:ext cx="88569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hangingPunct="0"/>
            <a:r>
              <a:rPr lang="sl-SI" dirty="0" smtClean="0"/>
              <a:t>a) </a:t>
            </a:r>
            <a:r>
              <a:rPr lang="en-US" sz="2000" dirty="0" err="1" smtClean="0"/>
              <a:t>Izotermski</a:t>
            </a:r>
            <a:r>
              <a:rPr lang="en-US" sz="2000" dirty="0" smtClean="0"/>
              <a:t> </a:t>
            </a:r>
            <a:r>
              <a:rPr lang="en-US" sz="2000" dirty="0" err="1"/>
              <a:t>kontejnerji</a:t>
            </a:r>
            <a:r>
              <a:rPr lang="en-US" sz="2000" dirty="0"/>
              <a:t> so </a:t>
            </a:r>
            <a:r>
              <a:rPr lang="en-US" sz="2000" dirty="0" err="1"/>
              <a:t>izolirane</a:t>
            </a:r>
            <a:r>
              <a:rPr lang="en-US" sz="2000" dirty="0"/>
              <a:t> </a:t>
            </a:r>
            <a:r>
              <a:rPr lang="en-US" sz="2000" dirty="0" err="1"/>
              <a:t>posode</a:t>
            </a:r>
            <a:r>
              <a:rPr lang="en-US" sz="2000" dirty="0"/>
              <a:t> </a:t>
            </a:r>
            <a:r>
              <a:rPr lang="en-US" sz="2000" dirty="0" err="1"/>
              <a:t>brez</a:t>
            </a:r>
            <a:r>
              <a:rPr lang="en-US" sz="2000" dirty="0"/>
              <a:t> </a:t>
            </a:r>
            <a:r>
              <a:rPr lang="en-US" sz="2000" dirty="0" err="1"/>
              <a:t>posebne</a:t>
            </a:r>
            <a:r>
              <a:rPr lang="en-US" sz="2000" dirty="0"/>
              <a:t> </a:t>
            </a:r>
            <a:r>
              <a:rPr lang="en-US" sz="2000" dirty="0" err="1"/>
              <a:t>hladilne</a:t>
            </a:r>
            <a:r>
              <a:rPr lang="en-US" sz="2000" dirty="0"/>
              <a:t> </a:t>
            </a:r>
            <a:r>
              <a:rPr lang="en-US" sz="2000" dirty="0" err="1"/>
              <a:t>opreme</a:t>
            </a:r>
            <a:r>
              <a:rPr lang="en-US" sz="2000" dirty="0"/>
              <a:t>. </a:t>
            </a:r>
            <a:r>
              <a:rPr lang="en-US" sz="2000" dirty="0" err="1"/>
              <a:t>Primerni</a:t>
            </a:r>
            <a:r>
              <a:rPr lang="en-US" sz="2000" dirty="0"/>
              <a:t> so </a:t>
            </a:r>
            <a:r>
              <a:rPr lang="en-US" sz="2000" dirty="0" err="1" smtClean="0"/>
              <a:t>za</a:t>
            </a:r>
            <a:r>
              <a:rPr lang="en-US" sz="2000" dirty="0" smtClean="0"/>
              <a:t> </a:t>
            </a:r>
            <a:r>
              <a:rPr lang="en-US" sz="2000" dirty="0"/>
              <a:t>transport </a:t>
            </a:r>
            <a:r>
              <a:rPr lang="en-US" sz="2000" dirty="0" err="1"/>
              <a:t>hlajenega</a:t>
            </a:r>
            <a:r>
              <a:rPr lang="en-US" sz="2000" dirty="0"/>
              <a:t> </a:t>
            </a:r>
            <a:r>
              <a:rPr lang="en-US" sz="2000" dirty="0" err="1"/>
              <a:t>ali</a:t>
            </a:r>
            <a:r>
              <a:rPr lang="en-US" sz="2000" dirty="0"/>
              <a:t> </a:t>
            </a:r>
            <a:r>
              <a:rPr lang="en-US" sz="2000" dirty="0" err="1"/>
              <a:t>globoko</a:t>
            </a:r>
            <a:r>
              <a:rPr lang="en-US" sz="2000" dirty="0"/>
              <a:t> </a:t>
            </a:r>
            <a:r>
              <a:rPr lang="en-US" sz="2000" dirty="0" err="1"/>
              <a:t>hlajenega</a:t>
            </a:r>
            <a:r>
              <a:rPr lang="en-US" sz="2000" dirty="0"/>
              <a:t> </a:t>
            </a:r>
            <a:r>
              <a:rPr lang="sl-SI" sz="2000" dirty="0"/>
              <a:t> </a:t>
            </a:r>
            <a:r>
              <a:rPr lang="en-US" sz="2000" dirty="0" smtClean="0"/>
              <a:t>(</a:t>
            </a:r>
            <a:r>
              <a:rPr lang="en-US" sz="2000" dirty="0" err="1"/>
              <a:t>zamrznjenega</a:t>
            </a:r>
            <a:r>
              <a:rPr lang="en-US" sz="2000" dirty="0"/>
              <a:t>) </a:t>
            </a:r>
            <a:r>
              <a:rPr lang="en-US" sz="2000" dirty="0" err="1"/>
              <a:t>blaga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kratkih</a:t>
            </a:r>
            <a:r>
              <a:rPr lang="en-US" sz="2000" dirty="0"/>
              <a:t> </a:t>
            </a:r>
            <a:r>
              <a:rPr lang="en-US" sz="2000" dirty="0" err="1"/>
              <a:t>relacijah</a:t>
            </a:r>
            <a:r>
              <a:rPr lang="en-US" sz="2000" dirty="0"/>
              <a:t>. </a:t>
            </a:r>
            <a:r>
              <a:rPr lang="en-US" sz="2000" dirty="0" err="1"/>
              <a:t>Maksimalen</a:t>
            </a:r>
            <a:r>
              <a:rPr lang="en-US" sz="2000" dirty="0"/>
              <a:t> </a:t>
            </a:r>
            <a:r>
              <a:rPr lang="en-US" sz="2000" dirty="0" err="1"/>
              <a:t>čas</a:t>
            </a:r>
            <a:r>
              <a:rPr lang="en-US" sz="2000" dirty="0"/>
              <a:t> </a:t>
            </a:r>
            <a:r>
              <a:rPr lang="en-US" sz="2000" dirty="0" err="1"/>
              <a:t>prevoza</a:t>
            </a:r>
            <a:r>
              <a:rPr lang="en-US" sz="2000" dirty="0"/>
              <a:t> </a:t>
            </a:r>
            <a:r>
              <a:rPr lang="en-US" sz="2000" dirty="0" err="1"/>
              <a:t>blaga</a:t>
            </a:r>
            <a:r>
              <a:rPr lang="en-US" sz="2000" dirty="0"/>
              <a:t> je </a:t>
            </a:r>
            <a:r>
              <a:rPr lang="en-US" sz="2000" dirty="0" err="1"/>
              <a:t>odvisen</a:t>
            </a:r>
            <a:r>
              <a:rPr lang="en-US" sz="2000" dirty="0"/>
              <a:t> od </a:t>
            </a:r>
            <a:r>
              <a:rPr lang="en-US" sz="2000" dirty="0" err="1"/>
              <a:t>dovoljenega</a:t>
            </a:r>
            <a:r>
              <a:rPr lang="en-US" sz="2000" dirty="0"/>
              <a:t> </a:t>
            </a:r>
            <a:r>
              <a:rPr lang="en-US" sz="2000" dirty="0" err="1"/>
              <a:t>segretja</a:t>
            </a:r>
            <a:r>
              <a:rPr lang="en-US" sz="2000" dirty="0"/>
              <a:t> </a:t>
            </a:r>
            <a:r>
              <a:rPr lang="en-US" sz="2000" dirty="0" err="1"/>
              <a:t>blaga</a:t>
            </a:r>
            <a:r>
              <a:rPr lang="en-US" sz="2000" dirty="0"/>
              <a:t>, </a:t>
            </a:r>
            <a:r>
              <a:rPr lang="en-US" sz="2000" dirty="0" err="1"/>
              <a:t>ki</a:t>
            </a:r>
            <a:r>
              <a:rPr lang="en-US" sz="2000" dirty="0"/>
              <a:t> se </a:t>
            </a:r>
            <a:r>
              <a:rPr lang="en-US" sz="2000" dirty="0" err="1"/>
              <a:t>transportira</a:t>
            </a:r>
            <a:r>
              <a:rPr lang="en-US" sz="2000" dirty="0"/>
              <a:t>, od </a:t>
            </a:r>
            <a:r>
              <a:rPr lang="en-US" sz="2000" dirty="0" err="1"/>
              <a:t>zunanje</a:t>
            </a:r>
            <a:r>
              <a:rPr lang="en-US" sz="2000" dirty="0"/>
              <a:t> temperature in od </a:t>
            </a:r>
            <a:r>
              <a:rPr lang="en-US" sz="2000" dirty="0" err="1"/>
              <a:t>kvalitete</a:t>
            </a:r>
            <a:r>
              <a:rPr lang="en-US" sz="2000" dirty="0"/>
              <a:t> </a:t>
            </a:r>
            <a:r>
              <a:rPr lang="en-US" sz="2000" dirty="0" err="1"/>
              <a:t>izolacije</a:t>
            </a:r>
            <a:r>
              <a:rPr lang="en-US" sz="2000" dirty="0"/>
              <a:t> </a:t>
            </a:r>
            <a:r>
              <a:rPr lang="en-US" sz="2000" dirty="0" err="1"/>
              <a:t>kontejnerja</a:t>
            </a:r>
            <a:r>
              <a:rPr lang="en-US" sz="2000" dirty="0"/>
              <a:t>. </a:t>
            </a:r>
            <a:endParaRPr lang="sl-SI" sz="2000" dirty="0"/>
          </a:p>
        </p:txBody>
      </p:sp>
      <p:sp>
        <p:nvSpPr>
          <p:cNvPr id="5" name="Pravokotnik 4"/>
          <p:cNvSpPr/>
          <p:nvPr/>
        </p:nvSpPr>
        <p:spPr>
          <a:xfrm>
            <a:off x="114459" y="2420888"/>
            <a:ext cx="8567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hangingPunct="0"/>
            <a:r>
              <a:rPr lang="sl-SI" sz="2000" dirty="0" smtClean="0"/>
              <a:t>b) </a:t>
            </a:r>
            <a:r>
              <a:rPr lang="en-US" sz="2000" dirty="0" err="1" smtClean="0"/>
              <a:t>Hladilni</a:t>
            </a:r>
            <a:r>
              <a:rPr lang="en-US" sz="2000" dirty="0" smtClean="0"/>
              <a:t> </a:t>
            </a:r>
            <a:r>
              <a:rPr lang="en-US" sz="2000" dirty="0" err="1"/>
              <a:t>kontejner</a:t>
            </a:r>
            <a:r>
              <a:rPr lang="en-US" sz="2000" dirty="0"/>
              <a:t> s </a:t>
            </a:r>
            <a:r>
              <a:rPr lang="en-US" sz="2000" dirty="0" err="1"/>
              <a:t>posebnim</a:t>
            </a:r>
            <a:r>
              <a:rPr lang="en-US" sz="2000" dirty="0"/>
              <a:t>, </a:t>
            </a:r>
            <a:r>
              <a:rPr lang="en-US" sz="2000" dirty="0" err="1"/>
              <a:t>lahko</a:t>
            </a:r>
            <a:r>
              <a:rPr lang="en-US" sz="2000" dirty="0"/>
              <a:t> </a:t>
            </a:r>
            <a:r>
              <a:rPr lang="en-US" sz="2000" dirty="0" err="1"/>
              <a:t>dostopnim</a:t>
            </a:r>
            <a:r>
              <a:rPr lang="en-US" sz="2000" dirty="0"/>
              <a:t> </a:t>
            </a:r>
            <a:r>
              <a:rPr lang="en-US" sz="2000" dirty="0" err="1"/>
              <a:t>prostorom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namestitev</a:t>
            </a:r>
            <a:r>
              <a:rPr lang="en-US" sz="2000" dirty="0"/>
              <a:t> </a:t>
            </a:r>
            <a:r>
              <a:rPr lang="en-US" sz="2000" dirty="0" err="1"/>
              <a:t>hladilnega</a:t>
            </a:r>
            <a:r>
              <a:rPr lang="en-US" sz="2000" dirty="0"/>
              <a:t> </a:t>
            </a:r>
            <a:r>
              <a:rPr lang="en-US" sz="2000" dirty="0" err="1"/>
              <a:t>sredstva</a:t>
            </a:r>
            <a:r>
              <a:rPr lang="en-US" sz="2000" dirty="0"/>
              <a:t> (</a:t>
            </a:r>
            <a:r>
              <a:rPr lang="en-US" sz="2000" dirty="0" err="1"/>
              <a:t>suhi</a:t>
            </a:r>
            <a:r>
              <a:rPr lang="en-US" sz="2000" dirty="0"/>
              <a:t> led, </a:t>
            </a:r>
            <a:r>
              <a:rPr lang="en-US" sz="2000" dirty="0" err="1"/>
              <a:t>tekoči</a:t>
            </a:r>
            <a:r>
              <a:rPr lang="en-US" sz="2000" dirty="0"/>
              <a:t> </a:t>
            </a:r>
            <a:r>
              <a:rPr lang="en-US" sz="2000" dirty="0" err="1"/>
              <a:t>dušik</a:t>
            </a:r>
            <a:r>
              <a:rPr lang="en-US" sz="2000" dirty="0"/>
              <a:t> </a:t>
            </a:r>
            <a:r>
              <a:rPr lang="en-US" sz="2000" dirty="0" smtClean="0"/>
              <a:t>). </a:t>
            </a:r>
            <a:r>
              <a:rPr lang="en-US" sz="2000" dirty="0" err="1"/>
              <a:t>Glede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kakovost</a:t>
            </a:r>
            <a:r>
              <a:rPr lang="en-US" sz="2000" dirty="0"/>
              <a:t> </a:t>
            </a:r>
            <a:r>
              <a:rPr lang="sl-SI" sz="2000" dirty="0" smtClean="0"/>
              <a:t> </a:t>
            </a:r>
            <a:r>
              <a:rPr lang="en-US" sz="2000" dirty="0" err="1" smtClean="0"/>
              <a:t>izolacije</a:t>
            </a:r>
            <a:r>
              <a:rPr lang="en-US" sz="2000" dirty="0" smtClean="0"/>
              <a:t> </a:t>
            </a:r>
            <a:r>
              <a:rPr lang="en-US" sz="2000" dirty="0" err="1"/>
              <a:t>jih</a:t>
            </a:r>
            <a:r>
              <a:rPr lang="en-US" sz="2000" dirty="0"/>
              <a:t> </a:t>
            </a:r>
            <a:r>
              <a:rPr lang="en-US" sz="2000" dirty="0" err="1"/>
              <a:t>delimo</a:t>
            </a:r>
            <a:r>
              <a:rPr lang="en-US" sz="2000" dirty="0"/>
              <a:t> v 2 </a:t>
            </a:r>
            <a:r>
              <a:rPr lang="en-US" sz="2000" dirty="0" err="1"/>
              <a:t>razreda</a:t>
            </a:r>
            <a:r>
              <a:rPr lang="en-US" sz="2000" dirty="0"/>
              <a:t>:</a:t>
            </a:r>
            <a:endParaRPr lang="sl-SI" sz="2000" dirty="0"/>
          </a:p>
        </p:txBody>
      </p:sp>
      <p:sp>
        <p:nvSpPr>
          <p:cNvPr id="6" name="Pravokotnik 5"/>
          <p:cNvSpPr/>
          <p:nvPr/>
        </p:nvSpPr>
        <p:spPr>
          <a:xfrm>
            <a:off x="420659" y="3789040"/>
            <a:ext cx="8676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en-US" sz="2000" dirty="0" err="1"/>
              <a:t>Razred</a:t>
            </a:r>
            <a:r>
              <a:rPr lang="en-US" sz="2000" dirty="0"/>
              <a:t> 1: (</a:t>
            </a:r>
            <a:r>
              <a:rPr lang="en-US" sz="2000" dirty="0" err="1"/>
              <a:t>koeficient</a:t>
            </a:r>
            <a:r>
              <a:rPr lang="en-US" sz="2000" dirty="0"/>
              <a:t> </a:t>
            </a:r>
            <a:r>
              <a:rPr lang="en-US" sz="2000" dirty="0" err="1"/>
              <a:t>prevodnosti</a:t>
            </a:r>
            <a:r>
              <a:rPr lang="en-US" sz="2000" dirty="0"/>
              <a:t> – K do 0,35), </a:t>
            </a:r>
            <a:r>
              <a:rPr lang="en-US" sz="2000" dirty="0" err="1"/>
              <a:t>posebno</a:t>
            </a:r>
            <a:r>
              <a:rPr lang="en-US" sz="2000" dirty="0"/>
              <a:t> </a:t>
            </a:r>
            <a:r>
              <a:rPr lang="en-US" sz="2000" dirty="0" err="1"/>
              <a:t>primeren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zmrznjenega</a:t>
            </a:r>
            <a:r>
              <a:rPr lang="en-US" sz="2000" dirty="0"/>
              <a:t> </a:t>
            </a:r>
            <a:r>
              <a:rPr lang="en-US" sz="2000" dirty="0" err="1"/>
              <a:t>blaga</a:t>
            </a:r>
            <a:r>
              <a:rPr lang="en-US" sz="2000" dirty="0"/>
              <a:t>, 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lvl="0" hangingPunct="0"/>
            <a:r>
              <a:rPr lang="en-US" sz="2000" dirty="0" err="1"/>
              <a:t>Razred</a:t>
            </a:r>
            <a:r>
              <a:rPr lang="en-US" sz="2000" dirty="0"/>
              <a:t> 2: (</a:t>
            </a:r>
            <a:r>
              <a:rPr lang="en-US" sz="2000" dirty="0" err="1"/>
              <a:t>koeficient</a:t>
            </a:r>
            <a:r>
              <a:rPr lang="en-US" sz="2000" dirty="0"/>
              <a:t> </a:t>
            </a:r>
            <a:r>
              <a:rPr lang="en-US" sz="2000" dirty="0" err="1"/>
              <a:t>prevodnosti</a:t>
            </a:r>
            <a:r>
              <a:rPr lang="en-US" sz="2000" dirty="0"/>
              <a:t> – K do 0,6), 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hangingPunct="0"/>
            <a:r>
              <a:rPr lang="en-US" sz="2000" dirty="0" err="1"/>
              <a:t>Koristni</a:t>
            </a:r>
            <a:r>
              <a:rPr lang="en-US" sz="2000" dirty="0"/>
              <a:t> </a:t>
            </a:r>
            <a:r>
              <a:rPr lang="en-US" sz="2000" dirty="0" err="1"/>
              <a:t>volumen</a:t>
            </a:r>
            <a:r>
              <a:rPr lang="en-US" sz="2000" dirty="0"/>
              <a:t> </a:t>
            </a:r>
            <a:r>
              <a:rPr lang="en-US" sz="2000" dirty="0" err="1"/>
              <a:t>kontejnerja</a:t>
            </a:r>
            <a:r>
              <a:rPr lang="en-US" sz="2000" dirty="0"/>
              <a:t> se </a:t>
            </a:r>
            <a:r>
              <a:rPr lang="en-US" sz="2000" dirty="0" err="1"/>
              <a:t>zaradi</a:t>
            </a:r>
            <a:r>
              <a:rPr lang="en-US" sz="2000" dirty="0"/>
              <a:t> </a:t>
            </a:r>
            <a:r>
              <a:rPr lang="en-US" sz="2000" dirty="0" err="1"/>
              <a:t>namestitve</a:t>
            </a:r>
            <a:r>
              <a:rPr lang="en-US" sz="2000" dirty="0"/>
              <a:t> </a:t>
            </a:r>
            <a:r>
              <a:rPr lang="en-US" sz="2000" dirty="0" err="1"/>
              <a:t>hladilne</a:t>
            </a:r>
            <a:r>
              <a:rPr lang="en-US" sz="2000" dirty="0"/>
              <a:t> </a:t>
            </a:r>
            <a:r>
              <a:rPr lang="en-US" sz="2000" dirty="0" err="1"/>
              <a:t>naprave</a:t>
            </a:r>
            <a:r>
              <a:rPr lang="en-US" sz="2000" dirty="0"/>
              <a:t> </a:t>
            </a:r>
            <a:r>
              <a:rPr lang="en-US" sz="2000" dirty="0" err="1"/>
              <a:t>zmanjša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 smtClean="0"/>
              <a:t>pribli</a:t>
            </a:r>
            <a:r>
              <a:rPr lang="sl-SI" sz="2000" dirty="0" smtClean="0"/>
              <a:t>ž</a:t>
            </a:r>
            <a:r>
              <a:rPr lang="en-US" sz="2000" dirty="0" smtClean="0"/>
              <a:t>no </a:t>
            </a:r>
            <a:r>
              <a:rPr lang="en-US" sz="2000" dirty="0"/>
              <a:t>10%.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20268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548680"/>
            <a:ext cx="89289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hangingPunct="0"/>
            <a:r>
              <a:rPr lang="sl-SI" sz="2000" dirty="0" smtClean="0"/>
              <a:t>c) </a:t>
            </a:r>
            <a:r>
              <a:rPr lang="en-US" sz="2000" dirty="0" err="1" smtClean="0"/>
              <a:t>Strojno</a:t>
            </a:r>
            <a:r>
              <a:rPr lang="en-US" sz="2000" dirty="0" smtClean="0"/>
              <a:t> </a:t>
            </a:r>
            <a:r>
              <a:rPr lang="en-US" sz="2000" dirty="0" err="1"/>
              <a:t>hlajeni</a:t>
            </a:r>
            <a:r>
              <a:rPr lang="en-US" sz="2000" dirty="0"/>
              <a:t> </a:t>
            </a:r>
            <a:r>
              <a:rPr lang="en-US" sz="2000" dirty="0" err="1"/>
              <a:t>kontejnerji</a:t>
            </a:r>
            <a:r>
              <a:rPr lang="en-US" sz="2000" dirty="0"/>
              <a:t> </a:t>
            </a:r>
            <a:r>
              <a:rPr lang="en-US" sz="2000" dirty="0" err="1"/>
              <a:t>imajo</a:t>
            </a:r>
            <a:r>
              <a:rPr lang="en-US" sz="2000" dirty="0"/>
              <a:t> </a:t>
            </a:r>
            <a:r>
              <a:rPr lang="en-US" sz="2000" dirty="0" err="1"/>
              <a:t>vgrajen</a:t>
            </a:r>
            <a:r>
              <a:rPr lang="en-US" sz="2000" dirty="0"/>
              <a:t> </a:t>
            </a:r>
            <a:r>
              <a:rPr lang="en-US" sz="2000" dirty="0" err="1"/>
              <a:t>poseben</a:t>
            </a:r>
            <a:r>
              <a:rPr lang="en-US" sz="2000" dirty="0"/>
              <a:t> </a:t>
            </a:r>
            <a:r>
              <a:rPr lang="en-US" sz="2000" dirty="0" err="1"/>
              <a:t>hladilni</a:t>
            </a:r>
            <a:r>
              <a:rPr lang="en-US" sz="2000" dirty="0"/>
              <a:t> </a:t>
            </a:r>
            <a:r>
              <a:rPr lang="en-US" sz="2000" dirty="0" err="1"/>
              <a:t>agregat</a:t>
            </a:r>
            <a:r>
              <a:rPr lang="en-US" sz="2000" dirty="0"/>
              <a:t>, </a:t>
            </a:r>
            <a:r>
              <a:rPr lang="en-US" sz="2000" dirty="0" err="1"/>
              <a:t>ki</a:t>
            </a:r>
            <a:r>
              <a:rPr lang="en-US" sz="2000" dirty="0"/>
              <a:t> </a:t>
            </a:r>
            <a:r>
              <a:rPr lang="en-US" sz="2000" dirty="0" err="1" smtClean="0"/>
              <a:t>vzdr</a:t>
            </a:r>
            <a:r>
              <a:rPr lang="sl-SI" sz="2000" dirty="0" smtClean="0"/>
              <a:t>ž</a:t>
            </a:r>
            <a:r>
              <a:rPr lang="en-US" sz="2000" dirty="0" err="1" smtClean="0"/>
              <a:t>uje</a:t>
            </a:r>
            <a:r>
              <a:rPr lang="en-US" sz="2000" dirty="0" smtClean="0"/>
              <a:t> </a:t>
            </a:r>
            <a:r>
              <a:rPr lang="en-US" sz="2000" dirty="0"/>
              <a:t>v </a:t>
            </a:r>
            <a:r>
              <a:rPr lang="en-US" sz="2000" dirty="0" err="1"/>
              <a:t>samem</a:t>
            </a:r>
            <a:r>
              <a:rPr lang="en-US" sz="2000" dirty="0"/>
              <a:t> </a:t>
            </a:r>
            <a:r>
              <a:rPr lang="en-US" sz="2000" dirty="0" err="1"/>
              <a:t>kontejnerju</a:t>
            </a:r>
            <a:r>
              <a:rPr lang="en-US" sz="2000" dirty="0"/>
              <a:t> </a:t>
            </a:r>
            <a:r>
              <a:rPr lang="en-US" sz="2000" dirty="0" err="1"/>
              <a:t>vnaprej</a:t>
            </a:r>
            <a:r>
              <a:rPr lang="en-US" sz="2000" dirty="0"/>
              <a:t> </a:t>
            </a:r>
            <a:r>
              <a:rPr lang="en-US" sz="2000" dirty="0" err="1"/>
              <a:t>določeno</a:t>
            </a:r>
            <a:r>
              <a:rPr lang="en-US" sz="2000" dirty="0"/>
              <a:t> </a:t>
            </a:r>
            <a:r>
              <a:rPr lang="en-US" sz="2000" dirty="0" err="1"/>
              <a:t>temperaturo</a:t>
            </a:r>
            <a:r>
              <a:rPr lang="en-US" sz="2000" dirty="0"/>
              <a:t>. </a:t>
            </a:r>
            <a:r>
              <a:rPr lang="en-US" sz="2000" dirty="0" err="1"/>
              <a:t>Temperatura</a:t>
            </a:r>
            <a:r>
              <a:rPr lang="en-US" sz="2000" dirty="0"/>
              <a:t> je </a:t>
            </a:r>
            <a:r>
              <a:rPr lang="en-US" sz="2000" dirty="0" err="1"/>
              <a:t>odvisna</a:t>
            </a:r>
            <a:r>
              <a:rPr lang="en-US" sz="2000" dirty="0"/>
              <a:t> od </a:t>
            </a:r>
            <a:r>
              <a:rPr lang="en-US" sz="2000" dirty="0" err="1"/>
              <a:t>vrste</a:t>
            </a:r>
            <a:r>
              <a:rPr lang="en-US" sz="2000" dirty="0"/>
              <a:t> </a:t>
            </a:r>
            <a:r>
              <a:rPr lang="en-US" sz="2000" dirty="0" err="1"/>
              <a:t>blaga</a:t>
            </a:r>
            <a:r>
              <a:rPr lang="en-US" sz="2000" dirty="0"/>
              <a:t>, </a:t>
            </a:r>
            <a:r>
              <a:rPr lang="en-US" sz="2000" dirty="0" err="1"/>
              <a:t>ravna</a:t>
            </a:r>
            <a:r>
              <a:rPr lang="en-US" sz="2000" dirty="0"/>
              <a:t> pa se </a:t>
            </a:r>
            <a:r>
              <a:rPr lang="en-US" sz="2000" dirty="0" err="1"/>
              <a:t>po</a:t>
            </a:r>
            <a:r>
              <a:rPr lang="en-US" sz="2000" dirty="0"/>
              <a:t> </a:t>
            </a:r>
            <a:r>
              <a:rPr lang="en-US" sz="2000" dirty="0" err="1"/>
              <a:t>priporočilih</a:t>
            </a:r>
            <a:r>
              <a:rPr lang="en-US" sz="2000" dirty="0"/>
              <a:t> International </a:t>
            </a:r>
            <a:r>
              <a:rPr lang="en-US" sz="2000" dirty="0" err="1"/>
              <a:t>Institut</a:t>
            </a:r>
            <a:r>
              <a:rPr lang="en-US" sz="2000" dirty="0"/>
              <a:t> of Refrigeration; </a:t>
            </a:r>
            <a:r>
              <a:rPr lang="en-US" sz="2000" dirty="0" err="1"/>
              <a:t>temperatura</a:t>
            </a:r>
            <a:r>
              <a:rPr lang="en-US" sz="2000" dirty="0"/>
              <a:t> se </a:t>
            </a:r>
            <a:r>
              <a:rPr lang="en-US" sz="2000" dirty="0" err="1"/>
              <a:t>giblje</a:t>
            </a:r>
            <a:r>
              <a:rPr lang="en-US" sz="2000" dirty="0"/>
              <a:t> med +12 in -25 </a:t>
            </a:r>
            <a:r>
              <a:rPr lang="en-US" sz="2000" dirty="0" err="1"/>
              <a:t>stopinj</a:t>
            </a:r>
            <a:r>
              <a:rPr lang="en-US" sz="2000" dirty="0"/>
              <a:t> </a:t>
            </a:r>
            <a:r>
              <a:rPr lang="en-US" sz="2000" dirty="0" err="1"/>
              <a:t>Celzija</a:t>
            </a:r>
            <a:r>
              <a:rPr lang="en-US" sz="2000" dirty="0"/>
              <a:t>. Po </a:t>
            </a:r>
            <a:r>
              <a:rPr lang="en-US" sz="2000" dirty="0" err="1"/>
              <a:t>predpisih</a:t>
            </a:r>
            <a:r>
              <a:rPr lang="en-US" sz="2000" dirty="0"/>
              <a:t> </a:t>
            </a:r>
            <a:r>
              <a:rPr lang="en-US" sz="2000" dirty="0" err="1"/>
              <a:t>mora</a:t>
            </a:r>
            <a:r>
              <a:rPr lang="en-US" sz="2000" dirty="0"/>
              <a:t> </a:t>
            </a:r>
            <a:r>
              <a:rPr lang="en-US" sz="2000" dirty="0" err="1"/>
              <a:t>hladilni</a:t>
            </a:r>
            <a:r>
              <a:rPr lang="en-US" sz="2000" dirty="0"/>
              <a:t> </a:t>
            </a:r>
            <a:r>
              <a:rPr lang="en-US" sz="2000" dirty="0" err="1"/>
              <a:t>agregat</a:t>
            </a:r>
            <a:r>
              <a:rPr lang="en-US" sz="2000" dirty="0"/>
              <a:t> </a:t>
            </a:r>
            <a:r>
              <a:rPr lang="en-US" sz="2000" dirty="0" err="1"/>
              <a:t>zagotoviti</a:t>
            </a:r>
            <a:r>
              <a:rPr lang="en-US" sz="2000" dirty="0"/>
              <a:t> </a:t>
            </a:r>
            <a:r>
              <a:rPr lang="en-US" sz="2000" dirty="0" err="1" smtClean="0"/>
              <a:t>vzdr</a:t>
            </a:r>
            <a:r>
              <a:rPr lang="sl-SI" sz="2000" dirty="0" smtClean="0"/>
              <a:t>ž</a:t>
            </a:r>
            <a:r>
              <a:rPr lang="en-US" sz="2000" dirty="0" err="1" smtClean="0"/>
              <a:t>evanja</a:t>
            </a:r>
            <a:r>
              <a:rPr lang="en-US" sz="2000" dirty="0" smtClean="0"/>
              <a:t> </a:t>
            </a:r>
            <a:r>
              <a:rPr lang="en-US" sz="2000" dirty="0" err="1" smtClean="0"/>
              <a:t>najni</a:t>
            </a:r>
            <a:r>
              <a:rPr lang="sl-SI" sz="2000" dirty="0" smtClean="0"/>
              <a:t>ž</a:t>
            </a:r>
            <a:r>
              <a:rPr lang="en-US" sz="2000" dirty="0" smtClean="0"/>
              <a:t>je </a:t>
            </a:r>
            <a:r>
              <a:rPr lang="en-US" sz="2000" dirty="0"/>
              <a:t>temperature v </a:t>
            </a:r>
            <a:r>
              <a:rPr lang="en-US" sz="2000" dirty="0" err="1"/>
              <a:t>kontejnerju</a:t>
            </a:r>
            <a:r>
              <a:rPr lang="en-US" sz="2000" dirty="0"/>
              <a:t> </a:t>
            </a:r>
            <a:r>
              <a:rPr lang="en-US" sz="2000" dirty="0" err="1"/>
              <a:t>pri</a:t>
            </a:r>
            <a:r>
              <a:rPr lang="en-US" sz="2000" dirty="0"/>
              <a:t> </a:t>
            </a:r>
            <a:r>
              <a:rPr lang="en-US" sz="2000" dirty="0" err="1"/>
              <a:t>dnevni</a:t>
            </a:r>
            <a:r>
              <a:rPr lang="en-US" sz="2000" dirty="0"/>
              <a:t> </a:t>
            </a:r>
            <a:r>
              <a:rPr lang="en-US" sz="2000" dirty="0" err="1" smtClean="0"/>
              <a:t>vo</a:t>
            </a:r>
            <a:r>
              <a:rPr lang="sl-SI" sz="2000" dirty="0" smtClean="0"/>
              <a:t>ž</a:t>
            </a:r>
            <a:r>
              <a:rPr lang="en-US" sz="2000" dirty="0" err="1" smtClean="0"/>
              <a:t>nji</a:t>
            </a:r>
            <a:r>
              <a:rPr lang="en-US" sz="2000" dirty="0" smtClean="0"/>
              <a:t> </a:t>
            </a:r>
            <a:r>
              <a:rPr lang="en-US" sz="2000" dirty="0"/>
              <a:t>18 </a:t>
            </a:r>
            <a:r>
              <a:rPr lang="en-US" sz="2000" dirty="0" err="1"/>
              <a:t>ur</a:t>
            </a:r>
            <a:r>
              <a:rPr lang="en-US" sz="2000" dirty="0"/>
              <a:t> in </a:t>
            </a:r>
            <a:r>
              <a:rPr lang="en-US" sz="2000" dirty="0" err="1"/>
              <a:t>zunaji</a:t>
            </a:r>
            <a:r>
              <a:rPr lang="en-US" sz="2000" dirty="0"/>
              <a:t> </a:t>
            </a:r>
            <a:r>
              <a:rPr lang="en-US" sz="2000" dirty="0" err="1"/>
              <a:t>temperaturi</a:t>
            </a:r>
            <a:r>
              <a:rPr lang="en-US" sz="2000" dirty="0"/>
              <a:t> +40 </a:t>
            </a:r>
            <a:r>
              <a:rPr lang="en-US" sz="2000" dirty="0" err="1"/>
              <a:t>stopinj</a:t>
            </a:r>
            <a:r>
              <a:rPr lang="en-US" sz="2000" dirty="0"/>
              <a:t> </a:t>
            </a:r>
            <a:r>
              <a:rPr lang="en-US" sz="2000" dirty="0" err="1"/>
              <a:t>Celzija</a:t>
            </a:r>
            <a:r>
              <a:rPr lang="en-US" sz="2000" dirty="0"/>
              <a:t>. Ti </a:t>
            </a:r>
            <a:r>
              <a:rPr lang="en-US" sz="2000" dirty="0" err="1"/>
              <a:t>kontejnerji</a:t>
            </a:r>
            <a:r>
              <a:rPr lang="en-US" sz="2000" dirty="0"/>
              <a:t> so </a:t>
            </a:r>
            <a:r>
              <a:rPr lang="en-US" sz="2000" dirty="0" err="1"/>
              <a:t>primerni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lahko</a:t>
            </a:r>
            <a:r>
              <a:rPr lang="en-US" sz="2000" dirty="0"/>
              <a:t> </a:t>
            </a:r>
            <a:r>
              <a:rPr lang="en-US" sz="2000" dirty="0" err="1"/>
              <a:t>pokvarljivega</a:t>
            </a:r>
            <a:r>
              <a:rPr lang="en-US" sz="2000" dirty="0"/>
              <a:t> </a:t>
            </a:r>
            <a:r>
              <a:rPr lang="en-US" sz="2000" dirty="0" err="1"/>
              <a:t>blaga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dolge</a:t>
            </a:r>
            <a:r>
              <a:rPr lang="en-US" sz="2000" dirty="0"/>
              <a:t> </a:t>
            </a:r>
            <a:r>
              <a:rPr lang="en-US" sz="2000" dirty="0" err="1"/>
              <a:t>razdalje</a:t>
            </a:r>
            <a:r>
              <a:rPr lang="en-US" sz="2000" dirty="0"/>
              <a:t>. </a:t>
            </a:r>
            <a:endParaRPr lang="sl-SI" sz="2000" dirty="0"/>
          </a:p>
        </p:txBody>
      </p:sp>
      <p:sp>
        <p:nvSpPr>
          <p:cNvPr id="3" name="Pravokotnik 2"/>
          <p:cNvSpPr/>
          <p:nvPr/>
        </p:nvSpPr>
        <p:spPr>
          <a:xfrm>
            <a:off x="251520" y="3645024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sl-SI" sz="2000" dirty="0" smtClean="0"/>
              <a:t>3. </a:t>
            </a:r>
            <a:r>
              <a:rPr lang="en-US" sz="2000" dirty="0" err="1" smtClean="0">
                <a:solidFill>
                  <a:srgbClr val="7030A0"/>
                </a:solidFill>
              </a:rPr>
              <a:t>Paletni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kontejnerji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za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prevoz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paletiziranega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blaga</a:t>
            </a:r>
            <a:r>
              <a:rPr lang="en-US" sz="2000" dirty="0"/>
              <a:t>; </a:t>
            </a:r>
            <a:r>
              <a:rPr lang="en-US" sz="2000" dirty="0" err="1"/>
              <a:t>dimenzije</a:t>
            </a:r>
            <a:r>
              <a:rPr lang="en-US" sz="2000" dirty="0"/>
              <a:t> </a:t>
            </a:r>
            <a:r>
              <a:rPr lang="en-US" sz="2000" dirty="0" err="1"/>
              <a:t>kontejnerjev</a:t>
            </a:r>
            <a:r>
              <a:rPr lang="en-US" sz="2000" dirty="0"/>
              <a:t> </a:t>
            </a:r>
            <a:r>
              <a:rPr lang="en-US" sz="2000" dirty="0" err="1"/>
              <a:t>ustrezajo</a:t>
            </a:r>
            <a:r>
              <a:rPr lang="en-US" sz="2000" dirty="0"/>
              <a:t> </a:t>
            </a:r>
            <a:r>
              <a:rPr lang="en-US" sz="2000" dirty="0" err="1"/>
              <a:t>dimenzijam</a:t>
            </a:r>
            <a:r>
              <a:rPr lang="en-US" sz="2000" dirty="0"/>
              <a:t> </a:t>
            </a:r>
            <a:r>
              <a:rPr lang="en-US" sz="2000" dirty="0" err="1"/>
              <a:t>transportnih</a:t>
            </a:r>
            <a:r>
              <a:rPr lang="en-US" sz="2000" dirty="0"/>
              <a:t> </a:t>
            </a:r>
            <a:r>
              <a:rPr lang="en-US" sz="2000" dirty="0" err="1"/>
              <a:t>sredstev</a:t>
            </a:r>
            <a:r>
              <a:rPr lang="en-US" sz="2000" dirty="0"/>
              <a:t> in </a:t>
            </a:r>
            <a:r>
              <a:rPr lang="en-US" sz="2000" dirty="0" err="1"/>
              <a:t>palet</a:t>
            </a:r>
            <a:r>
              <a:rPr lang="en-US" sz="2000" dirty="0"/>
              <a:t>. </a:t>
            </a:r>
            <a:endParaRPr lang="sl-SI" sz="2000" dirty="0"/>
          </a:p>
        </p:txBody>
      </p:sp>
      <p:sp>
        <p:nvSpPr>
          <p:cNvPr id="4" name="Pravokotnik 3"/>
          <p:cNvSpPr/>
          <p:nvPr/>
        </p:nvSpPr>
        <p:spPr>
          <a:xfrm>
            <a:off x="303024" y="4804181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sl-SI" sz="2000" dirty="0" smtClean="0"/>
              <a:t>4</a:t>
            </a:r>
            <a:r>
              <a:rPr lang="sl-SI" sz="2000" dirty="0" smtClean="0">
                <a:solidFill>
                  <a:srgbClr val="7030A0"/>
                </a:solidFill>
              </a:rPr>
              <a:t>. </a:t>
            </a:r>
            <a:r>
              <a:rPr lang="en-US" sz="2000" dirty="0" err="1" smtClean="0">
                <a:solidFill>
                  <a:srgbClr val="7030A0"/>
                </a:solidFill>
              </a:rPr>
              <a:t>Kontejnerji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za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prevoz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kosovnega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mešanega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blaga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– </a:t>
            </a:r>
            <a:r>
              <a:rPr lang="en-US" sz="2000" dirty="0" err="1"/>
              <a:t>generalni</a:t>
            </a:r>
            <a:r>
              <a:rPr lang="en-US" sz="2000" dirty="0"/>
              <a:t> </a:t>
            </a:r>
            <a:r>
              <a:rPr lang="en-US" sz="2000" dirty="0" err="1"/>
              <a:t>kargo</a:t>
            </a:r>
            <a:r>
              <a:rPr lang="en-US" sz="2000" dirty="0"/>
              <a:t>; </a:t>
            </a:r>
            <a:r>
              <a:rPr lang="en-US" sz="2000" dirty="0" err="1"/>
              <a:t>izpostavljeni</a:t>
            </a:r>
            <a:r>
              <a:rPr lang="en-US" sz="2000" dirty="0"/>
              <a:t> so </a:t>
            </a:r>
            <a:r>
              <a:rPr lang="en-US" sz="2000" dirty="0" err="1"/>
              <a:t>mnogo</a:t>
            </a:r>
            <a:r>
              <a:rPr lang="en-US" sz="2000" dirty="0"/>
              <a:t> </a:t>
            </a:r>
            <a:r>
              <a:rPr lang="en-US" sz="2000" dirty="0" err="1"/>
              <a:t>večjim</a:t>
            </a:r>
            <a:r>
              <a:rPr lang="en-US" sz="2000" dirty="0"/>
              <a:t> </a:t>
            </a:r>
            <a:r>
              <a:rPr lang="en-US" sz="2000" dirty="0" err="1"/>
              <a:t>obremenitvam</a:t>
            </a:r>
            <a:r>
              <a:rPr lang="en-US" sz="2000" dirty="0"/>
              <a:t>, so </a:t>
            </a:r>
            <a:r>
              <a:rPr lang="en-US" sz="2000" dirty="0" err="1"/>
              <a:t>močnejše</a:t>
            </a:r>
            <a:r>
              <a:rPr lang="en-US" sz="2000" dirty="0"/>
              <a:t> </a:t>
            </a:r>
            <a:r>
              <a:rPr lang="en-US" sz="2000" dirty="0" err="1"/>
              <a:t>grajeni</a:t>
            </a:r>
            <a:r>
              <a:rPr lang="en-US" sz="2000" dirty="0"/>
              <a:t>; v </a:t>
            </a:r>
            <a:r>
              <a:rPr lang="en-US" sz="2000" dirty="0" err="1"/>
              <a:t>transportu</a:t>
            </a:r>
            <a:r>
              <a:rPr lang="en-US" sz="2000" dirty="0"/>
              <a:t> so </a:t>
            </a:r>
            <a:r>
              <a:rPr lang="en-US" sz="2000" dirty="0" err="1"/>
              <a:t>številčno</a:t>
            </a:r>
            <a:r>
              <a:rPr lang="en-US" sz="2000" dirty="0"/>
              <a:t> </a:t>
            </a:r>
            <a:r>
              <a:rPr lang="en-US" sz="2000" dirty="0" err="1"/>
              <a:t>najbolj</a:t>
            </a:r>
            <a:r>
              <a:rPr lang="en-US" sz="2000" dirty="0"/>
              <a:t> </a:t>
            </a:r>
            <a:r>
              <a:rPr lang="en-US" sz="2000" dirty="0" err="1"/>
              <a:t>zastopani</a:t>
            </a:r>
            <a:r>
              <a:rPr lang="en-US" sz="2000" dirty="0"/>
              <a:t>.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424981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980728"/>
            <a:ext cx="88569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sl-SI" sz="2000" dirty="0" smtClean="0"/>
              <a:t>5. </a:t>
            </a:r>
            <a:r>
              <a:rPr lang="en-US" sz="2000" dirty="0" err="1" smtClean="0">
                <a:solidFill>
                  <a:srgbClr val="7030A0"/>
                </a:solidFill>
              </a:rPr>
              <a:t>Kontejnerji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za</a:t>
            </a:r>
            <a:r>
              <a:rPr lang="en-US" sz="2000" dirty="0">
                <a:solidFill>
                  <a:srgbClr val="7030A0"/>
                </a:solidFill>
              </a:rPr>
              <a:t> transport </a:t>
            </a:r>
            <a:r>
              <a:rPr lang="en-US" sz="2000" dirty="0" err="1">
                <a:solidFill>
                  <a:srgbClr val="7030A0"/>
                </a:solidFill>
              </a:rPr>
              <a:t>tekočin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(tank – container); </a:t>
            </a:r>
            <a:r>
              <a:rPr lang="en-US" sz="2000" dirty="0" err="1"/>
              <a:t>glede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vrsto</a:t>
            </a:r>
            <a:r>
              <a:rPr lang="en-US" sz="2000" dirty="0"/>
              <a:t> </a:t>
            </a:r>
            <a:r>
              <a:rPr lang="en-US" sz="2000" dirty="0" err="1"/>
              <a:t>tekočin</a:t>
            </a:r>
            <a:r>
              <a:rPr lang="en-US" sz="2000" dirty="0"/>
              <a:t> </a:t>
            </a:r>
            <a:r>
              <a:rPr lang="en-US" sz="2000" dirty="0" err="1"/>
              <a:t>jih</a:t>
            </a:r>
            <a:r>
              <a:rPr lang="en-US" sz="2000" dirty="0"/>
              <a:t> </a:t>
            </a:r>
            <a:r>
              <a:rPr lang="en-US" sz="2000" dirty="0" err="1"/>
              <a:t>delimo</a:t>
            </a:r>
            <a:r>
              <a:rPr lang="en-US" sz="2000" dirty="0"/>
              <a:t> v </a:t>
            </a:r>
            <a:r>
              <a:rPr lang="en-US" sz="2000" dirty="0" err="1"/>
              <a:t>dve</a:t>
            </a:r>
            <a:r>
              <a:rPr lang="en-US" sz="2000" dirty="0"/>
              <a:t> </a:t>
            </a:r>
            <a:r>
              <a:rPr lang="en-US" sz="2000" dirty="0" err="1"/>
              <a:t>podskupini</a:t>
            </a:r>
            <a:r>
              <a:rPr lang="en-US" sz="2000" dirty="0"/>
              <a:t>: </a:t>
            </a:r>
            <a:endParaRPr lang="sl-SI" sz="2000" dirty="0"/>
          </a:p>
          <a:p>
            <a:r>
              <a:rPr lang="en-US" sz="2000" dirty="0"/>
              <a:t> </a:t>
            </a:r>
            <a:endParaRPr lang="sl-SI" sz="2000" dirty="0"/>
          </a:p>
          <a:p>
            <a:pPr marL="342900" lvl="0" indent="-342900" hangingPunct="0">
              <a:buFont typeface="Arial" pitchFamily="34" charset="0"/>
              <a:buChar char="•"/>
            </a:pPr>
            <a:r>
              <a:rPr lang="en-US" sz="2000" dirty="0"/>
              <a:t>Tank – </a:t>
            </a:r>
            <a:r>
              <a:rPr lang="en-US" sz="2000" dirty="0" err="1"/>
              <a:t>kontejnerji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nenevarnih</a:t>
            </a:r>
            <a:r>
              <a:rPr lang="en-US" sz="2000" dirty="0"/>
              <a:t> </a:t>
            </a:r>
            <a:r>
              <a:rPr lang="en-US" sz="2000" dirty="0" err="1"/>
              <a:t>tekočin</a:t>
            </a:r>
            <a:r>
              <a:rPr lang="en-US" sz="2000" dirty="0"/>
              <a:t>, </a:t>
            </a:r>
            <a:endParaRPr lang="sl-SI" sz="2000" dirty="0"/>
          </a:p>
          <a:p>
            <a:pPr marL="342900" lvl="0" indent="-342900" hangingPunct="0">
              <a:buFont typeface="Arial" pitchFamily="34" charset="0"/>
              <a:buChar char="•"/>
            </a:pPr>
            <a:r>
              <a:rPr lang="en-US" sz="2000" dirty="0"/>
              <a:t>Tank – </a:t>
            </a:r>
            <a:r>
              <a:rPr lang="en-US" sz="2000" dirty="0" err="1"/>
              <a:t>kontejnerji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prevoz</a:t>
            </a:r>
            <a:r>
              <a:rPr lang="en-US" sz="2000" dirty="0"/>
              <a:t> </a:t>
            </a:r>
            <a:r>
              <a:rPr lang="en-US" sz="2000" dirty="0" err="1"/>
              <a:t>nevarnih</a:t>
            </a:r>
            <a:r>
              <a:rPr lang="en-US" sz="2000" dirty="0"/>
              <a:t> </a:t>
            </a:r>
            <a:r>
              <a:rPr lang="en-US" sz="2000" dirty="0" err="1"/>
              <a:t>tekočin</a:t>
            </a:r>
            <a:r>
              <a:rPr lang="en-US" sz="2000" dirty="0"/>
              <a:t>. </a:t>
            </a:r>
            <a:endParaRPr lang="sl-SI" sz="2000" dirty="0"/>
          </a:p>
        </p:txBody>
      </p:sp>
      <p:pic>
        <p:nvPicPr>
          <p:cNvPr id="4100" name="Picture 4" descr="http://www.intermodal.si/images/slik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501008"/>
            <a:ext cx="4752528" cy="27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10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69269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/>
              <a:t>Vrste kontejnerjev po konstrukciji in uporabnosti </a:t>
            </a:r>
            <a:endParaRPr lang="sl-SI" sz="2800" dirty="0"/>
          </a:p>
        </p:txBody>
      </p:sp>
      <p:sp>
        <p:nvSpPr>
          <p:cNvPr id="3" name="Pravokotnik 2"/>
          <p:cNvSpPr/>
          <p:nvPr/>
        </p:nvSpPr>
        <p:spPr>
          <a:xfrm>
            <a:off x="251520" y="1556792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Po materialu iz katerega je kontejner izdelan, kontejnerje razdelimo na: </a:t>
            </a:r>
          </a:p>
          <a:p>
            <a:r>
              <a:rPr lang="sl-SI" sz="2000" dirty="0"/>
              <a:t>- lesene, </a:t>
            </a:r>
          </a:p>
          <a:p>
            <a:r>
              <a:rPr lang="sl-SI" sz="2000" dirty="0"/>
              <a:t>- kovinske in </a:t>
            </a:r>
          </a:p>
          <a:p>
            <a:r>
              <a:rPr lang="sl-SI" sz="2000" dirty="0"/>
              <a:t>- kombinirane. </a:t>
            </a:r>
          </a:p>
        </p:txBody>
      </p:sp>
    </p:spTree>
    <p:extLst>
      <p:ext uri="{BB962C8B-B14F-4D97-AF65-F5344CB8AC3E}">
        <p14:creationId xmlns:p14="http://schemas.microsoft.com/office/powerpoint/2010/main" val="240874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692696"/>
            <a:ext cx="892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/>
              <a:t>Po konstrukciji in uporabnosti delimo kontejnerje v naslednje glavne vrste</a:t>
            </a:r>
            <a:r>
              <a:rPr lang="sl-SI" sz="2400" b="1" dirty="0" smtClean="0"/>
              <a:t>:</a:t>
            </a:r>
          </a:p>
          <a:p>
            <a:r>
              <a:rPr lang="sl-SI" sz="2400" dirty="0" smtClean="0"/>
              <a:t> </a:t>
            </a:r>
            <a:endParaRPr lang="sl-SI" sz="2400" dirty="0"/>
          </a:p>
          <a:p>
            <a:r>
              <a:rPr lang="sl-SI" sz="2000" dirty="0"/>
              <a:t>1. </a:t>
            </a:r>
            <a:r>
              <a:rPr lang="sl-SI" sz="2000" u="sng" dirty="0"/>
              <a:t>ISO – </a:t>
            </a:r>
            <a:r>
              <a:rPr lang="sl-SI" sz="2000" u="sng" dirty="0" err="1"/>
              <a:t>plywood</a:t>
            </a:r>
            <a:r>
              <a:rPr lang="sl-SI" sz="2000" u="sng" dirty="0"/>
              <a:t> kontejner </a:t>
            </a:r>
            <a:r>
              <a:rPr lang="sl-SI" sz="2000" dirty="0"/>
              <a:t>je zaprt klasičen kontejner, zgrajen iz jeklenega nosilnega ogrodja; strop in stene so izdelane iz lesenih vezanih plošč, prevlečenih z </a:t>
            </a:r>
            <a:r>
              <a:rPr lang="sl-SI" sz="2000" dirty="0" err="1"/>
              <a:t>ojačanim</a:t>
            </a:r>
            <a:r>
              <a:rPr lang="sl-SI" sz="2000" dirty="0"/>
              <a:t> poliestrom. Vrata ima samo na čelni strani v izvedbi </a:t>
            </a:r>
            <a:r>
              <a:rPr lang="sl-SI" sz="2000" dirty="0" err="1"/>
              <a:t>ply</a:t>
            </a:r>
            <a:r>
              <a:rPr lang="sl-SI" sz="2000" dirty="0"/>
              <a:t> – metala, stene </a:t>
            </a:r>
            <a:r>
              <a:rPr lang="sl-SI" sz="2000" dirty="0" smtClean="0"/>
              <a:t>so </a:t>
            </a:r>
            <a:r>
              <a:rPr lang="sl-SI" sz="2000" dirty="0"/>
              <a:t>gladke, imajo dobre izolacijske lastnosti, ki zmanjšujejo pojav kondenziranja. Posebej primerni so za prekomorski prevoz občutljivega kosovnega blaga.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05064"/>
            <a:ext cx="3168352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27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620688"/>
            <a:ext cx="878497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2. </a:t>
            </a:r>
            <a:r>
              <a:rPr lang="sl-SI" sz="2000" u="sng" dirty="0"/>
              <a:t>ISO – jekleni kontejnerji </a:t>
            </a:r>
            <a:r>
              <a:rPr lang="sl-SI" sz="2000" dirty="0"/>
              <a:t>so klasični zaprti kontejnerji s čelnimi vrati (</a:t>
            </a:r>
            <a:r>
              <a:rPr lang="sl-SI" sz="2000" dirty="0" err="1"/>
              <a:t>end</a:t>
            </a:r>
            <a:r>
              <a:rPr lang="sl-SI" sz="2000" dirty="0"/>
              <a:t> </a:t>
            </a:r>
            <a:r>
              <a:rPr lang="sl-SI" sz="2000" dirty="0" err="1"/>
              <a:t>door</a:t>
            </a:r>
            <a:r>
              <a:rPr lang="sl-SI" sz="2000" dirty="0"/>
              <a:t>), izdelani v varjeni konstrukciji iz jeklenih profilov in pločevine. Izdelujejo se v vseh dimenzijah po ISO standardih.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302" y="2364266"/>
            <a:ext cx="4591395" cy="3425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28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1052736"/>
            <a:ext cx="871296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3. </a:t>
            </a:r>
            <a:r>
              <a:rPr lang="sl-SI" sz="2000" u="sng" dirty="0"/>
              <a:t>Jekleni kontejnerji z vrati na čelni in bočni strani</a:t>
            </a:r>
            <a:r>
              <a:rPr lang="sl-SI" sz="2000" dirty="0"/>
              <a:t>; zelo primerni so za </a:t>
            </a:r>
            <a:r>
              <a:rPr lang="sl-SI" sz="2000" dirty="0" err="1"/>
              <a:t>natovor</a:t>
            </a:r>
            <a:r>
              <a:rPr lang="sl-SI" sz="2000" dirty="0"/>
              <a:t> in raztovor </a:t>
            </a:r>
            <a:r>
              <a:rPr lang="sl-SI" sz="2000" dirty="0" err="1"/>
              <a:t>paletiziranega</a:t>
            </a:r>
            <a:r>
              <a:rPr lang="sl-SI" sz="2000" dirty="0"/>
              <a:t> blaga in večjih kosovnih </a:t>
            </a:r>
            <a:r>
              <a:rPr lang="sl-SI" sz="2000" dirty="0" smtClean="0"/>
              <a:t>tovorov. </a:t>
            </a:r>
            <a:endParaRPr lang="sl-SI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92896"/>
            <a:ext cx="4608512" cy="3994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9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79084" y="836712"/>
            <a:ext cx="892899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4. </a:t>
            </a:r>
            <a:r>
              <a:rPr lang="sl-SI" sz="2000" u="sng" dirty="0"/>
              <a:t>Jekleni kontejnerji z </a:t>
            </a:r>
            <a:r>
              <a:rPr lang="sl-SI" sz="2000" u="sng" dirty="0" smtClean="0"/>
              <a:t>dvižnim </a:t>
            </a:r>
            <a:r>
              <a:rPr lang="sl-SI" sz="2000" u="sng" dirty="0"/>
              <a:t>stropom </a:t>
            </a:r>
            <a:r>
              <a:rPr lang="sl-SI" sz="2000" u="sng" dirty="0" smtClean="0"/>
              <a:t>,</a:t>
            </a:r>
            <a:r>
              <a:rPr lang="sl-SI" sz="2000" dirty="0" smtClean="0"/>
              <a:t> so </a:t>
            </a:r>
            <a:r>
              <a:rPr lang="sl-SI" sz="2000" dirty="0"/>
              <a:t>izdelani v varjeni izvedbi iz profilov in jeklene pločevine. Delijo se v 3 podskupine: </a:t>
            </a:r>
          </a:p>
          <a:p>
            <a:r>
              <a:rPr lang="sl-SI" sz="2000" dirty="0"/>
              <a:t>- kontejnerji z </a:t>
            </a:r>
            <a:r>
              <a:rPr lang="sl-SI" sz="2000" dirty="0" smtClean="0"/>
              <a:t>dvižnim </a:t>
            </a:r>
            <a:r>
              <a:rPr lang="sl-SI" sz="2000" dirty="0"/>
              <a:t>stropom, </a:t>
            </a:r>
            <a:r>
              <a:rPr lang="sl-SI" sz="2000" dirty="0">
                <a:solidFill>
                  <a:prstClr val="black"/>
                </a:solidFill>
              </a:rPr>
              <a:t>(</a:t>
            </a:r>
            <a:r>
              <a:rPr lang="sl-SI" sz="2000" dirty="0" err="1">
                <a:solidFill>
                  <a:prstClr val="black"/>
                </a:solidFill>
              </a:rPr>
              <a:t>hard</a:t>
            </a:r>
            <a:r>
              <a:rPr lang="sl-SI" sz="2000" dirty="0">
                <a:solidFill>
                  <a:prstClr val="black"/>
                </a:solidFill>
              </a:rPr>
              <a:t> top) </a:t>
            </a:r>
            <a:endParaRPr lang="sl-SI" sz="2000" dirty="0"/>
          </a:p>
          <a:p>
            <a:r>
              <a:rPr lang="sl-SI" sz="2000" dirty="0"/>
              <a:t>- kontejner z </a:t>
            </a:r>
            <a:r>
              <a:rPr lang="sl-SI" sz="2000" dirty="0" smtClean="0"/>
              <a:t>zložljivim </a:t>
            </a:r>
            <a:r>
              <a:rPr lang="sl-SI" sz="2000" dirty="0"/>
              <a:t>stropom, </a:t>
            </a:r>
          </a:p>
          <a:p>
            <a:r>
              <a:rPr lang="pl-PL" sz="2000" dirty="0"/>
              <a:t>- kontejner s stransko premičnim stropom.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56992"/>
            <a:ext cx="3377952" cy="253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72416"/>
            <a:ext cx="3202353" cy="251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5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1124744"/>
            <a:ext cx="878497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5. </a:t>
            </a:r>
            <a:r>
              <a:rPr lang="sl-SI" sz="2000" u="sng" dirty="0"/>
              <a:t>Jekleni kontejnerji brez stropa</a:t>
            </a:r>
            <a:r>
              <a:rPr lang="sl-SI" sz="2000" dirty="0"/>
              <a:t>. Po svoji funkciji so podobni kontejnerjem z </a:t>
            </a:r>
            <a:r>
              <a:rPr lang="sl-SI" sz="2000" dirty="0" smtClean="0"/>
              <a:t>dvižnim </a:t>
            </a:r>
            <a:r>
              <a:rPr lang="sl-SI" sz="2000" dirty="0"/>
              <a:t>stropom</a:t>
            </a:r>
            <a:r>
              <a:rPr lang="sl-SI" sz="2000" dirty="0" smtClean="0"/>
              <a:t>, </a:t>
            </a:r>
            <a:r>
              <a:rPr lang="sl-SI" sz="2000" dirty="0"/>
              <a:t>imajo še normalna čelna vrata, kar povečuje univerzalnost kontejnerja.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068960"/>
            <a:ext cx="344269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6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1124744"/>
            <a:ext cx="87849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6. </a:t>
            </a:r>
            <a:r>
              <a:rPr lang="sl-SI" sz="2000" u="sng" dirty="0" err="1"/>
              <a:t>Sklopljivi</a:t>
            </a:r>
            <a:r>
              <a:rPr lang="sl-SI" sz="2000" u="sng" dirty="0"/>
              <a:t> kontejnerji </a:t>
            </a:r>
            <a:r>
              <a:rPr lang="sl-SI" sz="2000" dirty="0"/>
              <a:t>(</a:t>
            </a:r>
            <a:r>
              <a:rPr lang="sl-SI" sz="2000" dirty="0" err="1"/>
              <a:t>folding</a:t>
            </a:r>
            <a:r>
              <a:rPr lang="sl-SI" sz="2000" dirty="0"/>
              <a:t> </a:t>
            </a:r>
            <a:r>
              <a:rPr lang="sl-SI" sz="2000" dirty="0" err="1"/>
              <a:t>container</a:t>
            </a:r>
            <a:r>
              <a:rPr lang="sl-SI" sz="2000" dirty="0"/>
              <a:t>) prištevamo jih k specialnim kontejnerjem. Izdelani so po ISO normah iz jeklenih profilov in pločevine. Posamezne stene in strop je mogoče s pomočjo posebnih zglobov na zobniškem principu </a:t>
            </a:r>
            <a:r>
              <a:rPr lang="sl-SI" sz="2000" dirty="0" smtClean="0"/>
              <a:t>zložiti</a:t>
            </a:r>
            <a:r>
              <a:rPr lang="sl-SI" sz="2000" dirty="0"/>
              <a:t>, s čimer se občutno zmanjša volumen pri prevozu praznega kontejnerja.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399283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19463"/>
            <a:ext cx="3503182" cy="2627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94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268" y="764704"/>
            <a:ext cx="532859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0633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1132148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7. </a:t>
            </a:r>
            <a:r>
              <a:rPr lang="sl-SI" sz="2000" u="sng" dirty="0"/>
              <a:t>Kontejnerji platforma </a:t>
            </a:r>
            <a:r>
              <a:rPr lang="sl-SI" sz="2000" dirty="0"/>
              <a:t>(</a:t>
            </a:r>
            <a:r>
              <a:rPr lang="sl-SI" sz="2000" dirty="0" err="1"/>
              <a:t>flat</a:t>
            </a:r>
            <a:r>
              <a:rPr lang="sl-SI" sz="2000" dirty="0"/>
              <a:t> </a:t>
            </a:r>
            <a:r>
              <a:rPr lang="sl-SI" sz="2000" dirty="0" err="1"/>
              <a:t>container</a:t>
            </a:r>
            <a:r>
              <a:rPr lang="sl-SI" sz="2000" dirty="0"/>
              <a:t>); so specialni kontejnerji za prevoz neobčutljivih dolgih tovorov. Imajo standardno dno, dve čelni </a:t>
            </a:r>
            <a:r>
              <a:rPr lang="sl-SI" sz="2000"/>
              <a:t>steni </a:t>
            </a:r>
            <a:r>
              <a:rPr lang="sl-SI" sz="2000" smtClean="0"/>
              <a:t>ali </a:t>
            </a:r>
            <a:r>
              <a:rPr lang="sl-SI" sz="2000" dirty="0"/>
              <a:t>štiri kratke stene, običajno trikotne oblike. Stranske in čelne stene so </a:t>
            </a:r>
            <a:r>
              <a:rPr lang="sl-SI" sz="2000" dirty="0" smtClean="0"/>
              <a:t>zložljive</a:t>
            </a:r>
            <a:r>
              <a:rPr lang="sl-SI" sz="2000" dirty="0"/>
              <a:t>, s čimer se zmanjša volumen praznega kontejnerja za okrog 5-krat.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811248" cy="287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32821"/>
            <a:ext cx="4050825" cy="284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8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1120676"/>
            <a:ext cx="856895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/>
          </a:p>
          <a:p>
            <a:r>
              <a:rPr lang="sl-SI" sz="2000" dirty="0"/>
              <a:t>8. </a:t>
            </a:r>
            <a:r>
              <a:rPr lang="sl-SI" sz="2000" u="sng" dirty="0"/>
              <a:t>ISO kontejnerji v kombinaciji aluminij – jeklo</a:t>
            </a:r>
            <a:r>
              <a:rPr lang="sl-SI" sz="2000" dirty="0"/>
              <a:t>; kombinacija aluminija in jekla je v kontejnerski gradnji zelo pogost pojav. Nosilni deli teh kontejnerjev so izdelani iz jeklenih profilov, ostali deli, posebno stene in strop, so izdelani iz aluminijaste pločevine. 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573016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0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90872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9. </a:t>
            </a:r>
            <a:r>
              <a:rPr lang="sl-SI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Kontejnerji za transport tekočin 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(tank – </a:t>
            </a:r>
            <a:r>
              <a:rPr lang="sl-SI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container</a:t>
            </a:r>
            <a:r>
              <a:rPr lang="sl-SI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).</a:t>
            </a:r>
            <a:endParaRPr lang="sl-SI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2780928"/>
            <a:ext cx="4390906" cy="3265736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773829"/>
            <a:ext cx="4369404" cy="327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19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692696"/>
            <a:ext cx="8928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10. </a:t>
            </a:r>
            <a:r>
              <a:rPr lang="sl-SI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Specialni kontejnerji za prevoz nevarnih tekočin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; sestavljeni so iz nosilnega jeklenega okvirja, v katerem je več posod za prevoz tekočin. Dimenzije kontejnerjev ustrezajo ISO normam. 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2996952"/>
            <a:ext cx="422446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752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0" y="476672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11. </a:t>
            </a:r>
            <a:r>
              <a:rPr lang="sl-SI" sz="2000" u="sng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Bulk</a:t>
            </a:r>
            <a:r>
              <a:rPr lang="sl-SI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 – kontejnerji ali kratko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– </a:t>
            </a:r>
            <a:r>
              <a:rPr lang="sl-SI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bulktainerji</a:t>
            </a:r>
            <a:r>
              <a:rPr lang="sl-SI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so specialni kontejnerji za prevoz masovnega prašnatega blaga. Izdelani so iz jeklenih profilov in jeklene pločevine v varjeni izvedbi in dimenzijah, ki ustrezajo ISO normam. Na stropu imajo posebne odprtine za polnjenje, na čelni strani spodaj pa odprtine za praznjenje prašnatih tovorov. 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743200"/>
            <a:ext cx="61912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6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764704"/>
            <a:ext cx="85689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 smtClean="0"/>
          </a:p>
          <a:p>
            <a:r>
              <a:rPr lang="sl-SI" sz="2000" dirty="0" smtClean="0"/>
              <a:t>12. </a:t>
            </a:r>
            <a:r>
              <a:rPr lang="sl-SI" sz="2000" u="sng" dirty="0" smtClean="0"/>
              <a:t>Hladilni kontejnerji </a:t>
            </a:r>
            <a:r>
              <a:rPr lang="sl-SI" sz="2000" dirty="0" smtClean="0"/>
              <a:t>(</a:t>
            </a:r>
            <a:r>
              <a:rPr lang="sl-SI" sz="2000" dirty="0" err="1" smtClean="0"/>
              <a:t>refrigated</a:t>
            </a:r>
            <a:r>
              <a:rPr lang="sl-SI" sz="2000" dirty="0" smtClean="0"/>
              <a:t> </a:t>
            </a:r>
            <a:r>
              <a:rPr lang="sl-SI" sz="2000" dirty="0" err="1" smtClean="0"/>
              <a:t>container</a:t>
            </a:r>
            <a:r>
              <a:rPr lang="sl-SI" sz="2000" dirty="0" smtClean="0"/>
              <a:t>) </a:t>
            </a:r>
          </a:p>
        </p:txBody>
      </p:sp>
      <p:pic>
        <p:nvPicPr>
          <p:cNvPr id="1026" name="Picture 2" descr="http://img.directindustry.com/images_di/photo-g/reefer-shipping-container-21921-2701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66" y="1916832"/>
            <a:ext cx="4132045" cy="2448272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T6yGHPOOz44KT9ZbiB8TmNBtaeipWLcBO67DxFEA5NzTyvspO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4147" y="1700808"/>
            <a:ext cx="4464496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37" y="151646"/>
            <a:ext cx="3024336" cy="209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3851920" y="9807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 smtClean="0"/>
              <a:t>Rešetke </a:t>
            </a:r>
            <a:r>
              <a:rPr lang="sl-SI" dirty="0"/>
              <a:t>na tleh kontejnerja. Omogočajo enakomeren pretok hlajenega zraka.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22" y="2487268"/>
            <a:ext cx="3055751" cy="188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3779912" y="28328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 smtClean="0"/>
              <a:t>Največja </a:t>
            </a:r>
            <a:r>
              <a:rPr lang="sl-SI" dirty="0"/>
              <a:t>nakladalna višina znotraj kontejnerja. V primeru, da je tovor nad to oznako, ni več zagotovljen </a:t>
            </a:r>
            <a:r>
              <a:rPr lang="sl-SI" dirty="0" err="1"/>
              <a:t>zadostnen</a:t>
            </a:r>
            <a:r>
              <a:rPr lang="sl-SI" dirty="0"/>
              <a:t> pretok zraka.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04" y="4629329"/>
            <a:ext cx="3057783" cy="193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3707904" y="49411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 smtClean="0"/>
              <a:t>Prikaz </a:t>
            </a:r>
            <a:r>
              <a:rPr lang="sl-SI" dirty="0"/>
              <a:t>notranje temperature kontejnerja, ki je vzporedno zabeležena na </a:t>
            </a:r>
            <a:r>
              <a:rPr lang="sl-SI" dirty="0" err="1"/>
              <a:t>Partlow</a:t>
            </a:r>
            <a:r>
              <a:rPr lang="sl-SI" dirty="0"/>
              <a:t> zapisnik.</a:t>
            </a:r>
          </a:p>
        </p:txBody>
      </p:sp>
    </p:spTree>
    <p:extLst>
      <p:ext uri="{BB962C8B-B14F-4D97-AF65-F5344CB8AC3E}">
        <p14:creationId xmlns:p14="http://schemas.microsoft.com/office/powerpoint/2010/main" val="4286888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764704"/>
            <a:ext cx="896448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b="1" dirty="0" smtClean="0"/>
              <a:t>Označevanje kontejnerjev </a:t>
            </a:r>
          </a:p>
          <a:p>
            <a:endParaRPr lang="sl-SI" sz="2400" b="1" dirty="0" smtClean="0"/>
          </a:p>
          <a:p>
            <a:r>
              <a:rPr lang="sl-SI" sz="2000" dirty="0" smtClean="0"/>
              <a:t>Poleg standardiziranih dimenzij in uporabnih lastnosti kontejnerjev je ISO predpisal tudi ustrezne oznake na kontejnerjih. S temi standardi so predpisani naslednji podatki, ki jih mora imeti vsak kontejner: </a:t>
            </a:r>
          </a:p>
          <a:p>
            <a:endParaRPr lang="sl-SI" sz="2000" dirty="0" smtClean="0"/>
          </a:p>
          <a:p>
            <a:r>
              <a:rPr lang="sl-SI" sz="2000" dirty="0" smtClean="0"/>
              <a:t>- oznaka lastnika, </a:t>
            </a:r>
          </a:p>
          <a:p>
            <a:r>
              <a:rPr lang="sl-SI" sz="2000" dirty="0" smtClean="0"/>
              <a:t>- številka serije, </a:t>
            </a:r>
          </a:p>
          <a:p>
            <a:r>
              <a:rPr lang="sl-SI" sz="2000" dirty="0" smtClean="0"/>
              <a:t>- nadzorna številka, </a:t>
            </a:r>
          </a:p>
          <a:p>
            <a:r>
              <a:rPr lang="sl-SI" sz="2000" dirty="0" smtClean="0"/>
              <a:t>- oznaka države, </a:t>
            </a:r>
          </a:p>
          <a:p>
            <a:r>
              <a:rPr lang="pl-PL" sz="2000" dirty="0" smtClean="0"/>
              <a:t>- oznaka za dimenzije in tip kontejnerja, </a:t>
            </a:r>
          </a:p>
          <a:p>
            <a:r>
              <a:rPr lang="it-IT" sz="2000" dirty="0" smtClean="0"/>
              <a:t>- </a:t>
            </a:r>
            <a:r>
              <a:rPr lang="it-IT" sz="2000" dirty="0" err="1" smtClean="0"/>
              <a:t>oznaka</a:t>
            </a:r>
            <a:r>
              <a:rPr lang="it-IT" sz="2000" dirty="0" smtClean="0"/>
              <a:t> bruto in </a:t>
            </a:r>
            <a:r>
              <a:rPr lang="it-IT" sz="2000" dirty="0" err="1" smtClean="0"/>
              <a:t>lastne</a:t>
            </a:r>
            <a:r>
              <a:rPr lang="it-IT" sz="2000" dirty="0" smtClean="0"/>
              <a:t> </a:t>
            </a:r>
            <a:r>
              <a:rPr lang="it-IT" sz="2000" dirty="0" err="1" smtClean="0"/>
              <a:t>mase</a:t>
            </a:r>
            <a:r>
              <a:rPr lang="it-IT" sz="2000" dirty="0" smtClean="0"/>
              <a:t>, </a:t>
            </a:r>
            <a:r>
              <a:rPr lang="it-IT" sz="2000" dirty="0" err="1" smtClean="0"/>
              <a:t>ki</a:t>
            </a:r>
            <a:r>
              <a:rPr lang="it-IT" sz="2000" dirty="0" smtClean="0"/>
              <a:t> sta </a:t>
            </a:r>
            <a:r>
              <a:rPr lang="it-IT" sz="2000" dirty="0" err="1" smtClean="0"/>
              <a:t>navedeni</a:t>
            </a:r>
            <a:r>
              <a:rPr lang="it-IT" sz="2000" dirty="0" smtClean="0"/>
              <a:t> v </a:t>
            </a:r>
            <a:r>
              <a:rPr lang="it-IT" sz="2000" dirty="0" err="1" smtClean="0"/>
              <a:t>kilogramih</a:t>
            </a:r>
            <a:r>
              <a:rPr lang="it-IT" sz="2000" dirty="0" smtClean="0"/>
              <a:t> in </a:t>
            </a:r>
            <a:r>
              <a:rPr lang="it-IT" sz="2000" dirty="0" err="1" smtClean="0"/>
              <a:t>funtih</a:t>
            </a:r>
            <a:r>
              <a:rPr lang="it-IT" sz="2000" dirty="0" smtClean="0"/>
              <a:t>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764704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/>
              <a:t>Sistem označevanja kontejnerjev je prilagojen elektronski obdelavi podatkov in je sestavljen iz treh skupin oznak</a:t>
            </a:r>
            <a:r>
              <a:rPr lang="sl-SI" sz="2000" dirty="0" smtClean="0"/>
              <a:t>:</a:t>
            </a:r>
          </a:p>
          <a:p>
            <a:r>
              <a:rPr lang="sl-SI" sz="2000" dirty="0" smtClean="0"/>
              <a:t> </a:t>
            </a:r>
            <a:endParaRPr lang="sl-SI" sz="2000" dirty="0"/>
          </a:p>
          <a:p>
            <a:r>
              <a:rPr lang="pl-PL" sz="2000" dirty="0"/>
              <a:t>1. oznaka lastnika: 4 črke </a:t>
            </a:r>
          </a:p>
          <a:p>
            <a:r>
              <a:rPr lang="sl-SI" sz="2000" dirty="0" smtClean="0"/>
              <a:t>številka </a:t>
            </a:r>
            <a:r>
              <a:rPr lang="sl-SI" sz="2000" dirty="0"/>
              <a:t>serije: 6 števk </a:t>
            </a:r>
          </a:p>
          <a:p>
            <a:r>
              <a:rPr lang="sl-SI" sz="2000" dirty="0"/>
              <a:t>nadzorna številka: ena števka </a:t>
            </a:r>
          </a:p>
          <a:p>
            <a:r>
              <a:rPr lang="pl-PL" sz="2000" dirty="0"/>
              <a:t>2. oznaka </a:t>
            </a:r>
            <a:r>
              <a:rPr lang="pl-PL" sz="2000" dirty="0" smtClean="0"/>
              <a:t>države</a:t>
            </a:r>
            <a:r>
              <a:rPr lang="pl-PL" sz="2000" dirty="0"/>
              <a:t>: 3 črke </a:t>
            </a:r>
          </a:p>
          <a:p>
            <a:r>
              <a:rPr lang="pl-PL" sz="2000" dirty="0"/>
              <a:t>3. oznaka za dimenzije in tip: 4 števke.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964068"/>
            <a:ext cx="4896544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1691680" y="5949280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Oznake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kontejnerju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8035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908720"/>
            <a:ext cx="89289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/>
              <a:t>Oznaka lastnika </a:t>
            </a:r>
            <a:r>
              <a:rPr lang="sl-SI" sz="2000" dirty="0"/>
              <a:t>ima 4 velike latinične črke, mora pa se razlikovati od oznak drugih transportnih sredstev. V ta namen priporočajo na četrtem mestu uporabiti črko U. </a:t>
            </a:r>
          </a:p>
          <a:p>
            <a:r>
              <a:rPr lang="sl-SI" sz="2000" b="1" dirty="0"/>
              <a:t>Serijska številka </a:t>
            </a:r>
            <a:r>
              <a:rPr lang="sl-SI" sz="2000" dirty="0"/>
              <a:t>mora imeti 6 arabskih števk. V primeru, da je ta številka manjša, se spredaj dodajo ničle. </a:t>
            </a:r>
          </a:p>
          <a:p>
            <a:r>
              <a:rPr lang="sl-SI" sz="2000" b="1" dirty="0"/>
              <a:t>Nadzorna oznaka </a:t>
            </a:r>
            <a:r>
              <a:rPr lang="sl-SI" sz="2000" dirty="0"/>
              <a:t>(števka) daje informacijo o tem, da je preverjena oznaka lastnika in oznaka serijske številke. Ta oznaka se dobi z izračunom s pomočjo tablic za transformiranje oznak. </a:t>
            </a:r>
          </a:p>
          <a:p>
            <a:r>
              <a:rPr lang="sl-SI" sz="2000" b="1" dirty="0"/>
              <a:t>Oznaka </a:t>
            </a:r>
            <a:r>
              <a:rPr lang="sl-SI" sz="2000" b="1" dirty="0" smtClean="0"/>
              <a:t>države </a:t>
            </a:r>
            <a:r>
              <a:rPr lang="sl-SI" sz="2000" dirty="0"/>
              <a:t>mora imeti 3 latinične črke, pri čemer se uporablja oznaka cestnih vozil tako, da se doda črka X, če je oznaka iz ene ali dveh črk. </a:t>
            </a:r>
          </a:p>
        </p:txBody>
      </p:sp>
      <p:sp>
        <p:nvSpPr>
          <p:cNvPr id="3" name="Pravokotnik 2"/>
          <p:cNvSpPr/>
          <p:nvPr/>
        </p:nvSpPr>
        <p:spPr>
          <a:xfrm>
            <a:off x="179512" y="4797152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/>
              <a:t>Na primer: Italija = I, na kontejnerju: IXX, </a:t>
            </a:r>
          </a:p>
          <a:p>
            <a:r>
              <a:rPr lang="pl-PL" sz="2000" dirty="0"/>
              <a:t>Grčija = GR, na kontejnerju: GRX, </a:t>
            </a:r>
          </a:p>
          <a:p>
            <a:r>
              <a:rPr lang="pl-PL" sz="2000" dirty="0"/>
              <a:t>ZDA = USA, na kontejnerju: USA.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804729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9904" y="188640"/>
            <a:ext cx="91353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/>
              <a:t>Oznaka velikosti </a:t>
            </a:r>
            <a:r>
              <a:rPr lang="sl-SI" sz="2000" dirty="0"/>
              <a:t>in tipa kontejnerja ima 4 arabske številke, pri čemer sta prvi dve oznaka velikosti oziroma dimenzij, drugi dve pa označujeta tip kontejnerja. V primerih, ko na kontejnerju ni dovolj prostora (na cisterni, plato – kontejnerju ipd.), se vse naštete oznake napišejo v eno vrsto.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17" y="1772816"/>
            <a:ext cx="7150137" cy="5368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6706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1268760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/>
              <a:t>Tip in dimenzije kontejnerja je mogoče razbrati ž</a:t>
            </a:r>
            <a:r>
              <a:rPr lang="sl-SI" sz="2000" dirty="0" smtClean="0"/>
              <a:t>e </a:t>
            </a:r>
            <a:r>
              <a:rPr lang="sl-SI" sz="2000" dirty="0"/>
              <a:t>iz lastnikove številke serije. Če je prva številka: </a:t>
            </a:r>
          </a:p>
          <a:p>
            <a:r>
              <a:rPr lang="pl-PL" sz="2000" dirty="0"/>
              <a:t>0 = kontejner za zračni promet, </a:t>
            </a:r>
          </a:p>
          <a:p>
            <a:r>
              <a:rPr lang="sl-SI" sz="2000" dirty="0"/>
              <a:t>1 = univerzalni zaprti kontejner, </a:t>
            </a:r>
          </a:p>
          <a:p>
            <a:r>
              <a:rPr lang="sl-SI" sz="2000" dirty="0"/>
              <a:t>2 = </a:t>
            </a:r>
            <a:r>
              <a:rPr lang="sl-SI" sz="2000" dirty="0" err="1"/>
              <a:t>izotermični</a:t>
            </a:r>
            <a:r>
              <a:rPr lang="sl-SI" sz="2000" dirty="0"/>
              <a:t> zaprti kontejner, </a:t>
            </a:r>
          </a:p>
          <a:p>
            <a:r>
              <a:rPr lang="sl-SI" sz="2000" dirty="0"/>
              <a:t>3 = kontejner platforma, </a:t>
            </a:r>
          </a:p>
          <a:p>
            <a:r>
              <a:rPr lang="pl-PL" sz="2000" dirty="0"/>
              <a:t>4 = kontejner z odprto streho, </a:t>
            </a:r>
          </a:p>
          <a:p>
            <a:r>
              <a:rPr lang="sl-SI" sz="2000" dirty="0"/>
              <a:t>5 = kontejner hladilnik, </a:t>
            </a:r>
          </a:p>
          <a:p>
            <a:r>
              <a:rPr lang="sl-SI" sz="2000" dirty="0"/>
              <a:t>6 = kontejner cisterna, </a:t>
            </a:r>
          </a:p>
          <a:p>
            <a:r>
              <a:rPr lang="sl-SI" sz="2000" dirty="0"/>
              <a:t>7 = toplotno izolirani kontejner, </a:t>
            </a:r>
          </a:p>
          <a:p>
            <a:r>
              <a:rPr lang="pl-PL" sz="2000" dirty="0"/>
              <a:t>8 = kontejner z odprtimi stranicami, </a:t>
            </a:r>
          </a:p>
          <a:p>
            <a:r>
              <a:rPr lang="pl-PL" sz="2000" dirty="0"/>
              <a:t>9 = kontejner za specialne namene.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35496158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1052736"/>
            <a:ext cx="88569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/>
              <a:t>Ostale oznake na kontejnerjih pomenijo: </a:t>
            </a:r>
            <a:endParaRPr lang="pl-PL" sz="2000" b="1" dirty="0" smtClean="0"/>
          </a:p>
          <a:p>
            <a:endParaRPr lang="pl-PL" sz="2000" dirty="0"/>
          </a:p>
          <a:p>
            <a:r>
              <a:rPr lang="sl-SI" sz="2000" dirty="0"/>
              <a:t>- črki IC v okvirčkih: kontejner izpolnjuje pogoje za izmenjavo v </a:t>
            </a:r>
            <a:r>
              <a:rPr lang="sl-SI" sz="2000" dirty="0" err="1" smtClean="0"/>
              <a:t>medn.prometu</a:t>
            </a:r>
            <a:r>
              <a:rPr lang="sl-SI" sz="2000" dirty="0"/>
              <a:t>; </a:t>
            </a:r>
          </a:p>
          <a:p>
            <a:r>
              <a:rPr lang="pl-PL" sz="2000" dirty="0"/>
              <a:t>- črna plošča je za vpisovanje podatkov s kredo; </a:t>
            </a:r>
          </a:p>
          <a:p>
            <a:r>
              <a:rPr lang="sl-SI" sz="2000" dirty="0"/>
              <a:t>- </a:t>
            </a:r>
            <a:r>
              <a:rPr lang="sl-SI" sz="2000" b="1" dirty="0"/>
              <a:t>MAX GROSS</a:t>
            </a:r>
            <a:r>
              <a:rPr lang="sl-SI" sz="2000" dirty="0"/>
              <a:t>: maksimalna bruto masa; </a:t>
            </a:r>
          </a:p>
          <a:p>
            <a:r>
              <a:rPr lang="sl-SI" sz="2000" dirty="0"/>
              <a:t>- </a:t>
            </a:r>
            <a:r>
              <a:rPr lang="sl-SI" sz="2000" b="1" dirty="0"/>
              <a:t>TARE</a:t>
            </a:r>
            <a:r>
              <a:rPr lang="sl-SI" sz="2000" dirty="0"/>
              <a:t>: lastna masa kontejnerja; </a:t>
            </a:r>
          </a:p>
          <a:p>
            <a:r>
              <a:rPr lang="pt-BR" sz="2000" dirty="0"/>
              <a:t>- </a:t>
            </a:r>
            <a:r>
              <a:rPr lang="pt-BR" sz="2000" b="1" dirty="0"/>
              <a:t>MAX CARGO</a:t>
            </a:r>
            <a:r>
              <a:rPr lang="pt-BR" sz="2000" dirty="0"/>
              <a:t>: maksimalna neto masa; </a:t>
            </a:r>
          </a:p>
          <a:p>
            <a:r>
              <a:rPr lang="sl-SI" sz="2000" dirty="0"/>
              <a:t>- </a:t>
            </a:r>
            <a:r>
              <a:rPr lang="sl-SI" sz="2000" b="1" dirty="0"/>
              <a:t>CUBIC CAPACITY</a:t>
            </a:r>
            <a:r>
              <a:rPr lang="sl-SI" sz="2000" dirty="0"/>
              <a:t>: prostornina kontejnerja. </a:t>
            </a:r>
          </a:p>
        </p:txBody>
      </p:sp>
      <p:sp>
        <p:nvSpPr>
          <p:cNvPr id="3" name="Pravokotnik 2"/>
          <p:cNvSpPr/>
          <p:nvPr/>
        </p:nvSpPr>
        <p:spPr>
          <a:xfrm>
            <a:off x="251520" y="3611972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b="1" dirty="0"/>
              <a:t>»</a:t>
            </a:r>
            <a:r>
              <a:rPr lang="sl-SI" sz="2000" b="1" dirty="0"/>
              <a:t>TIR«</a:t>
            </a:r>
            <a:r>
              <a:rPr lang="sl-SI" sz="2000" dirty="0"/>
              <a:t>, modra tablica označuje kontejner za mednarodni transport po konvenciji carinskega obeležja in druge oznake o datumu izdelave, oznaka države, ki je podala potrdilo o varnosti in druge oznake informativnega značaja</a:t>
            </a:r>
            <a:r>
              <a:rPr lang="sl-S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3491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15008" y="764704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 smtClean="0"/>
              <a:t>Tehnično-eksploatacijske </a:t>
            </a:r>
            <a:r>
              <a:rPr lang="sl-SI" b="1" dirty="0"/>
              <a:t>karakteristike 20 in 40 </a:t>
            </a:r>
            <a:r>
              <a:rPr lang="sl-SI" b="1" dirty="0" err="1"/>
              <a:t>feetnih</a:t>
            </a:r>
            <a:r>
              <a:rPr lang="sl-SI" b="1" dirty="0"/>
              <a:t> ISO-kontejnerjev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144743"/>
              </p:ext>
            </p:extLst>
          </p:nvPr>
        </p:nvGraphicFramePr>
        <p:xfrm>
          <a:off x="1475656" y="1556792"/>
          <a:ext cx="6048672" cy="511256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300264"/>
                <a:gridCol w="1561295"/>
                <a:gridCol w="1347191"/>
                <a:gridCol w="612981"/>
                <a:gridCol w="1226941"/>
              </a:tblGrid>
              <a:tr h="901242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VELIKOST</a:t>
                      </a:r>
                      <a:endParaRPr lang="sl-SI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KONTEJNERJA</a:t>
                      </a:r>
                      <a:endParaRPr lang="sl-SI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KONSTRUKCIJSKI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MATERIAL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PROSTORNINA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sl-SI" sz="1000" baseline="30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TARA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kg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OPOMBA</a:t>
                      </a:r>
                      <a:endParaRPr lang="sl-SI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1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jeklo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32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1.950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1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aluminij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32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1.780 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1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jeklo z oblogo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29 </a:t>
                      </a:r>
                      <a:endParaRPr lang="sl-SI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2.300 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1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20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vezana plošča (panel)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32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1.980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-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1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40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jeklo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61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3.460 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40 x 8 x 8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101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40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aluminij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68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3.450 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40 x 8 x 8,5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8715"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40 feet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l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jeklo z oblogo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53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5.500  </a:t>
                      </a:r>
                      <a:endParaRPr lang="sl-SI" sz="110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476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40 x 8 x 8,5 </a:t>
                      </a:r>
                      <a:r>
                        <a:rPr lang="sl-SI" sz="1000" dirty="0" err="1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feet</a:t>
                      </a:r>
                      <a:endParaRPr lang="sl-SI" sz="1100" dirty="0"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8988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40768"/>
            <a:ext cx="3276622" cy="504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jeZBesedilom 1"/>
          <p:cNvSpPr txBox="1"/>
          <p:nvPr/>
        </p:nvSpPr>
        <p:spPr>
          <a:xfrm>
            <a:off x="1331640" y="548680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 smtClean="0"/>
              <a:t>MAX GROSS</a:t>
            </a:r>
            <a:r>
              <a:rPr lang="sl-SI" sz="2000" dirty="0" smtClean="0"/>
              <a:t>: maksimalna bruto masa kontejnerja</a:t>
            </a:r>
            <a:endParaRPr lang="sl-SI" sz="2000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1979712" y="1804174"/>
            <a:ext cx="447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 smtClean="0"/>
              <a:t>1C</a:t>
            </a:r>
            <a:endParaRPr lang="sl-SI" sz="2000" dirty="0"/>
          </a:p>
        </p:txBody>
      </p:sp>
      <p:sp>
        <p:nvSpPr>
          <p:cNvPr id="4" name="PoljeZBesedilom 3"/>
          <p:cNvSpPr txBox="1"/>
          <p:nvPr/>
        </p:nvSpPr>
        <p:spPr>
          <a:xfrm>
            <a:off x="1998146" y="3493646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 smtClean="0"/>
              <a:t>1B</a:t>
            </a:r>
            <a:endParaRPr lang="sl-SI" sz="2000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2152188" y="5301208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1A</a:t>
            </a:r>
            <a:endParaRPr lang="sl-SI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381818" y="1634897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20ft</a:t>
            </a:r>
            <a:endParaRPr lang="sl-SI" dirty="0"/>
          </a:p>
        </p:txBody>
      </p:sp>
      <p:sp>
        <p:nvSpPr>
          <p:cNvPr id="7" name="PoljeZBesedilom 6"/>
          <p:cNvSpPr txBox="1"/>
          <p:nvPr/>
        </p:nvSpPr>
        <p:spPr>
          <a:xfrm>
            <a:off x="6423032" y="260992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30ft</a:t>
            </a:r>
            <a:endParaRPr lang="sl-SI" dirty="0"/>
          </a:p>
        </p:txBody>
      </p:sp>
      <p:sp>
        <p:nvSpPr>
          <p:cNvPr id="8" name="PoljeZBesedilom 7"/>
          <p:cNvSpPr txBox="1"/>
          <p:nvPr/>
        </p:nvSpPr>
        <p:spPr>
          <a:xfrm>
            <a:off x="6516216" y="4005064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40ft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50781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97611" y="548680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/>
              <a:t>Kontejner ima, kot sredstvo kombiniranega transporta v primerjavi s konvencionalnim transportom, mnoge </a:t>
            </a:r>
            <a:r>
              <a:rPr lang="sl-SI" sz="2000" dirty="0" smtClean="0"/>
              <a:t>prednosti</a:t>
            </a:r>
            <a:r>
              <a:rPr lang="sl-SI" sz="2000" dirty="0"/>
              <a:t> </a:t>
            </a:r>
            <a:r>
              <a:rPr lang="sl-SI" sz="2000" dirty="0" smtClean="0"/>
              <a:t>: </a:t>
            </a:r>
            <a:endParaRPr lang="sl-SI" sz="2000" dirty="0"/>
          </a:p>
          <a:p>
            <a:r>
              <a:rPr lang="sl-SI" sz="2000" dirty="0"/>
              <a:t>a) </a:t>
            </a:r>
            <a:r>
              <a:rPr lang="sl-SI" sz="2000" b="1" dirty="0"/>
              <a:t>Omogoča transport »od vrat do vrat« </a:t>
            </a:r>
            <a:r>
              <a:rPr lang="sl-SI" sz="2000" dirty="0"/>
              <a:t>brez vmesnega pretovora blaga. </a:t>
            </a:r>
          </a:p>
          <a:p>
            <a:r>
              <a:rPr lang="sl-SI" sz="2000" dirty="0"/>
              <a:t>b) </a:t>
            </a:r>
            <a:r>
              <a:rPr lang="sl-SI" sz="2000" b="1" dirty="0"/>
              <a:t>Zmanjšuje stroške </a:t>
            </a:r>
            <a:r>
              <a:rPr lang="sl-SI" sz="2000" b="1" dirty="0" smtClean="0"/>
              <a:t>embalaže</a:t>
            </a:r>
            <a:r>
              <a:rPr lang="sl-SI" sz="2000" dirty="0"/>
              <a:t>; prihranki se nanašajo na primarno, predvsem pa na dopolnilno oz. transportno </a:t>
            </a:r>
            <a:r>
              <a:rPr lang="sl-SI" sz="2000" dirty="0" smtClean="0"/>
              <a:t>embalažo</a:t>
            </a:r>
            <a:r>
              <a:rPr lang="sl-SI" sz="2000" dirty="0"/>
              <a:t>. </a:t>
            </a:r>
          </a:p>
          <a:p>
            <a:r>
              <a:rPr lang="sl-SI" sz="2000" dirty="0"/>
              <a:t>c) </a:t>
            </a:r>
            <a:r>
              <a:rPr lang="sl-SI" sz="2000" b="1" dirty="0"/>
              <a:t>Zmanjšanje poškodb blaga</a:t>
            </a:r>
            <a:r>
              <a:rPr lang="sl-SI" sz="2000" dirty="0"/>
              <a:t>. Z uporabo kontejnerjev se bistveno zmanjšujejo poškodbe blaga, ki pri konvencionalnem transportu nastajajo zaradi večkratnega pretovora, udarcev in pritiska blaga v skladiščih. </a:t>
            </a:r>
          </a:p>
          <a:p>
            <a:r>
              <a:rPr lang="sl-SI" sz="2000" dirty="0"/>
              <a:t>d) </a:t>
            </a:r>
            <a:r>
              <a:rPr lang="sl-SI" sz="2000" b="1" dirty="0"/>
              <a:t>Zmanjšanje stroškov za zavarovanje blaga, za nadzor in dokumentacijo</a:t>
            </a:r>
            <a:r>
              <a:rPr lang="sl-SI" sz="2000" dirty="0"/>
              <a:t>. </a:t>
            </a:r>
          </a:p>
          <a:p>
            <a:r>
              <a:rPr lang="sl-SI" sz="2000" dirty="0"/>
              <a:t>e) </a:t>
            </a:r>
            <a:r>
              <a:rPr lang="sl-SI" sz="2000" b="1" dirty="0"/>
              <a:t>Zmanjšanje stroškov za pretovor blaga</a:t>
            </a:r>
            <a:r>
              <a:rPr lang="sl-SI" sz="2000" dirty="0"/>
              <a:t>. Čas za pretovor kontejnerja znaša 2 do največ 5 minut. </a:t>
            </a:r>
          </a:p>
          <a:p>
            <a:r>
              <a:rPr lang="sl-SI" sz="2000" dirty="0"/>
              <a:t>f) </a:t>
            </a:r>
            <a:r>
              <a:rPr lang="sl-SI" sz="2000" b="1" dirty="0" smtClean="0"/>
              <a:t>Znižanje </a:t>
            </a:r>
            <a:r>
              <a:rPr lang="sl-SI" sz="2000" b="1" dirty="0"/>
              <a:t>stroškov zaradi zmanjšanja neproduktivnega časa čakanja vozil</a:t>
            </a:r>
            <a:r>
              <a:rPr lang="sl-SI" sz="2000" dirty="0"/>
              <a:t>. </a:t>
            </a:r>
          </a:p>
          <a:p>
            <a:r>
              <a:rPr lang="sl-SI" sz="2000" dirty="0"/>
              <a:t>g) </a:t>
            </a:r>
            <a:r>
              <a:rPr lang="sl-SI" sz="2000" b="1" dirty="0"/>
              <a:t>Prihranki pri obratnem kapitalu</a:t>
            </a:r>
            <a:r>
              <a:rPr lang="sl-SI" sz="2000" dirty="0"/>
              <a:t>. Blago v fazi pretoka </a:t>
            </a:r>
            <a:r>
              <a:rPr lang="sl-SI" sz="2000" dirty="0" smtClean="0"/>
              <a:t>veže </a:t>
            </a:r>
            <a:r>
              <a:rPr lang="sl-SI" sz="2000" dirty="0"/>
              <a:t>velika finančna sredstva, ki so premo sorazmerna s časom, potrebnim za transport, pretovor blaga in mirovanje. </a:t>
            </a:r>
          </a:p>
          <a:p>
            <a:r>
              <a:rPr lang="sl-SI" sz="2000" dirty="0"/>
              <a:t>h) </a:t>
            </a:r>
            <a:r>
              <a:rPr lang="sl-SI" sz="2000" b="1" dirty="0"/>
              <a:t>Zmanjšanje stroškov skladiščenja blaga</a:t>
            </a:r>
            <a:r>
              <a:rPr lang="sl-SI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57245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67116" y="1196752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 err="1"/>
              <a:t>Kontejnerizacija</a:t>
            </a:r>
            <a:r>
              <a:rPr lang="sl-SI" sz="2000" dirty="0"/>
              <a:t> ima poleg vseh naštetih prednosti tudi določene slabosti, na primer: zahteva velik začetni kapital, visoko stopnjo specializacije, standardizacije in avtomatizacije vseh vej prometa, delno pa tudi prometne infrastrukture, visoko kvalificirane, izobražene, izkušene kadre, primerno projektiran in organiziran </a:t>
            </a:r>
            <a:r>
              <a:rPr lang="sl-SI" sz="2000" dirty="0" err="1"/>
              <a:t>intermodalni</a:t>
            </a:r>
            <a:r>
              <a:rPr lang="sl-SI" sz="2000" dirty="0"/>
              <a:t> prometni informacijski sistem, popolno koordinacijo vseh sodelujočih, vseh delovnih sredstev in vseh postopkov celotnega sistema </a:t>
            </a:r>
            <a:r>
              <a:rPr lang="sl-SI" sz="2000" dirty="0" err="1"/>
              <a:t>kontejnerizacije</a:t>
            </a:r>
            <a:r>
              <a:rPr lang="sl-SI" sz="2000" dirty="0"/>
              <a:t>. Tako visoke zahteve </a:t>
            </a:r>
            <a:r>
              <a:rPr lang="sl-SI" sz="2000" dirty="0" err="1"/>
              <a:t>kontejnerizacije</a:t>
            </a:r>
            <a:r>
              <a:rPr lang="sl-SI" sz="2000" dirty="0"/>
              <a:t> ni enostavno izpolniti. </a:t>
            </a:r>
          </a:p>
        </p:txBody>
      </p:sp>
    </p:spTree>
    <p:extLst>
      <p:ext uri="{BB962C8B-B14F-4D97-AF65-F5344CB8AC3E}">
        <p14:creationId xmlns:p14="http://schemas.microsoft.com/office/powerpoint/2010/main" val="173125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tek">
  <a:themeElements>
    <a:clrScheme name="Pote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ot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ote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695</TotalTime>
  <Words>2500</Words>
  <Application>Microsoft Office PowerPoint</Application>
  <PresentationFormat>Diaprojekcija na zaslonu (4:3)</PresentationFormat>
  <Paragraphs>228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49</vt:i4>
      </vt:variant>
    </vt:vector>
  </HeadingPairs>
  <TitlesOfParts>
    <vt:vector size="50" baseType="lpstr">
      <vt:lpstr>Potek</vt:lpstr>
      <vt:lpstr>Kontejnerizacija </vt:lpstr>
      <vt:lpstr>Zgodovina kontejnerjev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Kontejnerizacija</dc:title>
  <dc:creator>Roman</dc:creator>
  <cp:lastModifiedBy>klobasa</cp:lastModifiedBy>
  <cp:revision>93</cp:revision>
  <dcterms:created xsi:type="dcterms:W3CDTF">2015-03-12T03:23:15Z</dcterms:created>
  <dcterms:modified xsi:type="dcterms:W3CDTF">2018-12-21T10:09:32Z</dcterms:modified>
</cp:coreProperties>
</file>