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1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4F5627-58E4-4755-A887-CDA2525B8C9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D01988A1-C27D-4553-B160-7C684667908E}">
      <dgm:prSet phldrT="[besedilo]" custT="1"/>
      <dgm:spPr/>
      <dgm:t>
        <a:bodyPr/>
        <a:lstStyle/>
        <a:p>
          <a:r>
            <a:rPr lang="sl-SI" sz="2400" dirty="0"/>
            <a:t>OSEBJE V JAVNEM POTNIŠKEM PROMETU</a:t>
          </a:r>
        </a:p>
      </dgm:t>
    </dgm:pt>
    <dgm:pt modelId="{AA217F88-FC21-4D32-8735-2E67BD959D61}" type="parTrans" cxnId="{2BB10860-D58C-45CB-A4A2-1722CCF2008D}">
      <dgm:prSet/>
      <dgm:spPr/>
      <dgm:t>
        <a:bodyPr/>
        <a:lstStyle/>
        <a:p>
          <a:endParaRPr lang="sl-SI"/>
        </a:p>
      </dgm:t>
    </dgm:pt>
    <dgm:pt modelId="{FB26737A-E030-4E68-9DC9-650498EE4F4D}" type="sibTrans" cxnId="{2BB10860-D58C-45CB-A4A2-1722CCF2008D}">
      <dgm:prSet/>
      <dgm:spPr/>
      <dgm:t>
        <a:bodyPr/>
        <a:lstStyle/>
        <a:p>
          <a:endParaRPr lang="sl-SI"/>
        </a:p>
      </dgm:t>
    </dgm:pt>
    <dgm:pt modelId="{6990F31A-2A6B-4473-80CB-DDD1F19E74FC}">
      <dgm:prSet phldrT="[besedilo]"/>
      <dgm:spPr/>
      <dgm:t>
        <a:bodyPr/>
        <a:lstStyle/>
        <a:p>
          <a:r>
            <a:rPr lang="sl-SI"/>
            <a:t>NEPOSREDNO OPERATIVNO OSEBJE</a:t>
          </a:r>
        </a:p>
      </dgm:t>
    </dgm:pt>
    <dgm:pt modelId="{398B35B2-6FE2-4157-8D1D-B5918081F2E6}" type="parTrans" cxnId="{BFCA9D9C-EB72-487F-865C-B01E9CE9B60C}">
      <dgm:prSet/>
      <dgm:spPr/>
      <dgm:t>
        <a:bodyPr/>
        <a:lstStyle/>
        <a:p>
          <a:endParaRPr lang="sl-SI"/>
        </a:p>
      </dgm:t>
    </dgm:pt>
    <dgm:pt modelId="{D59C9DFF-357B-4432-A73A-FB3D7918F663}" type="sibTrans" cxnId="{BFCA9D9C-EB72-487F-865C-B01E9CE9B60C}">
      <dgm:prSet/>
      <dgm:spPr/>
      <dgm:t>
        <a:bodyPr/>
        <a:lstStyle/>
        <a:p>
          <a:endParaRPr lang="sl-SI"/>
        </a:p>
      </dgm:t>
    </dgm:pt>
    <dgm:pt modelId="{E499F93C-B247-451D-99B9-3ECEF36880C9}">
      <dgm:prSet phldrT="[besedilo]"/>
      <dgm:spPr/>
      <dgm:t>
        <a:bodyPr/>
        <a:lstStyle/>
        <a:p>
          <a:r>
            <a:rPr lang="sl-SI"/>
            <a:t>POSREDNO OPERATIVNO OSEBJE</a:t>
          </a:r>
        </a:p>
      </dgm:t>
    </dgm:pt>
    <dgm:pt modelId="{537D4E6E-1214-4C4C-9998-8D224D5C49B1}" type="parTrans" cxnId="{48B6BB78-EB5F-4F0A-9CAB-3166A7541AB2}">
      <dgm:prSet/>
      <dgm:spPr/>
      <dgm:t>
        <a:bodyPr/>
        <a:lstStyle/>
        <a:p>
          <a:endParaRPr lang="sl-SI"/>
        </a:p>
      </dgm:t>
    </dgm:pt>
    <dgm:pt modelId="{298FC808-222F-4042-A6DB-C28152CC18CC}" type="sibTrans" cxnId="{48B6BB78-EB5F-4F0A-9CAB-3166A7541AB2}">
      <dgm:prSet/>
      <dgm:spPr/>
      <dgm:t>
        <a:bodyPr/>
        <a:lstStyle/>
        <a:p>
          <a:endParaRPr lang="sl-SI"/>
        </a:p>
      </dgm:t>
    </dgm:pt>
    <dgm:pt modelId="{3BCF4048-5EA7-4E45-84B2-DB403F58BE1B}">
      <dgm:prSet phldrT="[besedilo]"/>
      <dgm:spPr/>
      <dgm:t>
        <a:bodyPr/>
        <a:lstStyle/>
        <a:p>
          <a:r>
            <a:rPr lang="sl-SI"/>
            <a:t>POMOŽNO OPERATIVNO OSEBJE</a:t>
          </a:r>
        </a:p>
      </dgm:t>
    </dgm:pt>
    <dgm:pt modelId="{CF6E2152-6785-44F6-918C-E811F0546E51}" type="parTrans" cxnId="{B7AA8B19-CF64-4501-89CB-F22539CBDC93}">
      <dgm:prSet/>
      <dgm:spPr/>
      <dgm:t>
        <a:bodyPr/>
        <a:lstStyle/>
        <a:p>
          <a:endParaRPr lang="sl-SI"/>
        </a:p>
      </dgm:t>
    </dgm:pt>
    <dgm:pt modelId="{E0C4C178-4642-4915-BBD0-D3C80E259043}" type="sibTrans" cxnId="{B7AA8B19-CF64-4501-89CB-F22539CBDC93}">
      <dgm:prSet/>
      <dgm:spPr/>
      <dgm:t>
        <a:bodyPr/>
        <a:lstStyle/>
        <a:p>
          <a:endParaRPr lang="sl-SI"/>
        </a:p>
      </dgm:t>
    </dgm:pt>
    <dgm:pt modelId="{3BA4A7E6-7A6B-4C06-B849-991D8D8F57D2}">
      <dgm:prSet/>
      <dgm:spPr/>
      <dgm:t>
        <a:bodyPr/>
        <a:lstStyle/>
        <a:p>
          <a:pPr algn="ctr"/>
          <a:r>
            <a:rPr lang="sl-SI"/>
            <a:t>- vozniki in sovozniki,</a:t>
          </a:r>
        </a:p>
        <a:p>
          <a:pPr algn="ctr"/>
          <a:r>
            <a:rPr lang="sl-SI"/>
            <a:t>- sprevodniki,</a:t>
          </a:r>
        </a:p>
        <a:p>
          <a:pPr algn="ctr"/>
          <a:r>
            <a:rPr lang="sl-SI"/>
            <a:t>- vodiči, </a:t>
          </a:r>
        </a:p>
        <a:p>
          <a:pPr algn="ctr"/>
          <a:r>
            <a:rPr lang="sl-SI"/>
            <a:t>- rezervno osebje.</a:t>
          </a:r>
        </a:p>
      </dgm:t>
    </dgm:pt>
    <dgm:pt modelId="{88CD2738-3180-4B74-AE6D-B689371C0B1C}" type="parTrans" cxnId="{7C813F20-C9E3-4567-BCF2-90694E6F2F56}">
      <dgm:prSet/>
      <dgm:spPr/>
      <dgm:t>
        <a:bodyPr/>
        <a:lstStyle/>
        <a:p>
          <a:endParaRPr lang="sl-SI"/>
        </a:p>
      </dgm:t>
    </dgm:pt>
    <dgm:pt modelId="{F8771593-E273-41A3-9686-E2A8A49C39A5}" type="sibTrans" cxnId="{7C813F20-C9E3-4567-BCF2-90694E6F2F56}">
      <dgm:prSet/>
      <dgm:spPr/>
      <dgm:t>
        <a:bodyPr/>
        <a:lstStyle/>
        <a:p>
          <a:endParaRPr lang="sl-SI"/>
        </a:p>
      </dgm:t>
    </dgm:pt>
    <dgm:pt modelId="{E0BAA01E-33E3-48CA-BF36-BFD694E71C39}">
      <dgm:prSet/>
      <dgm:spPr/>
      <dgm:t>
        <a:bodyPr/>
        <a:lstStyle/>
        <a:p>
          <a:r>
            <a:rPr lang="sl-SI"/>
            <a:t>- kontrolorji,</a:t>
          </a:r>
        </a:p>
        <a:p>
          <a:r>
            <a:rPr lang="sl-SI"/>
            <a:t>- disponenti,</a:t>
          </a:r>
        </a:p>
        <a:p>
          <a:r>
            <a:rPr lang="sl-SI"/>
            <a:t>- prometniki</a:t>
          </a:r>
        </a:p>
      </dgm:t>
    </dgm:pt>
    <dgm:pt modelId="{FC157DBB-3AC9-49AF-840B-3D084B9755C1}" type="parTrans" cxnId="{D2B220E9-B649-43BF-9539-BEEC105CA147}">
      <dgm:prSet/>
      <dgm:spPr/>
      <dgm:t>
        <a:bodyPr/>
        <a:lstStyle/>
        <a:p>
          <a:endParaRPr lang="sl-SI"/>
        </a:p>
      </dgm:t>
    </dgm:pt>
    <dgm:pt modelId="{E77CDD5B-4102-42DC-865E-C5F16D083DC7}" type="sibTrans" cxnId="{D2B220E9-B649-43BF-9539-BEEC105CA147}">
      <dgm:prSet/>
      <dgm:spPr/>
      <dgm:t>
        <a:bodyPr/>
        <a:lstStyle/>
        <a:p>
          <a:endParaRPr lang="sl-SI"/>
        </a:p>
      </dgm:t>
    </dgm:pt>
    <dgm:pt modelId="{37C98CC6-96D7-4A66-9463-3E0A26BFAD66}">
      <dgm:prSet/>
      <dgm:spPr/>
      <dgm:t>
        <a:bodyPr/>
        <a:lstStyle/>
        <a:p>
          <a:r>
            <a:rPr lang="sl-SI"/>
            <a:t>- prodajalci vozovnic, </a:t>
          </a:r>
        </a:p>
        <a:p>
          <a:r>
            <a:rPr lang="sl-SI"/>
            <a:t>- delavci v službi za informiranje,</a:t>
          </a:r>
        </a:p>
        <a:p>
          <a:r>
            <a:rPr lang="sl-SI"/>
            <a:t>- delavci v garderobi,</a:t>
          </a:r>
        </a:p>
        <a:p>
          <a:r>
            <a:rPr lang="sl-SI"/>
            <a:t>- nosači-</a:t>
          </a:r>
        </a:p>
      </dgm:t>
    </dgm:pt>
    <dgm:pt modelId="{396986AA-7E0E-4063-8BED-670D229D7C7C}" type="parTrans" cxnId="{34F8A2F2-95D0-429B-9D4A-A559D8016F0A}">
      <dgm:prSet/>
      <dgm:spPr/>
      <dgm:t>
        <a:bodyPr/>
        <a:lstStyle/>
        <a:p>
          <a:endParaRPr lang="sl-SI"/>
        </a:p>
      </dgm:t>
    </dgm:pt>
    <dgm:pt modelId="{B1A77418-8A56-464D-86B8-7F04FB266702}" type="sibTrans" cxnId="{34F8A2F2-95D0-429B-9D4A-A559D8016F0A}">
      <dgm:prSet/>
      <dgm:spPr/>
      <dgm:t>
        <a:bodyPr/>
        <a:lstStyle/>
        <a:p>
          <a:endParaRPr lang="sl-SI"/>
        </a:p>
      </dgm:t>
    </dgm:pt>
    <dgm:pt modelId="{2FC69F3E-E1B1-496C-BAA4-2187F1AAE7E7}" type="pres">
      <dgm:prSet presAssocID="{574F5627-58E4-4755-A887-CDA2525B8C9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l-SI"/>
        </a:p>
      </dgm:t>
    </dgm:pt>
    <dgm:pt modelId="{168ED56E-0C05-48CF-B936-7A8E0F7F4989}" type="pres">
      <dgm:prSet presAssocID="{D01988A1-C27D-4553-B160-7C684667908E}" presName="hierRoot1" presStyleCnt="0">
        <dgm:presLayoutVars>
          <dgm:hierBranch val="init"/>
        </dgm:presLayoutVars>
      </dgm:prSet>
      <dgm:spPr/>
    </dgm:pt>
    <dgm:pt modelId="{D62E721C-A280-41C2-828C-24182DE452B4}" type="pres">
      <dgm:prSet presAssocID="{D01988A1-C27D-4553-B160-7C684667908E}" presName="rootComposite1" presStyleCnt="0"/>
      <dgm:spPr/>
    </dgm:pt>
    <dgm:pt modelId="{3A8AAF3A-0FC3-43B4-980E-281155544F18}" type="pres">
      <dgm:prSet presAssocID="{D01988A1-C27D-4553-B160-7C684667908E}" presName="rootText1" presStyleLbl="node0" presStyleIdx="0" presStyleCnt="1" custScaleX="15287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370F1E9D-56BB-4963-B3A3-85423750A79C}" type="pres">
      <dgm:prSet presAssocID="{D01988A1-C27D-4553-B160-7C684667908E}" presName="rootConnector1" presStyleLbl="node1" presStyleIdx="0" presStyleCnt="0"/>
      <dgm:spPr/>
      <dgm:t>
        <a:bodyPr/>
        <a:lstStyle/>
        <a:p>
          <a:endParaRPr lang="sl-SI"/>
        </a:p>
      </dgm:t>
    </dgm:pt>
    <dgm:pt modelId="{A47A4FBB-40E4-4BEE-9DE3-E3C97CDFA790}" type="pres">
      <dgm:prSet presAssocID="{D01988A1-C27D-4553-B160-7C684667908E}" presName="hierChild2" presStyleCnt="0"/>
      <dgm:spPr/>
    </dgm:pt>
    <dgm:pt modelId="{136DF867-112D-4978-ABAA-8DE238ED81FB}" type="pres">
      <dgm:prSet presAssocID="{398B35B2-6FE2-4157-8D1D-B5918081F2E6}" presName="Name37" presStyleLbl="parChTrans1D2" presStyleIdx="0" presStyleCnt="3"/>
      <dgm:spPr/>
      <dgm:t>
        <a:bodyPr/>
        <a:lstStyle/>
        <a:p>
          <a:endParaRPr lang="sl-SI"/>
        </a:p>
      </dgm:t>
    </dgm:pt>
    <dgm:pt modelId="{531F1F36-16DA-475C-B721-03F63A32914B}" type="pres">
      <dgm:prSet presAssocID="{6990F31A-2A6B-4473-80CB-DDD1F19E74FC}" presName="hierRoot2" presStyleCnt="0">
        <dgm:presLayoutVars>
          <dgm:hierBranch val="init"/>
        </dgm:presLayoutVars>
      </dgm:prSet>
      <dgm:spPr/>
    </dgm:pt>
    <dgm:pt modelId="{25B86C3C-E8DC-4A81-BCDF-571E5CC56161}" type="pres">
      <dgm:prSet presAssocID="{6990F31A-2A6B-4473-80CB-DDD1F19E74FC}" presName="rootComposite" presStyleCnt="0"/>
      <dgm:spPr/>
    </dgm:pt>
    <dgm:pt modelId="{6F8E9905-D279-4396-B1F8-EA6EEDBBCA1D}" type="pres">
      <dgm:prSet presAssocID="{6990F31A-2A6B-4473-80CB-DDD1F19E74F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641B755F-1377-4516-845F-17EA105C7D9A}" type="pres">
      <dgm:prSet presAssocID="{6990F31A-2A6B-4473-80CB-DDD1F19E74FC}" presName="rootConnector" presStyleLbl="node2" presStyleIdx="0" presStyleCnt="3"/>
      <dgm:spPr/>
      <dgm:t>
        <a:bodyPr/>
        <a:lstStyle/>
        <a:p>
          <a:endParaRPr lang="sl-SI"/>
        </a:p>
      </dgm:t>
    </dgm:pt>
    <dgm:pt modelId="{A76B4332-9532-48FB-AF81-0B70C85AAFF0}" type="pres">
      <dgm:prSet presAssocID="{6990F31A-2A6B-4473-80CB-DDD1F19E74FC}" presName="hierChild4" presStyleCnt="0"/>
      <dgm:spPr/>
    </dgm:pt>
    <dgm:pt modelId="{7787A288-36D9-4577-90B9-F01C57571F45}" type="pres">
      <dgm:prSet presAssocID="{88CD2738-3180-4B74-AE6D-B689371C0B1C}" presName="Name37" presStyleLbl="parChTrans1D3" presStyleIdx="0" presStyleCnt="3"/>
      <dgm:spPr/>
      <dgm:t>
        <a:bodyPr/>
        <a:lstStyle/>
        <a:p>
          <a:endParaRPr lang="sl-SI"/>
        </a:p>
      </dgm:t>
    </dgm:pt>
    <dgm:pt modelId="{55704258-C45A-4783-A898-3B9C72CAD515}" type="pres">
      <dgm:prSet presAssocID="{3BA4A7E6-7A6B-4C06-B849-991D8D8F57D2}" presName="hierRoot2" presStyleCnt="0">
        <dgm:presLayoutVars>
          <dgm:hierBranch val="init"/>
        </dgm:presLayoutVars>
      </dgm:prSet>
      <dgm:spPr/>
    </dgm:pt>
    <dgm:pt modelId="{47162A18-8400-4083-B8B1-E8CE3389C50B}" type="pres">
      <dgm:prSet presAssocID="{3BA4A7E6-7A6B-4C06-B849-991D8D8F57D2}" presName="rootComposite" presStyleCnt="0"/>
      <dgm:spPr/>
    </dgm:pt>
    <dgm:pt modelId="{835D3E5D-A812-4540-9DC2-9A015BF94D56}" type="pres">
      <dgm:prSet presAssocID="{3BA4A7E6-7A6B-4C06-B849-991D8D8F57D2}" presName="rootText" presStyleLbl="node3" presStyleIdx="0" presStyleCnt="3" custScaleY="200704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9DEB475D-23EA-4F9E-AB9D-9AC2E5AD7830}" type="pres">
      <dgm:prSet presAssocID="{3BA4A7E6-7A6B-4C06-B849-991D8D8F57D2}" presName="rootConnector" presStyleLbl="node3" presStyleIdx="0" presStyleCnt="3"/>
      <dgm:spPr/>
      <dgm:t>
        <a:bodyPr/>
        <a:lstStyle/>
        <a:p>
          <a:endParaRPr lang="sl-SI"/>
        </a:p>
      </dgm:t>
    </dgm:pt>
    <dgm:pt modelId="{357C6884-EBCF-4B73-9FB3-ABCBD733D141}" type="pres">
      <dgm:prSet presAssocID="{3BA4A7E6-7A6B-4C06-B849-991D8D8F57D2}" presName="hierChild4" presStyleCnt="0"/>
      <dgm:spPr/>
    </dgm:pt>
    <dgm:pt modelId="{7B148E5A-E006-439C-9816-FE58A0198BB8}" type="pres">
      <dgm:prSet presAssocID="{3BA4A7E6-7A6B-4C06-B849-991D8D8F57D2}" presName="hierChild5" presStyleCnt="0"/>
      <dgm:spPr/>
    </dgm:pt>
    <dgm:pt modelId="{2C49286E-577E-4524-9BED-5B3068A304A8}" type="pres">
      <dgm:prSet presAssocID="{6990F31A-2A6B-4473-80CB-DDD1F19E74FC}" presName="hierChild5" presStyleCnt="0"/>
      <dgm:spPr/>
    </dgm:pt>
    <dgm:pt modelId="{4A9D6177-054D-4515-BC60-B794448D2F64}" type="pres">
      <dgm:prSet presAssocID="{537D4E6E-1214-4C4C-9998-8D224D5C49B1}" presName="Name37" presStyleLbl="parChTrans1D2" presStyleIdx="1" presStyleCnt="3"/>
      <dgm:spPr/>
      <dgm:t>
        <a:bodyPr/>
        <a:lstStyle/>
        <a:p>
          <a:endParaRPr lang="sl-SI"/>
        </a:p>
      </dgm:t>
    </dgm:pt>
    <dgm:pt modelId="{978AB6E1-4947-474F-BF57-933024741AEE}" type="pres">
      <dgm:prSet presAssocID="{E499F93C-B247-451D-99B9-3ECEF36880C9}" presName="hierRoot2" presStyleCnt="0">
        <dgm:presLayoutVars>
          <dgm:hierBranch val="init"/>
        </dgm:presLayoutVars>
      </dgm:prSet>
      <dgm:spPr/>
    </dgm:pt>
    <dgm:pt modelId="{82C980F5-E598-4D30-8476-4468073E8BD0}" type="pres">
      <dgm:prSet presAssocID="{E499F93C-B247-451D-99B9-3ECEF36880C9}" presName="rootComposite" presStyleCnt="0"/>
      <dgm:spPr/>
    </dgm:pt>
    <dgm:pt modelId="{00834B7E-51F7-4A65-A6F0-7ED065D874CB}" type="pres">
      <dgm:prSet presAssocID="{E499F93C-B247-451D-99B9-3ECEF36880C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7D1F6F0F-5001-444B-873E-90164B36BD03}" type="pres">
      <dgm:prSet presAssocID="{E499F93C-B247-451D-99B9-3ECEF36880C9}" presName="rootConnector" presStyleLbl="node2" presStyleIdx="1" presStyleCnt="3"/>
      <dgm:spPr/>
      <dgm:t>
        <a:bodyPr/>
        <a:lstStyle/>
        <a:p>
          <a:endParaRPr lang="sl-SI"/>
        </a:p>
      </dgm:t>
    </dgm:pt>
    <dgm:pt modelId="{F16CA0D6-FF62-4FC7-8093-93295B0FDD2E}" type="pres">
      <dgm:prSet presAssocID="{E499F93C-B247-451D-99B9-3ECEF36880C9}" presName="hierChild4" presStyleCnt="0"/>
      <dgm:spPr/>
    </dgm:pt>
    <dgm:pt modelId="{1283B287-9485-48CE-8E65-3B2877B451BF}" type="pres">
      <dgm:prSet presAssocID="{FC157DBB-3AC9-49AF-840B-3D084B9755C1}" presName="Name37" presStyleLbl="parChTrans1D3" presStyleIdx="1" presStyleCnt="3"/>
      <dgm:spPr/>
      <dgm:t>
        <a:bodyPr/>
        <a:lstStyle/>
        <a:p>
          <a:endParaRPr lang="sl-SI"/>
        </a:p>
      </dgm:t>
    </dgm:pt>
    <dgm:pt modelId="{9F27D481-C1F7-4A42-B02A-F0EF6075C534}" type="pres">
      <dgm:prSet presAssocID="{E0BAA01E-33E3-48CA-BF36-BFD694E71C39}" presName="hierRoot2" presStyleCnt="0">
        <dgm:presLayoutVars>
          <dgm:hierBranch val="init"/>
        </dgm:presLayoutVars>
      </dgm:prSet>
      <dgm:spPr/>
    </dgm:pt>
    <dgm:pt modelId="{72B37611-7D6C-460E-9098-304A2D1F4F7F}" type="pres">
      <dgm:prSet presAssocID="{E0BAA01E-33E3-48CA-BF36-BFD694E71C39}" presName="rootComposite" presStyleCnt="0"/>
      <dgm:spPr/>
    </dgm:pt>
    <dgm:pt modelId="{AF70CFD1-1EAF-428F-9B88-64FC07A28CDC}" type="pres">
      <dgm:prSet presAssocID="{E0BAA01E-33E3-48CA-BF36-BFD694E71C39}" presName="rootText" presStyleLbl="node3" presStyleIdx="1" presStyleCnt="3" custScaleY="200777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73B4C433-2B4C-4E11-AC5E-7F20165D70DE}" type="pres">
      <dgm:prSet presAssocID="{E0BAA01E-33E3-48CA-BF36-BFD694E71C39}" presName="rootConnector" presStyleLbl="node3" presStyleIdx="1" presStyleCnt="3"/>
      <dgm:spPr/>
      <dgm:t>
        <a:bodyPr/>
        <a:lstStyle/>
        <a:p>
          <a:endParaRPr lang="sl-SI"/>
        </a:p>
      </dgm:t>
    </dgm:pt>
    <dgm:pt modelId="{5381C403-3906-4F6A-9523-3D101F560C39}" type="pres">
      <dgm:prSet presAssocID="{E0BAA01E-33E3-48CA-BF36-BFD694E71C39}" presName="hierChild4" presStyleCnt="0"/>
      <dgm:spPr/>
    </dgm:pt>
    <dgm:pt modelId="{30DD61B9-3E52-4A2E-8AB1-F7689E5646C1}" type="pres">
      <dgm:prSet presAssocID="{E0BAA01E-33E3-48CA-BF36-BFD694E71C39}" presName="hierChild5" presStyleCnt="0"/>
      <dgm:spPr/>
    </dgm:pt>
    <dgm:pt modelId="{584733C4-B392-4166-B6BB-457DC92C02DB}" type="pres">
      <dgm:prSet presAssocID="{E499F93C-B247-451D-99B9-3ECEF36880C9}" presName="hierChild5" presStyleCnt="0"/>
      <dgm:spPr/>
    </dgm:pt>
    <dgm:pt modelId="{D5333C15-9CDE-44EA-9F40-E6AB4F503099}" type="pres">
      <dgm:prSet presAssocID="{CF6E2152-6785-44F6-918C-E811F0546E51}" presName="Name37" presStyleLbl="parChTrans1D2" presStyleIdx="2" presStyleCnt="3"/>
      <dgm:spPr/>
      <dgm:t>
        <a:bodyPr/>
        <a:lstStyle/>
        <a:p>
          <a:endParaRPr lang="sl-SI"/>
        </a:p>
      </dgm:t>
    </dgm:pt>
    <dgm:pt modelId="{BF868F1A-E857-4890-BBE4-AF61DC977A39}" type="pres">
      <dgm:prSet presAssocID="{3BCF4048-5EA7-4E45-84B2-DB403F58BE1B}" presName="hierRoot2" presStyleCnt="0">
        <dgm:presLayoutVars>
          <dgm:hierBranch val="init"/>
        </dgm:presLayoutVars>
      </dgm:prSet>
      <dgm:spPr/>
    </dgm:pt>
    <dgm:pt modelId="{1A219791-D04C-4F51-92A0-9838CC5809E1}" type="pres">
      <dgm:prSet presAssocID="{3BCF4048-5EA7-4E45-84B2-DB403F58BE1B}" presName="rootComposite" presStyleCnt="0"/>
      <dgm:spPr/>
    </dgm:pt>
    <dgm:pt modelId="{3264DD1A-7BA1-4E70-89A2-6B072E876241}" type="pres">
      <dgm:prSet presAssocID="{3BCF4048-5EA7-4E45-84B2-DB403F58BE1B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CB4AD682-D9AB-446A-837F-39E64D751891}" type="pres">
      <dgm:prSet presAssocID="{3BCF4048-5EA7-4E45-84B2-DB403F58BE1B}" presName="rootConnector" presStyleLbl="node2" presStyleIdx="2" presStyleCnt="3"/>
      <dgm:spPr/>
      <dgm:t>
        <a:bodyPr/>
        <a:lstStyle/>
        <a:p>
          <a:endParaRPr lang="sl-SI"/>
        </a:p>
      </dgm:t>
    </dgm:pt>
    <dgm:pt modelId="{F6F2B326-BBD9-4820-8820-4E989FA0CE92}" type="pres">
      <dgm:prSet presAssocID="{3BCF4048-5EA7-4E45-84B2-DB403F58BE1B}" presName="hierChild4" presStyleCnt="0"/>
      <dgm:spPr/>
    </dgm:pt>
    <dgm:pt modelId="{49AEA3B3-6DBB-406C-B3F9-F32F7FC03F8C}" type="pres">
      <dgm:prSet presAssocID="{396986AA-7E0E-4063-8BED-670D229D7C7C}" presName="Name37" presStyleLbl="parChTrans1D3" presStyleIdx="2" presStyleCnt="3"/>
      <dgm:spPr/>
      <dgm:t>
        <a:bodyPr/>
        <a:lstStyle/>
        <a:p>
          <a:endParaRPr lang="sl-SI"/>
        </a:p>
      </dgm:t>
    </dgm:pt>
    <dgm:pt modelId="{49B4FBC2-0B5E-446C-A5EC-FFFD48EBFE7C}" type="pres">
      <dgm:prSet presAssocID="{37C98CC6-96D7-4A66-9463-3E0A26BFAD66}" presName="hierRoot2" presStyleCnt="0">
        <dgm:presLayoutVars>
          <dgm:hierBranch val="init"/>
        </dgm:presLayoutVars>
      </dgm:prSet>
      <dgm:spPr/>
    </dgm:pt>
    <dgm:pt modelId="{63DA876B-F0E0-49EF-B941-5085E0BAF596}" type="pres">
      <dgm:prSet presAssocID="{37C98CC6-96D7-4A66-9463-3E0A26BFAD66}" presName="rootComposite" presStyleCnt="0"/>
      <dgm:spPr/>
    </dgm:pt>
    <dgm:pt modelId="{E922119D-DA41-4EDA-8386-7720E9AF750A}" type="pres">
      <dgm:prSet presAssocID="{37C98CC6-96D7-4A66-9463-3E0A26BFAD66}" presName="rootText" presStyleLbl="node3" presStyleIdx="2" presStyleCnt="3" custScaleY="203737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54FA5492-0F66-4510-BADD-8DA1921C78E3}" type="pres">
      <dgm:prSet presAssocID="{37C98CC6-96D7-4A66-9463-3E0A26BFAD66}" presName="rootConnector" presStyleLbl="node3" presStyleIdx="2" presStyleCnt="3"/>
      <dgm:spPr/>
      <dgm:t>
        <a:bodyPr/>
        <a:lstStyle/>
        <a:p>
          <a:endParaRPr lang="sl-SI"/>
        </a:p>
      </dgm:t>
    </dgm:pt>
    <dgm:pt modelId="{6E53F355-45E3-4605-95FB-10CAD66AD81C}" type="pres">
      <dgm:prSet presAssocID="{37C98CC6-96D7-4A66-9463-3E0A26BFAD66}" presName="hierChild4" presStyleCnt="0"/>
      <dgm:spPr/>
    </dgm:pt>
    <dgm:pt modelId="{D56CBB85-BEC9-4EB1-B61E-1B5F78891EF5}" type="pres">
      <dgm:prSet presAssocID="{37C98CC6-96D7-4A66-9463-3E0A26BFAD66}" presName="hierChild5" presStyleCnt="0"/>
      <dgm:spPr/>
    </dgm:pt>
    <dgm:pt modelId="{9C3701E4-8238-4B24-8D26-A4DAA6F619E6}" type="pres">
      <dgm:prSet presAssocID="{3BCF4048-5EA7-4E45-84B2-DB403F58BE1B}" presName="hierChild5" presStyleCnt="0"/>
      <dgm:spPr/>
    </dgm:pt>
    <dgm:pt modelId="{2DF695AC-5122-40FC-88E9-CDBDDE46D773}" type="pres">
      <dgm:prSet presAssocID="{D01988A1-C27D-4553-B160-7C684667908E}" presName="hierChild3" presStyleCnt="0"/>
      <dgm:spPr/>
    </dgm:pt>
  </dgm:ptLst>
  <dgm:cxnLst>
    <dgm:cxn modelId="{07FD696D-705A-44B9-89D2-6433AC07DA6E}" type="presOf" srcId="{398B35B2-6FE2-4157-8D1D-B5918081F2E6}" destId="{136DF867-112D-4978-ABAA-8DE238ED81FB}" srcOrd="0" destOrd="0" presId="urn:microsoft.com/office/officeart/2005/8/layout/orgChart1"/>
    <dgm:cxn modelId="{E2281A36-D351-46B4-9837-985395C672F7}" type="presOf" srcId="{37C98CC6-96D7-4A66-9463-3E0A26BFAD66}" destId="{E922119D-DA41-4EDA-8386-7720E9AF750A}" srcOrd="0" destOrd="0" presId="urn:microsoft.com/office/officeart/2005/8/layout/orgChart1"/>
    <dgm:cxn modelId="{4D47A22C-85B1-4463-A7C6-6F626A2E2926}" type="presOf" srcId="{CF6E2152-6785-44F6-918C-E811F0546E51}" destId="{D5333C15-9CDE-44EA-9F40-E6AB4F503099}" srcOrd="0" destOrd="0" presId="urn:microsoft.com/office/officeart/2005/8/layout/orgChart1"/>
    <dgm:cxn modelId="{465086CE-7421-4D21-83DA-4D841289D0AB}" type="presOf" srcId="{537D4E6E-1214-4C4C-9998-8D224D5C49B1}" destId="{4A9D6177-054D-4515-BC60-B794448D2F64}" srcOrd="0" destOrd="0" presId="urn:microsoft.com/office/officeart/2005/8/layout/orgChart1"/>
    <dgm:cxn modelId="{052DCF71-8B1C-48AA-BBCE-2F67968F820B}" type="presOf" srcId="{3BA4A7E6-7A6B-4C06-B849-991D8D8F57D2}" destId="{9DEB475D-23EA-4F9E-AB9D-9AC2E5AD7830}" srcOrd="1" destOrd="0" presId="urn:microsoft.com/office/officeart/2005/8/layout/orgChart1"/>
    <dgm:cxn modelId="{542301F9-70E4-43F9-8283-B886D8A3C7E4}" type="presOf" srcId="{FC157DBB-3AC9-49AF-840B-3D084B9755C1}" destId="{1283B287-9485-48CE-8E65-3B2877B451BF}" srcOrd="0" destOrd="0" presId="urn:microsoft.com/office/officeart/2005/8/layout/orgChart1"/>
    <dgm:cxn modelId="{16E552BD-E448-44A6-8A8D-3021544BF70D}" type="presOf" srcId="{E0BAA01E-33E3-48CA-BF36-BFD694E71C39}" destId="{AF70CFD1-1EAF-428F-9B88-64FC07A28CDC}" srcOrd="0" destOrd="0" presId="urn:microsoft.com/office/officeart/2005/8/layout/orgChart1"/>
    <dgm:cxn modelId="{796719B8-2835-4424-92AE-097AF24B06FF}" type="presOf" srcId="{3BA4A7E6-7A6B-4C06-B849-991D8D8F57D2}" destId="{835D3E5D-A812-4540-9DC2-9A015BF94D56}" srcOrd="0" destOrd="0" presId="urn:microsoft.com/office/officeart/2005/8/layout/orgChart1"/>
    <dgm:cxn modelId="{D21E6F60-F7C1-466B-9909-DD243B0D39BE}" type="presOf" srcId="{88CD2738-3180-4B74-AE6D-B689371C0B1C}" destId="{7787A288-36D9-4577-90B9-F01C57571F45}" srcOrd="0" destOrd="0" presId="urn:microsoft.com/office/officeart/2005/8/layout/orgChart1"/>
    <dgm:cxn modelId="{33B7D48A-5A0A-41A4-87DA-685E3012A9B2}" type="presOf" srcId="{D01988A1-C27D-4553-B160-7C684667908E}" destId="{370F1E9D-56BB-4963-B3A3-85423750A79C}" srcOrd="1" destOrd="0" presId="urn:microsoft.com/office/officeart/2005/8/layout/orgChart1"/>
    <dgm:cxn modelId="{011B02E4-AD9B-4817-9979-E5DFA7686A8F}" type="presOf" srcId="{396986AA-7E0E-4063-8BED-670D229D7C7C}" destId="{49AEA3B3-6DBB-406C-B3F9-F32F7FC03F8C}" srcOrd="0" destOrd="0" presId="urn:microsoft.com/office/officeart/2005/8/layout/orgChart1"/>
    <dgm:cxn modelId="{1AA8ED0E-CECC-4A4C-AC2A-68102D0AFA88}" type="presOf" srcId="{D01988A1-C27D-4553-B160-7C684667908E}" destId="{3A8AAF3A-0FC3-43B4-980E-281155544F18}" srcOrd="0" destOrd="0" presId="urn:microsoft.com/office/officeart/2005/8/layout/orgChart1"/>
    <dgm:cxn modelId="{227EC20F-76FC-4169-B57E-5C623003DB45}" type="presOf" srcId="{E0BAA01E-33E3-48CA-BF36-BFD694E71C39}" destId="{73B4C433-2B4C-4E11-AC5E-7F20165D70DE}" srcOrd="1" destOrd="0" presId="urn:microsoft.com/office/officeart/2005/8/layout/orgChart1"/>
    <dgm:cxn modelId="{7453FD14-A139-4ADD-8301-722FFB3E627D}" type="presOf" srcId="{3BCF4048-5EA7-4E45-84B2-DB403F58BE1B}" destId="{CB4AD682-D9AB-446A-837F-39E64D751891}" srcOrd="1" destOrd="0" presId="urn:microsoft.com/office/officeart/2005/8/layout/orgChart1"/>
    <dgm:cxn modelId="{23C42B03-5BAE-4D3A-B4A9-D578A355E4A4}" type="presOf" srcId="{37C98CC6-96D7-4A66-9463-3E0A26BFAD66}" destId="{54FA5492-0F66-4510-BADD-8DA1921C78E3}" srcOrd="1" destOrd="0" presId="urn:microsoft.com/office/officeart/2005/8/layout/orgChart1"/>
    <dgm:cxn modelId="{48B6BB78-EB5F-4F0A-9CAB-3166A7541AB2}" srcId="{D01988A1-C27D-4553-B160-7C684667908E}" destId="{E499F93C-B247-451D-99B9-3ECEF36880C9}" srcOrd="1" destOrd="0" parTransId="{537D4E6E-1214-4C4C-9998-8D224D5C49B1}" sibTransId="{298FC808-222F-4042-A6DB-C28152CC18CC}"/>
    <dgm:cxn modelId="{D2B220E9-B649-43BF-9539-BEEC105CA147}" srcId="{E499F93C-B247-451D-99B9-3ECEF36880C9}" destId="{E0BAA01E-33E3-48CA-BF36-BFD694E71C39}" srcOrd="0" destOrd="0" parTransId="{FC157DBB-3AC9-49AF-840B-3D084B9755C1}" sibTransId="{E77CDD5B-4102-42DC-865E-C5F16D083DC7}"/>
    <dgm:cxn modelId="{AD848652-9E47-412D-9C39-13C01B6E6D28}" type="presOf" srcId="{E499F93C-B247-451D-99B9-3ECEF36880C9}" destId="{7D1F6F0F-5001-444B-873E-90164B36BD03}" srcOrd="1" destOrd="0" presId="urn:microsoft.com/office/officeart/2005/8/layout/orgChart1"/>
    <dgm:cxn modelId="{B7AA8B19-CF64-4501-89CB-F22539CBDC93}" srcId="{D01988A1-C27D-4553-B160-7C684667908E}" destId="{3BCF4048-5EA7-4E45-84B2-DB403F58BE1B}" srcOrd="2" destOrd="0" parTransId="{CF6E2152-6785-44F6-918C-E811F0546E51}" sibTransId="{E0C4C178-4642-4915-BBD0-D3C80E259043}"/>
    <dgm:cxn modelId="{228F81A6-61B9-4682-A8E2-C741B765008A}" type="presOf" srcId="{E499F93C-B247-451D-99B9-3ECEF36880C9}" destId="{00834B7E-51F7-4A65-A6F0-7ED065D874CB}" srcOrd="0" destOrd="0" presId="urn:microsoft.com/office/officeart/2005/8/layout/orgChart1"/>
    <dgm:cxn modelId="{7C813F20-C9E3-4567-BCF2-90694E6F2F56}" srcId="{6990F31A-2A6B-4473-80CB-DDD1F19E74FC}" destId="{3BA4A7E6-7A6B-4C06-B849-991D8D8F57D2}" srcOrd="0" destOrd="0" parTransId="{88CD2738-3180-4B74-AE6D-B689371C0B1C}" sibTransId="{F8771593-E273-41A3-9686-E2A8A49C39A5}"/>
    <dgm:cxn modelId="{2BB10860-D58C-45CB-A4A2-1722CCF2008D}" srcId="{574F5627-58E4-4755-A887-CDA2525B8C97}" destId="{D01988A1-C27D-4553-B160-7C684667908E}" srcOrd="0" destOrd="0" parTransId="{AA217F88-FC21-4D32-8735-2E67BD959D61}" sibTransId="{FB26737A-E030-4E68-9DC9-650498EE4F4D}"/>
    <dgm:cxn modelId="{C9ECED93-BF4E-49C2-909B-7A0CC6BD4669}" type="presOf" srcId="{3BCF4048-5EA7-4E45-84B2-DB403F58BE1B}" destId="{3264DD1A-7BA1-4E70-89A2-6B072E876241}" srcOrd="0" destOrd="0" presId="urn:microsoft.com/office/officeart/2005/8/layout/orgChart1"/>
    <dgm:cxn modelId="{34F8A2F2-95D0-429B-9D4A-A559D8016F0A}" srcId="{3BCF4048-5EA7-4E45-84B2-DB403F58BE1B}" destId="{37C98CC6-96D7-4A66-9463-3E0A26BFAD66}" srcOrd="0" destOrd="0" parTransId="{396986AA-7E0E-4063-8BED-670D229D7C7C}" sibTransId="{B1A77418-8A56-464D-86B8-7F04FB266702}"/>
    <dgm:cxn modelId="{B560E8AC-EAB4-4A2C-AD66-4F6FDCF6869C}" type="presOf" srcId="{6990F31A-2A6B-4473-80CB-DDD1F19E74FC}" destId="{6F8E9905-D279-4396-B1F8-EA6EEDBBCA1D}" srcOrd="0" destOrd="0" presId="urn:microsoft.com/office/officeart/2005/8/layout/orgChart1"/>
    <dgm:cxn modelId="{BFCA9D9C-EB72-487F-865C-B01E9CE9B60C}" srcId="{D01988A1-C27D-4553-B160-7C684667908E}" destId="{6990F31A-2A6B-4473-80CB-DDD1F19E74FC}" srcOrd="0" destOrd="0" parTransId="{398B35B2-6FE2-4157-8D1D-B5918081F2E6}" sibTransId="{D59C9DFF-357B-4432-A73A-FB3D7918F663}"/>
    <dgm:cxn modelId="{08B6A44D-9A0B-45CA-A8A2-C885B857F4B3}" type="presOf" srcId="{574F5627-58E4-4755-A887-CDA2525B8C97}" destId="{2FC69F3E-E1B1-496C-BAA4-2187F1AAE7E7}" srcOrd="0" destOrd="0" presId="urn:microsoft.com/office/officeart/2005/8/layout/orgChart1"/>
    <dgm:cxn modelId="{9D61C48E-4CA6-4335-B315-D1C23406B366}" type="presOf" srcId="{6990F31A-2A6B-4473-80CB-DDD1F19E74FC}" destId="{641B755F-1377-4516-845F-17EA105C7D9A}" srcOrd="1" destOrd="0" presId="urn:microsoft.com/office/officeart/2005/8/layout/orgChart1"/>
    <dgm:cxn modelId="{1B82781D-1E67-4CF0-A1B9-CD4D267E63CD}" type="presParOf" srcId="{2FC69F3E-E1B1-496C-BAA4-2187F1AAE7E7}" destId="{168ED56E-0C05-48CF-B936-7A8E0F7F4989}" srcOrd="0" destOrd="0" presId="urn:microsoft.com/office/officeart/2005/8/layout/orgChart1"/>
    <dgm:cxn modelId="{DD900BF5-6C14-4961-ADF9-8F7258067A29}" type="presParOf" srcId="{168ED56E-0C05-48CF-B936-7A8E0F7F4989}" destId="{D62E721C-A280-41C2-828C-24182DE452B4}" srcOrd="0" destOrd="0" presId="urn:microsoft.com/office/officeart/2005/8/layout/orgChart1"/>
    <dgm:cxn modelId="{8DC8823A-6DAE-401D-A6C9-065322C17FA0}" type="presParOf" srcId="{D62E721C-A280-41C2-828C-24182DE452B4}" destId="{3A8AAF3A-0FC3-43B4-980E-281155544F18}" srcOrd="0" destOrd="0" presId="urn:microsoft.com/office/officeart/2005/8/layout/orgChart1"/>
    <dgm:cxn modelId="{A2C10164-0150-4DC0-B32F-4CF05AF2FE15}" type="presParOf" srcId="{D62E721C-A280-41C2-828C-24182DE452B4}" destId="{370F1E9D-56BB-4963-B3A3-85423750A79C}" srcOrd="1" destOrd="0" presId="urn:microsoft.com/office/officeart/2005/8/layout/orgChart1"/>
    <dgm:cxn modelId="{C02CE140-C821-4137-AFD1-676AC3FDA90F}" type="presParOf" srcId="{168ED56E-0C05-48CF-B936-7A8E0F7F4989}" destId="{A47A4FBB-40E4-4BEE-9DE3-E3C97CDFA790}" srcOrd="1" destOrd="0" presId="urn:microsoft.com/office/officeart/2005/8/layout/orgChart1"/>
    <dgm:cxn modelId="{DB3D12F5-A863-41EC-91F1-77B03568E851}" type="presParOf" srcId="{A47A4FBB-40E4-4BEE-9DE3-E3C97CDFA790}" destId="{136DF867-112D-4978-ABAA-8DE238ED81FB}" srcOrd="0" destOrd="0" presId="urn:microsoft.com/office/officeart/2005/8/layout/orgChart1"/>
    <dgm:cxn modelId="{64E40B65-0A0C-481B-9B77-534A5E6280F1}" type="presParOf" srcId="{A47A4FBB-40E4-4BEE-9DE3-E3C97CDFA790}" destId="{531F1F36-16DA-475C-B721-03F63A32914B}" srcOrd="1" destOrd="0" presId="urn:microsoft.com/office/officeart/2005/8/layout/orgChart1"/>
    <dgm:cxn modelId="{321394D2-EB38-4700-9D2E-024C6A9B15C8}" type="presParOf" srcId="{531F1F36-16DA-475C-B721-03F63A32914B}" destId="{25B86C3C-E8DC-4A81-BCDF-571E5CC56161}" srcOrd="0" destOrd="0" presId="urn:microsoft.com/office/officeart/2005/8/layout/orgChart1"/>
    <dgm:cxn modelId="{F36D6514-589E-4A76-90E3-2CC3EB3F1172}" type="presParOf" srcId="{25B86C3C-E8DC-4A81-BCDF-571E5CC56161}" destId="{6F8E9905-D279-4396-B1F8-EA6EEDBBCA1D}" srcOrd="0" destOrd="0" presId="urn:microsoft.com/office/officeart/2005/8/layout/orgChart1"/>
    <dgm:cxn modelId="{4334A6DB-A795-400A-9E9C-CAB812CFF10B}" type="presParOf" srcId="{25B86C3C-E8DC-4A81-BCDF-571E5CC56161}" destId="{641B755F-1377-4516-845F-17EA105C7D9A}" srcOrd="1" destOrd="0" presId="urn:microsoft.com/office/officeart/2005/8/layout/orgChart1"/>
    <dgm:cxn modelId="{A728D45E-E252-48EF-BD89-68F0510CD618}" type="presParOf" srcId="{531F1F36-16DA-475C-B721-03F63A32914B}" destId="{A76B4332-9532-48FB-AF81-0B70C85AAFF0}" srcOrd="1" destOrd="0" presId="urn:microsoft.com/office/officeart/2005/8/layout/orgChart1"/>
    <dgm:cxn modelId="{4BA57589-5E04-464E-95B3-62E9BB0BC2F0}" type="presParOf" srcId="{A76B4332-9532-48FB-AF81-0B70C85AAFF0}" destId="{7787A288-36D9-4577-90B9-F01C57571F45}" srcOrd="0" destOrd="0" presId="urn:microsoft.com/office/officeart/2005/8/layout/orgChart1"/>
    <dgm:cxn modelId="{66FFCA6C-2244-4D3D-998F-EA47928231D0}" type="presParOf" srcId="{A76B4332-9532-48FB-AF81-0B70C85AAFF0}" destId="{55704258-C45A-4783-A898-3B9C72CAD515}" srcOrd="1" destOrd="0" presId="urn:microsoft.com/office/officeart/2005/8/layout/orgChart1"/>
    <dgm:cxn modelId="{03092866-5832-43EA-8150-84AFE847EE9E}" type="presParOf" srcId="{55704258-C45A-4783-A898-3B9C72CAD515}" destId="{47162A18-8400-4083-B8B1-E8CE3389C50B}" srcOrd="0" destOrd="0" presId="urn:microsoft.com/office/officeart/2005/8/layout/orgChart1"/>
    <dgm:cxn modelId="{D58D1801-6238-4478-9DDA-66FCF005126E}" type="presParOf" srcId="{47162A18-8400-4083-B8B1-E8CE3389C50B}" destId="{835D3E5D-A812-4540-9DC2-9A015BF94D56}" srcOrd="0" destOrd="0" presId="urn:microsoft.com/office/officeart/2005/8/layout/orgChart1"/>
    <dgm:cxn modelId="{CB06C0D5-57DE-40CD-8047-C0ED656C9792}" type="presParOf" srcId="{47162A18-8400-4083-B8B1-E8CE3389C50B}" destId="{9DEB475D-23EA-4F9E-AB9D-9AC2E5AD7830}" srcOrd="1" destOrd="0" presId="urn:microsoft.com/office/officeart/2005/8/layout/orgChart1"/>
    <dgm:cxn modelId="{C17BB8D0-6A80-4237-91FC-F6DFF4969B7E}" type="presParOf" srcId="{55704258-C45A-4783-A898-3B9C72CAD515}" destId="{357C6884-EBCF-4B73-9FB3-ABCBD733D141}" srcOrd="1" destOrd="0" presId="urn:microsoft.com/office/officeart/2005/8/layout/orgChart1"/>
    <dgm:cxn modelId="{9D62492C-B3F6-4169-9391-8EC231BC4A41}" type="presParOf" srcId="{55704258-C45A-4783-A898-3B9C72CAD515}" destId="{7B148E5A-E006-439C-9816-FE58A0198BB8}" srcOrd="2" destOrd="0" presId="urn:microsoft.com/office/officeart/2005/8/layout/orgChart1"/>
    <dgm:cxn modelId="{74D4C8EA-5757-463D-91F1-4868D415CDE2}" type="presParOf" srcId="{531F1F36-16DA-475C-B721-03F63A32914B}" destId="{2C49286E-577E-4524-9BED-5B3068A304A8}" srcOrd="2" destOrd="0" presId="urn:microsoft.com/office/officeart/2005/8/layout/orgChart1"/>
    <dgm:cxn modelId="{390A5363-BE55-4828-9BB3-73307DE02AA1}" type="presParOf" srcId="{A47A4FBB-40E4-4BEE-9DE3-E3C97CDFA790}" destId="{4A9D6177-054D-4515-BC60-B794448D2F64}" srcOrd="2" destOrd="0" presId="urn:microsoft.com/office/officeart/2005/8/layout/orgChart1"/>
    <dgm:cxn modelId="{CEBF083C-2503-4FF8-A08F-D943CDA242B2}" type="presParOf" srcId="{A47A4FBB-40E4-4BEE-9DE3-E3C97CDFA790}" destId="{978AB6E1-4947-474F-BF57-933024741AEE}" srcOrd="3" destOrd="0" presId="urn:microsoft.com/office/officeart/2005/8/layout/orgChart1"/>
    <dgm:cxn modelId="{58C545AA-1012-43C0-81E1-55259AFB7C5D}" type="presParOf" srcId="{978AB6E1-4947-474F-BF57-933024741AEE}" destId="{82C980F5-E598-4D30-8476-4468073E8BD0}" srcOrd="0" destOrd="0" presId="urn:microsoft.com/office/officeart/2005/8/layout/orgChart1"/>
    <dgm:cxn modelId="{0AF9294F-0344-4C5C-ADBF-BBDA314954B5}" type="presParOf" srcId="{82C980F5-E598-4D30-8476-4468073E8BD0}" destId="{00834B7E-51F7-4A65-A6F0-7ED065D874CB}" srcOrd="0" destOrd="0" presId="urn:microsoft.com/office/officeart/2005/8/layout/orgChart1"/>
    <dgm:cxn modelId="{0F090610-1C86-4E4B-9968-EC5B26897D2B}" type="presParOf" srcId="{82C980F5-E598-4D30-8476-4468073E8BD0}" destId="{7D1F6F0F-5001-444B-873E-90164B36BD03}" srcOrd="1" destOrd="0" presId="urn:microsoft.com/office/officeart/2005/8/layout/orgChart1"/>
    <dgm:cxn modelId="{141651BF-8144-4766-9137-A56D22581D8B}" type="presParOf" srcId="{978AB6E1-4947-474F-BF57-933024741AEE}" destId="{F16CA0D6-FF62-4FC7-8093-93295B0FDD2E}" srcOrd="1" destOrd="0" presId="urn:microsoft.com/office/officeart/2005/8/layout/orgChart1"/>
    <dgm:cxn modelId="{2072F9B3-FF61-45CE-A4D0-CD4D0C549921}" type="presParOf" srcId="{F16CA0D6-FF62-4FC7-8093-93295B0FDD2E}" destId="{1283B287-9485-48CE-8E65-3B2877B451BF}" srcOrd="0" destOrd="0" presId="urn:microsoft.com/office/officeart/2005/8/layout/orgChart1"/>
    <dgm:cxn modelId="{C38133CB-73E4-4C2F-ACBF-EA84D92FD4ED}" type="presParOf" srcId="{F16CA0D6-FF62-4FC7-8093-93295B0FDD2E}" destId="{9F27D481-C1F7-4A42-B02A-F0EF6075C534}" srcOrd="1" destOrd="0" presId="urn:microsoft.com/office/officeart/2005/8/layout/orgChart1"/>
    <dgm:cxn modelId="{B4B6FA73-A261-4D81-9E34-4A8B56F12222}" type="presParOf" srcId="{9F27D481-C1F7-4A42-B02A-F0EF6075C534}" destId="{72B37611-7D6C-460E-9098-304A2D1F4F7F}" srcOrd="0" destOrd="0" presId="urn:microsoft.com/office/officeart/2005/8/layout/orgChart1"/>
    <dgm:cxn modelId="{A62AFB01-1AE1-4DBB-8385-33D31BD1F671}" type="presParOf" srcId="{72B37611-7D6C-460E-9098-304A2D1F4F7F}" destId="{AF70CFD1-1EAF-428F-9B88-64FC07A28CDC}" srcOrd="0" destOrd="0" presId="urn:microsoft.com/office/officeart/2005/8/layout/orgChart1"/>
    <dgm:cxn modelId="{EAF7B25F-49EB-4B4E-B331-83FBA9F4C413}" type="presParOf" srcId="{72B37611-7D6C-460E-9098-304A2D1F4F7F}" destId="{73B4C433-2B4C-4E11-AC5E-7F20165D70DE}" srcOrd="1" destOrd="0" presId="urn:microsoft.com/office/officeart/2005/8/layout/orgChart1"/>
    <dgm:cxn modelId="{889856EF-B4C3-46E5-99BD-6E7A17940CDD}" type="presParOf" srcId="{9F27D481-C1F7-4A42-B02A-F0EF6075C534}" destId="{5381C403-3906-4F6A-9523-3D101F560C39}" srcOrd="1" destOrd="0" presId="urn:microsoft.com/office/officeart/2005/8/layout/orgChart1"/>
    <dgm:cxn modelId="{F4CADCA1-53AB-45C8-921C-32A442F3CAEF}" type="presParOf" srcId="{9F27D481-C1F7-4A42-B02A-F0EF6075C534}" destId="{30DD61B9-3E52-4A2E-8AB1-F7689E5646C1}" srcOrd="2" destOrd="0" presId="urn:microsoft.com/office/officeart/2005/8/layout/orgChart1"/>
    <dgm:cxn modelId="{41EA8DB3-FB13-4443-A055-42A2E94E255E}" type="presParOf" srcId="{978AB6E1-4947-474F-BF57-933024741AEE}" destId="{584733C4-B392-4166-B6BB-457DC92C02DB}" srcOrd="2" destOrd="0" presId="urn:microsoft.com/office/officeart/2005/8/layout/orgChart1"/>
    <dgm:cxn modelId="{D86CD1CB-8168-4551-8331-9554157486B3}" type="presParOf" srcId="{A47A4FBB-40E4-4BEE-9DE3-E3C97CDFA790}" destId="{D5333C15-9CDE-44EA-9F40-E6AB4F503099}" srcOrd="4" destOrd="0" presId="urn:microsoft.com/office/officeart/2005/8/layout/orgChart1"/>
    <dgm:cxn modelId="{C1BBFF6A-7A12-4CB5-8003-66BE17EB91F0}" type="presParOf" srcId="{A47A4FBB-40E4-4BEE-9DE3-E3C97CDFA790}" destId="{BF868F1A-E857-4890-BBE4-AF61DC977A39}" srcOrd="5" destOrd="0" presId="urn:microsoft.com/office/officeart/2005/8/layout/orgChart1"/>
    <dgm:cxn modelId="{BC61652B-7D05-4D0A-B4C6-21B7EECB364C}" type="presParOf" srcId="{BF868F1A-E857-4890-BBE4-AF61DC977A39}" destId="{1A219791-D04C-4F51-92A0-9838CC5809E1}" srcOrd="0" destOrd="0" presId="urn:microsoft.com/office/officeart/2005/8/layout/orgChart1"/>
    <dgm:cxn modelId="{C67A88F3-6018-4D90-AB34-90DDC55BB5DE}" type="presParOf" srcId="{1A219791-D04C-4F51-92A0-9838CC5809E1}" destId="{3264DD1A-7BA1-4E70-89A2-6B072E876241}" srcOrd="0" destOrd="0" presId="urn:microsoft.com/office/officeart/2005/8/layout/orgChart1"/>
    <dgm:cxn modelId="{CA63EE1E-690C-46C1-8BBA-7C9F92B2D502}" type="presParOf" srcId="{1A219791-D04C-4F51-92A0-9838CC5809E1}" destId="{CB4AD682-D9AB-446A-837F-39E64D751891}" srcOrd="1" destOrd="0" presId="urn:microsoft.com/office/officeart/2005/8/layout/orgChart1"/>
    <dgm:cxn modelId="{13CF9C62-9BDB-47B9-9B41-A9A30CC0890E}" type="presParOf" srcId="{BF868F1A-E857-4890-BBE4-AF61DC977A39}" destId="{F6F2B326-BBD9-4820-8820-4E989FA0CE92}" srcOrd="1" destOrd="0" presId="urn:microsoft.com/office/officeart/2005/8/layout/orgChart1"/>
    <dgm:cxn modelId="{A4473C49-7A81-4F08-8EB6-313DD6645402}" type="presParOf" srcId="{F6F2B326-BBD9-4820-8820-4E989FA0CE92}" destId="{49AEA3B3-6DBB-406C-B3F9-F32F7FC03F8C}" srcOrd="0" destOrd="0" presId="urn:microsoft.com/office/officeart/2005/8/layout/orgChart1"/>
    <dgm:cxn modelId="{B62E1E5F-5961-4981-8E6F-2A59E355E26F}" type="presParOf" srcId="{F6F2B326-BBD9-4820-8820-4E989FA0CE92}" destId="{49B4FBC2-0B5E-446C-A5EC-FFFD48EBFE7C}" srcOrd="1" destOrd="0" presId="urn:microsoft.com/office/officeart/2005/8/layout/orgChart1"/>
    <dgm:cxn modelId="{8BEB859D-C842-4253-873E-D2BDEE2848BB}" type="presParOf" srcId="{49B4FBC2-0B5E-446C-A5EC-FFFD48EBFE7C}" destId="{63DA876B-F0E0-49EF-B941-5085E0BAF596}" srcOrd="0" destOrd="0" presId="urn:microsoft.com/office/officeart/2005/8/layout/orgChart1"/>
    <dgm:cxn modelId="{9B37DD1C-8A07-4A95-BBB6-362C85B4FBDC}" type="presParOf" srcId="{63DA876B-F0E0-49EF-B941-5085E0BAF596}" destId="{E922119D-DA41-4EDA-8386-7720E9AF750A}" srcOrd="0" destOrd="0" presId="urn:microsoft.com/office/officeart/2005/8/layout/orgChart1"/>
    <dgm:cxn modelId="{665290B5-AE0E-4094-A30D-6B46A5192E97}" type="presParOf" srcId="{63DA876B-F0E0-49EF-B941-5085E0BAF596}" destId="{54FA5492-0F66-4510-BADD-8DA1921C78E3}" srcOrd="1" destOrd="0" presId="urn:microsoft.com/office/officeart/2005/8/layout/orgChart1"/>
    <dgm:cxn modelId="{24513446-5FA8-42FD-884E-E982FC9D22A9}" type="presParOf" srcId="{49B4FBC2-0B5E-446C-A5EC-FFFD48EBFE7C}" destId="{6E53F355-45E3-4605-95FB-10CAD66AD81C}" srcOrd="1" destOrd="0" presId="urn:microsoft.com/office/officeart/2005/8/layout/orgChart1"/>
    <dgm:cxn modelId="{3A78CE56-63CC-4F2D-A42F-E41BB53D9363}" type="presParOf" srcId="{49B4FBC2-0B5E-446C-A5EC-FFFD48EBFE7C}" destId="{D56CBB85-BEC9-4EB1-B61E-1B5F78891EF5}" srcOrd="2" destOrd="0" presId="urn:microsoft.com/office/officeart/2005/8/layout/orgChart1"/>
    <dgm:cxn modelId="{5A69D063-2AF0-4E27-AB69-7F12C24B6F32}" type="presParOf" srcId="{BF868F1A-E857-4890-BBE4-AF61DC977A39}" destId="{9C3701E4-8238-4B24-8D26-A4DAA6F619E6}" srcOrd="2" destOrd="0" presId="urn:microsoft.com/office/officeart/2005/8/layout/orgChart1"/>
    <dgm:cxn modelId="{51A0B23D-6366-4274-B171-78405EF1C919}" type="presParOf" srcId="{168ED56E-0C05-48CF-B936-7A8E0F7F4989}" destId="{2DF695AC-5122-40FC-88E9-CDBDDE46D7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EA3B3-6DBB-406C-B3F9-F32F7FC03F8C}">
      <dsp:nvSpPr>
        <dsp:cNvPr id="0" name=""/>
        <dsp:cNvSpPr/>
      </dsp:nvSpPr>
      <dsp:spPr>
        <a:xfrm>
          <a:off x="6029478" y="2672594"/>
          <a:ext cx="330926" cy="15869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6996"/>
              </a:lnTo>
              <a:lnTo>
                <a:pt x="330926" y="1586996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33C15-9CDE-44EA-9F40-E6AB4F503099}">
      <dsp:nvSpPr>
        <dsp:cNvPr id="0" name=""/>
        <dsp:cNvSpPr/>
      </dsp:nvSpPr>
      <dsp:spPr>
        <a:xfrm>
          <a:off x="4242476" y="1106209"/>
          <a:ext cx="2669472" cy="463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648"/>
              </a:lnTo>
              <a:lnTo>
                <a:pt x="2669472" y="231648"/>
              </a:lnTo>
              <a:lnTo>
                <a:pt x="2669472" y="46329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3B287-9485-48CE-8E65-3B2877B451BF}">
      <dsp:nvSpPr>
        <dsp:cNvPr id="0" name=""/>
        <dsp:cNvSpPr/>
      </dsp:nvSpPr>
      <dsp:spPr>
        <a:xfrm>
          <a:off x="3360005" y="2672594"/>
          <a:ext cx="330926" cy="1570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670"/>
              </a:lnTo>
              <a:lnTo>
                <a:pt x="330926" y="157067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D6177-054D-4515-BC60-B794448D2F64}">
      <dsp:nvSpPr>
        <dsp:cNvPr id="0" name=""/>
        <dsp:cNvSpPr/>
      </dsp:nvSpPr>
      <dsp:spPr>
        <a:xfrm>
          <a:off x="4196756" y="1106209"/>
          <a:ext cx="91440" cy="4632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329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87A288-36D9-4577-90B9-F01C57571F45}">
      <dsp:nvSpPr>
        <dsp:cNvPr id="0" name=""/>
        <dsp:cNvSpPr/>
      </dsp:nvSpPr>
      <dsp:spPr>
        <a:xfrm>
          <a:off x="690533" y="2672594"/>
          <a:ext cx="330926" cy="15702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267"/>
              </a:lnTo>
              <a:lnTo>
                <a:pt x="330926" y="157026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6DF867-112D-4978-ABAA-8DE238ED81FB}">
      <dsp:nvSpPr>
        <dsp:cNvPr id="0" name=""/>
        <dsp:cNvSpPr/>
      </dsp:nvSpPr>
      <dsp:spPr>
        <a:xfrm>
          <a:off x="1573003" y="1106209"/>
          <a:ext cx="2669472" cy="463296"/>
        </a:xfrm>
        <a:custGeom>
          <a:avLst/>
          <a:gdLst/>
          <a:ahLst/>
          <a:cxnLst/>
          <a:rect l="0" t="0" r="0" b="0"/>
          <a:pathLst>
            <a:path>
              <a:moveTo>
                <a:pt x="2669472" y="0"/>
              </a:moveTo>
              <a:lnTo>
                <a:pt x="2669472" y="231648"/>
              </a:lnTo>
              <a:lnTo>
                <a:pt x="0" y="231648"/>
              </a:lnTo>
              <a:lnTo>
                <a:pt x="0" y="463296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8AAF3A-0FC3-43B4-980E-281155544F18}">
      <dsp:nvSpPr>
        <dsp:cNvPr id="0" name=""/>
        <dsp:cNvSpPr/>
      </dsp:nvSpPr>
      <dsp:spPr>
        <a:xfrm>
          <a:off x="2556152" y="3122"/>
          <a:ext cx="3372647" cy="110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400" kern="1200" dirty="0"/>
            <a:t>OSEBJE V JAVNEM POTNIŠKEM PROMETU</a:t>
          </a:r>
        </a:p>
      </dsp:txBody>
      <dsp:txXfrm>
        <a:off x="2556152" y="3122"/>
        <a:ext cx="3372647" cy="1103087"/>
      </dsp:txXfrm>
    </dsp:sp>
    <dsp:sp modelId="{6F8E9905-D279-4396-B1F8-EA6EEDBBCA1D}">
      <dsp:nvSpPr>
        <dsp:cNvPr id="0" name=""/>
        <dsp:cNvSpPr/>
      </dsp:nvSpPr>
      <dsp:spPr>
        <a:xfrm>
          <a:off x="469915" y="1569506"/>
          <a:ext cx="2206175" cy="110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NEPOSREDNO OPERATIVNO OSEBJE</a:t>
          </a:r>
        </a:p>
      </dsp:txBody>
      <dsp:txXfrm>
        <a:off x="469915" y="1569506"/>
        <a:ext cx="2206175" cy="1103087"/>
      </dsp:txXfrm>
    </dsp:sp>
    <dsp:sp modelId="{835D3E5D-A812-4540-9DC2-9A015BF94D56}">
      <dsp:nvSpPr>
        <dsp:cNvPr id="0" name=""/>
        <dsp:cNvSpPr/>
      </dsp:nvSpPr>
      <dsp:spPr>
        <a:xfrm>
          <a:off x="1021459" y="3135891"/>
          <a:ext cx="2206175" cy="2213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vozniki in sovozniki,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sprevodniki,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vodiči,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rezervno osebje.</a:t>
          </a:r>
        </a:p>
      </dsp:txBody>
      <dsp:txXfrm>
        <a:off x="1021459" y="3135891"/>
        <a:ext cx="2206175" cy="2213941"/>
      </dsp:txXfrm>
    </dsp:sp>
    <dsp:sp modelId="{00834B7E-51F7-4A65-A6F0-7ED065D874CB}">
      <dsp:nvSpPr>
        <dsp:cNvPr id="0" name=""/>
        <dsp:cNvSpPr/>
      </dsp:nvSpPr>
      <dsp:spPr>
        <a:xfrm>
          <a:off x="3139388" y="1569506"/>
          <a:ext cx="2206175" cy="110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POSREDNO OPERATIVNO OSEBJE</a:t>
          </a:r>
        </a:p>
      </dsp:txBody>
      <dsp:txXfrm>
        <a:off x="3139388" y="1569506"/>
        <a:ext cx="2206175" cy="1103087"/>
      </dsp:txXfrm>
    </dsp:sp>
    <dsp:sp modelId="{AF70CFD1-1EAF-428F-9B88-64FC07A28CDC}">
      <dsp:nvSpPr>
        <dsp:cNvPr id="0" name=""/>
        <dsp:cNvSpPr/>
      </dsp:nvSpPr>
      <dsp:spPr>
        <a:xfrm>
          <a:off x="3690932" y="3135891"/>
          <a:ext cx="2206175" cy="22147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kontrolorji,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disponenti,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prometniki</a:t>
          </a:r>
        </a:p>
      </dsp:txBody>
      <dsp:txXfrm>
        <a:off x="3690932" y="3135891"/>
        <a:ext cx="2206175" cy="2214746"/>
      </dsp:txXfrm>
    </dsp:sp>
    <dsp:sp modelId="{3264DD1A-7BA1-4E70-89A2-6B072E876241}">
      <dsp:nvSpPr>
        <dsp:cNvPr id="0" name=""/>
        <dsp:cNvSpPr/>
      </dsp:nvSpPr>
      <dsp:spPr>
        <a:xfrm>
          <a:off x="5808860" y="1569506"/>
          <a:ext cx="2206175" cy="11030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POMOŽNO OPERATIVNO OSEBJE</a:t>
          </a:r>
        </a:p>
      </dsp:txBody>
      <dsp:txXfrm>
        <a:off x="5808860" y="1569506"/>
        <a:ext cx="2206175" cy="1103087"/>
      </dsp:txXfrm>
    </dsp:sp>
    <dsp:sp modelId="{E922119D-DA41-4EDA-8386-7720E9AF750A}">
      <dsp:nvSpPr>
        <dsp:cNvPr id="0" name=""/>
        <dsp:cNvSpPr/>
      </dsp:nvSpPr>
      <dsp:spPr>
        <a:xfrm>
          <a:off x="6360404" y="3135891"/>
          <a:ext cx="2206175" cy="22473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prodajalci vozovnic,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delavci v službi za informiranje,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delavci v garderobi,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600" kern="1200"/>
            <a:t>- nosači-</a:t>
          </a:r>
        </a:p>
      </dsp:txBody>
      <dsp:txXfrm>
        <a:off x="6360404" y="3135891"/>
        <a:ext cx="2206175" cy="2247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22.3.2017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OSEBJE V JAVNEM POTNIŠKEM PROMETU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504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dirty="0"/>
              <a:t>Operativno osebje za prevoz potnikov je osebje, ki sodeluje pri izvedbi prevoznega procesa. </a:t>
            </a:r>
            <a:endParaRPr lang="sl-SI" dirty="0" smtClean="0"/>
          </a:p>
          <a:p>
            <a:endParaRPr lang="sl-SI" dirty="0"/>
          </a:p>
          <a:p>
            <a:r>
              <a:rPr lang="sl-SI" dirty="0"/>
              <a:t>Prevoznik lahko opravlja javni prevoz v cestnem prometu, če ima določeno število voznikov, ki imajo zahtevano strokovno znanje. </a:t>
            </a:r>
            <a:endParaRPr lang="sl-SI" dirty="0" smtClean="0"/>
          </a:p>
          <a:p>
            <a:endParaRPr lang="sl-SI" dirty="0" smtClean="0"/>
          </a:p>
          <a:p>
            <a:r>
              <a:rPr lang="sl-SI" dirty="0" smtClean="0"/>
              <a:t>Prav </a:t>
            </a:r>
            <a:r>
              <a:rPr lang="sl-SI" dirty="0"/>
              <a:t>tako so prevozniki dolžni organizirati notranjo kontrolo prometa in morajo trajno nadzorovati varnost in urejenost prometa. </a:t>
            </a:r>
            <a:r>
              <a:rPr lang="sl-SI" dirty="0" smtClean="0"/>
              <a:t>Ta </a:t>
            </a:r>
            <a:r>
              <a:rPr lang="sl-SI" dirty="0"/>
              <a:t>dela lahko opravlja oseba, ki ima strokovni izpit za kontrolo 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OSEBJE V JAVNEM POTNIŠKEM PROMETU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3682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rad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409700"/>
              </p:ext>
            </p:extLst>
          </p:nvPr>
        </p:nvGraphicFramePr>
        <p:xfrm>
          <a:off x="107504" y="620688"/>
          <a:ext cx="9036496" cy="53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967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Sem spadajo:</a:t>
            </a:r>
          </a:p>
          <a:p>
            <a:pPr lvl="0"/>
            <a:r>
              <a:rPr lang="sl-SI" dirty="0"/>
              <a:t>vozniki in sovozniki,</a:t>
            </a:r>
          </a:p>
          <a:p>
            <a:pPr lvl="0"/>
            <a:r>
              <a:rPr lang="sl-SI" dirty="0"/>
              <a:t>sprevodniki,</a:t>
            </a:r>
          </a:p>
          <a:p>
            <a:pPr lvl="0"/>
            <a:r>
              <a:rPr lang="sl-SI" dirty="0"/>
              <a:t>vodiči,</a:t>
            </a:r>
          </a:p>
          <a:p>
            <a:pPr lvl="0"/>
            <a:r>
              <a:rPr lang="sl-SI" dirty="0"/>
              <a:t>rezervno osebje (vozniki, sprevodniki).</a:t>
            </a:r>
          </a:p>
          <a:p>
            <a:endParaRPr lang="sl-SI" dirty="0" smtClean="0"/>
          </a:p>
          <a:p>
            <a:pPr marL="109728" indent="0">
              <a:buNone/>
            </a:pPr>
            <a:r>
              <a:rPr lang="sl-SI" dirty="0"/>
              <a:t>Vsi ti delavci morajo izpolnjevati pogoje, ki so predpisani z varnostjo in prevozom v cestnem prometu in mednarodnim dogovorom. Operativno osebje mora v času službe nositi službeno obleko.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NEPOSREDNO OPERATIVNO OSEBJE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16441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r>
              <a:rPr lang="sl-SI" dirty="0"/>
              <a:t>Se določi glede na vrsto prevoza, dolžino poti in </a:t>
            </a:r>
            <a:r>
              <a:rPr lang="sl-SI" dirty="0" smtClean="0"/>
              <a:t>razdalj </a:t>
            </a:r>
            <a:r>
              <a:rPr lang="sl-SI" dirty="0"/>
              <a:t>med postajami na neki </a:t>
            </a:r>
            <a:r>
              <a:rPr lang="sl-SI" dirty="0" smtClean="0"/>
              <a:t>relaciji:</a:t>
            </a:r>
          </a:p>
          <a:p>
            <a:pPr lvl="0"/>
            <a:r>
              <a:rPr lang="sl-SI" dirty="0"/>
              <a:t>na relaciji do 500 km se določi en voznik, če vozovnice prodajajo na postaji</a:t>
            </a:r>
            <a:r>
              <a:rPr lang="sl-SI" dirty="0" smtClean="0"/>
              <a:t>,</a:t>
            </a:r>
            <a:endParaRPr lang="sl-SI" dirty="0"/>
          </a:p>
          <a:p>
            <a:pPr lvl="0"/>
            <a:r>
              <a:rPr lang="sl-SI" dirty="0"/>
              <a:t>na relaciji do 500 km se določi en voznik in en sprevodnik, če vozovnice prodajajo na postajah in v vozilu, </a:t>
            </a:r>
          </a:p>
          <a:p>
            <a:pPr lvl="0"/>
            <a:r>
              <a:rPr lang="sl-SI" dirty="0"/>
              <a:t>na relaciji daljši od 500 km, se določita dva voznika.</a:t>
            </a:r>
          </a:p>
          <a:p>
            <a:pPr lvl="0"/>
            <a:r>
              <a:rPr lang="sl-SI" dirty="0"/>
              <a:t>na relaciji daljši od 500 km, se lahko določi en voznik samo v primeru, da se vozniku omogoči po prevoženih 500 km zamenjava ali predpisani počitek. Če to ni možno, morata biti v vozilu dva voznika že od začetka potovanja.</a:t>
            </a:r>
          </a:p>
          <a:p>
            <a:pPr lvl="0"/>
            <a:r>
              <a:rPr lang="sl-SI" dirty="0"/>
              <a:t>na relaciji, ki je daljša od 500 km, razdalja med postajama pa je krajša kot 20 km, določijo dva voznika in enega sprevodnika.</a:t>
            </a:r>
          </a:p>
          <a:p>
            <a:pPr lvl="0"/>
            <a:r>
              <a:rPr lang="sl-SI" dirty="0"/>
              <a:t>v mestnem in primestnem linijskem prometu se na eno vozilo odredi en voznik, če je vgrajen avtomat za plačilo vozovnic.</a:t>
            </a:r>
          </a:p>
          <a:p>
            <a:pPr lvl="0"/>
            <a:r>
              <a:rPr lang="sl-SI" dirty="0"/>
              <a:t>v mednarodnem prometu se za eno vozilo razporedi en voznik pod pogojem, da se mu omogoči predpisan čas odmora po prevoženih 450 km, ali da se zamenja z drugim voznikom.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ŠTEVILO ČLANOV POSADKE VOZILA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6272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sl-SI" dirty="0"/>
              <a:t>Člani posadk morajo nastopiti službo najmanj 30 minut pred začetkom dela. </a:t>
            </a:r>
            <a:endParaRPr lang="sl-SI" dirty="0" smtClean="0"/>
          </a:p>
          <a:p>
            <a:r>
              <a:rPr lang="sl-SI" dirty="0" smtClean="0"/>
              <a:t>Če </a:t>
            </a:r>
            <a:r>
              <a:rPr lang="sl-SI" dirty="0"/>
              <a:t>delavci niso vnaprej razporejeni, morajo priti na delo, kot to določa delovni čas. </a:t>
            </a:r>
          </a:p>
          <a:p>
            <a:r>
              <a:rPr lang="sl-SI" dirty="0"/>
              <a:t>Člani posadk vozil so dolžni upoštevati dogovor glede kraja in časa odhoda vozila zaradi sprejema potnikov in prtljage. </a:t>
            </a:r>
            <a:endParaRPr lang="sl-SI" dirty="0" smtClean="0"/>
          </a:p>
          <a:p>
            <a:r>
              <a:rPr lang="sl-SI" dirty="0" smtClean="0"/>
              <a:t>Delovni </a:t>
            </a:r>
            <a:r>
              <a:rPr lang="sl-SI" dirty="0"/>
              <a:t>čas posadke vozila je sestavljen iz stvarnega delovnega časa in časa, ki je potreben, da je delavec prisoten zaradi opravljanja določenega dela</a:t>
            </a:r>
            <a:r>
              <a:rPr lang="sl-SI" dirty="0" smtClean="0"/>
              <a:t>.</a:t>
            </a:r>
          </a:p>
          <a:p>
            <a:r>
              <a:rPr lang="sl-SI" dirty="0" smtClean="0"/>
              <a:t>Pri </a:t>
            </a:r>
            <a:r>
              <a:rPr lang="sl-SI" dirty="0"/>
              <a:t>sprejemanju potnikov in prtljage mora biti prisotna vsa posadka. </a:t>
            </a:r>
            <a:endParaRPr lang="sl-SI" dirty="0" smtClean="0"/>
          </a:p>
          <a:p>
            <a:r>
              <a:rPr lang="sl-SI" dirty="0" smtClean="0"/>
              <a:t>Zaradi </a:t>
            </a:r>
            <a:r>
              <a:rPr lang="sl-SI" dirty="0"/>
              <a:t>evidentiranja časa dela in časa počitka morajo vozniki v času prevoza uporabljati tahograf na pravilen način 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DELOVNI ČAS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05740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 fontScale="92500" lnSpcReduction="20000"/>
          </a:bodyPr>
          <a:lstStyle/>
          <a:p>
            <a:r>
              <a:rPr lang="sl-SI" dirty="0"/>
              <a:t>Voznik lahko opravi vožnjo z avtobusom za prevoz potnikov, če je potni nalog pravilno izpolnjen. </a:t>
            </a:r>
            <a:endParaRPr lang="sl-SI" dirty="0" smtClean="0"/>
          </a:p>
          <a:p>
            <a:r>
              <a:rPr lang="sl-SI" dirty="0" smtClean="0"/>
              <a:t>Potni </a:t>
            </a:r>
            <a:r>
              <a:rPr lang="sl-SI" dirty="0"/>
              <a:t>nalog tudi sam podpiše, ko je opravil preventivni pregled </a:t>
            </a:r>
            <a:r>
              <a:rPr lang="sl-SI" dirty="0" smtClean="0"/>
              <a:t>vozila.</a:t>
            </a:r>
          </a:p>
          <a:p>
            <a:r>
              <a:rPr lang="sl-SI" dirty="0"/>
              <a:t>Člani posadke morajo prevzeti vozilo v garaži ali na parkirnem prostoru in ga odpeljati na avtobusno postajo. </a:t>
            </a:r>
            <a:endParaRPr lang="sl-SI" dirty="0" smtClean="0"/>
          </a:p>
          <a:p>
            <a:r>
              <a:rPr lang="sl-SI" dirty="0" smtClean="0"/>
              <a:t>Avtobus </a:t>
            </a:r>
            <a:r>
              <a:rPr lang="sl-SI" dirty="0"/>
              <a:t>postavijo na določen peron najpozneje 15 min pred odhodom vozila po voznem redu</a:t>
            </a:r>
            <a:r>
              <a:rPr lang="sl-SI" dirty="0" smtClean="0"/>
              <a:t>.</a:t>
            </a:r>
          </a:p>
          <a:p>
            <a:r>
              <a:rPr lang="sl-SI" dirty="0"/>
              <a:t>Nato mora voznik prijaviti prihod avtobusa, ob odhodu pa odjaviti linijo v prometnem uradu zaradi evidence in zahtevati, da mu to potrdijo v potnem nalogu.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SPREJEM IN PREVOZ POTNIKOV IN PRTLJAGE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7379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85000" lnSpcReduction="20000"/>
          </a:bodyPr>
          <a:lstStyle/>
          <a:p>
            <a:r>
              <a:rPr lang="sl-SI" dirty="0"/>
              <a:t>Voznik ali sprevodnik je dolžan skrbeti za sprejem in namestitev potnika in zagotoviti prave sedeže potnikom, ki imajo rezervacijo. </a:t>
            </a:r>
            <a:endParaRPr lang="sl-SI" dirty="0" smtClean="0"/>
          </a:p>
          <a:p>
            <a:r>
              <a:rPr lang="sl-SI" dirty="0" smtClean="0"/>
              <a:t>Za </a:t>
            </a:r>
            <a:r>
              <a:rPr lang="sl-SI" dirty="0"/>
              <a:t>prevoz se lahko sprejme toliko potnikov, kot ima avtobus sedežev.</a:t>
            </a:r>
          </a:p>
          <a:p>
            <a:r>
              <a:rPr lang="sl-SI" dirty="0"/>
              <a:t>Prtljago mora vozno osebje pravilno namestiti in jo zaščititi. </a:t>
            </a:r>
            <a:endParaRPr lang="sl-SI" dirty="0" smtClean="0"/>
          </a:p>
          <a:p>
            <a:r>
              <a:rPr lang="sl-SI" dirty="0" smtClean="0"/>
              <a:t>Zaradi </a:t>
            </a:r>
            <a:r>
              <a:rPr lang="sl-SI" dirty="0"/>
              <a:t>lažjega izdajanja prtljage se prtljaga potnikov na daljše relacije namestiti v prtljažni prostor, in sicer za potnike na krajših relacijah bliže prtljažnim vratom</a:t>
            </a:r>
            <a:r>
              <a:rPr lang="sl-SI" dirty="0" smtClean="0"/>
              <a:t>.</a:t>
            </a:r>
            <a:r>
              <a:rPr lang="sl-SI" dirty="0"/>
              <a:t> </a:t>
            </a:r>
            <a:endParaRPr lang="sl-SI" dirty="0" smtClean="0"/>
          </a:p>
          <a:p>
            <a:r>
              <a:rPr lang="sl-SI" dirty="0" smtClean="0"/>
              <a:t>Vozno </a:t>
            </a:r>
            <a:r>
              <a:rPr lang="sl-SI" dirty="0"/>
              <a:t>osebje mora za storitve v času prevoza na liniji zaračunavati prevoznino vsakemu potniku, ki vstopi na medmestni postaji. </a:t>
            </a:r>
            <a:endParaRPr lang="sl-SI" dirty="0" smtClean="0"/>
          </a:p>
          <a:p>
            <a:r>
              <a:rPr lang="sl-SI" dirty="0" smtClean="0"/>
              <a:t>Potnikom</a:t>
            </a:r>
            <a:r>
              <a:rPr lang="sl-SI" dirty="0"/>
              <a:t>, ki imajo vozovnico, mora voznik le-to uničiti.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SPREJEM IN PREVOZ POTNIKOV IN PRTLJAGE</a:t>
            </a:r>
          </a:p>
        </p:txBody>
      </p:sp>
    </p:spTree>
    <p:extLst>
      <p:ext uri="{BB962C8B-B14F-4D97-AF65-F5344CB8AC3E}">
        <p14:creationId xmlns:p14="http://schemas.microsoft.com/office/powerpoint/2010/main" val="99960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l-SI" dirty="0"/>
              <a:t>Nepravilnost pri prevozu potnikov je vsak dogodek, ki je nastal v vozilu ali izven njega in vpliva na rednost v prometu, npr.: prometne nesreče, tehnična nepravilnost vozila, </a:t>
            </a:r>
            <a:r>
              <a:rPr lang="sl-SI" dirty="0" smtClean="0"/>
              <a:t>nesposobnost </a:t>
            </a:r>
            <a:r>
              <a:rPr lang="sl-SI" dirty="0"/>
              <a:t>voznega osebja za delo itd</a:t>
            </a:r>
            <a:r>
              <a:rPr lang="sl-SI" dirty="0" smtClean="0"/>
              <a:t>.</a:t>
            </a:r>
          </a:p>
          <a:p>
            <a:r>
              <a:rPr lang="sl-SI" dirty="0"/>
              <a:t>V vseh primerih nepravilnosti mora vozno osebje obvestiti pristojne organe in postopati v skladu s predpisi. </a:t>
            </a:r>
            <a:endParaRPr lang="sl-SI" dirty="0" smtClean="0"/>
          </a:p>
          <a:p>
            <a:r>
              <a:rPr lang="sl-SI" dirty="0" smtClean="0"/>
              <a:t>Če </a:t>
            </a:r>
            <a:r>
              <a:rPr lang="sl-SI" dirty="0"/>
              <a:t>delavci notranje kontrole, inšpekcije ali prometne policije zahtevajo kontrolo, mora voznik vozilo zaustaviti in omogočiti kontrolo.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POSTOPKI OB NEPRAVILNOSTIH PRI PREVOZU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00004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Neposredno operativno osebje opravlja dela po planiranem razporedu dela.</a:t>
            </a:r>
          </a:p>
          <a:p>
            <a:pPr marL="109728" indent="0">
              <a:buNone/>
            </a:pPr>
            <a:r>
              <a:rPr lang="sl-SI" dirty="0"/>
              <a:t>Razpored dela je lahko:</a:t>
            </a:r>
          </a:p>
          <a:p>
            <a:pPr lvl="0"/>
            <a:r>
              <a:rPr lang="sl-SI" dirty="0"/>
              <a:t>dnevni, </a:t>
            </a:r>
          </a:p>
          <a:p>
            <a:pPr lvl="0"/>
            <a:r>
              <a:rPr lang="sl-SI" dirty="0"/>
              <a:t>tedenski,</a:t>
            </a:r>
          </a:p>
          <a:p>
            <a:pPr lvl="0"/>
            <a:r>
              <a:rPr lang="sl-SI" dirty="0"/>
              <a:t>mesečni. </a:t>
            </a:r>
            <a:endParaRPr lang="sl-SI" dirty="0" smtClean="0"/>
          </a:p>
          <a:p>
            <a:pPr marL="109728" lvl="0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Posebej izdelani razporedi so lahko</a:t>
            </a:r>
            <a:r>
              <a:rPr lang="sl-SI" dirty="0" smtClean="0"/>
              <a:t>:</a:t>
            </a:r>
          </a:p>
          <a:p>
            <a:pPr lvl="0"/>
            <a:r>
              <a:rPr lang="sl-SI" dirty="0"/>
              <a:t>za delovne dni, </a:t>
            </a:r>
          </a:p>
          <a:p>
            <a:pPr lvl="0"/>
            <a:r>
              <a:rPr lang="sl-SI" dirty="0"/>
              <a:t>za praznike,</a:t>
            </a:r>
          </a:p>
          <a:p>
            <a:pPr lvl="0"/>
            <a:r>
              <a:rPr lang="sl-SI" dirty="0"/>
              <a:t>za posamezne prometne linije. 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RAZPORED NEPOSREDNEGA OPERATIVNEGA OSEBJA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11342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sl-SI" dirty="0"/>
              <a:t>Razpored dela vsebuje naslednje osnovne elemente:</a:t>
            </a:r>
          </a:p>
          <a:p>
            <a:pPr lvl="0"/>
            <a:r>
              <a:rPr lang="sl-SI" dirty="0"/>
              <a:t>zaporedno številko razporeda,</a:t>
            </a:r>
          </a:p>
          <a:p>
            <a:pPr lvl="0"/>
            <a:r>
              <a:rPr lang="sl-SI" dirty="0"/>
              <a:t>številko linije in voznega reda,</a:t>
            </a:r>
          </a:p>
          <a:p>
            <a:pPr lvl="0"/>
            <a:r>
              <a:rPr lang="sl-SI" dirty="0"/>
              <a:t>kraj nastopa dela,</a:t>
            </a:r>
          </a:p>
          <a:p>
            <a:pPr lvl="0"/>
            <a:r>
              <a:rPr lang="sl-SI" dirty="0"/>
              <a:t>čas začetka in konca dela,</a:t>
            </a:r>
          </a:p>
          <a:p>
            <a:pPr lvl="0"/>
            <a:r>
              <a:rPr lang="sl-SI" dirty="0"/>
              <a:t>skupen čas dela</a:t>
            </a:r>
          </a:p>
          <a:p>
            <a:pPr lvl="0"/>
            <a:r>
              <a:rPr lang="sl-SI" dirty="0"/>
              <a:t>dodaten čas za pripravo in končanje dela,</a:t>
            </a:r>
          </a:p>
          <a:p>
            <a:pPr lvl="0"/>
            <a:r>
              <a:rPr lang="sl-SI" dirty="0"/>
              <a:t>trajanje nočnega dela.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RAZPORED NEPOSREDNEGA OPERATIVNEGA OSEBJA</a:t>
            </a:r>
          </a:p>
        </p:txBody>
      </p:sp>
    </p:spTree>
    <p:extLst>
      <p:ext uri="{BB962C8B-B14F-4D97-AF65-F5344CB8AC3E}">
        <p14:creationId xmlns:p14="http://schemas.microsoft.com/office/powerpoint/2010/main" val="262479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 fontScale="92500" lnSpcReduction="10000"/>
          </a:bodyPr>
          <a:lstStyle/>
          <a:p>
            <a:r>
              <a:rPr lang="sl-SI" dirty="0"/>
              <a:t>Operativno osebje mora pravočasno vedeti za čas in kraj nastopa dela za naslednji dan. </a:t>
            </a:r>
            <a:endParaRPr lang="sl-SI" dirty="0" smtClean="0"/>
          </a:p>
          <a:p>
            <a:r>
              <a:rPr lang="sl-SI" dirty="0" smtClean="0"/>
              <a:t>Osebje</a:t>
            </a:r>
            <a:r>
              <a:rPr lang="sl-SI" dirty="0"/>
              <a:t>, ki je razporejeno na delo kot rezerva, se mora pred nastopom dela osebno javiti neposrednemu vodji. </a:t>
            </a:r>
            <a:endParaRPr lang="sl-SI" dirty="0" smtClean="0"/>
          </a:p>
          <a:p>
            <a:r>
              <a:rPr lang="sl-SI" dirty="0" smtClean="0"/>
              <a:t>Med </a:t>
            </a:r>
            <a:r>
              <a:rPr lang="sl-SI" dirty="0"/>
              <a:t>delom se brez vednosti in odobritve vodje ne sme oddaljiti. </a:t>
            </a:r>
            <a:endParaRPr lang="sl-SI" dirty="0" smtClean="0"/>
          </a:p>
          <a:p>
            <a:r>
              <a:rPr lang="sl-SI" dirty="0" smtClean="0"/>
              <a:t>Če </a:t>
            </a:r>
            <a:r>
              <a:rPr lang="sl-SI" dirty="0"/>
              <a:t>se kdo počuti nesposoben za delo (bolezen, nesreča, itd.) mora dve uri pred nastopom dela javiti svojo odsotnost prometniku. </a:t>
            </a:r>
            <a:endParaRPr lang="sl-SI" dirty="0" smtClean="0"/>
          </a:p>
          <a:p>
            <a:r>
              <a:rPr lang="sl-SI" dirty="0" smtClean="0"/>
              <a:t>Razpored </a:t>
            </a:r>
            <a:r>
              <a:rPr lang="sl-SI" dirty="0"/>
              <a:t>dela mora biti izobešen na oglasni deski, ki mora biti na kraju, kjer se vozno osebje zadržuje med ali po delu.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RAZPORED NEPOSREDNEGA OPERATIVNEGA OSEBJA</a:t>
            </a:r>
          </a:p>
        </p:txBody>
      </p:sp>
    </p:spTree>
    <p:extLst>
      <p:ext uri="{BB962C8B-B14F-4D97-AF65-F5344CB8AC3E}">
        <p14:creationId xmlns:p14="http://schemas.microsoft.com/office/powerpoint/2010/main" val="2638067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Med posredno operativno osebje </a:t>
            </a:r>
            <a:r>
              <a:rPr lang="sl-SI" dirty="0" smtClean="0"/>
              <a:t>spadajo:</a:t>
            </a:r>
            <a:endParaRPr lang="sl-SI" dirty="0"/>
          </a:p>
          <a:p>
            <a:pPr lvl="0"/>
            <a:r>
              <a:rPr lang="sl-SI" dirty="0"/>
              <a:t>kontrolorji notranje kontrole prometa, </a:t>
            </a:r>
          </a:p>
          <a:p>
            <a:pPr lvl="0"/>
            <a:r>
              <a:rPr lang="sl-SI" dirty="0" err="1"/>
              <a:t>disponenti</a:t>
            </a:r>
            <a:r>
              <a:rPr lang="sl-SI" dirty="0"/>
              <a:t> in </a:t>
            </a:r>
          </a:p>
          <a:p>
            <a:r>
              <a:rPr lang="sl-SI" dirty="0"/>
              <a:t>p</a:t>
            </a:r>
            <a:r>
              <a:rPr lang="sl-SI" dirty="0" smtClean="0"/>
              <a:t>rometniki.</a:t>
            </a:r>
          </a:p>
          <a:p>
            <a:endParaRPr lang="sl-SI" dirty="0" smtClean="0"/>
          </a:p>
          <a:p>
            <a:pPr marL="109728" indent="0">
              <a:buNone/>
            </a:pPr>
            <a:r>
              <a:rPr lang="sl-SI" dirty="0"/>
              <a:t>Delovne naloge posrednega operativnega osebja so odvisne od vrste in velikosti podjetja in njegove notranje organizacije pri opravljanju prevoznega procesa.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POSREDNO OPERATIVNO OSEBJE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10609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Notranjo kontrolo prometa delimo na dva dela:</a:t>
            </a:r>
          </a:p>
          <a:p>
            <a:pPr lvl="0"/>
            <a:r>
              <a:rPr lang="sl-SI" u="sng" dirty="0"/>
              <a:t>kontrolo tehnične sposobnosti in brezhibnosti vozil</a:t>
            </a:r>
            <a:r>
              <a:rPr lang="sl-SI" dirty="0"/>
              <a:t>: opravljajo kontrolorji na postajah za tehnične preglede vozil.</a:t>
            </a:r>
          </a:p>
          <a:p>
            <a:pPr lvl="0"/>
            <a:r>
              <a:rPr lang="sl-SI" u="sng" dirty="0"/>
              <a:t>kontrolo opravljanja prevoznega procesa</a:t>
            </a:r>
            <a:r>
              <a:rPr lang="sl-SI" dirty="0"/>
              <a:t>: opravljajo kontrolorji notranje kontrole podjetja, tako da analizirajo dokumentacijo na terenu pri vseh prevozih.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KONTROLOR NOTRANJE KONTROLE PROMETA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17021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l-SI" dirty="0"/>
              <a:t>kontrolo stanja voznega parka,</a:t>
            </a:r>
          </a:p>
          <a:p>
            <a:pPr lvl="0"/>
            <a:r>
              <a:rPr lang="sl-SI" dirty="0"/>
              <a:t>kontrolo nošenja službene obleke,</a:t>
            </a:r>
          </a:p>
          <a:p>
            <a:pPr lvl="0"/>
            <a:r>
              <a:rPr lang="sl-SI" dirty="0"/>
              <a:t>kontrolo urejenosti dokumentacije za osebje vozilo, potnike in prtljago,</a:t>
            </a:r>
          </a:p>
          <a:p>
            <a:pPr lvl="0"/>
            <a:r>
              <a:rPr lang="sl-SI" dirty="0"/>
              <a:t>kontrolo načina opravljanja prevoza,</a:t>
            </a:r>
          </a:p>
          <a:p>
            <a:pPr lvl="0"/>
            <a:r>
              <a:rPr lang="sl-SI" dirty="0"/>
              <a:t>kontrolo opreme vozila in</a:t>
            </a:r>
          </a:p>
          <a:p>
            <a:pPr lvl="0"/>
            <a:r>
              <a:rPr lang="sl-SI" dirty="0"/>
              <a:t>kontrolo ostalih posebnosti, ki so odvisne od vrste prevoza.</a:t>
            </a:r>
          </a:p>
          <a:p>
            <a:pPr marL="109728" indent="0">
              <a:buNone/>
            </a:pPr>
            <a:r>
              <a:rPr lang="sl-SI" dirty="0"/>
              <a:t>Kontrolor notranje kontrole mora v skladu s svojimi pooblastili takoj ukrepati in predložiti poročilo o svojem delu in ugotovitvah pri opravljeni kontroli 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Kontrolor notranje kontrole na terenu opravlja naslednje </a:t>
            </a:r>
            <a:r>
              <a:rPr lang="sl-SI" dirty="0" smtClean="0">
                <a:effectLst/>
              </a:rPr>
              <a:t>kontrole: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36114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err="1"/>
              <a:t>Disponenti</a:t>
            </a:r>
            <a:r>
              <a:rPr lang="sl-SI" dirty="0"/>
              <a:t> so osebe, ki neposredno sodelujejo s poslovnimi partnerji ter organizirajo prevoz, razpored vozil in voznega osebja.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Glede </a:t>
            </a:r>
            <a:r>
              <a:rPr lang="sl-SI" dirty="0"/>
              <a:t>na velikost podjetja in notranjo organiziranost so lahko </a:t>
            </a:r>
            <a:r>
              <a:rPr lang="sl-SI" dirty="0" err="1"/>
              <a:t>disponenti</a:t>
            </a:r>
            <a:r>
              <a:rPr lang="sl-SI" dirty="0"/>
              <a:t> za mestni, primestni in medmestni promet.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DISPONENT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94944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l-SI" dirty="0"/>
              <a:t>razporeja vozila in vozno osebje po veljavnem voznem redu,</a:t>
            </a:r>
          </a:p>
          <a:p>
            <a:pPr lvl="0"/>
            <a:r>
              <a:rPr lang="sl-SI" dirty="0"/>
              <a:t>izdaja potne naloge in ostalo prevozno dokumentacijo,</a:t>
            </a:r>
          </a:p>
          <a:p>
            <a:pPr lvl="0"/>
            <a:r>
              <a:rPr lang="sl-SI" dirty="0"/>
              <a:t>obvešča vozno osebje o pogojih vožnje na posamezni cesti,</a:t>
            </a:r>
          </a:p>
          <a:p>
            <a:pPr lvl="0"/>
            <a:r>
              <a:rPr lang="sl-SI" dirty="0"/>
              <a:t>če so na liniji okvare, daje osebju navodila za dokončanje prevoza,</a:t>
            </a:r>
          </a:p>
          <a:p>
            <a:pPr lvl="0"/>
            <a:r>
              <a:rPr lang="sl-SI" dirty="0"/>
              <a:t>če je možna direktna komunikacija z vozilom, daje navodila direktno osebju vozila,</a:t>
            </a:r>
          </a:p>
          <a:p>
            <a:pPr lvl="0"/>
            <a:r>
              <a:rPr lang="sl-SI" dirty="0"/>
              <a:t>zahteva od terenskega operativnega osebja, da ga sproti obvešča o stanju na liniji,</a:t>
            </a:r>
          </a:p>
          <a:p>
            <a:pPr lvl="0"/>
            <a:r>
              <a:rPr lang="sl-SI" dirty="0"/>
              <a:t>v primeru okvare vozila na liniji zahteva pomoč »gibljive delovne ekipe« ali pošlje rezervno vozilo,</a:t>
            </a:r>
          </a:p>
          <a:p>
            <a:pPr lvl="0"/>
            <a:r>
              <a:rPr lang="sl-SI" dirty="0"/>
              <a:t>nadzoruje in razporeja rezervno osebje za delo,</a:t>
            </a:r>
          </a:p>
          <a:p>
            <a:pPr lvl="0"/>
            <a:r>
              <a:rPr lang="sl-SI" dirty="0"/>
              <a:t>daje informacije o prometu na liniji določenim organom,</a:t>
            </a:r>
          </a:p>
          <a:p>
            <a:pPr lvl="0"/>
            <a:r>
              <a:rPr lang="sl-SI" dirty="0"/>
              <a:t>vodi predpisano evidenco in dokumentacijo,</a:t>
            </a:r>
          </a:p>
          <a:p>
            <a:pPr lvl="0"/>
            <a:r>
              <a:rPr lang="sl-SI" dirty="0"/>
              <a:t>spremlja prometno tržišče in konkurenco,</a:t>
            </a:r>
          </a:p>
          <a:p>
            <a:pPr lvl="0"/>
            <a:r>
              <a:rPr lang="sl-SI" dirty="0"/>
              <a:t>zbira dokumentacijo voznega osebja po končanem delu in jo pošlje v obdelavo.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Delo in naloge </a:t>
            </a:r>
            <a:r>
              <a:rPr lang="sl-SI" dirty="0" err="1">
                <a:effectLst/>
              </a:rPr>
              <a:t>disponenta</a:t>
            </a:r>
            <a:r>
              <a:rPr lang="sl-SI" dirty="0">
                <a:effectLst/>
              </a:rPr>
              <a:t> </a:t>
            </a:r>
            <a:r>
              <a:rPr lang="sl-SI" dirty="0" smtClean="0">
                <a:effectLst/>
              </a:rPr>
              <a:t>so: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57657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Prometnik spada v neposredno </a:t>
            </a:r>
            <a:r>
              <a:rPr lang="sl-SI" dirty="0" err="1"/>
              <a:t>operativo</a:t>
            </a:r>
            <a:r>
              <a:rPr lang="sl-SI" dirty="0"/>
              <a:t>. </a:t>
            </a: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Skrbi </a:t>
            </a:r>
            <a:r>
              <a:rPr lang="sl-SI" dirty="0"/>
              <a:t>za izvršitev nalog </a:t>
            </a:r>
            <a:r>
              <a:rPr lang="sl-SI" dirty="0" err="1"/>
              <a:t>disponenta</a:t>
            </a:r>
            <a:r>
              <a:rPr lang="sl-SI" dirty="0"/>
              <a:t> za posamezne prevozne naloge. </a:t>
            </a: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Prometnik </a:t>
            </a:r>
            <a:r>
              <a:rPr lang="sl-SI" dirty="0"/>
              <a:t>po potrebi zamenja </a:t>
            </a:r>
            <a:r>
              <a:rPr lang="sl-SI" dirty="0" err="1"/>
              <a:t>disponenta</a:t>
            </a:r>
            <a:r>
              <a:rPr lang="sl-SI" dirty="0"/>
              <a:t>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Glede </a:t>
            </a:r>
            <a:r>
              <a:rPr lang="sl-SI" dirty="0"/>
              <a:t>na delovno mesto in vrsto dela, ki ga prometnik </a:t>
            </a:r>
            <a:r>
              <a:rPr lang="sl-SI" dirty="0" smtClean="0"/>
              <a:t>opravlja</a:t>
            </a:r>
            <a:r>
              <a:rPr lang="sl-SI" dirty="0"/>
              <a:t>, </a:t>
            </a:r>
            <a:r>
              <a:rPr lang="sl-SI" dirty="0" smtClean="0"/>
              <a:t>razlikujemo:</a:t>
            </a:r>
          </a:p>
          <a:p>
            <a:r>
              <a:rPr lang="sl-SI" dirty="0"/>
              <a:t>p</a:t>
            </a:r>
            <a:r>
              <a:rPr lang="sl-SI" dirty="0" smtClean="0"/>
              <a:t>rometnik </a:t>
            </a:r>
            <a:r>
              <a:rPr lang="sl-SI" dirty="0"/>
              <a:t>na avtobusni postaji, </a:t>
            </a:r>
            <a:endParaRPr lang="sl-SI" dirty="0"/>
          </a:p>
          <a:p>
            <a:r>
              <a:rPr lang="sl-SI" dirty="0" smtClean="0"/>
              <a:t>prometnik </a:t>
            </a:r>
            <a:r>
              <a:rPr lang="sl-SI" dirty="0"/>
              <a:t>na terminalih, tj. končnih postajah </a:t>
            </a:r>
            <a:r>
              <a:rPr lang="sl-SI" dirty="0" smtClean="0"/>
              <a:t>linije</a:t>
            </a:r>
          </a:p>
          <a:p>
            <a:r>
              <a:rPr lang="sl-SI" dirty="0" smtClean="0"/>
              <a:t>prometnik </a:t>
            </a:r>
            <a:r>
              <a:rPr lang="sl-SI" dirty="0"/>
              <a:t>v podjetju – garaži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PROMETNIK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18477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lvl="1" indent="0">
              <a:spcBef>
                <a:spcPts val="400"/>
              </a:spcBef>
              <a:buSzPct val="68000"/>
              <a:buNone/>
            </a:pPr>
            <a:r>
              <a:rPr lang="sl-SI" b="1" dirty="0" smtClean="0"/>
              <a:t>1.</a:t>
            </a:r>
            <a:r>
              <a:rPr lang="sl-SI" sz="2400" b="1" dirty="0"/>
              <a:t> v prometnem uradu:</a:t>
            </a:r>
            <a:endParaRPr lang="sl-SI" sz="2000" b="1" dirty="0"/>
          </a:p>
          <a:p>
            <a:pPr lvl="0"/>
            <a:r>
              <a:rPr lang="sl-SI" dirty="0"/>
              <a:t>vodi prometni dnevnik,</a:t>
            </a:r>
          </a:p>
          <a:p>
            <a:pPr lvl="0"/>
            <a:r>
              <a:rPr lang="sl-SI" dirty="0"/>
              <a:t>potrjuje potne naloge o prihodu in odhodu avtobusa,</a:t>
            </a:r>
          </a:p>
          <a:p>
            <a:pPr lvl="0"/>
            <a:r>
              <a:rPr lang="sl-SI" dirty="0"/>
              <a:t>nadzoruje delo glavnega blagajnika, potniškega blagajnika, napovedovalca, telefonista in garderoberja,</a:t>
            </a:r>
          </a:p>
          <a:p>
            <a:pPr lvl="0"/>
            <a:r>
              <a:rPr lang="sl-SI" dirty="0"/>
              <a:t>v odsotnosti zamenja šefa prometne službe,</a:t>
            </a:r>
          </a:p>
          <a:p>
            <a:pPr lvl="0"/>
            <a:r>
              <a:rPr lang="sl-SI" dirty="0"/>
              <a:t>po potrebi organizira izredne vožnje,</a:t>
            </a:r>
          </a:p>
          <a:p>
            <a:pPr lvl="0"/>
            <a:r>
              <a:rPr lang="sl-SI" dirty="0"/>
              <a:t>daje informacije potnikom in sprejema reklamacije,</a:t>
            </a:r>
          </a:p>
          <a:p>
            <a:pPr lvl="0"/>
            <a:r>
              <a:rPr lang="sl-SI" dirty="0"/>
              <a:t>izdaja potrdila o cenah vozovnic, o zamudi avtobusov itd.,</a:t>
            </a:r>
          </a:p>
          <a:p>
            <a:pPr lvl="0"/>
            <a:r>
              <a:rPr lang="sl-SI" dirty="0"/>
              <a:t>daje napovedovalcu nalog za objavo odhodov in prihodov avtobusov,</a:t>
            </a:r>
          </a:p>
          <a:p>
            <a:pPr lvl="0"/>
            <a:r>
              <a:rPr lang="sl-SI" dirty="0"/>
              <a:t>izstavlja fakture za parkiranje avtobusov.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Prometnik na avtobusni postaji, opravlja delo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36391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85000" lnSpcReduction="20000"/>
          </a:bodyPr>
          <a:lstStyle/>
          <a:p>
            <a:pPr marL="109728" lvl="1" indent="0">
              <a:spcBef>
                <a:spcPts val="400"/>
              </a:spcBef>
              <a:buSzPct val="68000"/>
              <a:buNone/>
            </a:pPr>
            <a:r>
              <a:rPr lang="sl-SI" sz="2400" b="1" dirty="0" smtClean="0"/>
              <a:t>2. na </a:t>
            </a:r>
            <a:r>
              <a:rPr lang="sl-SI" sz="2400" b="1" dirty="0"/>
              <a:t>peronu:</a:t>
            </a:r>
            <a:endParaRPr lang="sl-SI" sz="2000" b="1" dirty="0"/>
          </a:p>
          <a:p>
            <a:pPr lvl="0"/>
            <a:r>
              <a:rPr lang="sl-SI" dirty="0"/>
              <a:t>nadzira tehnološki proces prometa na postaji,</a:t>
            </a:r>
          </a:p>
          <a:p>
            <a:pPr lvl="0"/>
            <a:r>
              <a:rPr lang="sl-SI" dirty="0"/>
              <a:t>nadzira prodajo vozovnic,</a:t>
            </a:r>
          </a:p>
          <a:p>
            <a:pPr lvl="0"/>
            <a:r>
              <a:rPr lang="sl-SI" dirty="0"/>
              <a:t>usmerja promet avtobusov in drugih vozil na področju postaje,</a:t>
            </a:r>
          </a:p>
          <a:p>
            <a:pPr lvl="0"/>
            <a:r>
              <a:rPr lang="sl-SI" dirty="0"/>
              <a:t>razporeja vozila na pomožna parkirišča, če so glavna zasedena,</a:t>
            </a:r>
          </a:p>
          <a:p>
            <a:pPr lvl="0"/>
            <a:r>
              <a:rPr lang="sl-SI" dirty="0"/>
              <a:t>nadzira red in čistočo na postaji in parkirišču,</a:t>
            </a:r>
          </a:p>
          <a:p>
            <a:pPr lvl="0"/>
            <a:r>
              <a:rPr lang="sl-SI" dirty="0"/>
              <a:t>nadzira in vodi evidenco o parkiranju vozil, ki niso vključena v redne linije,</a:t>
            </a:r>
          </a:p>
          <a:p>
            <a:pPr lvl="0"/>
            <a:r>
              <a:rPr lang="sl-SI" dirty="0"/>
              <a:t>nadzira, ali se vso vozno osebje javlja prometnemu uradu,</a:t>
            </a:r>
          </a:p>
          <a:p>
            <a:pPr lvl="0"/>
            <a:r>
              <a:rPr lang="sl-SI" dirty="0"/>
              <a:t>daje informacije potnikom,</a:t>
            </a:r>
          </a:p>
          <a:p>
            <a:pPr lvl="0"/>
            <a:r>
              <a:rPr lang="sl-SI" dirty="0"/>
              <a:t>sodeluje in sestavlja zapisnik o morebitnih nesrečah,</a:t>
            </a:r>
          </a:p>
          <a:p>
            <a:pPr lvl="0"/>
            <a:r>
              <a:rPr lang="sl-SI" dirty="0"/>
              <a:t>sestavlja dnevno poročilo o dogajanju na postaji.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Prometnik na avtobusni postaji, opravlja delo: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19686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sl-SI" dirty="0"/>
              <a:t>vodi evidenco o prihodu in odhodu vozil na liniji,</a:t>
            </a:r>
          </a:p>
          <a:p>
            <a:pPr lvl="0"/>
            <a:r>
              <a:rPr lang="sl-SI" dirty="0"/>
              <a:t>obvešča </a:t>
            </a:r>
            <a:r>
              <a:rPr lang="sl-SI" dirty="0" err="1"/>
              <a:t>disponenta</a:t>
            </a:r>
            <a:r>
              <a:rPr lang="sl-SI" dirty="0"/>
              <a:t> o nepravilnostih voznega reda na liniji in vzrokih zanje,</a:t>
            </a:r>
          </a:p>
          <a:p>
            <a:pPr lvl="0"/>
            <a:r>
              <a:rPr lang="sl-SI" dirty="0"/>
              <a:t>opravlja nadzor in razpored vozil in osebja,</a:t>
            </a:r>
          </a:p>
          <a:p>
            <a:pPr lvl="0"/>
            <a:r>
              <a:rPr lang="sl-SI" dirty="0"/>
              <a:t>skrbi za pravočasno zamenjavo voznega osebja,</a:t>
            </a:r>
          </a:p>
          <a:p>
            <a:pPr lvl="0"/>
            <a:r>
              <a:rPr lang="sl-SI" dirty="0"/>
              <a:t>kontrolira pravilno izpolnjevanje dokumentacije o delu prometnega osebja,</a:t>
            </a:r>
          </a:p>
          <a:p>
            <a:pPr lvl="0"/>
            <a:r>
              <a:rPr lang="sl-SI" dirty="0"/>
              <a:t>vodi evidenco o dogajanju na terminalu v času njegovega dela,</a:t>
            </a:r>
          </a:p>
          <a:p>
            <a:pPr lvl="0"/>
            <a:r>
              <a:rPr lang="sl-SI" dirty="0"/>
              <a:t>po potrebi daje navodila voznemu osebju.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Prometnik na </a:t>
            </a:r>
            <a:r>
              <a:rPr lang="sl-SI" dirty="0" smtClean="0">
                <a:effectLst/>
              </a:rPr>
              <a:t>terminalih</a:t>
            </a:r>
            <a:br>
              <a:rPr lang="sl-SI" dirty="0" smtClean="0">
                <a:effectLst/>
              </a:rPr>
            </a:br>
            <a:r>
              <a:rPr lang="sl-SI" dirty="0" smtClean="0">
                <a:effectLst/>
              </a:rPr>
              <a:t>opravlja </a:t>
            </a:r>
            <a:r>
              <a:rPr lang="sl-SI" dirty="0">
                <a:effectLst/>
              </a:rPr>
              <a:t>naslednje naloge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89255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sl-SI" dirty="0" smtClean="0"/>
              <a:t>Na </a:t>
            </a:r>
            <a:r>
              <a:rPr lang="sl-SI" dirty="0"/>
              <a:t>osnovi razporeda, ki ga je sprejel od </a:t>
            </a:r>
            <a:r>
              <a:rPr lang="sl-SI" dirty="0" err="1"/>
              <a:t>disponenta</a:t>
            </a:r>
            <a:r>
              <a:rPr lang="sl-SI" dirty="0"/>
              <a:t>, </a:t>
            </a:r>
            <a:r>
              <a:rPr lang="sl-SI" dirty="0" smtClean="0"/>
              <a:t>ugotovi:</a:t>
            </a:r>
          </a:p>
          <a:p>
            <a:pPr marL="109728" indent="0">
              <a:buNone/>
            </a:pPr>
            <a:endParaRPr lang="sl-SI" dirty="0"/>
          </a:p>
          <a:p>
            <a:pPr lvl="0"/>
            <a:r>
              <a:rPr lang="sl-SI" dirty="0"/>
              <a:t>ali so prevozne zmogljivosti sposobne za opravljanje dela,</a:t>
            </a:r>
          </a:p>
          <a:p>
            <a:pPr lvl="0"/>
            <a:r>
              <a:rPr lang="sl-SI" dirty="0"/>
              <a:t>ali je delovno osebje pravočasno prispelo na delo in ali je sposobno za delo,</a:t>
            </a:r>
          </a:p>
          <a:p>
            <a:pPr lvl="0"/>
            <a:r>
              <a:rPr lang="sl-SI" dirty="0"/>
              <a:t>ali je osebje oblečeno v skladu s predpisi in če ima s seboj vsa potrebna navodila,</a:t>
            </a:r>
          </a:p>
          <a:p>
            <a:pPr lvl="0"/>
            <a:r>
              <a:rPr lang="sl-SI" dirty="0"/>
              <a:t>izdaja potne naloge in potrebno dokumentacijo,</a:t>
            </a:r>
          </a:p>
          <a:p>
            <a:pPr lvl="0"/>
            <a:r>
              <a:rPr lang="sl-SI" dirty="0"/>
              <a:t>spremlja odhod in prihod vozil iz linije,</a:t>
            </a:r>
          </a:p>
          <a:p>
            <a:pPr lvl="0"/>
            <a:r>
              <a:rPr lang="sl-SI" dirty="0"/>
              <a:t>vodi evidenco o vozilih, voznem osebju in izrednih dogodkih,</a:t>
            </a:r>
          </a:p>
          <a:p>
            <a:pPr lvl="0"/>
            <a:r>
              <a:rPr lang="sl-SI" dirty="0"/>
              <a:t>odreja čiščenje vozil in vozila pripravi na naslednjo vožnjo,</a:t>
            </a:r>
          </a:p>
          <a:p>
            <a:pPr lvl="0"/>
            <a:r>
              <a:rPr lang="sl-SI" dirty="0"/>
              <a:t>varuje vozila v garaži in na parkirišču</a:t>
            </a:r>
            <a:r>
              <a:rPr lang="sl-SI" dirty="0" smtClean="0"/>
              <a:t>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Prometnik v podjetju – garaži: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72277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Med pomožno operativno osebje </a:t>
            </a:r>
            <a:r>
              <a:rPr lang="sl-SI" dirty="0" smtClean="0"/>
              <a:t>spadajo:</a:t>
            </a:r>
            <a:endParaRPr lang="sl-SI" dirty="0"/>
          </a:p>
          <a:p>
            <a:pPr lvl="0"/>
            <a:r>
              <a:rPr lang="sl-SI" dirty="0"/>
              <a:t>prodajalci vozovnic,</a:t>
            </a:r>
          </a:p>
          <a:p>
            <a:pPr lvl="0"/>
            <a:r>
              <a:rPr lang="sl-SI" dirty="0"/>
              <a:t>delavci v službi za informiranje,</a:t>
            </a:r>
          </a:p>
          <a:p>
            <a:pPr lvl="0"/>
            <a:r>
              <a:rPr lang="sl-SI" dirty="0"/>
              <a:t>delavci v garderobi,</a:t>
            </a:r>
          </a:p>
          <a:p>
            <a:pPr lvl="0"/>
            <a:r>
              <a:rPr lang="sl-SI" dirty="0"/>
              <a:t>nosači prtljage, pošte in ekspresnih pošiljk.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POMOŽNO OPERATIVNO OSEBJE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98703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1743</Words>
  <Application>Microsoft Office PowerPoint</Application>
  <PresentationFormat>Diaprojekcija na zaslonu (4:3)</PresentationFormat>
  <Paragraphs>182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23</vt:i4>
      </vt:variant>
    </vt:vector>
  </HeadingPairs>
  <TitlesOfParts>
    <vt:vector size="24" baseType="lpstr">
      <vt:lpstr>Stekanje</vt:lpstr>
      <vt:lpstr>OSEBJE V JAVNEM POTNIŠKEM PROMETU</vt:lpstr>
      <vt:lpstr>OSEBJE V JAVNEM POTNIŠKEM PROMETU</vt:lpstr>
      <vt:lpstr>PowerPointova predstavitev</vt:lpstr>
      <vt:lpstr>NEPOSREDNO OPERATIVNO OSEBJE</vt:lpstr>
      <vt:lpstr>ŠTEVILO ČLANOV POSADKE VOZILA</vt:lpstr>
      <vt:lpstr>DELOVNI ČAS</vt:lpstr>
      <vt:lpstr>SPREJEM IN PREVOZ POTNIKOV IN PRTLJAGE</vt:lpstr>
      <vt:lpstr>SPREJEM IN PREVOZ POTNIKOV IN PRTLJAGE</vt:lpstr>
      <vt:lpstr>POSTOPKI OB NEPRAVILNOSTIH PRI PREVOZU POTNIKOV</vt:lpstr>
      <vt:lpstr>RAZPORED NEPOSREDNEGA OPERATIVNEGA OSEBJA</vt:lpstr>
      <vt:lpstr>RAZPORED NEPOSREDNEGA OPERATIVNEGA OSEBJA</vt:lpstr>
      <vt:lpstr>RAZPORED NEPOSREDNEGA OPERATIVNEGA OSEBJA</vt:lpstr>
      <vt:lpstr>POSREDNO OPERATIVNO OSEBJE</vt:lpstr>
      <vt:lpstr>KONTROLOR NOTRANJE KONTROLE PROMETA</vt:lpstr>
      <vt:lpstr>Kontrolor notranje kontrole na terenu opravlja naslednje kontrole:</vt:lpstr>
      <vt:lpstr>DISPONENT</vt:lpstr>
      <vt:lpstr>Delo in naloge disponenta so:</vt:lpstr>
      <vt:lpstr>PROMETNIK</vt:lpstr>
      <vt:lpstr>Prometnik na avtobusni postaji, opravlja delo:</vt:lpstr>
      <vt:lpstr>Prometnik na avtobusni postaji, opravlja delo:</vt:lpstr>
      <vt:lpstr>Prometnik na terminalih opravlja naslednje naloge:</vt:lpstr>
      <vt:lpstr>Prometnik v podjetju – garaži: </vt:lpstr>
      <vt:lpstr>POMOŽNO OPERATIVNO OSEBJE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OSEBJE V JAVNEM POTNIŠKEM PROMETU</dc:title>
  <dc:creator>klobasa</dc:creator>
  <cp:lastModifiedBy>klobasa</cp:lastModifiedBy>
  <cp:revision>11</cp:revision>
  <dcterms:created xsi:type="dcterms:W3CDTF">2017-03-22T20:38:11Z</dcterms:created>
  <dcterms:modified xsi:type="dcterms:W3CDTF">2017-03-22T21:07:13Z</dcterms:modified>
</cp:coreProperties>
</file>