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08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05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101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721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15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321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785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65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641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401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299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C139D-8EE0-462C-9ED9-EEB19988C550}" type="datetimeFigureOut">
              <a:rPr lang="sl-SI" smtClean="0"/>
              <a:t>6.5.2017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052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err="1" smtClean="0"/>
              <a:t>Pretovorna</a:t>
            </a:r>
            <a:r>
              <a:rPr lang="sl-SI" sz="2000" b="1" dirty="0" smtClean="0"/>
              <a:t> mehanizacija</a:t>
            </a:r>
            <a:endParaRPr lang="sl-SI" sz="20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Izračunaj tehnično storilnost v tonah in prostornini </a:t>
            </a:r>
            <a:r>
              <a:rPr lang="sl-SI" dirty="0" err="1" smtClean="0"/>
              <a:t>polžnega</a:t>
            </a:r>
            <a:r>
              <a:rPr lang="sl-SI" dirty="0" smtClean="0"/>
              <a:t> transporterja, ki obratuje 24 ur na dan. Zunanji premer </a:t>
            </a:r>
            <a:r>
              <a:rPr lang="sl-SI" dirty="0" err="1" smtClean="0"/>
              <a:t>polžnice</a:t>
            </a:r>
            <a:r>
              <a:rPr lang="sl-SI" dirty="0" smtClean="0"/>
              <a:t> je 65 cm, hitrost vrtenja je 2,05 obrata na sekundo. Razdalja med navoji je 10 cm, stopnja popolnitve je 55 %. Izguba delovnega časa obratovanja je 136 minut. Specifična masa tovora je o,995 t/m3</a:t>
            </a:r>
            <a:r>
              <a:rPr lang="sl-SI" dirty="0"/>
              <a:t>. Izračunaj še, kakšna bi morala biti hitrost </a:t>
            </a:r>
            <a:r>
              <a:rPr lang="sl-SI" dirty="0" err="1"/>
              <a:t>polžnice</a:t>
            </a:r>
            <a:r>
              <a:rPr lang="sl-SI" dirty="0"/>
              <a:t>, da bi lahko pretovorili </a:t>
            </a:r>
            <a:r>
              <a:rPr lang="sl-SI" dirty="0" smtClean="0"/>
              <a:t>100t/h</a:t>
            </a:r>
            <a:r>
              <a:rPr lang="sl-SI" dirty="0"/>
              <a:t>. 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9987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Podatki:</a:t>
            </a:r>
            <a:endParaRPr lang="sl-SI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err="1" smtClean="0"/>
              <a:t>Dd</a:t>
            </a:r>
            <a:r>
              <a:rPr lang="sl-SI" sz="2400" b="1" dirty="0" smtClean="0"/>
              <a:t> = 24 ur</a:t>
            </a:r>
          </a:p>
          <a:p>
            <a:r>
              <a:rPr lang="sl-SI" sz="2400" b="1" dirty="0" smtClean="0"/>
              <a:t>d = 65 cm</a:t>
            </a:r>
          </a:p>
          <a:p>
            <a:r>
              <a:rPr lang="sl-SI" sz="2400" b="1" dirty="0" smtClean="0"/>
              <a:t>n = 2,05 </a:t>
            </a:r>
            <a:r>
              <a:rPr lang="sl-SI" sz="2400" b="1" dirty="0" err="1" smtClean="0"/>
              <a:t>obr</a:t>
            </a:r>
            <a:r>
              <a:rPr lang="sl-SI" sz="2400" b="1" dirty="0" smtClean="0"/>
              <a:t>/</a:t>
            </a:r>
            <a:r>
              <a:rPr lang="sl-SI" sz="2400" b="1" dirty="0" err="1" smtClean="0"/>
              <a:t>sek</a:t>
            </a:r>
            <a:endParaRPr lang="sl-SI" sz="2400" b="1" dirty="0" smtClean="0"/>
          </a:p>
          <a:p>
            <a:r>
              <a:rPr lang="sl-SI" sz="2400" b="1" dirty="0" smtClean="0"/>
              <a:t>s = 10 cm</a:t>
            </a:r>
          </a:p>
          <a:p>
            <a:r>
              <a:rPr lang="az-Cyrl-AZ" sz="2400" b="1" dirty="0" smtClean="0"/>
              <a:t>Ф</a:t>
            </a:r>
            <a:r>
              <a:rPr lang="sl-SI" sz="2400" b="1" dirty="0" smtClean="0"/>
              <a:t> =55%</a:t>
            </a:r>
          </a:p>
          <a:p>
            <a:r>
              <a:rPr lang="sl-SI" sz="2400" b="1" dirty="0" err="1" smtClean="0"/>
              <a:t>Di</a:t>
            </a:r>
            <a:r>
              <a:rPr lang="sl-SI" sz="2400" b="1" dirty="0" smtClean="0"/>
              <a:t> = 136 min</a:t>
            </a:r>
          </a:p>
          <a:p>
            <a:r>
              <a:rPr lang="el-GR" sz="2400" b="1" dirty="0" smtClean="0">
                <a:latin typeface="Calibri"/>
              </a:rPr>
              <a:t>ρ</a:t>
            </a:r>
            <a:r>
              <a:rPr lang="sl-SI" sz="2400" b="1" dirty="0" smtClean="0">
                <a:latin typeface="Calibri"/>
              </a:rPr>
              <a:t> </a:t>
            </a:r>
            <a:r>
              <a:rPr lang="sl-SI" sz="2400" b="1" dirty="0" smtClean="0"/>
              <a:t>= 0,995 t/m3</a:t>
            </a:r>
          </a:p>
        </p:txBody>
      </p:sp>
    </p:spTree>
    <p:extLst>
      <p:ext uri="{BB962C8B-B14F-4D97-AF65-F5344CB8AC3E}">
        <p14:creationId xmlns:p14="http://schemas.microsoft.com/office/powerpoint/2010/main" val="28672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podatki</a:t>
            </a:r>
            <a:endParaRPr lang="sl-SI" sz="20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Dd</a:t>
            </a:r>
            <a:r>
              <a:rPr lang="sl-SI" sz="2400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d = </a:t>
            </a:r>
            <a:r>
              <a:rPr lang="sl-SI" sz="2400" b="1" dirty="0" smtClean="0">
                <a:solidFill>
                  <a:prstClr val="black"/>
                </a:solidFill>
              </a:rPr>
              <a:t>65 cm → 0,65m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n = </a:t>
            </a:r>
            <a:r>
              <a:rPr lang="sl-SI" sz="2400" b="1" dirty="0" smtClean="0">
                <a:solidFill>
                  <a:prstClr val="black"/>
                </a:solidFill>
              </a:rPr>
              <a:t>2,05 </a:t>
            </a:r>
            <a:r>
              <a:rPr lang="sl-SI" sz="2400" b="1" dirty="0" err="1" smtClean="0">
                <a:solidFill>
                  <a:prstClr val="black"/>
                </a:solidFill>
              </a:rPr>
              <a:t>obr</a:t>
            </a:r>
            <a:r>
              <a:rPr lang="sl-SI" sz="2400" b="1" dirty="0" smtClean="0">
                <a:solidFill>
                  <a:prstClr val="black"/>
                </a:solidFill>
              </a:rPr>
              <a:t>/</a:t>
            </a:r>
            <a:r>
              <a:rPr lang="sl-SI" sz="2400" b="1" dirty="0" err="1" smtClean="0">
                <a:solidFill>
                  <a:prstClr val="black"/>
                </a:solidFill>
              </a:rPr>
              <a:t>sek</a:t>
            </a:r>
            <a:r>
              <a:rPr lang="sl-SI" sz="2400" b="1" dirty="0" smtClean="0">
                <a:solidFill>
                  <a:prstClr val="black"/>
                </a:solidFill>
              </a:rPr>
              <a:t> → 3600 * 2,05 = 7380 obr/uro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s = </a:t>
            </a:r>
            <a:r>
              <a:rPr lang="sl-SI" sz="2400" b="1" dirty="0" smtClean="0">
                <a:solidFill>
                  <a:prstClr val="black"/>
                </a:solidFill>
              </a:rPr>
              <a:t>10 cm → 0,10m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smtClean="0">
                <a:solidFill>
                  <a:prstClr val="black"/>
                </a:solidFill>
              </a:rPr>
              <a:t>Ф = </a:t>
            </a:r>
            <a:r>
              <a:rPr lang="sl-SI" sz="2400" b="1" dirty="0">
                <a:solidFill>
                  <a:prstClr val="black"/>
                </a:solidFill>
              </a:rPr>
              <a:t>5</a:t>
            </a:r>
            <a:r>
              <a:rPr lang="sl-SI" sz="2400" b="1" dirty="0" smtClean="0">
                <a:solidFill>
                  <a:prstClr val="black"/>
                </a:solidFill>
              </a:rPr>
              <a:t>5% → 0,55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Di</a:t>
            </a:r>
            <a:r>
              <a:rPr lang="sl-SI" sz="2400" b="1" dirty="0">
                <a:solidFill>
                  <a:prstClr val="black"/>
                </a:solidFill>
              </a:rPr>
              <a:t> = </a:t>
            </a:r>
            <a:r>
              <a:rPr lang="sl-SI" sz="2400" b="1" dirty="0" smtClean="0">
                <a:solidFill>
                  <a:prstClr val="black"/>
                </a:solidFill>
              </a:rPr>
              <a:t>136 min → 24*60 = 1440min    1440 – 136= 1304min</a:t>
            </a:r>
          </a:p>
          <a:p>
            <a:pPr lvl="0"/>
            <a:r>
              <a:rPr lang="sl-SI" sz="2400" b="1" dirty="0" smtClean="0">
                <a:solidFill>
                  <a:prstClr val="black"/>
                </a:solidFill>
              </a:rPr>
              <a:t>1304/1440 = </a:t>
            </a:r>
            <a:r>
              <a:rPr lang="sl-SI" sz="2400" b="1" dirty="0" smtClean="0">
                <a:solidFill>
                  <a:srgbClr val="FF0000"/>
                </a:solidFill>
              </a:rPr>
              <a:t>0,91</a:t>
            </a:r>
            <a:r>
              <a:rPr lang="sl-SI" sz="2400" b="1" dirty="0" smtClean="0">
                <a:solidFill>
                  <a:prstClr val="black"/>
                </a:solidFill>
              </a:rPr>
              <a:t> 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el-GR" sz="2400" b="1" dirty="0" smtClean="0">
                <a:solidFill>
                  <a:prstClr val="black"/>
                </a:solidFill>
                <a:latin typeface="Calibri"/>
              </a:rPr>
              <a:t>ρ</a:t>
            </a:r>
            <a:r>
              <a:rPr lang="sl-SI" sz="2400" b="1" dirty="0" smtClean="0">
                <a:solidFill>
                  <a:prstClr val="black"/>
                </a:solidFill>
              </a:rPr>
              <a:t> </a:t>
            </a:r>
            <a:r>
              <a:rPr lang="sl-SI" sz="2400" b="1" dirty="0">
                <a:solidFill>
                  <a:prstClr val="black"/>
                </a:solidFill>
              </a:rPr>
              <a:t>= </a:t>
            </a:r>
            <a:r>
              <a:rPr lang="sl-SI" sz="2400" b="1" dirty="0" smtClean="0">
                <a:solidFill>
                  <a:prstClr val="black"/>
                </a:solidFill>
              </a:rPr>
              <a:t>0,995 t/m3</a:t>
            </a:r>
            <a:endParaRPr lang="sl-SI" sz="2400" b="1" dirty="0">
              <a:solidFill>
                <a:prstClr val="black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0336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formula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algn="ctr"/>
                <a:endParaRPr lang="sl-SI" b="1" i="1" dirty="0"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𝝆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3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346050"/>
          </a:xfrm>
        </p:spPr>
        <p:txBody>
          <a:bodyPr>
            <a:noAutofit/>
          </a:bodyPr>
          <a:lstStyle/>
          <a:p>
            <a:r>
              <a:rPr lang="sl-SI" sz="2000" dirty="0" smtClean="0"/>
              <a:t>izračun</a:t>
            </a:r>
            <a:endParaRPr lang="sl-SI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976664"/>
              </a:xfrm>
            </p:spPr>
            <p:txBody>
              <a:bodyPr>
                <a:normAutofit fontScale="92500" lnSpcReduction="10000"/>
              </a:bodyPr>
              <a:lstStyle/>
              <a:p>
                <a:pPr lvl="0" algn="ctr"/>
                <a:endParaRPr lang="sl-SI" sz="2800" b="1" i="1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lvl="0"/>
                <a:r>
                  <a:rPr lang="sl-SI" sz="1900" b="1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d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65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0,65m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n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2,05 </a:t>
                </a:r>
                <a:r>
                  <a:rPr lang="sl-SI" sz="1900" b="1" dirty="0" err="1">
                    <a:solidFill>
                      <a:prstClr val="black"/>
                    </a:solidFill>
                  </a:rPr>
                  <a:t>obr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/</a:t>
                </a:r>
                <a:r>
                  <a:rPr lang="sl-SI" sz="1900" b="1" dirty="0" err="1">
                    <a:solidFill>
                      <a:prstClr val="black"/>
                    </a:solidFill>
                  </a:rPr>
                  <a:t>sek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→ 3600 *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2,05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 7380 obr/uro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s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10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0,10m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Ф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= 55%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→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0,55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136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min → 24*60 = 1440min    1440 –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136= 1304min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1310/1440 = 0,91 </a:t>
                </a:r>
              </a:p>
              <a:p>
                <a:pPr lvl="0"/>
                <a:r>
                  <a:rPr lang="el-GR" sz="19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0,995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t/m3</a:t>
                </a: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</a:rPr>
                      <m:t>ρ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∅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 ∗</m:t>
                    </m:r>
                    <m:f>
                      <m:fPr>
                        <m:ctrlP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𝒔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𝒏</m:t>
                    </m:r>
                  </m:oMath>
                </a14:m>
                <a:endParaRPr lang="sl-SI" sz="2800" b="1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=0,995∗0,55∗</m:t>
                    </m:r>
                    <m:f>
                      <m:fPr>
                        <m:ctrlPr>
                          <a:rPr lang="sl-SI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3,14</m:t>
                        </m:r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0,65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∗0,1∗7380</m:t>
                    </m:r>
                  </m:oMath>
                </a14:m>
                <a:endParaRPr lang="sl-SI" sz="2800" b="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6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=0,55∗0,33∗738</m:t>
                    </m:r>
                  </m:oMath>
                </a14:m>
                <a:endParaRPr lang="sl-SI" sz="280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𝟏𝟑𝟑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𝟗𝟓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𝒕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𝒉</m:t>
                    </m:r>
                  </m:oMath>
                </a14:m>
                <a:endParaRPr lang="sl-SI" sz="2800" b="1" dirty="0">
                  <a:solidFill>
                    <a:srgbClr val="FF0000"/>
                  </a:solidFill>
                </a:endParaRPr>
              </a:p>
              <a:p>
                <a:pPr lvl="0"/>
                <a:endParaRPr lang="sl-SI" sz="2400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976664"/>
              </a:xfrm>
              <a:blipFill rotWithShape="1">
                <a:blip r:embed="rId2"/>
                <a:stretch>
                  <a:fillRect l="-4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678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Izračun za 24 ur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8229600" cy="5184576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sl-SI" sz="1800" b="1" dirty="0" smtClean="0">
                    <a:solidFill>
                      <a:prstClr val="black"/>
                    </a:solidFill>
                  </a:rPr>
                  <a:t>Dd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d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65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0,65m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n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2,05 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obr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/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sek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→ 3600 *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2,05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 7380obr/uro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s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10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0,1m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Ф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= 55%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0,55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130 min → 24*60 = 1440min    1440 –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136= 1304min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 smtClean="0">
                    <a:solidFill>
                      <a:prstClr val="black"/>
                    </a:solidFill>
                  </a:rPr>
                  <a:t>1304/1440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= 0,91 </a:t>
                </a:r>
              </a:p>
              <a:p>
                <a:pPr lvl="0"/>
                <a:r>
                  <a:rPr lang="el-GR" sz="18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0,995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t/m3</a:t>
                </a:r>
              </a:p>
              <a:p>
                <a:pPr lvl="0"/>
                <a:endParaRPr lang="sl-SI" sz="1600" b="1" dirty="0">
                  <a:solidFill>
                    <a:prstClr val="black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/>
                          </a:rPr>
                          <m:t>𝑸</m:t>
                        </m:r>
                      </m:e>
                      <m:sub>
                        <m:r>
                          <a:rPr lang="sl-SI" b="1" i="1" smtClean="0"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𝑫𝒊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𝑫𝒅</m:t>
                    </m:r>
                  </m:oMath>
                </a14:m>
                <a:endParaRPr lang="sl-SI" b="1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sl-SI" b="0" i="1" smtClean="0"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latin typeface="Cambria Math"/>
                      </a:rPr>
                      <m:t>=133,95∗0,91 ∗24</m:t>
                    </m:r>
                  </m:oMath>
                </a14:m>
                <a:endParaRPr lang="sl-SI" b="0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=2925,5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8229600" cy="5184576"/>
              </a:xfrm>
              <a:blipFill rotWithShape="1">
                <a:blip r:embed="rId2"/>
                <a:stretch>
                  <a:fillRect l="-444" t="-58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193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Izračun prostornine</a:t>
            </a:r>
            <a:endParaRPr lang="sl-SI" sz="1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=∅∗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=0,55 ∗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3,14∗0</m:t>
                        </m:r>
                        <m:sSup>
                          <m:sSupPr>
                            <m:ctrlPr>
                              <a:rPr lang="sl-SI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/>
                              </a:rPr>
                              <m:t>,65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∗0,1∗7380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=0,55∗0,33∗738</m:t>
                    </m:r>
                  </m:oMath>
                </a14:m>
                <a:endParaRPr lang="sl-SI" b="0" dirty="0" smtClean="0"/>
              </a:p>
              <a:p>
                <a:endParaRPr lang="sl-SI" sz="1400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𝑉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133,95</m:t>
                        </m:r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Izračun prostornine na dan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/>
                          </a:rPr>
                          <m:t>𝑽</m:t>
                        </m:r>
                      </m:e>
                      <m:sub>
                        <m:r>
                          <a:rPr lang="sl-SI" b="1" i="1" smtClean="0">
                            <a:latin typeface="Cambria Math"/>
                          </a:rPr>
                          <m:t>𝟐𝟒</m:t>
                        </m:r>
                      </m:sub>
                    </m:sSub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</a:rPr>
                      <m:t>𝑫𝒅</m:t>
                    </m:r>
                    <m:r>
                      <a:rPr lang="sl-SI" b="1" i="1" smtClean="0">
                        <a:latin typeface="Cambria Math"/>
                      </a:rPr>
                      <m:t> ∗</m:t>
                    </m:r>
                    <m:r>
                      <a:rPr lang="sl-SI" b="1" i="1" smtClean="0">
                        <a:latin typeface="Cambria Math"/>
                      </a:rPr>
                      <m:t>𝑫𝒊</m:t>
                    </m:r>
                  </m:oMath>
                </a14:m>
                <a:endParaRPr lang="sl-SI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sl-SI" b="0" i="1" smtClean="0"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latin typeface="Cambria Math"/>
                      </a:rPr>
                      <m:t>=133,95∗24∗0,91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24</m:t>
                        </m:r>
                      </m:sub>
                    </m:sSub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=2925,5 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65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ravokotnik 1"/>
              <p:cNvSpPr/>
              <p:nvPr/>
            </p:nvSpPr>
            <p:spPr>
              <a:xfrm>
                <a:off x="2309202" y="5217455"/>
                <a:ext cx="5163850" cy="10696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𝟒𝟎𝟎</m:t>
                          </m:r>
                        </m:num>
                        <m:den>
                          <m:r>
                            <a:rPr lang="sl-SI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sl-SI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sl-SI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𝟎𝟕𝟑</m:t>
                          </m:r>
                        </m:den>
                      </m:f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𝟓𝟒𝟕𝟗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𝒐𝒃𝒓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/</m:t>
                      </m:r>
                      <m:r>
                        <a:rPr lang="sl-SI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𝒉</m:t>
                      </m:r>
                      <m:r>
                        <a:rPr lang="sl-SI" sz="3200" b="1" i="1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sl-SI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9202" y="5217455"/>
                <a:ext cx="5163850" cy="106965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ravokotnik 2"/>
          <p:cNvSpPr/>
          <p:nvPr/>
        </p:nvSpPr>
        <p:spPr>
          <a:xfrm>
            <a:off x="899592" y="592282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sl-SI" b="1" dirty="0" err="1">
                <a:solidFill>
                  <a:prstClr val="black"/>
                </a:solidFill>
              </a:rPr>
              <a:t>Dd</a:t>
            </a:r>
            <a:r>
              <a:rPr lang="sl-SI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d = 65 cm → 0,65m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n = 2,05 </a:t>
            </a:r>
            <a:r>
              <a:rPr lang="sl-SI" b="1" dirty="0" err="1">
                <a:solidFill>
                  <a:prstClr val="black"/>
                </a:solidFill>
              </a:rPr>
              <a:t>obr</a:t>
            </a:r>
            <a:r>
              <a:rPr lang="sl-SI" b="1" dirty="0">
                <a:solidFill>
                  <a:prstClr val="black"/>
                </a:solidFill>
              </a:rPr>
              <a:t>/</a:t>
            </a:r>
            <a:r>
              <a:rPr lang="sl-SI" b="1" dirty="0" err="1">
                <a:solidFill>
                  <a:prstClr val="black"/>
                </a:solidFill>
              </a:rPr>
              <a:t>sek</a:t>
            </a:r>
            <a:r>
              <a:rPr lang="sl-SI" b="1" dirty="0">
                <a:solidFill>
                  <a:prstClr val="black"/>
                </a:solidFill>
              </a:rPr>
              <a:t> → 3600 * 2,05 =  7380obr/uro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s = 10 cm → 0,1m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Ф = 55% → 0,55</a:t>
            </a:r>
          </a:p>
          <a:p>
            <a:pPr lvl="0"/>
            <a:r>
              <a:rPr lang="sl-SI" b="1" dirty="0" err="1">
                <a:solidFill>
                  <a:prstClr val="black"/>
                </a:solidFill>
              </a:rPr>
              <a:t>Di</a:t>
            </a:r>
            <a:r>
              <a:rPr lang="sl-SI" b="1" dirty="0">
                <a:solidFill>
                  <a:prstClr val="black"/>
                </a:solidFill>
              </a:rPr>
              <a:t> = 130 min → 24*60 = 1440min    1440 – 136= 1304min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1304/1440 = 0,91 </a:t>
            </a:r>
          </a:p>
          <a:p>
            <a:pPr lvl="0"/>
            <a:r>
              <a:rPr lang="el-GR" b="1" dirty="0">
                <a:solidFill>
                  <a:prstClr val="black"/>
                </a:solidFill>
              </a:rPr>
              <a:t>ρ</a:t>
            </a:r>
            <a:r>
              <a:rPr lang="sl-SI" b="1" dirty="0">
                <a:solidFill>
                  <a:prstClr val="black"/>
                </a:solidFill>
              </a:rPr>
              <a:t> = 0,995 </a:t>
            </a:r>
            <a:r>
              <a:rPr lang="sl-SI" b="1" dirty="0" smtClean="0">
                <a:solidFill>
                  <a:prstClr val="black"/>
                </a:solidFill>
              </a:rPr>
              <a:t>t/m3</a:t>
            </a:r>
          </a:p>
          <a:p>
            <a:pPr lvl="0"/>
            <a:r>
              <a:rPr lang="sl-SI" b="1" dirty="0" smtClean="0">
                <a:solidFill>
                  <a:prstClr val="black"/>
                </a:solidFill>
              </a:rPr>
              <a:t>Q</a:t>
            </a:r>
            <a:r>
              <a:rPr lang="sl-SI" b="1" dirty="0">
                <a:solidFill>
                  <a:prstClr val="black"/>
                </a:solidFill>
              </a:rPr>
              <a:t> </a:t>
            </a:r>
            <a:r>
              <a:rPr lang="sl-SI" b="1" dirty="0" smtClean="0">
                <a:solidFill>
                  <a:prstClr val="black"/>
                </a:solidFill>
              </a:rPr>
              <a:t>= 100 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ravokotnik 3"/>
              <p:cNvSpPr/>
              <p:nvPr/>
            </p:nvSpPr>
            <p:spPr>
              <a:xfrm>
                <a:off x="1619672" y="3861048"/>
                <a:ext cx="6672724" cy="947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1" i="1" smtClean="0">
                          <a:latin typeface="Cambria Math"/>
                        </a:rPr>
                        <m:t>𝒏</m:t>
                      </m:r>
                      <m:r>
                        <a:rPr lang="sl-SI" sz="28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28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𝟏𝟎𝟎</m:t>
                          </m:r>
                        </m:num>
                        <m:den>
                          <m:r>
                            <a:rPr lang="sl-SI" sz="28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𝟗𝟗𝟓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𝟓𝟓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𝟏𝟒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sl-SI" sz="2800" b="1" i="1">
                              <a:latin typeface="Cambria Math"/>
                            </a:rPr>
                            <m:t> </m:t>
                          </m:r>
                          <m:r>
                            <a:rPr lang="sl-SI" sz="2800" b="1" i="1" smtClean="0">
                              <a:latin typeface="Cambria Math"/>
                            </a:rPr>
                            <m:t>∗</m:t>
                          </m:r>
                          <m:sSup>
                            <m:sSupPr>
                              <m:ctrlPr>
                                <a:rPr lang="sl-SI" sz="28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28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sl-SI" sz="28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sl-SI" sz="2800" b="1" i="1" smtClean="0">
                                  <a:latin typeface="Cambria Math"/>
                                </a:rPr>
                                <m:t>𝟔𝟓</m:t>
                              </m:r>
                            </m:e>
                            <m:sup>
                              <m:r>
                                <a:rPr lang="sl-SI" sz="28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4" name="Pravokot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861048"/>
                <a:ext cx="6672724" cy="9473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ravokotnik 4"/>
              <p:cNvSpPr/>
              <p:nvPr/>
            </p:nvSpPr>
            <p:spPr>
              <a:xfrm>
                <a:off x="5364088" y="2663306"/>
                <a:ext cx="2715423" cy="9745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1" i="1">
                          <a:latin typeface="Cambria Math"/>
                        </a:rPr>
                        <m:t>𝒏</m:t>
                      </m:r>
                      <m:r>
                        <a:rPr lang="sl-SI" sz="2800" b="1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28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2800" b="1" i="1">
                              <a:latin typeface="Cambria Math"/>
                            </a:rPr>
                            <m:t>.</m:t>
                          </m:r>
                          <m:r>
                            <a:rPr lang="sl-SI" sz="2800" b="1" i="1">
                              <a:latin typeface="Cambria Math"/>
                            </a:rPr>
                            <m:t>𝑸</m:t>
                          </m:r>
                        </m:num>
                        <m:den>
                          <m:r>
                            <a:rPr lang="sl-SI" sz="2800" b="1" i="1">
                              <a:latin typeface="Cambria Math"/>
                            </a:rPr>
                            <m:t>𝝆</m:t>
                          </m:r>
                          <m:r>
                            <a:rPr lang="sl-SI" sz="2800" b="1" i="1">
                              <a:latin typeface="Cambria Math"/>
                            </a:rPr>
                            <m:t> ∅ </m:t>
                          </m:r>
                          <m:r>
                            <a:rPr lang="sl-SI" sz="2800" b="1" i="1">
                              <a:latin typeface="Cambria Math"/>
                            </a:rPr>
                            <m:t>𝝅</m:t>
                          </m:r>
                          <m:r>
                            <a:rPr lang="sl-SI" sz="2800" b="1" i="1">
                              <a:latin typeface="Cambria Math"/>
                            </a:rPr>
                            <m:t> </m:t>
                          </m:r>
                          <m:r>
                            <a:rPr lang="sl-SI" sz="2800" b="1" i="1">
                              <a:latin typeface="Cambria Math"/>
                            </a:rPr>
                            <m:t>𝒔</m:t>
                          </m:r>
                          <m:r>
                            <a:rPr lang="sl-SI" sz="2800" b="1" i="1">
                              <a:latin typeface="Cambria Math"/>
                            </a:rPr>
                            <m:t>  </m:t>
                          </m:r>
                          <m:sSup>
                            <m:sSupPr>
                              <m:ctrlPr>
                                <a:rPr lang="sl-SI" sz="28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2800" b="1" i="1"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sl-SI" sz="28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5" name="Pravokot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2663306"/>
                <a:ext cx="2715423" cy="97456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5081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576</Words>
  <Application>Microsoft Office PowerPoint</Application>
  <PresentationFormat>Diaprojekcija na zaslonu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Officeova tema</vt:lpstr>
      <vt:lpstr>Pretovorna mehanizacija</vt:lpstr>
      <vt:lpstr>Podatki:</vt:lpstr>
      <vt:lpstr>podatki</vt:lpstr>
      <vt:lpstr>formula</vt:lpstr>
      <vt:lpstr>izračun</vt:lpstr>
      <vt:lpstr>Izračun za 24 ur</vt:lpstr>
      <vt:lpstr>Izračun prostornine</vt:lpstr>
      <vt:lpstr>Izračun prostornine na dan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Brane</dc:creator>
  <cp:lastModifiedBy>Brane</cp:lastModifiedBy>
  <cp:revision>23</cp:revision>
  <dcterms:created xsi:type="dcterms:W3CDTF">2015-05-02T12:08:24Z</dcterms:created>
  <dcterms:modified xsi:type="dcterms:W3CDTF">2017-05-06T18:30:03Z</dcterms:modified>
</cp:coreProperties>
</file>